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2" r:id="rId3"/>
    <p:sldId id="308" r:id="rId4"/>
    <p:sldId id="309" r:id="rId5"/>
    <p:sldId id="310" r:id="rId6"/>
    <p:sldId id="311" r:id="rId7"/>
    <p:sldId id="312" r:id="rId8"/>
    <p:sldId id="313" r:id="rId9"/>
    <p:sldId id="314" r:id="rId10"/>
    <p:sldId id="315" r:id="rId11"/>
    <p:sldId id="316" r:id="rId12"/>
    <p:sldId id="317" r:id="rId13"/>
    <p:sldId id="318" r:id="rId14"/>
    <p:sldId id="319"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061"/>
    <a:srgbClr val="8E6334"/>
    <a:srgbClr val="ECA02F"/>
    <a:srgbClr val="313B4A"/>
    <a:srgbClr val="43A79C"/>
    <a:srgbClr val="EDBD1F"/>
    <a:srgbClr val="F04316"/>
    <a:srgbClr val="81AA52"/>
    <a:srgbClr val="0E478A"/>
    <a:srgbClr val="D52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4664" autoAdjust="0"/>
  </p:normalViewPr>
  <p:slideViewPr>
    <p:cSldViewPr>
      <p:cViewPr varScale="1">
        <p:scale>
          <a:sx n="75" d="100"/>
          <a:sy n="75" d="100"/>
        </p:scale>
        <p:origin x="996" y="4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11/20/2014</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5624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80580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810671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371376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259194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178034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3335564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365932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2670977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767362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106159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a:prstGeom prst="rect">
            <a:avLst/>
          </a:prstGeo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a:prstGeom prst="rect">
            <a:avLst/>
          </a:prstGeo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a:xfrm>
            <a:off x="495300" y="274638"/>
            <a:ext cx="8915400" cy="1143000"/>
          </a:xfrm>
          <a:prstGeom prst="rect">
            <a:avLst/>
          </a:prstGeom>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
        <p:nvSpPr>
          <p:cNvPr id="13" name="Rectangle 9"/>
          <p:cNvSpPr/>
          <p:nvPr userDrawn="1"/>
        </p:nvSpPr>
        <p:spPr>
          <a:xfrm>
            <a:off x="9424988" y="280988"/>
            <a:ext cx="304800" cy="562709"/>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14" name="Straight Connector 11"/>
          <p:cNvCxnSpPr/>
          <p:nvPr userDrawn="1"/>
        </p:nvCxnSpPr>
        <p:spPr>
          <a:xfrm>
            <a:off x="415925" y="836712"/>
            <a:ext cx="9296400" cy="69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2" name="Rectangle 11"/>
          <p:cNvSpPr/>
          <p:nvPr userDrawn="1"/>
        </p:nvSpPr>
        <p:spPr>
          <a:xfrm>
            <a:off x="5760062" y="6365557"/>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solidFill>
                  <a:schemeClr val="bg1"/>
                </a:solidFill>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solidFill>
                  <a:schemeClr val="bg1"/>
                </a:solidFill>
                <a:effectLst/>
                <a:latin typeface="Arial" pitchFamily="34" charset="0"/>
                <a:ea typeface="+mn-ea"/>
                <a:cs typeface="Arial" pitchFamily="34" charset="0"/>
              </a:rPr>
              <a:t>All Rights Reserved for KFU ©</a:t>
            </a:r>
            <a:endParaRPr lang="en-US" sz="1100" b="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43A79C"/>
                </a:solidFill>
                <a:latin typeface="AYM Wadiy S_U normal."/>
                <a:cs typeface="Times New Roman" pitchFamily="18" charset="0"/>
              </a:rPr>
              <a:t>اسم </a:t>
            </a:r>
            <a:r>
              <a:rPr lang="ar-EG" sz="3700" b="1" dirty="0" smtClean="0">
                <a:solidFill>
                  <a:srgbClr val="43A79C"/>
                </a:solidFill>
                <a:latin typeface="AYM Wadiy S_U normal."/>
                <a:cs typeface="Times New Roman" pitchFamily="18" charset="0"/>
              </a:rPr>
              <a:t>المقرر</a:t>
            </a:r>
            <a:endParaRPr lang="ar-SA" sz="3700" b="1" dirty="0" smtClean="0">
              <a:solidFill>
                <a:srgbClr val="43A79C"/>
              </a:solidFill>
              <a:latin typeface="AYM Wadiy S_U normal."/>
              <a:cs typeface="Times New Roman" pitchFamily="18" charset="0"/>
            </a:endParaRPr>
          </a:p>
          <a:p>
            <a:pPr algn="ctr"/>
            <a:r>
              <a:rPr lang="ar-SA" sz="2800" b="1" dirty="0" smtClean="0">
                <a:solidFill>
                  <a:srgbClr val="313B4A"/>
                </a:solidFill>
                <a:latin typeface="Calibri" pitchFamily="34" charset="0"/>
                <a:cs typeface="Times New Roman" pitchFamily="18" charset="0"/>
              </a:rPr>
              <a:t>البحار والمحيطات</a:t>
            </a:r>
          </a:p>
          <a:p>
            <a:pPr algn="ctr" rtl="0"/>
            <a:r>
              <a:rPr lang="en-US" sz="2800" b="1" dirty="0" smtClean="0">
                <a:solidFill>
                  <a:srgbClr val="313B4A"/>
                </a:solidFill>
                <a:latin typeface="Calibri" pitchFamily="34" charset="0"/>
                <a:cs typeface="Times New Roman" pitchFamily="18" charset="0"/>
              </a:rPr>
              <a:t>Oceanography</a:t>
            </a:r>
          </a:p>
          <a:p>
            <a:pPr algn="ctr"/>
            <a:r>
              <a:rPr lang="ar-SA" sz="3700" b="1" dirty="0">
                <a:solidFill>
                  <a:srgbClr val="43A79C"/>
                </a:solidFill>
                <a:latin typeface="AYM Wadiy S_U normal."/>
                <a:cs typeface="Times New Roman" pitchFamily="18" charset="0"/>
              </a:rPr>
              <a:t>استاذ المقرر</a:t>
            </a:r>
          </a:p>
          <a:p>
            <a:pPr algn="ctr"/>
            <a:r>
              <a:rPr lang="ar-SA" sz="2800" b="1" dirty="0" smtClean="0">
                <a:solidFill>
                  <a:srgbClr val="313B4A"/>
                </a:solidFill>
                <a:latin typeface="Calibri" pitchFamily="34" charset="0"/>
                <a:cs typeface="Times New Roman" pitchFamily="18" charset="0"/>
              </a:rPr>
              <a:t>د/ سعيد مسمار العوض أحمد</a:t>
            </a:r>
            <a:endParaRPr lang="en-US" sz="2800" b="1" dirty="0">
              <a:solidFill>
                <a:srgbClr val="313B4A"/>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b="1" u="sng" dirty="0">
                <a:solidFill>
                  <a:srgbClr val="D98061"/>
                </a:solidFill>
                <a:effectLst>
                  <a:outerShdw blurRad="38100" dist="38100" dir="2700000" algn="tl">
                    <a:srgbClr val="000000">
                      <a:alpha val="43137"/>
                    </a:srgbClr>
                  </a:outerShdw>
                </a:effectLst>
                <a:latin typeface="Calibri" pitchFamily="34" charset="0"/>
              </a:rPr>
              <a:t>كلية الآداب</a:t>
            </a:r>
            <a:endParaRPr lang="en-US" sz="2400" b="1" u="sng" dirty="0">
              <a:solidFill>
                <a:srgbClr val="D98061"/>
              </a:solidFill>
              <a:effectLst>
                <a:outerShdw blurRad="38100" dist="38100" dir="2700000" algn="tl">
                  <a:srgbClr val="000000">
                    <a:alpha val="43137"/>
                  </a:srgbClr>
                </a:outerShdw>
              </a:effectLst>
              <a:latin typeface="Calibri" pitchFamily="34" charset="0"/>
            </a:endParaRPr>
          </a:p>
          <a:p>
            <a:pPr algn="ctr" rtl="0">
              <a:spcBef>
                <a:spcPct val="20000"/>
              </a:spcBef>
              <a:buFont typeface="Arial" pitchFamily="34" charset="0"/>
              <a:buNone/>
            </a:pPr>
            <a:r>
              <a:rPr lang="ar-SA" sz="2400" dirty="0" smtClean="0">
                <a:solidFill>
                  <a:srgbClr val="D98061"/>
                </a:solidFill>
                <a:latin typeface="Calibri" pitchFamily="34" charset="0"/>
              </a:rPr>
              <a:t>	</a:t>
            </a:r>
            <a:endParaRPr lang="en-US" sz="2400" dirty="0">
              <a:solidFill>
                <a:srgbClr val="D98061"/>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
        <p:nvSpPr>
          <p:cNvPr id="15" name="Rectangle 14"/>
          <p:cNvSpPr/>
          <p:nvPr/>
        </p:nvSpPr>
        <p:spPr>
          <a:xfrm>
            <a:off x="1936982"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EG" b="1" dirty="0" smtClean="0">
                <a:effectLst>
                  <a:outerShdw blurRad="38100" dist="38100" dir="2700000" algn="tl">
                    <a:srgbClr val="000000">
                      <a:alpha val="43137"/>
                    </a:srgbClr>
                  </a:outerShdw>
                </a:effectLst>
                <a:cs typeface="Arial" pitchFamily="34" charset="0"/>
              </a:rPr>
              <a:t>المحاضرة</a:t>
            </a:r>
            <a:r>
              <a:rPr lang="ar-SA" b="1" dirty="0" smtClean="0">
                <a:effectLst>
                  <a:outerShdw blurRad="38100" dist="38100" dir="2700000" algn="tl">
                    <a:srgbClr val="000000">
                      <a:alpha val="43137"/>
                    </a:srgbClr>
                  </a:outerShdw>
                </a:effectLst>
                <a:cs typeface="Arial" pitchFamily="34" charset="0"/>
              </a:rPr>
              <a:t> </a:t>
            </a:r>
            <a:r>
              <a:rPr lang="ar-SA" b="1" dirty="0" smtClean="0">
                <a:effectLst>
                  <a:outerShdw blurRad="38100" dist="38100" dir="2700000" algn="tl">
                    <a:srgbClr val="000000">
                      <a:alpha val="43137"/>
                    </a:srgbClr>
                  </a:outerShdw>
                </a:effectLst>
                <a:cs typeface="Arial" pitchFamily="34" charset="0"/>
              </a:rPr>
              <a:t>12</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a:r>
              <a:rPr lang="ar-SA" sz="4000" b="1" dirty="0"/>
              <a:t>رواسب ورسوبيات قاع المحيط</a:t>
            </a:r>
            <a:endParaRPr lang="en-US" sz="4000" dirty="0"/>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5"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
        <p:nvSpPr>
          <p:cNvPr id="5" name="Text Box 3"/>
          <p:cNvSpPr txBox="1">
            <a:spLocks noChangeArrowheads="1"/>
          </p:cNvSpPr>
          <p:nvPr/>
        </p:nvSpPr>
        <p:spPr bwMode="auto">
          <a:xfrm>
            <a:off x="350838" y="1772816"/>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تعمل الرواسب أكثر من عمليات التعرية في تشكيل سطح المحيط. فبينما ينحصر تثير عمليات التعرية على الصخور والقشرة الأرضية على طول خط الساحل، فإن الرواسب ذات تأثير على كل أجزاء قيعان البحار والمحيطات الضحلة منها والعميقة. تتشكل الرواسب التي تصل قاع المحيط من الأتربة التي تذروها الرياح، أو تنقلها المياه السطحية والثلاجات، أو الرماد البركاني. وتشكل تراكمات الرواسب العضوية الناجمة التي تنتجها وتخلفها الحيوانات البحرية. ويتباين توزيع الرواسب في قاع المحيط تبعا لمق مياه المحيط، والبيئة التي يتم فيها الترسيب. فالترسيب يتم بالترتيب حيث الرواسب الخشنة تترسب على الساحل وفي القاع الضحل بينما الرواسب الأقل حجما يتم ترسيبها في الداخل. نتيجة لذلك نجد أن الحواف الحدية أو الهامشية للرفرف القاري تتألف من رواسب دقيقة وناعمة.</a:t>
            </a:r>
            <a:endParaRPr lang="en-US" sz="2400" b="1" dirty="0">
              <a:solidFill>
                <a:schemeClr val="accent6">
                  <a:lumMod val="25000"/>
                </a:schemeClr>
              </a:solidFill>
              <a:cs typeface="Traditional Arabic" panose="02020603050405020304" pitchFamily="18" charset="-78"/>
            </a:endParaRP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smtClean="0">
                <a:solidFill>
                  <a:srgbClr val="C00000"/>
                </a:solidFill>
                <a:cs typeface="Traditional Arabic" panose="02020603050405020304" pitchFamily="18" charset="-78"/>
              </a:rPr>
              <a:t>1</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
        <p:nvSpPr>
          <p:cNvPr id="5" name="Text Box 3"/>
          <p:cNvSpPr txBox="1">
            <a:spLocks noChangeArrowheads="1"/>
          </p:cNvSpPr>
          <p:nvPr/>
        </p:nvSpPr>
        <p:spPr bwMode="auto">
          <a:xfrm>
            <a:off x="350838" y="1772816"/>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يتم تنصيف الرواسب البحرية في مجموعات تتميز كلا منها بخصائص محددة. يقسم الباحثون رواسب قاع البحر والمحيط بناء اختلاف الأعماق التي تراكمت وتوجد بها تلك الرواسب في مجموعتين:</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1.	رواسب المياه الضحلة القريبة من الشاطئ </a:t>
            </a:r>
            <a:r>
              <a:rPr lang="en-US" sz="2400" b="1" dirty="0">
                <a:solidFill>
                  <a:schemeClr val="accent6">
                    <a:lumMod val="25000"/>
                  </a:schemeClr>
                </a:solidFill>
                <a:cs typeface="Traditional Arabic" panose="02020603050405020304" pitchFamily="18" charset="-78"/>
              </a:rPr>
              <a:t>shallow water sediments.</a:t>
            </a:r>
          </a:p>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2.	</a:t>
            </a:r>
            <a:r>
              <a:rPr lang="ar-SA" sz="2400" b="1" dirty="0">
                <a:solidFill>
                  <a:schemeClr val="accent6">
                    <a:lumMod val="25000"/>
                  </a:schemeClr>
                </a:solidFill>
                <a:cs typeface="Traditional Arabic" panose="02020603050405020304" pitchFamily="18" charset="-78"/>
              </a:rPr>
              <a:t>رواسب المياه العميقة في البحار المفتوحة </a:t>
            </a:r>
            <a:r>
              <a:rPr lang="en-US" sz="2400" b="1" dirty="0">
                <a:solidFill>
                  <a:schemeClr val="accent6">
                    <a:lumMod val="25000"/>
                  </a:schemeClr>
                </a:solidFill>
                <a:cs typeface="Traditional Arabic" panose="02020603050405020304" pitchFamily="18" charset="-78"/>
              </a:rPr>
              <a:t>open sea water sediments.</a:t>
            </a: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تصنيف الرواسب البحرية</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11557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5</a:t>
            </a:fld>
            <a:endParaRPr lang="en-US" dirty="0"/>
          </a:p>
        </p:txBody>
      </p:sp>
      <p:sp>
        <p:nvSpPr>
          <p:cNvPr id="5" name="Text Box 3"/>
          <p:cNvSpPr txBox="1">
            <a:spLocks noChangeArrowheads="1"/>
          </p:cNvSpPr>
          <p:nvPr/>
        </p:nvSpPr>
        <p:spPr bwMode="auto">
          <a:xfrm>
            <a:off x="350838" y="867484"/>
            <a:ext cx="9204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وجد أنه من الصعب التمييز بين الرواسب المتداخلة بهذه الصورة، ونتيجة لذلك فقد تم اللجوء إلى تصنيف آخر يعتمد على نشأة الرواسب البحرية ومصدرها. بناء على هذه الخاصية تصنف الرواسب إلى قسمين:</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1.	الرواسب القارية </a:t>
            </a:r>
            <a:r>
              <a:rPr lang="en-US" sz="2400" b="1" dirty="0" err="1">
                <a:solidFill>
                  <a:schemeClr val="accent6">
                    <a:lumMod val="25000"/>
                  </a:schemeClr>
                </a:solidFill>
                <a:cs typeface="Traditional Arabic" panose="02020603050405020304" pitchFamily="18" charset="-78"/>
              </a:rPr>
              <a:t>terrigenous</a:t>
            </a:r>
            <a:r>
              <a:rPr lang="en-US" sz="2400" b="1" dirty="0">
                <a:solidFill>
                  <a:schemeClr val="accent6">
                    <a:lumMod val="25000"/>
                  </a:schemeClr>
                </a:solidFill>
                <a:cs typeface="Traditional Arabic" panose="02020603050405020304" pitchFamily="18" charset="-78"/>
              </a:rPr>
              <a:t> materials: </a:t>
            </a:r>
            <a:r>
              <a:rPr lang="ar-SA" sz="2400" b="1" dirty="0">
                <a:solidFill>
                  <a:schemeClr val="accent6">
                    <a:lumMod val="25000"/>
                  </a:schemeClr>
                </a:solidFill>
                <a:cs typeface="Traditional Arabic" panose="02020603050405020304" pitchFamily="18" charset="-78"/>
              </a:rPr>
              <a:t>وهي عبارة عن المواد التي تنقلها الأمطار والمجاري المائية، والثلاجات، أو الرياح، فتترسب في المياه. هذا النوع من الرواسب والذي يكون عند السواحل وفي المياه الضحلة القريبة من الشاطئ تتميز بتنوعها وتداخلها وامتزاجها مع بعضها.</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2.	الرواسب العضوية </a:t>
            </a:r>
            <a:r>
              <a:rPr lang="en-US" sz="2400" b="1" dirty="0">
                <a:solidFill>
                  <a:schemeClr val="accent6">
                    <a:lumMod val="25000"/>
                  </a:schemeClr>
                </a:solidFill>
                <a:cs typeface="Traditional Arabic" panose="02020603050405020304" pitchFamily="18" charset="-78"/>
              </a:rPr>
              <a:t>organic materials: </a:t>
            </a:r>
            <a:r>
              <a:rPr lang="ar-SA" sz="2400" b="1" dirty="0">
                <a:solidFill>
                  <a:schemeClr val="accent6">
                    <a:lumMod val="25000"/>
                  </a:schemeClr>
                </a:solidFill>
                <a:cs typeface="Traditional Arabic" panose="02020603050405020304" pitchFamily="18" charset="-78"/>
              </a:rPr>
              <a:t>وهي الرواسب الناجمة عن تراكم مخلفات الحيوانات البحرية من قشور وأصداف. معظم الرواسب العضوية هذه تترسب والتي من أصل بحري في أعماق المسطحات المائية المفتوحة ويطلق عليها </a:t>
            </a:r>
            <a:r>
              <a:rPr lang="en-US" sz="2400" b="1" dirty="0">
                <a:solidFill>
                  <a:schemeClr val="accent6">
                    <a:lumMod val="25000"/>
                  </a:schemeClr>
                </a:solidFill>
                <a:cs typeface="Traditional Arabic" panose="02020603050405020304" pitchFamily="18" charset="-78"/>
              </a:rPr>
              <a:t>pelagic sediments. </a:t>
            </a:r>
            <a:r>
              <a:rPr lang="ar-SA" sz="2400" b="1" dirty="0">
                <a:solidFill>
                  <a:schemeClr val="accent6">
                    <a:lumMod val="25000"/>
                  </a:schemeClr>
                </a:solidFill>
                <a:cs typeface="Traditional Arabic" panose="02020603050405020304" pitchFamily="18" charset="-78"/>
              </a:rPr>
              <a:t>وهذه الرواسب هي الأكثر انتشار في المسطحات المائية.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21897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6</a:t>
            </a:fld>
            <a:endParaRPr lang="en-US" dirty="0"/>
          </a:p>
        </p:txBody>
      </p:sp>
      <p:sp>
        <p:nvSpPr>
          <p:cNvPr id="5" name="Text Box 3"/>
          <p:cNvSpPr txBox="1">
            <a:spLocks noChangeArrowheads="1"/>
          </p:cNvSpPr>
          <p:nvPr/>
        </p:nvSpPr>
        <p:spPr bwMode="auto">
          <a:xfrm>
            <a:off x="350838" y="1772816"/>
            <a:ext cx="920432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تتنوع الرواسب البحرية تبعا لاختلاف أعماق المسطحات امائية، ومدي قربها وبعدها عن خط الساحل، وحسب الظروف البيئية البحرية التي تجمعت فيها. بناء على ذلك تصنف مجموعات الرواسب البحرية في المجموعات التالية:</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1.	رواسب المياه العميقة في البحار المفتوحة</a:t>
            </a:r>
          </a:p>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يقصد </a:t>
            </a:r>
            <a:r>
              <a:rPr lang="ar-SA" sz="2400" b="1" dirty="0">
                <a:solidFill>
                  <a:schemeClr val="accent6">
                    <a:lumMod val="25000"/>
                  </a:schemeClr>
                </a:solidFill>
                <a:cs typeface="Traditional Arabic" panose="02020603050405020304" pitchFamily="18" charset="-78"/>
              </a:rPr>
              <a:t>برواسب المياه العميقة </a:t>
            </a:r>
            <a:r>
              <a:rPr lang="en-US" sz="2400" b="1" dirty="0">
                <a:solidFill>
                  <a:schemeClr val="accent6">
                    <a:lumMod val="25000"/>
                  </a:schemeClr>
                </a:solidFill>
                <a:cs typeface="Traditional Arabic" panose="02020603050405020304" pitchFamily="18" charset="-78"/>
              </a:rPr>
              <a:t>pelagic، </a:t>
            </a:r>
            <a:r>
              <a:rPr lang="ar-SA" sz="2400" b="1" dirty="0">
                <a:solidFill>
                  <a:schemeClr val="accent6">
                    <a:lumMod val="25000"/>
                  </a:schemeClr>
                </a:solidFill>
                <a:cs typeface="Traditional Arabic" panose="02020603050405020304" pitchFamily="18" charset="-78"/>
              </a:rPr>
              <a:t>الرواسب التي تجمعت فوق أرضية البحار والمحيطات العميقة والتي يزيد عمقها عن 1000 متر. هذا النوع من الرواسب ينتشر فوق أرضية السهول المحيطية الكبرى. وبناء على مصدر الرواسب تصنف هذه الرواسب في مجموعتين: </a:t>
            </a:r>
          </a:p>
        </p:txBody>
      </p:sp>
      <p:sp>
        <p:nvSpPr>
          <p:cNvPr id="8" name="Text Box 2"/>
          <p:cNvSpPr txBox="1">
            <a:spLocks noChangeArrowheads="1"/>
          </p:cNvSpPr>
          <p:nvPr/>
        </p:nvSpPr>
        <p:spPr bwMode="auto">
          <a:xfrm>
            <a:off x="3414291" y="1095829"/>
            <a:ext cx="61805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ar-SA" sz="3200" b="1" u="sng" dirty="0">
                <a:solidFill>
                  <a:srgbClr val="C00000"/>
                </a:solidFill>
                <a:cs typeface="Traditional Arabic" panose="02020603050405020304" pitchFamily="18" charset="-78"/>
              </a:rPr>
              <a:t>الرواسب البحرية وتوزيعها الجغرافي</a:t>
            </a:r>
            <a:endParaRPr lang="en-US" sz="3200" b="1" u="sng" dirty="0">
              <a:solidFill>
                <a:srgbClr val="C00000"/>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93445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7</a:t>
            </a:fld>
            <a:endParaRPr lang="en-US" dirty="0"/>
          </a:p>
        </p:txBody>
      </p:sp>
      <p:sp>
        <p:nvSpPr>
          <p:cNvPr id="5" name="Text Box 3"/>
          <p:cNvSpPr txBox="1">
            <a:spLocks noChangeArrowheads="1"/>
          </p:cNvSpPr>
          <p:nvPr/>
        </p:nvSpPr>
        <p:spPr bwMode="auto">
          <a:xfrm>
            <a:off x="372293" y="908720"/>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	مجوعة </a:t>
            </a:r>
            <a:r>
              <a:rPr lang="ar-SA" sz="2400" b="1" dirty="0" err="1">
                <a:solidFill>
                  <a:schemeClr val="accent6">
                    <a:lumMod val="25000"/>
                  </a:schemeClr>
                </a:solidFill>
                <a:cs typeface="Traditional Arabic" panose="02020603050405020304" pitchFamily="18" charset="-78"/>
              </a:rPr>
              <a:t>الأوز</a:t>
            </a:r>
            <a:r>
              <a:rPr lang="ar-SA" sz="2400" b="1" dirty="0">
                <a:solidFill>
                  <a:schemeClr val="accent6">
                    <a:lumMod val="25000"/>
                  </a:schemeClr>
                </a:solidFill>
                <a:cs typeface="Traditional Arabic" panose="02020603050405020304" pitchFamily="18" charset="-78"/>
              </a:rPr>
              <a:t> الجيري </a:t>
            </a:r>
            <a:r>
              <a:rPr lang="en-US" sz="2400" b="1" dirty="0">
                <a:solidFill>
                  <a:schemeClr val="accent6">
                    <a:lumMod val="25000"/>
                  </a:schemeClr>
                </a:solidFill>
                <a:cs typeface="Traditional Arabic" panose="02020603050405020304" pitchFamily="18" charset="-78"/>
              </a:rPr>
              <a:t>calcareous ooze: </a:t>
            </a:r>
            <a:r>
              <a:rPr lang="ar-SA" sz="2400" b="1" dirty="0">
                <a:solidFill>
                  <a:schemeClr val="accent6">
                    <a:lumMod val="25000"/>
                  </a:schemeClr>
                </a:solidFill>
                <a:cs typeface="Traditional Arabic" panose="02020603050405020304" pitchFamily="18" charset="-78"/>
              </a:rPr>
              <a:t>تشكل هذه الرواسب من كربونات الكالسيوم والتي تشكل نسبة بين 50-90%، ولا تقل عن 30% من حجم الرواسب. تضم هذه المجموعة، عدد من المجموعات الثانوية والتي منها:</a:t>
            </a:r>
          </a:p>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o	</a:t>
            </a:r>
            <a:r>
              <a:rPr lang="ar-SA" sz="2400" b="1" dirty="0">
                <a:solidFill>
                  <a:schemeClr val="accent6">
                    <a:lumMod val="25000"/>
                  </a:schemeClr>
                </a:solidFill>
                <a:cs typeface="Traditional Arabic" panose="02020603050405020304" pitchFamily="18" charset="-78"/>
              </a:rPr>
              <a:t>مجموعة </a:t>
            </a:r>
            <a:r>
              <a:rPr lang="ar-SA" sz="2400" b="1" dirty="0" err="1">
                <a:solidFill>
                  <a:schemeClr val="accent6">
                    <a:lumMod val="25000"/>
                  </a:schemeClr>
                </a:solidFill>
                <a:cs typeface="Traditional Arabic" panose="02020603050405020304" pitchFamily="18" charset="-78"/>
              </a:rPr>
              <a:t>الأوز</a:t>
            </a:r>
            <a:r>
              <a:rPr lang="ar-SA" sz="2400" b="1" dirty="0">
                <a:solidFill>
                  <a:schemeClr val="accent6">
                    <a:lumMod val="25000"/>
                  </a:schemeClr>
                </a:solidFill>
                <a:cs typeface="Traditional Arabic" panose="02020603050405020304" pitchFamily="18" charset="-78"/>
              </a:rPr>
              <a:t> </a:t>
            </a:r>
            <a:r>
              <a:rPr lang="ar-SA" sz="2400" b="1" dirty="0" err="1">
                <a:solidFill>
                  <a:schemeClr val="accent6">
                    <a:lumMod val="25000"/>
                  </a:schemeClr>
                </a:solidFill>
                <a:cs typeface="Traditional Arabic" panose="02020603050405020304" pitchFamily="18" charset="-78"/>
              </a:rPr>
              <a:t>الجلوبجريني</a:t>
            </a:r>
            <a:r>
              <a:rPr lang="ar-SA"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globigerina ooze: </a:t>
            </a:r>
            <a:r>
              <a:rPr lang="ar-SA" sz="2400" b="1" dirty="0">
                <a:solidFill>
                  <a:schemeClr val="accent6">
                    <a:lumMod val="25000"/>
                  </a:schemeClr>
                </a:solidFill>
                <a:cs typeface="Traditional Arabic" panose="02020603050405020304" pitchFamily="18" charset="-78"/>
              </a:rPr>
              <a:t>وهو من أكثر أنواع الرواسب انتشارا في قيعان البحار. تتكون الرواسب من تجمع هياكل </a:t>
            </a:r>
            <a:r>
              <a:rPr lang="ar-SA" sz="2400" b="1" dirty="0" err="1">
                <a:solidFill>
                  <a:schemeClr val="accent6">
                    <a:lumMod val="25000"/>
                  </a:schemeClr>
                </a:solidFill>
                <a:cs typeface="Traditional Arabic" panose="02020603050405020304" pitchFamily="18" charset="-78"/>
              </a:rPr>
              <a:t>الفورامنيفر</a:t>
            </a:r>
            <a:r>
              <a:rPr lang="ar-SA" sz="2400" b="1" dirty="0">
                <a:solidFill>
                  <a:schemeClr val="accent6">
                    <a:lumMod val="25000"/>
                  </a:schemeClr>
                </a:solidFill>
                <a:cs typeface="Traditional Arabic" panose="02020603050405020304" pitchFamily="18" charset="-78"/>
              </a:rPr>
              <a:t> الجيرية </a:t>
            </a:r>
            <a:r>
              <a:rPr lang="en-US" sz="2400" b="1" dirty="0">
                <a:solidFill>
                  <a:schemeClr val="accent6">
                    <a:lumMod val="25000"/>
                  </a:schemeClr>
                </a:solidFill>
                <a:cs typeface="Traditional Arabic" panose="02020603050405020304" pitchFamily="18" charset="-78"/>
              </a:rPr>
              <a:t>calcic، </a:t>
            </a:r>
            <a:r>
              <a:rPr lang="ar-SA" sz="2400" b="1" dirty="0">
                <a:solidFill>
                  <a:schemeClr val="accent6">
                    <a:lumMod val="25000"/>
                  </a:schemeClr>
                </a:solidFill>
                <a:cs typeface="Traditional Arabic" panose="02020603050405020304" pitchFamily="18" charset="-78"/>
              </a:rPr>
              <a:t>وكائنات </a:t>
            </a:r>
            <a:r>
              <a:rPr lang="ar-SA" sz="2400" b="1" dirty="0" err="1">
                <a:solidFill>
                  <a:schemeClr val="accent6">
                    <a:lumMod val="25000"/>
                  </a:schemeClr>
                </a:solidFill>
                <a:cs typeface="Traditional Arabic" panose="02020603050405020304" pitchFamily="18" charset="-78"/>
              </a:rPr>
              <a:t>البلانكتون</a:t>
            </a:r>
            <a:r>
              <a:rPr lang="ar-SA" sz="2400" b="1" dirty="0">
                <a:solidFill>
                  <a:schemeClr val="accent6">
                    <a:lumMod val="25000"/>
                  </a:schemeClr>
                </a:solidFill>
                <a:cs typeface="Traditional Arabic" panose="02020603050405020304" pitchFamily="18" charset="-78"/>
              </a:rPr>
              <a:t>، </a:t>
            </a:r>
            <a:r>
              <a:rPr lang="ar-SA" sz="2400" b="1" dirty="0" err="1">
                <a:solidFill>
                  <a:schemeClr val="accent6">
                    <a:lumMod val="25000"/>
                  </a:schemeClr>
                </a:solidFill>
                <a:cs typeface="Traditional Arabic" panose="02020603050405020304" pitchFamily="18" charset="-78"/>
              </a:rPr>
              <a:t>والجلوبرجينيا</a:t>
            </a:r>
            <a:r>
              <a:rPr lang="ar-SA" sz="2400" b="1" dirty="0">
                <a:solidFill>
                  <a:schemeClr val="accent6">
                    <a:lumMod val="25000"/>
                  </a:schemeClr>
                </a:solidFill>
                <a:cs typeface="Traditional Arabic" panose="02020603050405020304" pitchFamily="18" charset="-78"/>
              </a:rPr>
              <a:t> والتي تشكلت عبر فترة طويلة من الزمن. تصل نسبة كربونات الكالسيوم بين 75% -98% من نسبة تكوين المواد التي تدخل في تكوينها. تتميز هذه الرواسب بأنها غير منسقة الترتيب، ويبلغ متوسط قطر حبيباتها نحو 6,4</a:t>
            </a:r>
            <a:r>
              <a:rPr lang="el-GR" sz="2400" b="1" dirty="0">
                <a:solidFill>
                  <a:schemeClr val="accent6">
                    <a:lumMod val="25000"/>
                  </a:schemeClr>
                </a:solidFill>
                <a:cs typeface="Traditional Arabic" panose="02020603050405020304" pitchFamily="18" charset="-78"/>
              </a:rPr>
              <a:t>μ (</a:t>
            </a:r>
            <a:r>
              <a:rPr lang="ar-SA" sz="2400" b="1" dirty="0">
                <a:solidFill>
                  <a:schemeClr val="accent6">
                    <a:lumMod val="25000"/>
                  </a:schemeClr>
                </a:solidFill>
                <a:cs typeface="Traditional Arabic" panose="02020603050405020304" pitchFamily="18" charset="-78"/>
              </a:rPr>
              <a:t>ميكرون). وقد تختلط مع بعض الرواسب الخشنة ولتي يبلغ متوسط قطرها 100</a:t>
            </a:r>
            <a:r>
              <a:rPr lang="el-GR" sz="2400" b="1" dirty="0">
                <a:solidFill>
                  <a:schemeClr val="accent6">
                    <a:lumMod val="25000"/>
                  </a:schemeClr>
                </a:solidFill>
                <a:cs typeface="Traditional Arabic" panose="02020603050405020304" pitchFamily="18" charset="-78"/>
              </a:rPr>
              <a:t>μ. </a:t>
            </a:r>
            <a:r>
              <a:rPr lang="ar-SA" sz="2400" b="1" dirty="0">
                <a:solidFill>
                  <a:schemeClr val="accent6">
                    <a:lumMod val="25000"/>
                  </a:schemeClr>
                </a:solidFill>
                <a:cs typeface="Traditional Arabic" panose="02020603050405020304" pitchFamily="18" charset="-78"/>
              </a:rPr>
              <a:t>نسبة كربونات الكالسيوم تختلف من منطقة إلى منطقة. ويرجع ذلك لعامل التفاعل الكيماوي لقشور </a:t>
            </a:r>
            <a:r>
              <a:rPr lang="ar-SA" sz="2400" b="1" dirty="0" err="1">
                <a:solidFill>
                  <a:schemeClr val="accent6">
                    <a:lumMod val="25000"/>
                  </a:schemeClr>
                </a:solidFill>
                <a:cs typeface="Traditional Arabic" panose="02020603050405020304" pitchFamily="18" charset="-78"/>
              </a:rPr>
              <a:t>البلانكتون</a:t>
            </a:r>
            <a:r>
              <a:rPr lang="ar-SA" sz="2400" b="1" dirty="0">
                <a:solidFill>
                  <a:schemeClr val="accent6">
                    <a:lumMod val="25000"/>
                  </a:schemeClr>
                </a:solidFill>
                <a:cs typeface="Traditional Arabic" panose="02020603050405020304" pitchFamily="18" charset="-78"/>
              </a:rPr>
              <a:t> وغطاءات </a:t>
            </a:r>
            <a:r>
              <a:rPr lang="ar-SA" sz="2400" b="1" dirty="0" err="1">
                <a:solidFill>
                  <a:schemeClr val="accent6">
                    <a:lumMod val="25000"/>
                  </a:schemeClr>
                </a:solidFill>
                <a:cs typeface="Traditional Arabic" panose="02020603050405020304" pitchFamily="18" charset="-78"/>
              </a:rPr>
              <a:t>الفورامنيفرا</a:t>
            </a:r>
            <a:r>
              <a:rPr lang="ar-SA" sz="2400" b="1" dirty="0">
                <a:solidFill>
                  <a:schemeClr val="accent6">
                    <a:lumMod val="25000"/>
                  </a:schemeClr>
                </a:solidFill>
                <a:cs typeface="Traditional Arabic" panose="02020603050405020304" pitchFamily="18" charset="-78"/>
              </a:rPr>
              <a:t>. عادة ترسب كمية كبيرة من الكالسيوم في أعماق المياه الضحلة نسبيا، وذلك لأن الخلايا الدقيقة لا تتعرض للذوبان بسرعة، هي التي تنحدر إلى أعماق بعيدة في مياه المحيط. نتيجة لذلك من النادر وجود رواسب </a:t>
            </a:r>
            <a:r>
              <a:rPr lang="ar-SA" sz="2400" b="1" dirty="0" err="1">
                <a:solidFill>
                  <a:schemeClr val="accent6">
                    <a:lumMod val="25000"/>
                  </a:schemeClr>
                </a:solidFill>
                <a:cs typeface="Traditional Arabic" panose="02020603050405020304" pitchFamily="18" charset="-78"/>
              </a:rPr>
              <a:t>الجلوبجريني</a:t>
            </a:r>
            <a:r>
              <a:rPr lang="ar-SA" sz="2400" b="1" dirty="0">
                <a:solidFill>
                  <a:schemeClr val="accent6">
                    <a:lumMod val="25000"/>
                  </a:schemeClr>
                </a:solidFill>
                <a:cs typeface="Traditional Arabic" panose="02020603050405020304" pitchFamily="18" charset="-78"/>
              </a:rPr>
              <a:t> عند أعماق أكبر من 5000 متر.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1227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8</a:t>
            </a:fld>
            <a:endParaRPr lang="en-US" dirty="0"/>
          </a:p>
        </p:txBody>
      </p:sp>
      <p:sp>
        <p:nvSpPr>
          <p:cNvPr id="5" name="Text Box 3"/>
          <p:cNvSpPr txBox="1">
            <a:spLocks noChangeArrowheads="1"/>
          </p:cNvSpPr>
          <p:nvPr/>
        </p:nvSpPr>
        <p:spPr bwMode="auto">
          <a:xfrm>
            <a:off x="350838" y="854710"/>
            <a:ext cx="920432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o	</a:t>
            </a:r>
            <a:r>
              <a:rPr lang="ar-SA" sz="2400" b="1" dirty="0">
                <a:solidFill>
                  <a:schemeClr val="accent6">
                    <a:lumMod val="25000"/>
                  </a:schemeClr>
                </a:solidFill>
                <a:cs typeface="Traditional Arabic" panose="02020603050405020304" pitchFamily="18" charset="-78"/>
              </a:rPr>
              <a:t>رواسب </a:t>
            </a:r>
            <a:r>
              <a:rPr lang="ar-SA" sz="2400" b="1" dirty="0" err="1">
                <a:solidFill>
                  <a:schemeClr val="accent6">
                    <a:lumMod val="25000"/>
                  </a:schemeClr>
                </a:solidFill>
                <a:cs typeface="Traditional Arabic" panose="02020603050405020304" pitchFamily="18" charset="-78"/>
              </a:rPr>
              <a:t>الأوز</a:t>
            </a:r>
            <a:r>
              <a:rPr lang="ar-SA" sz="2400" b="1" dirty="0">
                <a:solidFill>
                  <a:schemeClr val="accent6">
                    <a:lumMod val="25000"/>
                  </a:schemeClr>
                </a:solidFill>
                <a:cs typeface="Traditional Arabic" panose="02020603050405020304" pitchFamily="18" charset="-78"/>
              </a:rPr>
              <a:t> </a:t>
            </a:r>
            <a:r>
              <a:rPr lang="ar-SA" sz="2400" b="1" dirty="0" err="1">
                <a:solidFill>
                  <a:schemeClr val="accent6">
                    <a:lumMod val="25000"/>
                  </a:schemeClr>
                </a:solidFill>
                <a:cs typeface="Traditional Arabic" panose="02020603050405020304" pitchFamily="18" charset="-78"/>
              </a:rPr>
              <a:t>البتروبودي</a:t>
            </a:r>
            <a:r>
              <a:rPr lang="ar-SA"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petropod</a:t>
            </a:r>
            <a:r>
              <a:rPr lang="en-US" sz="2400" b="1" dirty="0">
                <a:solidFill>
                  <a:schemeClr val="accent6">
                    <a:lumMod val="25000"/>
                  </a:schemeClr>
                </a:solidFill>
                <a:cs typeface="Traditional Arabic" panose="02020603050405020304" pitchFamily="18" charset="-78"/>
              </a:rPr>
              <a:t> ooze: </a:t>
            </a:r>
            <a:r>
              <a:rPr lang="ar-SA" sz="2400" b="1" dirty="0">
                <a:solidFill>
                  <a:schemeClr val="accent6">
                    <a:lumMod val="25000"/>
                  </a:schemeClr>
                </a:solidFill>
                <a:cs typeface="Traditional Arabic" panose="02020603050405020304" pitchFamily="18" charset="-78"/>
              </a:rPr>
              <a:t>تتألف هذه الرواسب أساسا من كائنات </a:t>
            </a:r>
            <a:r>
              <a:rPr lang="ar-SA" sz="2400" b="1" dirty="0" err="1">
                <a:solidFill>
                  <a:schemeClr val="accent6">
                    <a:lumMod val="25000"/>
                  </a:schemeClr>
                </a:solidFill>
                <a:cs typeface="Traditional Arabic" panose="02020603050405020304" pitchFamily="18" charset="-78"/>
              </a:rPr>
              <a:t>البترويود</a:t>
            </a:r>
            <a:r>
              <a:rPr lang="ar-SA" sz="2400" b="1" dirty="0">
                <a:solidFill>
                  <a:schemeClr val="accent6">
                    <a:lumMod val="25000"/>
                  </a:schemeClr>
                </a:solidFill>
                <a:cs typeface="Traditional Arabic" panose="02020603050405020304" pitchFamily="18" charset="-78"/>
              </a:rPr>
              <a:t> حيث لا تقل نسبتها عن 30% من حجم الرواسب، ومع ذلك تتميز هذه الرواسب بشيوع انتشارها في الرواسب البحرية، نسبة لكبر حجمها نسبيا. تتميز هذه الرواسب بارتفاع نسبة الجير في تكوينها 80%. هذه الرواسب تنشر في قلع البحر عند عمق بين 1500-3000 متر.</a:t>
            </a:r>
          </a:p>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o	</a:t>
            </a:r>
            <a:r>
              <a:rPr lang="ar-SA" sz="2400" b="1" dirty="0">
                <a:solidFill>
                  <a:schemeClr val="accent6">
                    <a:lumMod val="25000"/>
                  </a:schemeClr>
                </a:solidFill>
                <a:cs typeface="Traditional Arabic" panose="02020603050405020304" pitchFamily="18" charset="-78"/>
              </a:rPr>
              <a:t>رواسب </a:t>
            </a:r>
            <a:r>
              <a:rPr lang="ar-SA" sz="2400" b="1" dirty="0" err="1">
                <a:solidFill>
                  <a:schemeClr val="accent6">
                    <a:lumMod val="25000"/>
                  </a:schemeClr>
                </a:solidFill>
                <a:cs typeface="Traditional Arabic" panose="02020603050405020304" pitchFamily="18" charset="-78"/>
              </a:rPr>
              <a:t>الأوزو</a:t>
            </a:r>
            <a:r>
              <a:rPr lang="ar-SA" sz="2400" b="1" dirty="0">
                <a:solidFill>
                  <a:schemeClr val="accent6">
                    <a:lumMod val="25000"/>
                  </a:schemeClr>
                </a:solidFill>
                <a:cs typeface="Traditional Arabic" panose="02020603050405020304" pitchFamily="18" charset="-78"/>
              </a:rPr>
              <a:t> </a:t>
            </a:r>
            <a:r>
              <a:rPr lang="ar-SA" sz="2400" b="1" dirty="0" err="1">
                <a:solidFill>
                  <a:schemeClr val="accent6">
                    <a:lumMod val="25000"/>
                  </a:schemeClr>
                </a:solidFill>
                <a:cs typeface="Traditional Arabic" panose="02020603050405020304" pitchFamily="18" charset="-78"/>
              </a:rPr>
              <a:t>كوكوليثي</a:t>
            </a:r>
            <a:r>
              <a:rPr lang="ar-SA"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cocolith</a:t>
            </a:r>
            <a:r>
              <a:rPr lang="en-US" sz="2400" b="1" dirty="0">
                <a:solidFill>
                  <a:schemeClr val="accent6">
                    <a:lumMod val="25000"/>
                  </a:schemeClr>
                </a:solidFill>
                <a:cs typeface="Traditional Arabic" panose="02020603050405020304" pitchFamily="18" charset="-78"/>
              </a:rPr>
              <a:t> ooze: </a:t>
            </a:r>
            <a:r>
              <a:rPr lang="ar-SA" sz="2400" b="1" dirty="0">
                <a:solidFill>
                  <a:schemeClr val="accent6">
                    <a:lumMod val="25000"/>
                  </a:schemeClr>
                </a:solidFill>
                <a:cs typeface="Traditional Arabic" panose="02020603050405020304" pitchFamily="18" charset="-78"/>
              </a:rPr>
              <a:t>تنشئ رواسب </a:t>
            </a:r>
            <a:r>
              <a:rPr lang="ar-SA" sz="2400" b="1" dirty="0" err="1">
                <a:solidFill>
                  <a:schemeClr val="accent6">
                    <a:lumMod val="25000"/>
                  </a:schemeClr>
                </a:solidFill>
                <a:cs typeface="Traditional Arabic" panose="02020603050405020304" pitchFamily="18" charset="-78"/>
              </a:rPr>
              <a:t>الكوكليث</a:t>
            </a:r>
            <a:r>
              <a:rPr lang="ar-SA" sz="2400" b="1" dirty="0">
                <a:solidFill>
                  <a:schemeClr val="accent6">
                    <a:lumMod val="25000"/>
                  </a:schemeClr>
                </a:solidFill>
                <a:cs typeface="Traditional Arabic" panose="02020603050405020304" pitchFamily="18" charset="-78"/>
              </a:rPr>
              <a:t> </a:t>
            </a:r>
            <a:r>
              <a:rPr lang="en-US" sz="2400" b="1" dirty="0" err="1">
                <a:solidFill>
                  <a:schemeClr val="accent6">
                    <a:lumMod val="25000"/>
                  </a:schemeClr>
                </a:solidFill>
                <a:cs typeface="Traditional Arabic" panose="02020603050405020304" pitchFamily="18" charset="-78"/>
              </a:rPr>
              <a:t>cocolithophoridae</a:t>
            </a:r>
            <a:r>
              <a:rPr lang="en-US" sz="2400" b="1" dirty="0">
                <a:solidFill>
                  <a:schemeClr val="accent6">
                    <a:lumMod val="25000"/>
                  </a:schemeClr>
                </a:solidFill>
                <a:cs typeface="Traditional Arabic" panose="02020603050405020304" pitchFamily="18" charset="-78"/>
              </a:rPr>
              <a:t> </a:t>
            </a:r>
            <a:r>
              <a:rPr lang="ar-SA" sz="2400" b="1" dirty="0">
                <a:solidFill>
                  <a:schemeClr val="accent6">
                    <a:lumMod val="25000"/>
                  </a:schemeClr>
                </a:solidFill>
                <a:cs typeface="Traditional Arabic" panose="02020603050405020304" pitchFamily="18" charset="-78"/>
              </a:rPr>
              <a:t>الدقيقة الحجم هذا النوع من الرواسب. وتعد هذه الرواسب نادرة الآن في قاع المحيط.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3091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9</a:t>
            </a:fld>
            <a:endParaRPr lang="en-US" dirty="0"/>
          </a:p>
        </p:txBody>
      </p:sp>
      <p:sp>
        <p:nvSpPr>
          <p:cNvPr id="5" name="Text Box 3"/>
          <p:cNvSpPr txBox="1">
            <a:spLocks noChangeArrowheads="1"/>
          </p:cNvSpPr>
          <p:nvPr/>
        </p:nvSpPr>
        <p:spPr bwMode="auto">
          <a:xfrm>
            <a:off x="350838" y="836712"/>
            <a:ext cx="920432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	مجموعة </a:t>
            </a:r>
            <a:r>
              <a:rPr lang="ar-SA" sz="2400" b="1" dirty="0" err="1">
                <a:solidFill>
                  <a:schemeClr val="accent6">
                    <a:lumMod val="25000"/>
                  </a:schemeClr>
                </a:solidFill>
                <a:cs typeface="Traditional Arabic" panose="02020603050405020304" pitchFamily="18" charset="-78"/>
              </a:rPr>
              <a:t>الأوز</a:t>
            </a:r>
            <a:r>
              <a:rPr lang="ar-SA" sz="2400" b="1" dirty="0">
                <a:solidFill>
                  <a:schemeClr val="accent6">
                    <a:lumMod val="25000"/>
                  </a:schemeClr>
                </a:solidFill>
                <a:cs typeface="Traditional Arabic" panose="02020603050405020304" pitchFamily="18" charset="-78"/>
              </a:rPr>
              <a:t> </a:t>
            </a:r>
            <a:r>
              <a:rPr lang="ar-SA" sz="2400" b="1" dirty="0" err="1">
                <a:solidFill>
                  <a:schemeClr val="accent6">
                    <a:lumMod val="25000"/>
                  </a:schemeClr>
                </a:solidFill>
                <a:cs typeface="Traditional Arabic" panose="02020603050405020304" pitchFamily="18" charset="-78"/>
              </a:rPr>
              <a:t>السيليكي</a:t>
            </a:r>
            <a:r>
              <a:rPr lang="ar-SA"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siliceous ooze: </a:t>
            </a:r>
            <a:r>
              <a:rPr lang="ar-SA" sz="2400" b="1" dirty="0">
                <a:solidFill>
                  <a:schemeClr val="accent6">
                    <a:lumMod val="25000"/>
                  </a:schemeClr>
                </a:solidFill>
                <a:cs typeface="Traditional Arabic" panose="02020603050405020304" pitchFamily="18" charset="-78"/>
              </a:rPr>
              <a:t>توجد هذه المجموعة من الرواسب في المسطحات المائية التي تقل فيها نسبة تراكم كربونات الكالسيوم، وعندما تزداد درجة ذوبان القشور الجيرية للكائنات الحية. هي بذلك تتجمع قاع المحيط العميق حيث تذوب كل المكونات عدا السليكا الغير قابلة للذوبان. من أنواع هذه الرواسب نجد:</a:t>
            </a:r>
          </a:p>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o	 </a:t>
            </a:r>
            <a:r>
              <a:rPr lang="ar-SA" sz="2400" b="1" dirty="0">
                <a:solidFill>
                  <a:schemeClr val="accent6">
                    <a:lumMod val="25000"/>
                  </a:schemeClr>
                </a:solidFill>
                <a:cs typeface="Traditional Arabic" panose="02020603050405020304" pitchFamily="18" charset="-78"/>
              </a:rPr>
              <a:t>الاوز </a:t>
            </a:r>
            <a:r>
              <a:rPr lang="ar-SA" sz="2400" b="1" dirty="0" err="1">
                <a:solidFill>
                  <a:schemeClr val="accent6">
                    <a:lumMod val="25000"/>
                  </a:schemeClr>
                </a:solidFill>
                <a:cs typeface="Traditional Arabic" panose="02020603050405020304" pitchFamily="18" charset="-78"/>
              </a:rPr>
              <a:t>الدياتومي</a:t>
            </a:r>
            <a:r>
              <a:rPr lang="ar-SA" sz="2400" b="1" dirty="0">
                <a:solidFill>
                  <a:schemeClr val="accent6">
                    <a:lumMod val="25000"/>
                  </a:schemeClr>
                </a:solidFill>
                <a:cs typeface="Traditional Arabic" panose="02020603050405020304" pitchFamily="18" charset="-78"/>
              </a:rPr>
              <a:t>: يتركب من كائنات </a:t>
            </a:r>
            <a:r>
              <a:rPr lang="ar-SA" sz="2400" b="1" dirty="0" err="1">
                <a:solidFill>
                  <a:schemeClr val="accent6">
                    <a:lumMod val="25000"/>
                  </a:schemeClr>
                </a:solidFill>
                <a:cs typeface="Traditional Arabic" panose="02020603050405020304" pitchFamily="18" charset="-78"/>
              </a:rPr>
              <a:t>الدياتوم</a:t>
            </a:r>
            <a:r>
              <a:rPr lang="ar-SA" sz="2400" b="1" dirty="0">
                <a:solidFill>
                  <a:schemeClr val="accent6">
                    <a:lumMod val="25000"/>
                  </a:schemeClr>
                </a:solidFill>
                <a:cs typeface="Traditional Arabic" panose="02020603050405020304" pitchFamily="18" charset="-78"/>
              </a:rPr>
              <a:t> وهي من الطحالب السلكية، التي تزدهر بالقرب من السطح حيث تتوفر المواد الغذائية خاصة في مياه العروض العليا. قد تتركز هذه الرواسب في المحيط الهادي. وتترسب الاوز </a:t>
            </a:r>
            <a:r>
              <a:rPr lang="ar-SA" sz="2400" b="1" dirty="0" err="1">
                <a:solidFill>
                  <a:schemeClr val="accent6">
                    <a:lumMod val="25000"/>
                  </a:schemeClr>
                </a:solidFill>
                <a:cs typeface="Traditional Arabic" panose="02020603050405020304" pitchFamily="18" charset="-78"/>
              </a:rPr>
              <a:t>الدياتومي</a:t>
            </a:r>
            <a:r>
              <a:rPr lang="ar-SA" sz="2400" b="1" dirty="0">
                <a:solidFill>
                  <a:schemeClr val="accent6">
                    <a:lumMod val="25000"/>
                  </a:schemeClr>
                </a:solidFill>
                <a:cs typeface="Traditional Arabic" panose="02020603050405020304" pitchFamily="18" charset="-78"/>
              </a:rPr>
              <a:t> في طبقات متناسقة.</a:t>
            </a:r>
          </a:p>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o	</a:t>
            </a:r>
            <a:r>
              <a:rPr lang="ar-SA" sz="2400" b="1" dirty="0">
                <a:solidFill>
                  <a:schemeClr val="accent6">
                    <a:lumMod val="25000"/>
                  </a:schemeClr>
                </a:solidFill>
                <a:cs typeface="Traditional Arabic" panose="02020603050405020304" pitchFamily="18" charset="-78"/>
              </a:rPr>
              <a:t>الاوز </a:t>
            </a:r>
            <a:r>
              <a:rPr lang="ar-SA" sz="2400" b="1" dirty="0" err="1">
                <a:solidFill>
                  <a:schemeClr val="accent6">
                    <a:lumMod val="25000"/>
                  </a:schemeClr>
                </a:solidFill>
                <a:cs typeface="Traditional Arabic" panose="02020603050405020304" pitchFamily="18" charset="-78"/>
              </a:rPr>
              <a:t>الراديوليري</a:t>
            </a:r>
            <a:r>
              <a:rPr lang="ar-SA" sz="2400" b="1" dirty="0">
                <a:solidFill>
                  <a:schemeClr val="accent6">
                    <a:lumMod val="25000"/>
                  </a:schemeClr>
                </a:solidFill>
                <a:cs typeface="Traditional Arabic" panose="02020603050405020304" pitchFamily="18" charset="-78"/>
              </a:rPr>
              <a:t>: رغم أن تكوينات هذا الاوز تتميز بارتفاع نسبة السليكا، إلا انه يتكون فوق قاع المسطحات المائية في العروض المدارية. تعد كائنات </a:t>
            </a:r>
            <a:r>
              <a:rPr lang="ar-SA" sz="2400" b="1" dirty="0" err="1">
                <a:solidFill>
                  <a:schemeClr val="accent6">
                    <a:lumMod val="25000"/>
                  </a:schemeClr>
                </a:solidFill>
                <a:cs typeface="Traditional Arabic" panose="02020603050405020304" pitchFamily="18" charset="-78"/>
              </a:rPr>
              <a:t>الراديوليرا</a:t>
            </a:r>
            <a:r>
              <a:rPr lang="ar-SA" sz="2400" b="1" dirty="0">
                <a:solidFill>
                  <a:schemeClr val="accent6">
                    <a:lumMod val="25000"/>
                  </a:schemeClr>
                </a:solidFill>
                <a:cs typeface="Traditional Arabic" panose="02020603050405020304" pitchFamily="18" charset="-78"/>
              </a:rPr>
              <a:t> وقشورها السلكية مصدرا للسليكا. تعد هذه الرواسب أقل رواسب البحار العميقة المفتوحة احتواء للمواد الجيرية. تغطي هذه التكوينات وتنتشر في ثلاثة نطاقات: نطاق واسع شمال المحيط الهادي، ونطاق طولي في المياه الباردة الجنوبية يبدأ من القارة القطبية الجنوبية، ونطاق في شكل لسان عرضي يمتد بين دائرة عرض 5</a:t>
            </a:r>
            <a:r>
              <a:rPr lang="en-US" sz="2400" b="1" dirty="0">
                <a:solidFill>
                  <a:schemeClr val="accent6">
                    <a:lumMod val="25000"/>
                  </a:schemeClr>
                </a:solidFill>
                <a:cs typeface="Traditional Arabic" panose="02020603050405020304" pitchFamily="18" charset="-78"/>
              </a:rPr>
              <a:t>º-10º </a:t>
            </a:r>
            <a:r>
              <a:rPr lang="ar-SA" sz="2400" b="1" dirty="0">
                <a:solidFill>
                  <a:schemeClr val="accent6">
                    <a:lumMod val="25000"/>
                  </a:schemeClr>
                </a:solidFill>
                <a:cs typeface="Traditional Arabic" panose="02020603050405020304" pitchFamily="18" charset="-78"/>
              </a:rPr>
              <a:t>شمال شرق المحيط الهادي. وتقل نسبة هذه التكوينات في المحيط الأطلسي، وتزيد في الأطراف الجنوبية من المحيط الهندي.</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2545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10</a:t>
            </a:fld>
            <a:endParaRPr lang="en-US" dirty="0"/>
          </a:p>
        </p:txBody>
      </p:sp>
      <p:sp>
        <p:nvSpPr>
          <p:cNvPr id="5" name="Text Box 3"/>
          <p:cNvSpPr txBox="1">
            <a:spLocks noChangeArrowheads="1"/>
          </p:cNvSpPr>
          <p:nvPr/>
        </p:nvSpPr>
        <p:spPr bwMode="auto">
          <a:xfrm>
            <a:off x="350838" y="823352"/>
            <a:ext cx="92043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en-US" sz="2400" b="1" dirty="0">
                <a:solidFill>
                  <a:schemeClr val="accent6">
                    <a:lumMod val="25000"/>
                  </a:schemeClr>
                </a:solidFill>
                <a:cs typeface="Traditional Arabic" panose="02020603050405020304" pitchFamily="18" charset="-78"/>
              </a:rPr>
              <a:t>b.	</a:t>
            </a:r>
            <a:r>
              <a:rPr lang="ar-SA" sz="2400" b="1" dirty="0">
                <a:solidFill>
                  <a:schemeClr val="accent6">
                    <a:lumMod val="25000"/>
                  </a:schemeClr>
                </a:solidFill>
                <a:cs typeface="Traditional Arabic" panose="02020603050405020304" pitchFamily="18" charset="-78"/>
              </a:rPr>
              <a:t>الرواسب غير العضوية </a:t>
            </a:r>
            <a:r>
              <a:rPr lang="en-US" sz="2400" b="1" dirty="0">
                <a:solidFill>
                  <a:schemeClr val="accent6">
                    <a:lumMod val="25000"/>
                  </a:schemeClr>
                </a:solidFill>
                <a:cs typeface="Traditional Arabic" panose="02020603050405020304" pitchFamily="18" charset="-78"/>
              </a:rPr>
              <a:t>calcareous ooze: </a:t>
            </a:r>
            <a:r>
              <a:rPr lang="ar-SA" sz="2400" b="1" dirty="0">
                <a:solidFill>
                  <a:schemeClr val="accent6">
                    <a:lumMod val="25000"/>
                  </a:schemeClr>
                </a:solidFill>
                <a:cs typeface="Traditional Arabic" panose="02020603050405020304" pitchFamily="18" charset="-78"/>
              </a:rPr>
              <a:t>تغطي هذه الرواسب نطاقات واسعة من قاع المحيط الهادي. تعرف باسم الصلصال الأحمر. تنتشر في المناطق التي تتحل فيها الرواسب العضوية بسرعة لتراكم الذرات التي لا تتأثر بعملية الاذابة. تتركب حبيبات الصلصال الأحم </a:t>
            </a:r>
            <a:r>
              <a:rPr lang="en-US" sz="2400" b="1" dirty="0">
                <a:solidFill>
                  <a:schemeClr val="accent6">
                    <a:lumMod val="25000"/>
                  </a:schemeClr>
                </a:solidFill>
                <a:cs typeface="Traditional Arabic" panose="02020603050405020304" pitchFamily="18" charset="-78"/>
              </a:rPr>
              <a:t>red clay </a:t>
            </a:r>
            <a:r>
              <a:rPr lang="ar-SA" sz="2400" b="1" dirty="0">
                <a:solidFill>
                  <a:schemeClr val="accent6">
                    <a:lumMod val="25000"/>
                  </a:schemeClr>
                </a:solidFill>
                <a:cs typeface="Traditional Arabic" panose="02020603050405020304" pitchFamily="18" charset="-78"/>
              </a:rPr>
              <a:t>من ذرات دقيقة الحجم. وتختلف تكوينات الصلصال الأحمر من منطقة لأخري متأثرة بالظروف الطبيعية التي تتشكل فيها. فبعضها قد يحتوي كربونات الكالسيوم بينما لا توجد في تكوينات أخري. أهم ما يميز هذه التكوينات اللون الأحمر أو البني الداكن الناتج عن زيادة نسبة الأكاسيد في تكوينها، وحبيباتها الدقيقة الحجم. كثيرا ما توجد عقد </a:t>
            </a:r>
            <a:r>
              <a:rPr lang="ar-SA" sz="2400" b="1" dirty="0" err="1">
                <a:solidFill>
                  <a:schemeClr val="accent6">
                    <a:lumMod val="25000"/>
                  </a:schemeClr>
                </a:solidFill>
                <a:cs typeface="Traditional Arabic" panose="02020603050405020304" pitchFamily="18" charset="-78"/>
              </a:rPr>
              <a:t>منجنيزية</a:t>
            </a:r>
            <a:r>
              <a:rPr lang="ar-SA" sz="2400" b="1" dirty="0">
                <a:solidFill>
                  <a:schemeClr val="accent6">
                    <a:lumMod val="25000"/>
                  </a:schemeClr>
                </a:solidFill>
                <a:cs typeface="Traditional Arabic" panose="02020603050405020304" pitchFamily="18" charset="-78"/>
              </a:rPr>
              <a:t> وبعض المعادن الأخرى مثل النيكل والكوبالت مترسبة مع الصلصال فوق قاع المحيط الهادي</a:t>
            </a:r>
            <a:r>
              <a:rPr lang="ar-SA" sz="2400" b="1" dirty="0" smtClean="0">
                <a:solidFill>
                  <a:schemeClr val="accent6">
                    <a:lumMod val="25000"/>
                  </a:schemeClr>
                </a:solidFill>
                <a:cs typeface="Traditional Arabic" panose="02020603050405020304" pitchFamily="18" charset="-78"/>
              </a:rPr>
              <a:t>.</a:t>
            </a: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مكن التمييز بين مواد ورسوبيات المياه الضحلة بناء على أحجام الحبيبات في:</a:t>
            </a:r>
          </a:p>
          <a:p>
            <a:pPr marL="342900" indent="-342900" algn="just">
              <a:spcBef>
                <a:spcPct val="50000"/>
              </a:spcBef>
              <a:buFont typeface="Arial" panose="020B0604020202020204" pitchFamily="34" charset="0"/>
              <a:buChar char="•"/>
            </a:pPr>
            <a:r>
              <a:rPr lang="ar-AE" sz="2400" b="1" dirty="0">
                <a:solidFill>
                  <a:schemeClr val="accent6">
                    <a:lumMod val="25000"/>
                  </a:schemeClr>
                </a:solidFill>
                <a:cs typeface="Traditional Arabic" panose="02020603050405020304" pitchFamily="18" charset="-78"/>
              </a:rPr>
              <a:t>1.	الرمال: يزيد قطر عن 62</a:t>
            </a:r>
            <a:r>
              <a:rPr lang="el-GR" sz="2400" b="1" dirty="0">
                <a:solidFill>
                  <a:schemeClr val="accent6">
                    <a:lumMod val="25000"/>
                  </a:schemeClr>
                </a:solidFill>
                <a:cs typeface="Traditional Arabic" panose="02020603050405020304" pitchFamily="18" charset="-78"/>
              </a:rPr>
              <a:t>μ (</a:t>
            </a:r>
            <a:r>
              <a:rPr lang="ar-AE" sz="2400" b="1" dirty="0">
                <a:solidFill>
                  <a:schemeClr val="accent6">
                    <a:lumMod val="25000"/>
                  </a:schemeClr>
                </a:solidFill>
                <a:cs typeface="Traditional Arabic" panose="02020603050405020304" pitchFamily="18" charset="-78"/>
              </a:rPr>
              <a:t>ميكرون </a:t>
            </a:r>
            <a:r>
              <a:rPr lang="en-US" sz="2400" b="1" dirty="0">
                <a:solidFill>
                  <a:schemeClr val="accent6">
                    <a:lumMod val="25000"/>
                  </a:schemeClr>
                </a:solidFill>
                <a:cs typeface="Traditional Arabic" panose="02020603050405020304" pitchFamily="18" charset="-78"/>
              </a:rPr>
              <a:t>micron </a:t>
            </a:r>
            <a:r>
              <a:rPr lang="ar-AE" sz="2400" b="1" dirty="0">
                <a:solidFill>
                  <a:schemeClr val="accent6">
                    <a:lumMod val="25000"/>
                  </a:schemeClr>
                </a:solidFill>
                <a:cs typeface="Traditional Arabic" panose="02020603050405020304" pitchFamily="18" charset="-78"/>
              </a:rPr>
              <a:t>وهو وحدة قياس قيمتها 0.001 من المليمتر). وتتنوع الرمال حسب حجم الحبيبات إلى المجموعات التالية</a:t>
            </a:r>
            <a:r>
              <a:rPr lang="ar-AE" sz="2400" b="1" dirty="0" smtClean="0">
                <a:solidFill>
                  <a:schemeClr val="accent6">
                    <a:lumMod val="25000"/>
                  </a:schemeClr>
                </a:solidFill>
                <a:cs typeface="Traditional Arabic" panose="02020603050405020304" pitchFamily="18" charset="-78"/>
              </a:rPr>
              <a:t>:</a:t>
            </a:r>
            <a:endParaRPr lang="ar-AE"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graphicFrame>
        <p:nvGraphicFramePr>
          <p:cNvPr id="9" name="جدول 8"/>
          <p:cNvGraphicFramePr>
            <a:graphicFrameLocks noGrp="1"/>
          </p:cNvGraphicFramePr>
          <p:nvPr>
            <p:extLst>
              <p:ext uri="{D42A27DB-BD31-4B8C-83A1-F6EECF244321}">
                <p14:modId xmlns:p14="http://schemas.microsoft.com/office/powerpoint/2010/main" val="807951959"/>
              </p:ext>
            </p:extLst>
          </p:nvPr>
        </p:nvGraphicFramePr>
        <p:xfrm>
          <a:off x="2288704" y="4882885"/>
          <a:ext cx="5217740" cy="1379791"/>
        </p:xfrm>
        <a:graphic>
          <a:graphicData uri="http://schemas.openxmlformats.org/drawingml/2006/table">
            <a:tbl>
              <a:tblPr rtl="1" firstRow="1" firstCol="1" bandRow="1"/>
              <a:tblGrid>
                <a:gridCol w="2615458"/>
                <a:gridCol w="2602282"/>
              </a:tblGrid>
              <a:tr h="145197">
                <a:tc>
                  <a:txBody>
                    <a:bodyPr/>
                    <a:lstStyle/>
                    <a:p>
                      <a:pPr marL="0" marR="0" algn="just" rtl="1">
                        <a:lnSpc>
                          <a:spcPct val="107000"/>
                        </a:lnSpc>
                        <a:spcBef>
                          <a:spcPts val="0"/>
                        </a:spcBef>
                        <a:spcAft>
                          <a:spcPts val="0"/>
                        </a:spcAft>
                      </a:pPr>
                      <a:r>
                        <a:rPr lang="ar-SA" sz="1100" b="1" dirty="0">
                          <a:effectLst/>
                          <a:latin typeface="Calibri" panose="020F0502020204030204" pitchFamily="34" charset="0"/>
                          <a:ea typeface="Calibri" panose="020F0502020204030204" pitchFamily="34" charset="0"/>
                          <a:cs typeface="Times New Roman" panose="02020603050405020304" pitchFamily="18" charset="0"/>
                        </a:rPr>
                        <a:t>النوع</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rtl="1">
                        <a:lnSpc>
                          <a:spcPct val="107000"/>
                        </a:lnSpc>
                        <a:spcBef>
                          <a:spcPts val="0"/>
                        </a:spcBef>
                        <a:spcAft>
                          <a:spcPts val="0"/>
                        </a:spcAft>
                      </a:pPr>
                      <a:r>
                        <a:rPr lang="ar-SA" sz="1100" b="1">
                          <a:effectLst/>
                          <a:latin typeface="Calibri" panose="020F0502020204030204" pitchFamily="34" charset="0"/>
                          <a:ea typeface="Calibri" panose="020F0502020204030204" pitchFamily="34" charset="0"/>
                          <a:cs typeface="Times New Roman" panose="02020603050405020304" pitchFamily="18" charset="0"/>
                        </a:rPr>
                        <a:t>حجم القطر الحبيبة (μ)</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41846">
                <a:tc>
                  <a:txBody>
                    <a:bodyPr/>
                    <a:lstStyle/>
                    <a:p>
                      <a:pPr marL="0" marR="0" algn="just" rtl="1">
                        <a:lnSpc>
                          <a:spcPct val="107000"/>
                        </a:lnSpc>
                        <a:spcBef>
                          <a:spcPts val="0"/>
                        </a:spcBef>
                        <a:spcAft>
                          <a:spcPts val="0"/>
                        </a:spcAft>
                      </a:pPr>
                      <a:r>
                        <a:rPr lang="ar-SA" sz="1100" b="1">
                          <a:effectLst/>
                          <a:latin typeface="Calibri" panose="020F0502020204030204" pitchFamily="34" charset="0"/>
                          <a:ea typeface="Calibri" panose="020F0502020204030204" pitchFamily="34" charset="0"/>
                          <a:cs typeface="Times New Roman" panose="02020603050405020304" pitchFamily="18" charset="0"/>
                        </a:rPr>
                        <a:t>الرمل الخشن جدا</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rtl="1">
                        <a:lnSpc>
                          <a:spcPct val="107000"/>
                        </a:lnSpc>
                        <a:spcBef>
                          <a:spcPts val="0"/>
                        </a:spcBef>
                        <a:spcAft>
                          <a:spcPts val="0"/>
                        </a:spcAft>
                      </a:pPr>
                      <a:r>
                        <a:rPr lang="ar-SA" sz="1100" b="1">
                          <a:effectLst/>
                          <a:latin typeface="Calibri" panose="020F0502020204030204" pitchFamily="34" charset="0"/>
                          <a:ea typeface="Calibri" panose="020F0502020204030204" pitchFamily="34" charset="0"/>
                          <a:cs typeface="Times New Roman" panose="02020603050405020304" pitchFamily="18" charset="0"/>
                        </a:rPr>
                        <a:t>1000-2000 </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846">
                <a:tc>
                  <a:txBody>
                    <a:bodyPr/>
                    <a:lstStyle/>
                    <a:p>
                      <a:pPr marL="0" marR="0" algn="just" rtl="1">
                        <a:lnSpc>
                          <a:spcPct val="107000"/>
                        </a:lnSpc>
                        <a:spcBef>
                          <a:spcPts val="0"/>
                        </a:spcBef>
                        <a:spcAft>
                          <a:spcPts val="0"/>
                        </a:spcAft>
                      </a:pPr>
                      <a:r>
                        <a:rPr lang="ar-SA" sz="1100" b="1" dirty="0">
                          <a:effectLst/>
                          <a:latin typeface="Calibri" panose="020F0502020204030204" pitchFamily="34" charset="0"/>
                          <a:ea typeface="Calibri" panose="020F0502020204030204" pitchFamily="34" charset="0"/>
                          <a:cs typeface="Times New Roman" panose="02020603050405020304" pitchFamily="18" charset="0"/>
                        </a:rPr>
                        <a:t>الرمل الخشن</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rtl="1">
                        <a:lnSpc>
                          <a:spcPct val="107000"/>
                        </a:lnSpc>
                        <a:spcBef>
                          <a:spcPts val="0"/>
                        </a:spcBef>
                        <a:spcAft>
                          <a:spcPts val="0"/>
                        </a:spcAft>
                      </a:pPr>
                      <a:r>
                        <a:rPr lang="ar-SA" sz="1100" b="1">
                          <a:effectLst/>
                          <a:latin typeface="Calibri" panose="020F0502020204030204" pitchFamily="34" charset="0"/>
                          <a:ea typeface="Calibri" panose="020F0502020204030204" pitchFamily="34" charset="0"/>
                          <a:cs typeface="Times New Roman" panose="02020603050405020304" pitchFamily="18" charset="0"/>
                        </a:rPr>
                        <a:t>500  -1000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846">
                <a:tc>
                  <a:txBody>
                    <a:bodyPr/>
                    <a:lstStyle/>
                    <a:p>
                      <a:pPr marL="0" marR="0" algn="just" rtl="1">
                        <a:lnSpc>
                          <a:spcPct val="107000"/>
                        </a:lnSpc>
                        <a:spcBef>
                          <a:spcPts val="0"/>
                        </a:spcBef>
                        <a:spcAft>
                          <a:spcPts val="0"/>
                        </a:spcAft>
                      </a:pPr>
                      <a:r>
                        <a:rPr lang="ar-SA" sz="1100" b="1" dirty="0">
                          <a:effectLst/>
                          <a:latin typeface="Calibri" panose="020F0502020204030204" pitchFamily="34" charset="0"/>
                          <a:ea typeface="Calibri" panose="020F0502020204030204" pitchFamily="34" charset="0"/>
                          <a:cs typeface="Times New Roman" panose="02020603050405020304" pitchFamily="18" charset="0"/>
                        </a:rPr>
                        <a:t>الرمل المتوسط الخشونة</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rtl="1">
                        <a:lnSpc>
                          <a:spcPct val="107000"/>
                        </a:lnSpc>
                        <a:spcBef>
                          <a:spcPts val="0"/>
                        </a:spcBef>
                        <a:spcAft>
                          <a:spcPts val="0"/>
                        </a:spcAft>
                      </a:pPr>
                      <a:r>
                        <a:rPr lang="ar-SA" sz="1100" b="1">
                          <a:effectLst/>
                          <a:latin typeface="Calibri" panose="020F0502020204030204" pitchFamily="34" charset="0"/>
                          <a:ea typeface="Calibri" panose="020F0502020204030204" pitchFamily="34" charset="0"/>
                          <a:cs typeface="Times New Roman" panose="02020603050405020304" pitchFamily="18" charset="0"/>
                        </a:rPr>
                        <a:t>250  -500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846">
                <a:tc>
                  <a:txBody>
                    <a:bodyPr/>
                    <a:lstStyle/>
                    <a:p>
                      <a:pPr marL="0" marR="0" algn="just" rtl="1">
                        <a:lnSpc>
                          <a:spcPct val="107000"/>
                        </a:lnSpc>
                        <a:spcBef>
                          <a:spcPts val="0"/>
                        </a:spcBef>
                        <a:spcAft>
                          <a:spcPts val="0"/>
                        </a:spcAft>
                      </a:pPr>
                      <a:r>
                        <a:rPr lang="ar-SA" sz="1100" b="1" dirty="0">
                          <a:effectLst/>
                          <a:latin typeface="Calibri" panose="020F0502020204030204" pitchFamily="34" charset="0"/>
                          <a:ea typeface="Calibri" panose="020F0502020204030204" pitchFamily="34" charset="0"/>
                          <a:cs typeface="Times New Roman" panose="02020603050405020304" pitchFamily="18" charset="0"/>
                        </a:rPr>
                        <a:t>الرمال الدقيقة</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rtl="1">
                        <a:lnSpc>
                          <a:spcPct val="107000"/>
                        </a:lnSpc>
                        <a:spcBef>
                          <a:spcPts val="0"/>
                        </a:spcBef>
                        <a:spcAft>
                          <a:spcPts val="0"/>
                        </a:spcAft>
                      </a:pPr>
                      <a:r>
                        <a:rPr lang="ar-SA" sz="1100" b="1" dirty="0">
                          <a:effectLst/>
                          <a:latin typeface="Calibri" panose="020F0502020204030204" pitchFamily="34" charset="0"/>
                          <a:ea typeface="Calibri" panose="020F0502020204030204" pitchFamily="34" charset="0"/>
                          <a:cs typeface="Times New Roman" panose="02020603050405020304" pitchFamily="18" charset="0"/>
                        </a:rPr>
                        <a:t>125  -250</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846">
                <a:tc>
                  <a:txBody>
                    <a:bodyPr/>
                    <a:lstStyle/>
                    <a:p>
                      <a:pPr marL="0" marR="0" algn="just" rtl="1">
                        <a:lnSpc>
                          <a:spcPct val="107000"/>
                        </a:lnSpc>
                        <a:spcBef>
                          <a:spcPts val="0"/>
                        </a:spcBef>
                        <a:spcAft>
                          <a:spcPts val="0"/>
                        </a:spcAft>
                      </a:pPr>
                      <a:r>
                        <a:rPr lang="ar-SA" sz="1100" b="1">
                          <a:effectLst/>
                          <a:latin typeface="Calibri" panose="020F0502020204030204" pitchFamily="34" charset="0"/>
                          <a:ea typeface="Calibri" panose="020F0502020204030204" pitchFamily="34" charset="0"/>
                          <a:cs typeface="Times New Roman" panose="02020603050405020304" pitchFamily="18" charset="0"/>
                        </a:rPr>
                        <a:t>الرمال الدقيقة جدا</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rtl="1">
                        <a:lnSpc>
                          <a:spcPct val="107000"/>
                        </a:lnSpc>
                        <a:spcBef>
                          <a:spcPts val="0"/>
                        </a:spcBef>
                        <a:spcAft>
                          <a:spcPts val="0"/>
                        </a:spcAft>
                      </a:pPr>
                      <a:r>
                        <a:rPr lang="ar-SA" sz="1100" b="1" dirty="0">
                          <a:effectLst/>
                          <a:latin typeface="Calibri" panose="020F0502020204030204" pitchFamily="34" charset="0"/>
                          <a:ea typeface="Calibri" panose="020F0502020204030204" pitchFamily="34" charset="0"/>
                          <a:cs typeface="Times New Roman" panose="02020603050405020304" pitchFamily="18" charset="0"/>
                        </a:rPr>
                        <a:t>26    -125</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0887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11</a:t>
            </a:fld>
            <a:endParaRPr lang="en-US" dirty="0"/>
          </a:p>
        </p:txBody>
      </p:sp>
      <p:sp>
        <p:nvSpPr>
          <p:cNvPr id="5" name="Text Box 3"/>
          <p:cNvSpPr txBox="1">
            <a:spLocks noChangeArrowheads="1"/>
          </p:cNvSpPr>
          <p:nvPr/>
        </p:nvSpPr>
        <p:spPr bwMode="auto">
          <a:xfrm>
            <a:off x="350838" y="836712"/>
            <a:ext cx="9204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smtClean="0">
                <a:solidFill>
                  <a:schemeClr val="accent6">
                    <a:lumMod val="25000"/>
                  </a:schemeClr>
                </a:solidFill>
                <a:cs typeface="Traditional Arabic" panose="02020603050405020304" pitchFamily="18" charset="-78"/>
              </a:rPr>
              <a:t>ي2</a:t>
            </a:r>
            <a:r>
              <a:rPr lang="ar-SA" sz="2400" b="1" dirty="0">
                <a:solidFill>
                  <a:schemeClr val="accent6">
                    <a:lumMod val="25000"/>
                  </a:schemeClr>
                </a:solidFill>
                <a:cs typeface="Traditional Arabic" panose="02020603050405020304" pitchFamily="18" charset="-78"/>
              </a:rPr>
              <a:t>.	الرمال </a:t>
            </a:r>
            <a:r>
              <a:rPr lang="ar-SA" sz="2400" b="1" dirty="0" err="1">
                <a:solidFill>
                  <a:schemeClr val="accent6">
                    <a:lumMod val="25000"/>
                  </a:schemeClr>
                </a:solidFill>
                <a:cs typeface="Traditional Arabic" panose="02020603050405020304" pitchFamily="18" charset="-78"/>
              </a:rPr>
              <a:t>الغرينبة</a:t>
            </a:r>
            <a:r>
              <a:rPr lang="ar-SA" sz="2400" b="1" dirty="0">
                <a:solidFill>
                  <a:schemeClr val="accent6">
                    <a:lumMod val="25000"/>
                  </a:schemeClr>
                </a:solidFill>
                <a:cs typeface="Traditional Arabic" panose="02020603050405020304" pitchFamily="18" charset="-78"/>
              </a:rPr>
              <a:t> </a:t>
            </a:r>
            <a:r>
              <a:rPr lang="en-US" sz="2400" b="1" dirty="0">
                <a:solidFill>
                  <a:schemeClr val="accent6">
                    <a:lumMod val="25000"/>
                  </a:schemeClr>
                </a:solidFill>
                <a:cs typeface="Traditional Arabic" panose="02020603050405020304" pitchFamily="18" charset="-78"/>
              </a:rPr>
              <a:t>silty-sand: </a:t>
            </a:r>
            <a:r>
              <a:rPr lang="ar-SA" sz="2400" b="1" dirty="0">
                <a:solidFill>
                  <a:schemeClr val="accent6">
                    <a:lumMod val="25000"/>
                  </a:schemeClr>
                </a:solidFill>
                <a:cs typeface="Traditional Arabic" panose="02020603050405020304" pitchFamily="18" charset="-78"/>
              </a:rPr>
              <a:t>نحو 50%-80% من هذه الرواسب يبلغ قطرها أكثر من 62</a:t>
            </a:r>
            <a:r>
              <a:rPr lang="el-GR" sz="2400" b="1" dirty="0">
                <a:solidFill>
                  <a:schemeClr val="accent6">
                    <a:lumMod val="25000"/>
                  </a:schemeClr>
                </a:solidFill>
                <a:cs typeface="Traditional Arabic" panose="02020603050405020304" pitchFamily="18" charset="-78"/>
              </a:rPr>
              <a:t>μ.</a:t>
            </a:r>
          </a:p>
          <a:p>
            <a:pPr marL="342900" indent="-342900" algn="just">
              <a:spcBef>
                <a:spcPct val="50000"/>
              </a:spcBef>
              <a:buFont typeface="Arial" panose="020B0604020202020204" pitchFamily="34" charset="0"/>
              <a:buChar char="•"/>
            </a:pPr>
            <a:r>
              <a:rPr lang="el-GR" sz="2400" b="1" dirty="0">
                <a:solidFill>
                  <a:schemeClr val="accent6">
                    <a:lumMod val="25000"/>
                  </a:schemeClr>
                </a:solidFill>
                <a:cs typeface="Traditional Arabic" panose="02020603050405020304" pitchFamily="18" charset="-78"/>
              </a:rPr>
              <a:t>3.	</a:t>
            </a:r>
            <a:r>
              <a:rPr lang="ar-SA" sz="2400" b="1" dirty="0">
                <a:solidFill>
                  <a:schemeClr val="accent6">
                    <a:lumMod val="25000"/>
                  </a:schemeClr>
                </a:solidFill>
                <a:cs typeface="Traditional Arabic" panose="02020603050405020304" pitchFamily="18" charset="-78"/>
              </a:rPr>
              <a:t>الطين الغريني </a:t>
            </a:r>
            <a:r>
              <a:rPr lang="en-US" sz="2400" b="1" dirty="0">
                <a:solidFill>
                  <a:schemeClr val="accent6">
                    <a:lumMod val="25000"/>
                  </a:schemeClr>
                </a:solidFill>
                <a:cs typeface="Traditional Arabic" panose="02020603050405020304" pitchFamily="18" charset="-78"/>
              </a:rPr>
              <a:t>silty mud: </a:t>
            </a:r>
            <a:r>
              <a:rPr lang="ar-SA" sz="2400" b="1" dirty="0">
                <a:solidFill>
                  <a:schemeClr val="accent6">
                    <a:lumMod val="25000"/>
                  </a:schemeClr>
                </a:solidFill>
                <a:cs typeface="Traditional Arabic" panose="02020603050405020304" pitchFamily="18" charset="-78"/>
              </a:rPr>
              <a:t>أكثر من 50% متوسط قطر الحبيبات أكثر من 5</a:t>
            </a:r>
            <a:r>
              <a:rPr lang="el-GR" sz="2400" b="1" dirty="0">
                <a:solidFill>
                  <a:schemeClr val="accent6">
                    <a:lumMod val="25000"/>
                  </a:schemeClr>
                </a:solidFill>
                <a:cs typeface="Traditional Arabic" panose="02020603050405020304" pitchFamily="18" charset="-78"/>
              </a:rPr>
              <a:t>μ، </a:t>
            </a:r>
            <a:r>
              <a:rPr lang="ar-SA" sz="2400" b="1" dirty="0">
                <a:solidFill>
                  <a:schemeClr val="accent6">
                    <a:lumMod val="25000"/>
                  </a:schemeClr>
                </a:solidFill>
                <a:cs typeface="Traditional Arabic" panose="02020603050405020304" pitchFamily="18" charset="-78"/>
              </a:rPr>
              <a:t>وأقل من 20% يبلغ حجم قطر الحبيبات 62 </a:t>
            </a:r>
            <a:r>
              <a:rPr lang="el-GR" sz="2400" b="1" dirty="0">
                <a:solidFill>
                  <a:schemeClr val="accent6">
                    <a:lumMod val="25000"/>
                  </a:schemeClr>
                </a:solidFill>
                <a:cs typeface="Traditional Arabic" panose="02020603050405020304" pitchFamily="18" charset="-78"/>
              </a:rPr>
              <a:t>μ.</a:t>
            </a:r>
          </a:p>
          <a:p>
            <a:pPr marL="342900" indent="-342900" algn="just">
              <a:spcBef>
                <a:spcPct val="50000"/>
              </a:spcBef>
              <a:buFont typeface="Arial" panose="020B0604020202020204" pitchFamily="34" charset="0"/>
              <a:buChar char="•"/>
            </a:pPr>
            <a:r>
              <a:rPr lang="el-GR" sz="2400" b="1" dirty="0">
                <a:solidFill>
                  <a:schemeClr val="accent6">
                    <a:lumMod val="25000"/>
                  </a:schemeClr>
                </a:solidFill>
                <a:cs typeface="Traditional Arabic" panose="02020603050405020304" pitchFamily="18" charset="-78"/>
              </a:rPr>
              <a:t>4.	</a:t>
            </a:r>
            <a:r>
              <a:rPr lang="ar-SA" sz="2400" b="1" dirty="0">
                <a:solidFill>
                  <a:schemeClr val="accent6">
                    <a:lumMod val="25000"/>
                  </a:schemeClr>
                </a:solidFill>
                <a:cs typeface="Traditional Arabic" panose="02020603050405020304" pitchFamily="18" charset="-78"/>
              </a:rPr>
              <a:t>الغرين الرملي </a:t>
            </a:r>
            <a:r>
              <a:rPr lang="en-US" sz="2400" b="1" dirty="0">
                <a:solidFill>
                  <a:schemeClr val="accent6">
                    <a:lumMod val="25000"/>
                  </a:schemeClr>
                </a:solidFill>
                <a:cs typeface="Traditional Arabic" panose="02020603050405020304" pitchFamily="18" charset="-78"/>
              </a:rPr>
              <a:t>sandy-silt: </a:t>
            </a:r>
            <a:r>
              <a:rPr lang="ar-SA" sz="2400" b="1" dirty="0">
                <a:solidFill>
                  <a:schemeClr val="accent6">
                    <a:lumMod val="25000"/>
                  </a:schemeClr>
                </a:solidFill>
                <a:cs typeface="Traditional Arabic" panose="02020603050405020304" pitchFamily="18" charset="-78"/>
              </a:rPr>
              <a:t>نحو 50% من تكويناته يبلغ متوسط قطر حبيباتها أكثر من 5 </a:t>
            </a:r>
            <a:r>
              <a:rPr lang="el-GR" sz="2400" b="1" dirty="0">
                <a:solidFill>
                  <a:schemeClr val="accent6">
                    <a:lumMod val="25000"/>
                  </a:schemeClr>
                </a:solidFill>
                <a:cs typeface="Traditional Arabic" panose="02020603050405020304" pitchFamily="18" charset="-78"/>
              </a:rPr>
              <a:t>μ، </a:t>
            </a:r>
            <a:r>
              <a:rPr lang="ar-SA" sz="2400" b="1" dirty="0">
                <a:solidFill>
                  <a:schemeClr val="accent6">
                    <a:lumMod val="25000"/>
                  </a:schemeClr>
                </a:solidFill>
                <a:cs typeface="Traditional Arabic" panose="02020603050405020304" pitchFamily="18" charset="-78"/>
              </a:rPr>
              <a:t>و20% أكثر من 62 </a:t>
            </a:r>
            <a:r>
              <a:rPr lang="el-GR" sz="2400" b="1" dirty="0">
                <a:solidFill>
                  <a:schemeClr val="accent6">
                    <a:lumMod val="25000"/>
                  </a:schemeClr>
                </a:solidFill>
                <a:cs typeface="Traditional Arabic" panose="02020603050405020304" pitchFamily="18" charset="-78"/>
              </a:rPr>
              <a:t>μ.</a:t>
            </a:r>
          </a:p>
          <a:p>
            <a:pPr marL="342900" indent="-342900" algn="just">
              <a:spcBef>
                <a:spcPct val="50000"/>
              </a:spcBef>
              <a:buFont typeface="Arial" panose="020B0604020202020204" pitchFamily="34" charset="0"/>
              <a:buChar char="•"/>
            </a:pPr>
            <a:r>
              <a:rPr lang="el-GR" sz="2400" b="1" dirty="0">
                <a:solidFill>
                  <a:schemeClr val="accent6">
                    <a:lumMod val="25000"/>
                  </a:schemeClr>
                </a:solidFill>
                <a:cs typeface="Traditional Arabic" panose="02020603050405020304" pitchFamily="18" charset="-78"/>
              </a:rPr>
              <a:t>5.	</a:t>
            </a:r>
            <a:r>
              <a:rPr lang="ar-SA" sz="2400" b="1" dirty="0">
                <a:solidFill>
                  <a:schemeClr val="accent6">
                    <a:lumMod val="25000"/>
                  </a:schemeClr>
                </a:solidFill>
                <a:cs typeface="Traditional Arabic" panose="02020603050405020304" pitchFamily="18" charset="-78"/>
              </a:rPr>
              <a:t>الطين الصلصالي </a:t>
            </a:r>
            <a:r>
              <a:rPr lang="en-US" sz="2400" b="1" dirty="0">
                <a:solidFill>
                  <a:schemeClr val="accent6">
                    <a:lumMod val="25000"/>
                  </a:schemeClr>
                </a:solidFill>
                <a:cs typeface="Traditional Arabic" panose="02020603050405020304" pitchFamily="18" charset="-78"/>
              </a:rPr>
              <a:t>clayey mud: </a:t>
            </a:r>
            <a:r>
              <a:rPr lang="ar-SA" sz="2400" b="1" dirty="0">
                <a:solidFill>
                  <a:schemeClr val="accent6">
                    <a:lumMod val="25000"/>
                  </a:schemeClr>
                </a:solidFill>
                <a:cs typeface="Traditional Arabic" panose="02020603050405020304" pitchFamily="18" charset="-78"/>
              </a:rPr>
              <a:t>اقل من 50% يتكون من حبيبات متوسط قطرها 5 </a:t>
            </a:r>
            <a:r>
              <a:rPr lang="el-GR" sz="2400" b="1" dirty="0">
                <a:solidFill>
                  <a:schemeClr val="accent6">
                    <a:lumMod val="25000"/>
                  </a:schemeClr>
                </a:solidFill>
                <a:cs typeface="Traditional Arabic" panose="02020603050405020304" pitchFamily="18" charset="-78"/>
              </a:rPr>
              <a:t>μ. </a:t>
            </a:r>
            <a:r>
              <a:rPr lang="ar-SA" sz="2400" b="1" dirty="0">
                <a:solidFill>
                  <a:schemeClr val="accent6">
                    <a:lumMod val="25000"/>
                  </a:schemeClr>
                </a:solidFill>
                <a:cs typeface="Traditional Arabic" panose="02020603050405020304" pitchFamily="18" charset="-78"/>
              </a:rPr>
              <a:t>إذا تميزت الرواسب بشدة خشونتها، وكبر حجم حبيباتها، كما يحدث في الشواطئ الحصوية، والحواف الحدية الهامشية للرفارف القارية التي تشكلت بالجليد، فيمكن أن يتم تمييز ثلاثة أنواع من الرواسب: رواسب الجلاميد </a:t>
            </a:r>
            <a:r>
              <a:rPr lang="en-US" sz="2400" b="1" dirty="0">
                <a:solidFill>
                  <a:schemeClr val="accent6">
                    <a:lumMod val="25000"/>
                  </a:schemeClr>
                </a:solidFill>
                <a:cs typeface="Traditional Arabic" panose="02020603050405020304" pitchFamily="18" charset="-78"/>
              </a:rPr>
              <a:t>boulders </a:t>
            </a:r>
            <a:r>
              <a:rPr lang="ar-SA" sz="2400" b="1" dirty="0">
                <a:solidFill>
                  <a:schemeClr val="accent6">
                    <a:lumMod val="25000"/>
                  </a:schemeClr>
                </a:solidFill>
                <a:cs typeface="Traditional Arabic" panose="02020603050405020304" pitchFamily="18" charset="-78"/>
              </a:rPr>
              <a:t>وهي بحجم 256ملميتر، والحصباء أو الظلط </a:t>
            </a:r>
            <a:r>
              <a:rPr lang="en-US" sz="2400" b="1" dirty="0">
                <a:solidFill>
                  <a:schemeClr val="accent6">
                    <a:lumMod val="25000"/>
                  </a:schemeClr>
                </a:solidFill>
                <a:cs typeface="Traditional Arabic" panose="02020603050405020304" pitchFamily="18" charset="-78"/>
              </a:rPr>
              <a:t>cobbles </a:t>
            </a:r>
            <a:r>
              <a:rPr lang="ar-SA" sz="2400" b="1" dirty="0">
                <a:solidFill>
                  <a:schemeClr val="accent6">
                    <a:lumMod val="25000"/>
                  </a:schemeClr>
                </a:solidFill>
                <a:cs typeface="Traditional Arabic" panose="02020603050405020304" pitchFamily="18" charset="-78"/>
              </a:rPr>
              <a:t>ومتوسط الحبيبات 64-256 ملميتر، والحصي </a:t>
            </a:r>
            <a:r>
              <a:rPr lang="en-US" sz="2400" b="1" dirty="0">
                <a:solidFill>
                  <a:schemeClr val="accent6">
                    <a:lumMod val="25000"/>
                  </a:schemeClr>
                </a:solidFill>
                <a:cs typeface="Traditional Arabic" panose="02020603050405020304" pitchFamily="18" charset="-78"/>
              </a:rPr>
              <a:t>pebbles </a:t>
            </a:r>
            <a:r>
              <a:rPr lang="ar-SA" sz="2400" b="1" dirty="0">
                <a:solidFill>
                  <a:schemeClr val="accent6">
                    <a:lumMod val="25000"/>
                  </a:schemeClr>
                </a:solidFill>
                <a:cs typeface="Traditional Arabic" panose="02020603050405020304" pitchFamily="18" charset="-78"/>
              </a:rPr>
              <a:t>وهي بحبيبات حجمها بين 4064 مليمتر.</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29685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12</a:t>
            </a:fld>
            <a:endParaRPr lang="en-US" dirty="0"/>
          </a:p>
        </p:txBody>
      </p:sp>
      <p:sp>
        <p:nvSpPr>
          <p:cNvPr id="5" name="Text Box 3"/>
          <p:cNvSpPr txBox="1">
            <a:spLocks noChangeArrowheads="1"/>
          </p:cNvSpPr>
          <p:nvPr/>
        </p:nvSpPr>
        <p:spPr bwMode="auto">
          <a:xfrm>
            <a:off x="350838" y="1772816"/>
            <a:ext cx="92043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حركة الحبيبات تتم وفق أحجامها ولقوة التي تعمل على نقلها. الرمال الناعمة تتحرك وتنقل لمسافات بعيدة في داخل البحر. وقد تظل متحركة لمئات الأميال قبل أن تترسب في قاع المحيط. والمواد الخشنة تترسب قبل غيرها ولكن بعضها قد يتم نقله لأعماق بعيدة عن طريق الدوامات المائية </a:t>
            </a:r>
            <a:r>
              <a:rPr lang="en-US" sz="2400" b="1" dirty="0">
                <a:solidFill>
                  <a:schemeClr val="accent6">
                    <a:lumMod val="25000"/>
                  </a:schemeClr>
                </a:solidFill>
                <a:cs typeface="Traditional Arabic" panose="02020603050405020304" pitchFamily="18" charset="-78"/>
              </a:rPr>
              <a:t>turbidity currents. </a:t>
            </a:r>
            <a:r>
              <a:rPr lang="ar-SA" sz="2400" b="1" dirty="0">
                <a:solidFill>
                  <a:schemeClr val="accent6">
                    <a:lumMod val="25000"/>
                  </a:schemeClr>
                </a:solidFill>
                <a:cs typeface="Traditional Arabic" panose="02020603050405020304" pitchFamily="18" charset="-78"/>
              </a:rPr>
              <a:t>والرواسب يمكن أن يتم تصنيفها بناء على نشأتها والمسطح المائي الذي ترسبت فيه إلي: رواسب </a:t>
            </a:r>
            <a:r>
              <a:rPr lang="ar-SA" sz="2400" b="1" dirty="0" err="1">
                <a:solidFill>
                  <a:schemeClr val="accent6">
                    <a:lumMod val="25000"/>
                  </a:schemeClr>
                </a:solidFill>
                <a:cs typeface="Traditional Arabic" panose="02020603050405020304" pitchFamily="18" charset="-78"/>
              </a:rPr>
              <a:t>دلتاوية</a:t>
            </a:r>
            <a:r>
              <a:rPr lang="ar-SA" sz="2400" b="1" dirty="0">
                <a:solidFill>
                  <a:schemeClr val="accent6">
                    <a:lumMod val="25000"/>
                  </a:schemeClr>
                </a:solidFill>
                <a:cs typeface="Traditional Arabic" panose="02020603050405020304" pitchFamily="18" charset="-78"/>
              </a:rPr>
              <a:t>، رواب خلجان، رواسب جليد، رواسب المرجان، أو الرواسب البركانية.</a:t>
            </a:r>
            <a:endParaRPr lang="en-US" sz="2400" b="1" dirty="0">
              <a:solidFill>
                <a:schemeClr val="accent6">
                  <a:lumMod val="25000"/>
                </a:schemeClr>
              </a:solidFill>
              <a:cs typeface="Traditional Arabic" panose="02020603050405020304" pitchFamily="18" charset="-78"/>
            </a:endParaRP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38839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13</a:t>
            </a:fld>
            <a:endParaRPr lang="en-US" dirty="0"/>
          </a:p>
        </p:txBody>
      </p:sp>
      <p:sp>
        <p:nvSpPr>
          <p:cNvPr id="5" name="Text Box 3"/>
          <p:cNvSpPr txBox="1">
            <a:spLocks noChangeArrowheads="1"/>
          </p:cNvSpPr>
          <p:nvPr/>
        </p:nvSpPr>
        <p:spPr bwMode="auto">
          <a:xfrm>
            <a:off x="350838" y="836126"/>
            <a:ext cx="9204325"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رغم أن هذه الروسب الشاطئية تتم في بيئة مياهها ضحلة، تتنوع فيها أشكال الرواسب وتختلف من حيث المصدر، والنشأة، والخصائص. هناك رواسب عضوية، ولكن الجزء الأكبر من الرواسب يعد رواسب قارية النشأة. تختلف الرواسب الشاطئية من حيث الشكل والتكوين بمدي قربها أو بعدها من خط الساحل. هناك ثلاثة نطاقات من الرواسب التي يمكن أن يتم تميزها:</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1.	رواسب الشاطئ: هي الرواسب التي تتجمع في الحط بين التقاء المسطح المائي باليابس. وهي المنطقة التي تنحصر بين أعلى منسوب مد وأقل منسوب جزر. وهي المنطقة التي تنشط فيها الأمواج. في هذه المنطقة تنشط عوامل تهشيم الصخور. وتختلف احجام الرواسب من ساحل إلى آخر بناء على الظروف والتي من بينها نوع وخصائص الصخر، مصدر الرواسب، حركة الأمواج والتيارات البحرية. تتكون الرواسب في هذا النطاق من المفتتات الصخرية، والحصوية الكبيرة الحجم.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38387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14</a:t>
            </a:fld>
            <a:endParaRPr lang="en-US" dirty="0"/>
          </a:p>
        </p:txBody>
      </p:sp>
      <p:sp>
        <p:nvSpPr>
          <p:cNvPr id="5" name="Text Box 3"/>
          <p:cNvSpPr txBox="1">
            <a:spLocks noChangeArrowheads="1"/>
          </p:cNvSpPr>
          <p:nvPr/>
        </p:nvSpPr>
        <p:spPr bwMode="auto">
          <a:xfrm>
            <a:off x="350838" y="908720"/>
            <a:ext cx="9204325"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2.	رواسب الرفرف القاري: تضم الرواسب فوق قاع البحر أسفل الشاطئ. إلى حواف الرفارف القارية عند العمق 100 قامة. تتنوع الرواسب في هذا النطاق بناء على العوامل التي عملت على ترسيبها، ومصدرها: لانهار، الجليد. تألف معظم الرفارف القارية من رواسب </a:t>
            </a:r>
            <a:r>
              <a:rPr lang="ar-SA" sz="2400" b="1" dirty="0" err="1">
                <a:solidFill>
                  <a:schemeClr val="accent6">
                    <a:lumMod val="25000"/>
                  </a:schemeClr>
                </a:solidFill>
                <a:cs typeface="Traditional Arabic" panose="02020603050405020304" pitchFamily="18" charset="-78"/>
              </a:rPr>
              <a:t>دلتاوات</a:t>
            </a:r>
            <a:r>
              <a:rPr lang="ar-SA" sz="2400" b="1" dirty="0">
                <a:solidFill>
                  <a:schemeClr val="accent6">
                    <a:lumMod val="25000"/>
                  </a:schemeClr>
                </a:solidFill>
                <a:cs typeface="Traditional Arabic" panose="02020603050405020304" pitchFamily="18" charset="-78"/>
              </a:rPr>
              <a:t> عند مصبات الأنهار. من أهم أنواع الرسوبيات الرمال بأنواعها المختلفة، والرواسب جليدية الخشنة ومصقولة الجوانب، والمواد العضوية المذابة، والطين، والحي، والجلاميد.</a:t>
            </a:r>
          </a:p>
          <a:p>
            <a:pPr marL="342900" indent="-342900" algn="just">
              <a:spcBef>
                <a:spcPct val="50000"/>
              </a:spcBef>
              <a:buFont typeface="Arial" panose="020B0604020202020204" pitchFamily="34" charset="0"/>
              <a:buChar char="•"/>
            </a:pPr>
            <a:r>
              <a:rPr lang="ar-SA" sz="2400" b="1" dirty="0">
                <a:solidFill>
                  <a:schemeClr val="accent6">
                    <a:lumMod val="25000"/>
                  </a:schemeClr>
                </a:solidFill>
                <a:cs typeface="Traditional Arabic" panose="02020603050405020304" pitchFamily="18" charset="-78"/>
              </a:rPr>
              <a:t>3.	رواسب المنحدر القاري: تتمير رواسب هذا النطاق بدقة الحجم. تتركب من الطين والصلصال والغرين. تكون في كثير من الحالات رواسب متجانسة ومتشابهة في التركيب. نصف حجم الرواسب يكون من الطين. </a:t>
            </a:r>
          </a:p>
        </p:txBody>
      </p:sp>
      <p:sp>
        <p:nvSpPr>
          <p:cNvPr id="6" name="Title 1"/>
          <p:cNvSpPr txBox="1">
            <a:spLocks/>
          </p:cNvSpPr>
          <p:nvPr/>
        </p:nvSpPr>
        <p:spPr>
          <a:xfrm>
            <a:off x="344488" y="275940"/>
            <a:ext cx="8915400" cy="776796"/>
          </a:xfrm>
          <a:prstGeom prst="rect">
            <a:avLst/>
          </a:prstGeom>
        </p:spPr>
        <p:txBody>
          <a:bodyPr/>
          <a:lstStyle>
            <a:lvl1pPr algn="r" rtl="0" eaLnBrk="1" fontAlgn="base" hangingPunct="1">
              <a:spcBef>
                <a:spcPct val="0"/>
              </a:spcBef>
              <a:spcAft>
                <a:spcPct val="0"/>
              </a:spcAft>
              <a:defRPr sz="2400" b="1" kern="1200" baseline="0">
                <a:solidFill>
                  <a:srgbClr val="ECA02F"/>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a:lstStyle>
          <a:p>
            <a:r>
              <a:rPr lang="ar-SA" sz="2000" dirty="0" smtClean="0"/>
              <a:t>جغرافيا البحار والمحيطات                                                </a:t>
            </a:r>
            <a:r>
              <a:rPr lang="ar-SA" sz="2000" dirty="0" smtClean="0"/>
              <a:t>                   المحاضرة الثانية عشر </a:t>
            </a:r>
            <a:endParaRPr lang="en-US" sz="2000" dirty="0"/>
          </a:p>
        </p:txBody>
      </p:sp>
    </p:spTree>
    <p:extLst>
      <p:ext uri="{BB962C8B-B14F-4D97-AF65-F5344CB8AC3E}">
        <p14:creationId xmlns:p14="http://schemas.microsoft.com/office/powerpoint/2010/main" val="41692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12" name="Rectangle 11"/>
          <p:cNvSpPr/>
          <p:nvPr/>
        </p:nvSpPr>
        <p:spPr>
          <a:xfrm>
            <a:off x="3844363" y="6329534"/>
            <a:ext cx="2217274" cy="430887"/>
          </a:xfrm>
          <a:prstGeom prst="rect">
            <a:avLst/>
          </a:prstGeom>
        </p:spPr>
        <p:txBody>
          <a:bodyPr wrap="none">
            <a:spAutoFit/>
          </a:bodyPr>
          <a:lstStyle/>
          <a:p>
            <a:pPr algn="ctr" rtl="0" fontAlgn="auto">
              <a:spcBef>
                <a:spcPts val="0"/>
              </a:spcBef>
              <a:spcAft>
                <a:spcPts val="0"/>
              </a:spcAft>
              <a:defRPr/>
            </a:pPr>
            <a:r>
              <a:rPr lang="ar-SA" sz="1100" b="0" i="0" kern="1200" dirty="0" smtClean="0">
                <a:effectLst/>
                <a:latin typeface="Arial" pitchFamily="34" charset="0"/>
                <a:ea typeface="+mn-ea"/>
                <a:cs typeface="Arial" pitchFamily="34" charset="0"/>
              </a:rPr>
              <a:t>جميع الحقوق محفوظة لجامعة الملك فيصل ©</a:t>
            </a:r>
          </a:p>
          <a:p>
            <a:pPr algn="ctr" rtl="0" fontAlgn="auto">
              <a:spcBef>
                <a:spcPts val="0"/>
              </a:spcBef>
              <a:spcAft>
                <a:spcPts val="0"/>
              </a:spcAft>
              <a:defRPr/>
            </a:pPr>
            <a:r>
              <a:rPr lang="en-US" sz="1100" b="0" i="0" kern="1200" dirty="0" smtClean="0">
                <a:effectLst/>
              </a:rPr>
              <a:t>All Rights Reserved for KFU ©</a:t>
            </a:r>
            <a:endParaRPr lang="en-US" sz="1100" b="0"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C88328-42C1-414D-8FE8-C67053200C72}" vid="{5416BC9F-2187-4C3D-91E8-2091126874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Arts-template-final</Template>
  <TotalTime>77</TotalTime>
  <Words>595</Words>
  <Application>Microsoft Office PowerPoint</Application>
  <PresentationFormat>A4 Paper (210x297 mm)</PresentationFormat>
  <Paragraphs>102</Paragraphs>
  <Slides>15</Slides>
  <Notes>13</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15</vt:i4>
      </vt:variant>
    </vt:vector>
  </HeadingPairs>
  <TitlesOfParts>
    <vt:vector size="22" baseType="lpstr">
      <vt:lpstr>ae_AlMateen</vt:lpstr>
      <vt:lpstr>Arial</vt:lpstr>
      <vt:lpstr>AYM Wadiy S_U normal.</vt:lpstr>
      <vt:lpstr>Calibri</vt:lpstr>
      <vt:lpstr>Times New Roman</vt:lpstr>
      <vt:lpstr>Traditional Arabic</vt:lpstr>
      <vt:lpstr>Office Theme</vt:lpstr>
      <vt:lpstr>عرض تقديمي في PowerPoint</vt:lpstr>
      <vt:lpstr>المحاضرة 12</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 Mohmmad Zayed</dc:creator>
  <cp:lastModifiedBy>hp</cp:lastModifiedBy>
  <cp:revision>12</cp:revision>
  <dcterms:created xsi:type="dcterms:W3CDTF">2014-09-11T06:30:06Z</dcterms:created>
  <dcterms:modified xsi:type="dcterms:W3CDTF">2014-11-20T09:14:12Z</dcterms:modified>
</cp:coreProperties>
</file>