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92" r:id="rId3"/>
    <p:sldId id="308" r:id="rId4"/>
    <p:sldId id="309" r:id="rId5"/>
    <p:sldId id="310" r:id="rId6"/>
    <p:sldId id="311" r:id="rId7"/>
    <p:sldId id="312" r:id="rId8"/>
    <p:sldId id="313" r:id="rId9"/>
    <p:sldId id="314" r:id="rId10"/>
    <p:sldId id="315" r:id="rId11"/>
    <p:sldId id="316" r:id="rId12"/>
    <p:sldId id="317" r:id="rId13"/>
    <p:sldId id="318" r:id="rId14"/>
    <p:sldId id="319" r:id="rId15"/>
    <p:sldId id="320" r:id="rId16"/>
    <p:sldId id="32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5" d="100"/>
          <a:sy n="75" d="100"/>
        </p:scale>
        <p:origin x="996" y="4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11/20/2014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562401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805803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810671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371376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2591941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1780346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3335564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365932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670977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767362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1061597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4131946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37101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البحار والمحيطات</a:t>
            </a:r>
          </a:p>
          <a:p>
            <a:pPr algn="ctr" rtl="0"/>
            <a:r>
              <a:rPr lang="en-US" sz="2800" b="1" dirty="0" smtClean="0">
                <a:solidFill>
                  <a:srgbClr val="313B4A"/>
                </a:solidFill>
                <a:latin typeface="Calibri" pitchFamily="34" charset="0"/>
                <a:cs typeface="Times New Roman" pitchFamily="18" charset="0"/>
              </a:rPr>
              <a:t>Oceanography</a:t>
            </a: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سعيد مسمار العوض أحمد</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13</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a:r>
              <a:rPr lang="ar-SA" sz="4000" b="1" dirty="0"/>
              <a:t>أشكال ونظم سواحل البحار</a:t>
            </a:r>
            <a:endParaRPr lang="en-US" sz="4000"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50838" y="908720"/>
            <a:ext cx="9204325"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تتعرض سواحل البحار والمحيطات لعمليات نحت بفعل العواصف البحرية القوية، وارساب للمجاري المائية التي تلتقي بالساحل، ورواسب الرياح. نتيجة لذلك تتعرض السواحل البحرية لعمليات تتباين من عمليات نحت إلى عمليات ارساب. ينجم عن ذلك تكوين ظاهرات وأشكال جيمورفولوجية متنوعة تشكل المظهر الطبيعي </a:t>
            </a:r>
            <a:r>
              <a:rPr lang="en-US" sz="2400" b="1" dirty="0">
                <a:solidFill>
                  <a:schemeClr val="accent6">
                    <a:lumMod val="25000"/>
                  </a:schemeClr>
                </a:solidFill>
                <a:cs typeface="Traditional Arabic" panose="02020603050405020304" pitchFamily="18" charset="-78"/>
              </a:rPr>
              <a:t>landscape </a:t>
            </a:r>
            <a:r>
              <a:rPr lang="ar-SA" sz="2400" b="1" dirty="0">
                <a:solidFill>
                  <a:schemeClr val="accent6">
                    <a:lumMod val="25000"/>
                  </a:schemeClr>
                </a:solidFill>
                <a:cs typeface="Traditional Arabic" panose="02020603050405020304" pitchFamily="18" charset="-78"/>
              </a:rPr>
              <a:t>للساحل. تعمل الأمواج على توزيع وإعادة توزيع الرواسب والمفتتات الصخرية ونشرها في البحر.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يتشكل الساحل بالعديد من العمليات والتي تتباين من ساحل إلي آخر وذلك لتباين في الخصائص والمكونات والبيئة الطبيعية التي يوجد فيها المسطح المائي. من أهم المؤثرات في تكوين ملامح وحدات الأرض في السواحل:</a:t>
            </a: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350838" y="1340768"/>
            <a:ext cx="9204325" cy="5447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1.	عامل التكوين الصخري والبنية الجيولوجية</a:t>
            </a:r>
          </a:p>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تباين الصخور من العوامل المؤثرة في تشكيل مظهر وملامح سطح ساحل البحار والمحيطات. تكوين السواحل والمنخفضات هو نتاج لتكوين تلك السواحل من صخور رخوة ولينة لم تتعرض لعمليات رفع تكتونية. السواحل المرتفعة على الجانب الآخر والتي تحدها الجروف البحرية </a:t>
            </a:r>
            <a:r>
              <a:rPr lang="en-US" sz="2400" b="1" dirty="0">
                <a:solidFill>
                  <a:schemeClr val="accent6">
                    <a:lumMod val="25000"/>
                  </a:schemeClr>
                </a:solidFill>
                <a:cs typeface="Traditional Arabic" panose="02020603050405020304" pitchFamily="18" charset="-78"/>
              </a:rPr>
              <a:t>marine cliff </a:t>
            </a:r>
            <a:r>
              <a:rPr lang="ar-SA" sz="2400" b="1" dirty="0">
                <a:solidFill>
                  <a:schemeClr val="accent6">
                    <a:lumMod val="25000"/>
                  </a:schemeClr>
                </a:solidFill>
                <a:cs typeface="Traditional Arabic" panose="02020603050405020304" pitchFamily="18" charset="-78"/>
              </a:rPr>
              <a:t>تتألف من صخور صلبة، وتشكلت نتيجة لعمليات رفع تكتونية. إذا كانت الجروف البحرية على خط الساحل وتتكون من صخور رسوبية تتكون من طبقات صخر لينة متراكبة في طبقات صلبة، فإن الأمواج تعمل على تمزيق وتآكل الصخور اللينة نتيجة لعمل الأمواج على سطحها، فتنهار وتنزلق وتتساقط في مياه البحر ليتم نقلها وترسيبها في مناطق داخلية أو على الساحل. في حال عدم قدرة المياه والأمواج على حمل هذه المفتتات فتترسب وتكون حواجز حصوية. الانزلاقات الأرضية التي قد تنشأ من تكوين طبقات لينة تحت الطبقات صلبة تؤدي إلى تراجع الجروف البحرية. عندما تتراجع الجروف البحرية بشدة تكون أمامها سهول أو مدرجات بحرية مستوية السطح. في حال أن هناك جروف بحرية مكونة من طبقة صخرية صلبة فوق طبقة لينة فسرعان ما تعمل الأمواج على نحت الصخور اللينة وكشف مناطق الضعف الجيولوجي. بمرور الوقت تظهر الفجوات البحرية، والمسلات والجسور، والكهوف البحرية. تكوينات الأرصفة البحرية التي تنشئها الأمواج تتم في الصخور غير المتجانسة على الشاطئ. يرتبط بالصخور عامل التجوية الميكانيكية، والكيمائية.</a:t>
            </a:r>
          </a:p>
        </p:txBody>
      </p:sp>
      <p:sp>
        <p:nvSpPr>
          <p:cNvPr id="8" name="Text Box 2"/>
          <p:cNvSpPr txBox="1">
            <a:spLocks noChangeArrowheads="1"/>
          </p:cNvSpPr>
          <p:nvPr/>
        </p:nvSpPr>
        <p:spPr bwMode="auto">
          <a:xfrm>
            <a:off x="3414291"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العوامل التي تعمل في تشكيل الظاهرات السطحية</a:t>
            </a:r>
            <a:endParaRPr 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11557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350838" y="870967"/>
            <a:ext cx="9204325"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2.	عامل حركة المد والجزر والتيارات البحرية</a:t>
            </a:r>
          </a:p>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تلعب التيارات البحرية دورا ضعيفا في تشكيل السواحل. وينحصر عامل التيارات البحرية في النحت على تأثير فعل تيارات المد والجزر. البحر عامل نحت يتمثل تأثيره في فعل الأمواج. تعمل التيارات البحرية على نقل المفتتات الدقيقة الحجم والعالقة بالمياه. ولا تترسب بعض المفتتات إلا عندما تدخل أفرع ثانوية من التيارات البحرية البحار الحوضية الضحلة حيث يتم نقل بعض المفتتات من المياه السطحية للتيارات البحرية وترسيبها عندما تصل إلى خط الساحل. </a:t>
            </a:r>
          </a:p>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3.	عامل حركة الأمواج</a:t>
            </a:r>
          </a:p>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تقوم الأمواج بنحت الصخور ونقل الرواسب التي تم نحتها والمفتتة بعوامل أخري وترسيبها على خط الساحل، وبذلك فإن لها دور في تشكيل أرضية المسطحات البحرية التي تغطيها مياه ضحلة أمام السواحل. الأمواج مسؤولة عن تكوين: الحفر والثقوب البحرية </a:t>
            </a:r>
            <a:r>
              <a:rPr lang="en-US" sz="2400" b="1" dirty="0">
                <a:solidFill>
                  <a:schemeClr val="accent6">
                    <a:lumMod val="25000"/>
                  </a:schemeClr>
                </a:solidFill>
                <a:cs typeface="Traditional Arabic" panose="02020603050405020304" pitchFamily="18" charset="-78"/>
              </a:rPr>
              <a:t>sea notches، </a:t>
            </a:r>
            <a:r>
              <a:rPr lang="ar-SA" sz="2400" b="1" dirty="0">
                <a:solidFill>
                  <a:schemeClr val="accent6">
                    <a:lumMod val="25000"/>
                  </a:schemeClr>
                </a:solidFill>
                <a:cs typeface="Traditional Arabic" panose="02020603050405020304" pitchFamily="18" charset="-78"/>
              </a:rPr>
              <a:t>الفجوات البحرية الكبيرة الحجم، الحوائط البحرية، الخنادق البحرية، الأسطح المقشوطة، والمسلات البحرية </a:t>
            </a:r>
            <a:r>
              <a:rPr lang="en-US" sz="2400" b="1" dirty="0">
                <a:solidFill>
                  <a:schemeClr val="accent6">
                    <a:lumMod val="25000"/>
                  </a:schemeClr>
                </a:solidFill>
                <a:cs typeface="Traditional Arabic" panose="02020603050405020304" pitchFamily="18" charset="-78"/>
              </a:rPr>
              <a:t>sea stacks. </a:t>
            </a:r>
            <a:r>
              <a:rPr lang="ar-SA" sz="2400" b="1" dirty="0">
                <a:solidFill>
                  <a:schemeClr val="accent6">
                    <a:lumMod val="25000"/>
                  </a:schemeClr>
                </a:solidFill>
                <a:cs typeface="Traditional Arabic" panose="02020603050405020304" pitchFamily="18" charset="-78"/>
              </a:rPr>
              <a:t>الأمواج كعامل تشكيل السواحل يتمثل في:</a:t>
            </a: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218970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344488" y="908720"/>
            <a:ext cx="9204325"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	ارتطام الأمواج بالأرضية يعمل على تكسيرها، وتقليب الرواسب المتراكمة ونقلها لمناطق أخري. </a:t>
            </a:r>
          </a:p>
          <a:p>
            <a:pPr algn="just">
              <a:spcBef>
                <a:spcPct val="50000"/>
              </a:spcBef>
            </a:pPr>
            <a:r>
              <a:rPr lang="ar-AE" sz="2400" b="1" dirty="0">
                <a:solidFill>
                  <a:schemeClr val="accent6">
                    <a:lumMod val="25000"/>
                  </a:schemeClr>
                </a:solidFill>
                <a:cs typeface="Traditional Arabic" panose="02020603050405020304" pitchFamily="18" charset="-78"/>
              </a:rPr>
              <a:t>•	تعمل الأمواج على نقل المفتتات والرواسب المجهرية العالقة بالتيارات البحرية وترسبها أمام السواحل. </a:t>
            </a:r>
          </a:p>
          <a:p>
            <a:pPr algn="just">
              <a:spcBef>
                <a:spcPct val="50000"/>
              </a:spcBef>
            </a:pPr>
            <a:r>
              <a:rPr lang="ar-AE" sz="2400" b="1" dirty="0">
                <a:solidFill>
                  <a:schemeClr val="accent6">
                    <a:lumMod val="25000"/>
                  </a:schemeClr>
                </a:solidFill>
                <a:cs typeface="Traditional Arabic" panose="02020603050405020304" pitchFamily="18" charset="-78"/>
              </a:rPr>
              <a:t>•	تنحت الأمواج الصخور والجروف البحرية </a:t>
            </a:r>
            <a:r>
              <a:rPr lang="en-US" sz="2400" b="1" dirty="0">
                <a:solidFill>
                  <a:schemeClr val="accent6">
                    <a:lumMod val="25000"/>
                  </a:schemeClr>
                </a:solidFill>
                <a:cs typeface="Traditional Arabic" panose="02020603050405020304" pitchFamily="18" charset="-78"/>
              </a:rPr>
              <a:t>marine cliffs، </a:t>
            </a:r>
            <a:r>
              <a:rPr lang="ar-AE" sz="2400" b="1" dirty="0">
                <a:solidFill>
                  <a:schemeClr val="accent6">
                    <a:lumMod val="25000"/>
                  </a:schemeClr>
                </a:solidFill>
                <a:cs typeface="Traditional Arabic" panose="02020603050405020304" pitchFamily="18" charset="-78"/>
              </a:rPr>
              <a:t>نتيجة الضغط الناتج عليها، وتلاطمها على أسطح الصخور، واحتكاك المفتتات الرسوبية التي تقذفها الأمواج بأسطح الجروف البحرية. </a:t>
            </a:r>
          </a:p>
          <a:p>
            <a:pPr algn="just">
              <a:spcBef>
                <a:spcPct val="50000"/>
              </a:spcBef>
            </a:pPr>
            <a:r>
              <a:rPr lang="ar-AE" sz="2400" b="1" dirty="0">
                <a:solidFill>
                  <a:schemeClr val="accent6">
                    <a:lumMod val="25000"/>
                  </a:schemeClr>
                </a:solidFill>
                <a:cs typeface="Traditional Arabic" panose="02020603050405020304" pitchFamily="18" charset="-78"/>
              </a:rPr>
              <a:t>•	نقل الأمواج لأحجام كبيرة من الكتل الصخرية وجر المفتتات مرة أخري للبحر. </a:t>
            </a:r>
          </a:p>
          <a:p>
            <a:pPr algn="just">
              <a:spcBef>
                <a:spcPct val="50000"/>
              </a:spcBef>
            </a:pPr>
            <a:r>
              <a:rPr lang="ar-AE" sz="2400" b="1" dirty="0">
                <a:solidFill>
                  <a:schemeClr val="accent6">
                    <a:lumMod val="25000"/>
                  </a:schemeClr>
                </a:solidFill>
                <a:cs typeface="Traditional Arabic" panose="02020603050405020304" pitchFamily="18" charset="-78"/>
              </a:rPr>
              <a:t>•	أمواج التسونامي العنيفة </a:t>
            </a:r>
            <a:r>
              <a:rPr lang="en-US" sz="2400" b="1" dirty="0">
                <a:solidFill>
                  <a:schemeClr val="accent6">
                    <a:lumMod val="25000"/>
                  </a:schemeClr>
                </a:solidFill>
                <a:cs typeface="Traditional Arabic" panose="02020603050405020304" pitchFamily="18" charset="-78"/>
              </a:rPr>
              <a:t>tsunami </a:t>
            </a:r>
            <a:r>
              <a:rPr lang="ar-AE" sz="2400" b="1" dirty="0">
                <a:solidFill>
                  <a:schemeClr val="accent6">
                    <a:lumMod val="25000"/>
                  </a:schemeClr>
                </a:solidFill>
                <a:cs typeface="Traditional Arabic" panose="02020603050405020304" pitchFamily="18" charset="-78"/>
              </a:rPr>
              <a:t>تحدث تغيرا كبيرا في ملامح الساحل.</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93445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350838" y="836712"/>
            <a:ext cx="9204325"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	تعمل الأمواج على قشط السطح عند تحريك المفتتات فتتكون الأرصفة البحرية</a:t>
            </a:r>
            <a:r>
              <a:rPr lang="en-US" sz="2400" b="1" dirty="0">
                <a:solidFill>
                  <a:schemeClr val="accent6">
                    <a:lumMod val="25000"/>
                  </a:schemeClr>
                </a:solidFill>
                <a:cs typeface="Traditional Arabic" panose="02020603050405020304" pitchFamily="18" charset="-78"/>
              </a:rPr>
              <a:t>marine platform  </a:t>
            </a:r>
            <a:r>
              <a:rPr lang="ar-AE" sz="2400" b="1" dirty="0">
                <a:solidFill>
                  <a:schemeClr val="accent6">
                    <a:lumMod val="25000"/>
                  </a:schemeClr>
                </a:solidFill>
                <a:cs typeface="Traditional Arabic" panose="02020603050405020304" pitchFamily="18" charset="-78"/>
              </a:rPr>
              <a:t>تحت أقدام الجروف البحرية. هذه الظاهرة تحدث كثيرا في التكوينات الصخرية غير المتجانسة. مثال ذلك سواحل جزيرة </a:t>
            </a:r>
            <a:r>
              <a:rPr lang="en-US" sz="2400" b="1" dirty="0">
                <a:solidFill>
                  <a:schemeClr val="accent6">
                    <a:lumMod val="25000"/>
                  </a:schemeClr>
                </a:solidFill>
                <a:cs typeface="Traditional Arabic" panose="02020603050405020304" pitchFamily="18" charset="-78"/>
              </a:rPr>
              <a:t>Isle of Weight </a:t>
            </a:r>
            <a:r>
              <a:rPr lang="ar-AE" sz="2400" b="1" dirty="0">
                <a:solidFill>
                  <a:schemeClr val="accent6">
                    <a:lumMod val="25000"/>
                  </a:schemeClr>
                </a:solidFill>
                <a:cs typeface="Traditional Arabic" panose="02020603050405020304" pitchFamily="18" charset="-78"/>
              </a:rPr>
              <a:t>في بريطانيا. </a:t>
            </a:r>
          </a:p>
          <a:p>
            <a:pPr algn="just">
              <a:spcBef>
                <a:spcPct val="50000"/>
              </a:spcBef>
            </a:pPr>
            <a:r>
              <a:rPr lang="ar-AE" sz="2400" b="1" dirty="0">
                <a:solidFill>
                  <a:schemeClr val="accent6">
                    <a:lumMod val="25000"/>
                  </a:schemeClr>
                </a:solidFill>
                <a:cs typeface="Traditional Arabic" panose="02020603050405020304" pitchFamily="18" charset="-78"/>
              </a:rPr>
              <a:t>•	تعمل الأمواج على نحت الأرصفة البحرية تحت أقدام الجروف البحرية المتراجعة عند خط الساحل مما يؤدي لتكوين جروف بحرية جديدة عند الأطراف الحدية للأرصفة البحرية. تعرف بقايا الأرصفة البحرية القديمة بالشواطئ المرفوعة. </a:t>
            </a:r>
          </a:p>
          <a:p>
            <a:pPr algn="just">
              <a:spcBef>
                <a:spcPct val="50000"/>
              </a:spcBef>
            </a:pPr>
            <a:r>
              <a:rPr lang="ar-AE" sz="2400" b="1" dirty="0">
                <a:solidFill>
                  <a:schemeClr val="accent6">
                    <a:lumMod val="25000"/>
                  </a:schemeClr>
                </a:solidFill>
                <a:cs typeface="Traditional Arabic" panose="02020603050405020304" pitchFamily="18" charset="-78"/>
              </a:rPr>
              <a:t>•	للأمواج دور في نقل المفتتات الشاطئية ودفعها بمساعدة الجاذبية إلي داخل مياه البحر فوق أرضية الرفرف القاري مما يجعله مستويا ومغطي بفرشات من الرواسب الخشنة عند خط الاسحل والناعمة عند نهاية الرفرف القاري. في حالة حدوث هبوط لأرضية الرفرف القاري تظهر الجرز القارية في أرضية الرفارف مثل جزر شمال اسكتلندا، وجزيرة قبرص، وجزر بحر ايجة</a:t>
            </a:r>
            <a:r>
              <a:rPr lang="ar-AE" sz="2400" b="1" dirty="0" smtClean="0">
                <a:solidFill>
                  <a:schemeClr val="accent6">
                    <a:lumMod val="25000"/>
                  </a:schemeClr>
                </a:solidFill>
                <a:cs typeface="Traditional Arabic" panose="02020603050405020304" pitchFamily="18" charset="-78"/>
              </a:rPr>
              <a:t>.</a:t>
            </a:r>
            <a:endParaRPr lang="ar-SA" sz="2400" b="1" dirty="0" smtClean="0">
              <a:solidFill>
                <a:schemeClr val="accent6">
                  <a:lumMod val="25000"/>
                </a:schemeClr>
              </a:solidFill>
              <a:cs typeface="Traditional Arabic" panose="02020603050405020304" pitchFamily="18" charset="-78"/>
            </a:endParaRPr>
          </a:p>
          <a:p>
            <a:pPr algn="just">
              <a:spcBef>
                <a:spcPct val="50000"/>
              </a:spcBef>
            </a:pPr>
            <a:r>
              <a:rPr lang="ar-AE" sz="2400" b="1" dirty="0">
                <a:solidFill>
                  <a:schemeClr val="accent6">
                    <a:lumMod val="25000"/>
                  </a:schemeClr>
                </a:solidFill>
                <a:cs typeface="Traditional Arabic" panose="02020603050405020304" pitchFamily="18" charset="-78"/>
              </a:rPr>
              <a:t>4.	يقوم البحر بعدة عمليات مختلفة تعمل على تشكيل ظاهرات على السواحل. نتيجة لاختلاف مستوي سطح البحر وتذبذبه خلال العصور الجيولوجية المختلفة شكل البحر الكثير من الشواطئ.</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12278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50838" y="1772816"/>
            <a:ext cx="920432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تقوم الأمواج بتشكيل السواحل نتيجة لقدرتها على نحت صخور الساحل.  وبذلك فهي عامل مشكل للساحل نتيجة عمليات النحت التي تقوم بها. عندما يتغير اتجاه الأمواج بتكسرها قبل اقترابها من الساحل تعمل على نحت جونب الصخور. من التيارات التي تعمل على تشيل الساحل التيار الشاق وهو شكل من أشكال التيارات الذي تتحول فيه طاقة الموج إلى تيار قوي ومعاكس للاتجاه وتحدث في السواحل حيث تنتهي الأمواج وتتحطم وتتحول إلى تيارات. التيار الشاق له أماكن معروفة وهي عبارة عن تجاويف في جدار منطقة انكسار الأمواج وطبيعة الارض. ويمكن مشاهدته والتعرف عليه من الشاطئ وهو أخطر التيارات يحدث التيار أثناء حركة الموج.</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908720"/>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AE" sz="3200" b="1" u="sng" dirty="0">
                <a:solidFill>
                  <a:srgbClr val="C00000"/>
                </a:solidFill>
                <a:cs typeface="Traditional Arabic" panose="02020603050405020304" pitchFamily="18" charset="-78"/>
              </a:rPr>
              <a:t>الظاهرات الساحلية نتيجة لعمل الأمواج كعامل نحت</a:t>
            </a:r>
            <a:endParaRPr 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3091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350838" y="802441"/>
            <a:ext cx="9204325" cy="581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تنحت الأمواج المتكسرة بالصخور بعدة طرق: حفر أرضية الشاطئ، عمل تعرية مائية غطائية </a:t>
            </a:r>
            <a:r>
              <a:rPr lang="en-US" sz="2400" b="1" dirty="0">
                <a:solidFill>
                  <a:schemeClr val="accent6">
                    <a:lumMod val="25000"/>
                  </a:schemeClr>
                </a:solidFill>
                <a:cs typeface="Traditional Arabic" panose="02020603050405020304" pitchFamily="18" charset="-78"/>
              </a:rPr>
              <a:t>sheet erosion </a:t>
            </a:r>
            <a:r>
              <a:rPr lang="ar-AE" sz="2400" b="1" dirty="0">
                <a:solidFill>
                  <a:schemeClr val="accent6">
                    <a:lumMod val="25000"/>
                  </a:schemeClr>
                </a:solidFill>
                <a:cs typeface="Traditional Arabic" panose="02020603050405020304" pitchFamily="18" charset="-78"/>
              </a:rPr>
              <a:t>عند نهايات مسار الموجة فوق أرض الشاطئ. ويتنوع حجم الرواسب وأشكالها حسب شكل الساحل وقوة عملية النحت والتركيب الجيولوجي. من أهم الظاهرات التي تنجم عن عملية نحت الأمواج:</a:t>
            </a:r>
          </a:p>
          <a:p>
            <a:pPr algn="just">
              <a:spcBef>
                <a:spcPct val="50000"/>
              </a:spcBef>
            </a:pPr>
            <a:r>
              <a:rPr lang="ar-AE" sz="2400" b="1" dirty="0">
                <a:solidFill>
                  <a:schemeClr val="accent6">
                    <a:lumMod val="25000"/>
                  </a:schemeClr>
                </a:solidFill>
                <a:cs typeface="Traditional Arabic" panose="02020603050405020304" pitchFamily="18" charset="-78"/>
              </a:rPr>
              <a:t>•	الجروف ورصيف الناتجة عن النحت البحري: يتم تقويض أسفل البنية الصخرية عند الساحل نتيجة لنحت الأمواج. يظهر الجرف ويتراجع نحو اليابس، ليظهر رصيف النحت البحري، ويبدأ الترسيب في بناء رصيف رسوبي. مع التراجع يزداد ارتفاعه، ويتسع رصيف النحت وكذلك رصيف الترسيب. تعمل بعد ذلك عمليات التجوية والانهيارات إلى خفض منسوب الارتفاع. عندما يتوقف تأثير الأمواج نتيجة لظهور البلاج يتم دفن الرصيف برواسب الشاطئ. قد تظهر الجروف في شكل طبقات تميل تجاه اليابس والبعض الآخر يميل فيه الصخور نحو البحر.</a:t>
            </a:r>
          </a:p>
          <a:p>
            <a:pPr algn="just">
              <a:spcBef>
                <a:spcPct val="50000"/>
              </a:spcBef>
            </a:pPr>
            <a:r>
              <a:rPr lang="ar-AE" sz="2400" b="1" dirty="0">
                <a:solidFill>
                  <a:schemeClr val="accent6">
                    <a:lumMod val="25000"/>
                  </a:schemeClr>
                </a:solidFill>
                <a:cs typeface="Traditional Arabic" panose="02020603050405020304" pitchFamily="18" charset="-78"/>
              </a:rPr>
              <a:t>•	الثقوب الصغيرة: تعمل الرياح على تآكل الأجزاء اللينة من التكوينات الصخرية للجروف البحرية والشواطئ نتيجة لتلاطمها على أسطحها، ويشتد عمل النحت على أسطح الصخور اللينة في حال حملت الأمواج رواسب عند اندفاعها. تتكون نتيجة لذلك الثقوب الصغيرة في أسطح الصخور اللينة.</a:t>
            </a:r>
          </a:p>
          <a:p>
            <a:pPr algn="just">
              <a:spcBef>
                <a:spcPct val="50000"/>
              </a:spcBef>
            </a:pPr>
            <a:r>
              <a:rPr lang="ar-AE" sz="2400" b="1" dirty="0">
                <a:solidFill>
                  <a:schemeClr val="accent6">
                    <a:lumMod val="25000"/>
                  </a:schemeClr>
                </a:solidFill>
                <a:cs typeface="Traditional Arabic" panose="02020603050405020304" pitchFamily="18" charset="-78"/>
              </a:rPr>
              <a:t>•	الحفر العميقة </a:t>
            </a:r>
            <a:r>
              <a:rPr lang="en-US" sz="2400" b="1" dirty="0" err="1">
                <a:solidFill>
                  <a:schemeClr val="accent6">
                    <a:lumMod val="25000"/>
                  </a:schemeClr>
                </a:solidFill>
                <a:cs typeface="Traditional Arabic" panose="02020603050405020304" pitchFamily="18" charset="-78"/>
              </a:rPr>
              <a:t>nitches</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عندما يشتد نحت الأمواج المتلاطمة يشتد النحت وتلتحم الثقوب الصغيرة مع بعضها لتكون الحفر العميقة، على طول خط الساحل</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254592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46596" y="836712"/>
            <a:ext cx="9204325" cy="5447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	الكهوف: يتكون الكهف البحري على طول منطقة ضعف قاعدة الجرف البحري. تلعب الأمواج دورا كبيرا في تكوينها. اندفاع الأمواج المتكسرة داخل الحفر يعمل اتساع الفجوات وتعميقها بالتدريج، فتلتحم مع بعضها لتكون الكهوف البحرية </a:t>
            </a:r>
            <a:r>
              <a:rPr lang="en-US" sz="2400" b="1" dirty="0">
                <a:solidFill>
                  <a:schemeClr val="accent6">
                    <a:lumMod val="25000"/>
                  </a:schemeClr>
                </a:solidFill>
                <a:cs typeface="Traditional Arabic" panose="02020603050405020304" pitchFamily="18" charset="-78"/>
              </a:rPr>
              <a:t>sea caves. </a:t>
            </a:r>
            <a:r>
              <a:rPr lang="ar-AE" sz="2400" b="1" dirty="0">
                <a:solidFill>
                  <a:schemeClr val="accent6">
                    <a:lumMod val="25000"/>
                  </a:schemeClr>
                </a:solidFill>
                <a:cs typeface="Traditional Arabic" panose="02020603050405020304" pitchFamily="18" charset="-78"/>
              </a:rPr>
              <a:t>وعادة ما تكون الصخور الجيرية من أكثر أنواع الصخور التي يمكن لمياه البحر أن تتوغل خلالها. </a:t>
            </a:r>
          </a:p>
          <a:p>
            <a:pPr algn="just">
              <a:spcBef>
                <a:spcPct val="50000"/>
              </a:spcBef>
            </a:pPr>
            <a:r>
              <a:rPr lang="ar-AE" sz="2400" b="1" dirty="0">
                <a:solidFill>
                  <a:schemeClr val="accent6">
                    <a:lumMod val="25000"/>
                  </a:schemeClr>
                </a:solidFill>
                <a:cs typeface="Traditional Arabic" panose="02020603050405020304" pitchFamily="18" charset="-78"/>
              </a:rPr>
              <a:t>•	الجسر البحري: إذا تعرض لسان صخري ممتد في البحر للنحت المستمر، تتكون الجروف البحرية في اتجاهين متضادين تتصل أطرافها الداخلية، فتدخل الأمواج المتكسرة من كهف لآخر فتكون الجسر البحري.</a:t>
            </a:r>
          </a:p>
          <a:p>
            <a:pPr algn="just">
              <a:spcBef>
                <a:spcPct val="50000"/>
              </a:spcBef>
            </a:pPr>
            <a:r>
              <a:rPr lang="ar-AE" sz="2400" b="1" dirty="0">
                <a:solidFill>
                  <a:schemeClr val="accent6">
                    <a:lumMod val="25000"/>
                  </a:schemeClr>
                </a:solidFill>
                <a:cs typeface="Traditional Arabic" panose="02020603050405020304" pitchFamily="18" charset="-78"/>
              </a:rPr>
              <a:t>•	المسلات البحرية: استمرار عامل الأمواج المتكسرة على أسطح الصخور اللينة يزيد من انكشاف مناطق الضعف الجيولوجي، وقد تتعرض الصخور على سقف الجسور البحرية للتساقط نتيجة لتآكل الصخور السفلى اللينة، ولا تبقي إلا صخور في صورة شواهد أو مسلات </a:t>
            </a:r>
            <a:r>
              <a:rPr lang="en-US" sz="2400" b="1" dirty="0">
                <a:solidFill>
                  <a:schemeClr val="accent6">
                    <a:lumMod val="25000"/>
                  </a:schemeClr>
                </a:solidFill>
                <a:cs typeface="Traditional Arabic" panose="02020603050405020304" pitchFamily="18" charset="-78"/>
              </a:rPr>
              <a:t>sea stacks. </a:t>
            </a:r>
            <a:r>
              <a:rPr lang="ar-AE" sz="2400" b="1" dirty="0">
                <a:solidFill>
                  <a:schemeClr val="accent6">
                    <a:lumMod val="25000"/>
                  </a:schemeClr>
                </a:solidFill>
                <a:cs typeface="Traditional Arabic" panose="02020603050405020304" pitchFamily="18" charset="-78"/>
              </a:rPr>
              <a:t>وتختلف المسلات البحرية في شكلها وذلك حسب التكوين الجيولوجي لصخور الشاطئ. الصخور الرسوبية تنشأ فيها مسلات بحرية في شكل أعمدة مثال ذلك رؤوس الجبال في سلطنة عمان. مسلات الصخور النارية تظهر </a:t>
            </a:r>
            <a:r>
              <a:rPr lang="ar-AE" sz="2400" b="1" dirty="0" err="1">
                <a:solidFill>
                  <a:schemeClr val="accent6">
                    <a:lumMod val="25000"/>
                  </a:schemeClr>
                </a:solidFill>
                <a:cs typeface="Traditional Arabic" panose="02020603050405020304" pitchFamily="18" charset="-78"/>
              </a:rPr>
              <a:t>قبابية</a:t>
            </a:r>
            <a:r>
              <a:rPr lang="ar-AE" sz="2400" b="1" dirty="0">
                <a:solidFill>
                  <a:schemeClr val="accent6">
                    <a:lumMod val="25000"/>
                  </a:schemeClr>
                </a:solidFill>
                <a:cs typeface="Traditional Arabic" panose="02020603050405020304" pitchFamily="18" charset="-78"/>
              </a:rPr>
              <a:t> الشكل كما في ساحل دولة الامارات العربية.</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290887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372293" y="1412776"/>
            <a:ext cx="9204325"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تقوم التيارات البحرية بعمليات نقل وارساب عن طريق الحمل والتعلق عبر تيارات الازاحة الساحلية والتي تختلف في قوتها وانتظامها من منطقة لأخري. هيئة الساحل وتطوينه إلى جانب التيارات البحرية الساحلية من أهم العوامل التي تؤثر في حركة الرواسب عند الشواطئ. تمثل المواد المشتقة من الجروف المتاخمة والقريبة من الشاطئ، والرواسب التي تأتي من منطقة الشاطئ الخارجي المصدر الأساسي للرواسب. بعض الشواطئ تستقبل رواسب تنقلها الأنهار والمجاري المائية. من أهم الظاهرات التي تم تشكيلها بعمل الأمواج:</a:t>
            </a:r>
          </a:p>
          <a:p>
            <a:pPr algn="just">
              <a:spcBef>
                <a:spcPct val="50000"/>
              </a:spcBef>
            </a:pPr>
            <a:r>
              <a:rPr lang="ar-AE" sz="2400" b="1" dirty="0">
                <a:solidFill>
                  <a:schemeClr val="accent6">
                    <a:lumMod val="25000"/>
                  </a:schemeClr>
                </a:solidFill>
                <a:cs typeface="Traditional Arabic" panose="02020603050405020304" pitchFamily="18" charset="-78"/>
              </a:rPr>
              <a:t>1.	الشواطئ </a:t>
            </a:r>
            <a:r>
              <a:rPr lang="en-US" sz="2400" b="1" dirty="0">
                <a:solidFill>
                  <a:schemeClr val="accent6">
                    <a:lumMod val="25000"/>
                  </a:schemeClr>
                </a:solidFill>
                <a:cs typeface="Traditional Arabic" panose="02020603050405020304" pitchFamily="18" charset="-78"/>
              </a:rPr>
              <a:t>beaches: </a:t>
            </a:r>
            <a:r>
              <a:rPr lang="ar-AE" sz="2400" b="1" dirty="0">
                <a:solidFill>
                  <a:schemeClr val="accent6">
                    <a:lumMod val="25000"/>
                  </a:schemeClr>
                </a:solidFill>
                <a:cs typeface="Traditional Arabic" panose="02020603050405020304" pitchFamily="18" charset="-78"/>
              </a:rPr>
              <a:t>هي المنطقة الهينة الانحدار والتي يتكون سطحها من رواسب رملية، وحصوية على طول خط الساحل، فيما بين منسوب المد الربيعي وأعلى منسوب تصله أمواج العواصف البحرية. والشواطئ تبدو في هيئة منحني قوسي بحيث تكون الجوانب المقعرة منه في مواجهة البحر، والجانب المواجه لليابس تحده كثبان رملية يليها منطقة حصوية في الاتجاه نحو البحر، ثم منطقة رملية مع المفتتات الصخرية. ويظهر فيها الطحالب وحشائش البحر. بعض من الشواطئ قد تغطيها مساحة واسعة من المال، لا تغطيها المياه في حالة المد. وهناك شواطئ تتطور عند رؤوس الخلجان </a:t>
            </a:r>
            <a:r>
              <a:rPr lang="en-US" sz="2400" b="1" dirty="0">
                <a:solidFill>
                  <a:schemeClr val="accent6">
                    <a:lumMod val="25000"/>
                  </a:schemeClr>
                </a:solidFill>
                <a:cs typeface="Traditional Arabic" panose="02020603050405020304" pitchFamily="18" charset="-78"/>
              </a:rPr>
              <a:t>bay beaches. </a:t>
            </a:r>
            <a:r>
              <a:rPr lang="ar-AE" sz="2400" b="1" dirty="0">
                <a:solidFill>
                  <a:schemeClr val="accent6">
                    <a:lumMod val="25000"/>
                  </a:schemeClr>
                </a:solidFill>
                <a:cs typeface="Traditional Arabic" panose="02020603050405020304" pitchFamily="18" charset="-78"/>
              </a:rPr>
              <a:t>أثبتت الدراسات أن الشواطئ تتشكل نتيجة لحركة الأمواج، وذلك نتيجة للتيارات التي تولدها أثناء حركتها، فتحرك الرواسب وتنقلها تقدما وتراجعا على طول امتداد الساحل</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AE" sz="3200" b="1" u="sng" dirty="0">
                <a:solidFill>
                  <a:srgbClr val="C00000"/>
                </a:solidFill>
                <a:cs typeface="Traditional Arabic" panose="02020603050405020304" pitchFamily="18" charset="-78"/>
              </a:rPr>
              <a:t>الظاهرات الساحلية نتيجة لعمل الأمواج كعامل إرساب</a:t>
            </a:r>
            <a:endParaRPr 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296851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350838" y="908720"/>
            <a:ext cx="92043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2.	الألسنة البحرية</a:t>
            </a:r>
            <a:r>
              <a:rPr lang="en-US" sz="2400" b="1" dirty="0">
                <a:solidFill>
                  <a:schemeClr val="accent6">
                    <a:lumMod val="25000"/>
                  </a:schemeClr>
                </a:solidFill>
                <a:cs typeface="Traditional Arabic" panose="02020603050405020304" pitchFamily="18" charset="-78"/>
              </a:rPr>
              <a:t>spit : </a:t>
            </a:r>
            <a:r>
              <a:rPr lang="ar-AE" sz="2400" b="1" dirty="0">
                <a:solidFill>
                  <a:schemeClr val="accent6">
                    <a:lumMod val="25000"/>
                  </a:schemeClr>
                </a:solidFill>
                <a:cs typeface="Traditional Arabic" panose="02020603050405020304" pitchFamily="18" charset="-78"/>
              </a:rPr>
              <a:t>تقوم الأمواج العمودية علي خط الساحل بنقل بعض المياه السطحية العلوية للتيارات البحرية بما تحمل من رواسب، وترسيب تلك الحمولة على طول خط الساحل. وتتجمع الحصى والحصباء والرمال المستديرة على طول خط الساحل، لتتكون تلال رملية رسوبية عموديا على امتداد خط الساحل في اتجاه الأمواج التي نقلتها ورسبتها. فهي عبارة عن رسوبيات على طول خط الساحل، وعادة ما تنتهي بخطاف. مثال ذلك لسان هرست كاسل </a:t>
            </a:r>
            <a:r>
              <a:rPr lang="en-US" sz="2400" b="1" dirty="0">
                <a:solidFill>
                  <a:schemeClr val="accent6">
                    <a:lumMod val="25000"/>
                  </a:schemeClr>
                </a:solidFill>
                <a:cs typeface="Traditional Arabic" panose="02020603050405020304" pitchFamily="18" charset="-78"/>
              </a:rPr>
              <a:t>Hurst Castle، </a:t>
            </a:r>
            <a:r>
              <a:rPr lang="ar-AE" sz="2400" b="1" dirty="0">
                <a:solidFill>
                  <a:schemeClr val="accent6">
                    <a:lumMod val="25000"/>
                  </a:schemeClr>
                </a:solidFill>
                <a:cs typeface="Traditional Arabic" panose="02020603050405020304" pitchFamily="18" charset="-78"/>
              </a:rPr>
              <a:t>عند ساحل </a:t>
            </a:r>
            <a:r>
              <a:rPr lang="ar-AE" sz="2400" b="1" dirty="0" err="1">
                <a:solidFill>
                  <a:schemeClr val="accent6">
                    <a:lumMod val="25000"/>
                  </a:schemeClr>
                </a:solidFill>
                <a:cs typeface="Traditional Arabic" panose="02020603050405020304" pitchFamily="18" charset="-78"/>
              </a:rPr>
              <a:t>هامبشير</a:t>
            </a:r>
            <a:r>
              <a:rPr lang="ar-AE" sz="2400" b="1" dirty="0">
                <a:solidFill>
                  <a:schemeClr val="accent6">
                    <a:lumMod val="25000"/>
                  </a:schemeClr>
                </a:solidFill>
                <a:cs typeface="Traditional Arabic" panose="02020603050405020304" pitchFamily="18" charset="-78"/>
              </a:rPr>
              <a:t>.</a:t>
            </a:r>
          </a:p>
          <a:p>
            <a:pPr algn="just">
              <a:spcBef>
                <a:spcPct val="50000"/>
              </a:spcBef>
            </a:pPr>
            <a:r>
              <a:rPr lang="ar-AE" sz="2400" b="1" dirty="0">
                <a:solidFill>
                  <a:schemeClr val="accent6">
                    <a:lumMod val="25000"/>
                  </a:schemeClr>
                </a:solidFill>
                <a:cs typeface="Traditional Arabic" panose="02020603050405020304" pitchFamily="18" charset="-78"/>
              </a:rPr>
              <a:t>3.	الخطاف البحري: تزايد الترسيب عند الألسنة البحرية إلى داخل البحر يعمل على نشاءة الخطاف البحري. </a:t>
            </a:r>
          </a:p>
          <a:p>
            <a:pPr algn="just">
              <a:spcBef>
                <a:spcPct val="50000"/>
              </a:spcBef>
            </a:pPr>
            <a:r>
              <a:rPr lang="ar-AE" sz="2400" b="1" dirty="0">
                <a:solidFill>
                  <a:schemeClr val="accent6">
                    <a:lumMod val="25000"/>
                  </a:schemeClr>
                </a:solidFill>
                <a:cs typeface="Traditional Arabic" panose="02020603050405020304" pitchFamily="18" charset="-78"/>
              </a:rPr>
              <a:t>4.	المستنقعات البحرية: عندما تتجمع الرواسب الرملية في مياه عميقة نسبيا وتتأثر بمرور التيارات البحرية بجوارها يتقوس رأس الخطاف ويكبر حجمه ويتسع، ونتيجة لذلك تقع خلف الخطاف مسطح مائي ضحل، ومغطي بفرشة من </a:t>
            </a:r>
            <a:r>
              <a:rPr lang="ar-AE" sz="2400" b="1" dirty="0" smtClean="0">
                <a:solidFill>
                  <a:schemeClr val="accent6">
                    <a:lumMod val="25000"/>
                  </a:schemeClr>
                </a:solidFill>
                <a:cs typeface="Traditional Arabic" panose="02020603050405020304" pitchFamily="18" charset="-78"/>
              </a:rPr>
              <a:t>الطين.</a:t>
            </a: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388396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 Box 3"/>
          <p:cNvSpPr txBox="1">
            <a:spLocks noChangeArrowheads="1"/>
          </p:cNvSpPr>
          <p:nvPr/>
        </p:nvSpPr>
        <p:spPr bwMode="auto">
          <a:xfrm>
            <a:off x="350838" y="908720"/>
            <a:ext cx="920432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5.	الحواجز الرسوبية البحرية والبحيرات الملحية</a:t>
            </a:r>
            <a:r>
              <a:rPr lang="en-US" sz="2400" b="1" dirty="0">
                <a:solidFill>
                  <a:schemeClr val="accent6">
                    <a:lumMod val="25000"/>
                  </a:schemeClr>
                </a:solidFill>
                <a:cs typeface="Traditional Arabic" panose="02020603050405020304" pitchFamily="18" charset="-78"/>
              </a:rPr>
              <a:t>sea bars and lagoons : </a:t>
            </a:r>
            <a:r>
              <a:rPr lang="ar-AE" sz="2400" b="1" dirty="0">
                <a:solidFill>
                  <a:schemeClr val="accent6">
                    <a:lumMod val="25000"/>
                  </a:schemeClr>
                </a:solidFill>
                <a:cs typeface="Traditional Arabic" panose="02020603050405020304" pitchFamily="18" charset="-78"/>
              </a:rPr>
              <a:t>إذا تكونت ألسنة متجاورة والتحمت رؤوس الخطاطيف البحرية مع بعضها تتكون الحواجز الرسوبية البحرية أمام الساحل. وإذا ما انفصلت عنه رؤوس متباعدة تكون بحيرات مستنقعية ضحلة ملحية. في مناطق الضعف الجيولوجي قد تعمل الأمواج على حفر فتحات لها في تلك الحواجز الرسوبية ويصل عندها تلك البحيرات الملحية بمياه البحر. مثال ذلك الساحل الجنوبي الشرقي لبحر البلطيق حيث تظهر الألسن البحرية في السواحل المقوسة الشكل عند بروز الرؤوس البحرية.</a:t>
            </a:r>
          </a:p>
          <a:p>
            <a:pPr algn="just">
              <a:spcBef>
                <a:spcPct val="50000"/>
              </a:spcBef>
            </a:pPr>
            <a:r>
              <a:rPr lang="ar-AE" sz="2400" b="1" dirty="0">
                <a:solidFill>
                  <a:schemeClr val="accent6">
                    <a:lumMod val="25000"/>
                  </a:schemeClr>
                </a:solidFill>
                <a:cs typeface="Traditional Arabic" panose="02020603050405020304" pitchFamily="18" charset="-78"/>
              </a:rPr>
              <a:t>6.	السواحل الغاطسة </a:t>
            </a:r>
            <a:r>
              <a:rPr lang="en-US" sz="2400" b="1" dirty="0">
                <a:solidFill>
                  <a:schemeClr val="accent6">
                    <a:lumMod val="25000"/>
                  </a:schemeClr>
                </a:solidFill>
                <a:cs typeface="Traditional Arabic" panose="02020603050405020304" pitchFamily="18" charset="-78"/>
              </a:rPr>
              <a:t>sinking coast: </a:t>
            </a:r>
            <a:r>
              <a:rPr lang="ar-AE" sz="2400" b="1" dirty="0">
                <a:solidFill>
                  <a:schemeClr val="accent6">
                    <a:lumMod val="25000"/>
                  </a:schemeClr>
                </a:solidFill>
                <a:cs typeface="Traditional Arabic" panose="02020603050405020304" pitchFamily="18" charset="-78"/>
              </a:rPr>
              <a:t>تحدث نتيجة لهبوط المنطقة الساحلية وارتفاع منسوب البحر، فتدخل مياه البحر وتغطي الأرض المجاورة ومنطقة الهبوط.</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383870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350838" y="1412776"/>
            <a:ext cx="9204325"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تصنف السواحل إما بناء على منهجية الوصف أو بناء على اختلاف نشأتها</a:t>
            </a:r>
            <a:r>
              <a:rPr lang="en-US" sz="2400" b="1" dirty="0">
                <a:solidFill>
                  <a:schemeClr val="accent6">
                    <a:lumMod val="25000"/>
                  </a:schemeClr>
                </a:solidFill>
                <a:cs typeface="Traditional Arabic" panose="02020603050405020304" pitchFamily="18" charset="-78"/>
              </a:rPr>
              <a:t>genetic classification، </a:t>
            </a:r>
            <a:r>
              <a:rPr lang="ar-AE" sz="2400" b="1" dirty="0">
                <a:solidFill>
                  <a:schemeClr val="accent6">
                    <a:lumMod val="25000"/>
                  </a:schemeClr>
                </a:solidFill>
                <a:cs typeface="Traditional Arabic" panose="02020603050405020304" pitchFamily="18" charset="-78"/>
              </a:rPr>
              <a:t>وتطورها. ميز </a:t>
            </a:r>
            <a:r>
              <a:rPr lang="ar-AE" sz="2400" b="1" dirty="0" err="1">
                <a:solidFill>
                  <a:schemeClr val="accent6">
                    <a:lumMod val="25000"/>
                  </a:schemeClr>
                </a:solidFill>
                <a:cs typeface="Traditional Arabic" panose="02020603050405020304" pitchFamily="18" charset="-78"/>
              </a:rPr>
              <a:t>سيوز</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Suess</a:t>
            </a:r>
            <a:r>
              <a:rPr lang="en-US" sz="2400" b="1" dirty="0">
                <a:solidFill>
                  <a:schemeClr val="accent6">
                    <a:lumMod val="25000"/>
                  </a:schemeClr>
                </a:solidFill>
                <a:cs typeface="Traditional Arabic" panose="02020603050405020304" pitchFamily="18" charset="-78"/>
              </a:rPr>
              <a:t>, 1888)، </a:t>
            </a:r>
            <a:r>
              <a:rPr lang="ar-AE" sz="2400" b="1" dirty="0">
                <a:solidFill>
                  <a:schemeClr val="accent6">
                    <a:lumMod val="25000"/>
                  </a:schemeClr>
                </a:solidFill>
                <a:cs typeface="Traditional Arabic" panose="02020603050405020304" pitchFamily="18" charset="-78"/>
              </a:rPr>
              <a:t>نوعين من السواحل: السواحل الأطلسية </a:t>
            </a:r>
            <a:r>
              <a:rPr lang="en-US" sz="2400" b="1" dirty="0">
                <a:solidFill>
                  <a:schemeClr val="accent6">
                    <a:lumMod val="25000"/>
                  </a:schemeClr>
                </a:solidFill>
                <a:cs typeface="Traditional Arabic" panose="02020603050405020304" pitchFamily="18" charset="-78"/>
              </a:rPr>
              <a:t>Atlantic type، </a:t>
            </a:r>
            <a:r>
              <a:rPr lang="ar-AE" sz="2400" b="1" dirty="0">
                <a:solidFill>
                  <a:schemeClr val="accent6">
                    <a:lumMod val="25000"/>
                  </a:schemeClr>
                </a:solidFill>
                <a:cs typeface="Traditional Arabic" panose="02020603050405020304" pitchFamily="18" charset="-78"/>
              </a:rPr>
              <a:t>وهي السواحل التي تأثرت بحدوث حركات تكتونية تشكلت نتيجة لها محاور ثنيات محدبة ومقعرة، وأخري مقعرة تمتد عموديا على خط الساحل، سواحل المجموعة الباسيفيكية </a:t>
            </a:r>
            <a:r>
              <a:rPr lang="en-US" sz="2400" b="1" dirty="0">
                <a:solidFill>
                  <a:schemeClr val="accent6">
                    <a:lumMod val="25000"/>
                  </a:schemeClr>
                </a:solidFill>
                <a:cs typeface="Traditional Arabic" panose="02020603050405020304" pitchFamily="18" charset="-78"/>
              </a:rPr>
              <a:t>Pacific type، </a:t>
            </a:r>
            <a:r>
              <a:rPr lang="ar-AE" sz="2400" b="1" dirty="0">
                <a:solidFill>
                  <a:schemeClr val="accent6">
                    <a:lumMod val="25000"/>
                  </a:schemeClr>
                </a:solidFill>
                <a:cs typeface="Traditional Arabic" panose="02020603050405020304" pitchFamily="18" charset="-78"/>
              </a:rPr>
              <a:t>وهذه تتميز بامتداد محاور الثنيات المحدبة والمقعرة موازية لخط الساحل. وقد تصنف السواحل لمجموعتين بناء على اختلاف مستوي سطح البحر هما: السواحل البارزة </a:t>
            </a:r>
            <a:r>
              <a:rPr lang="en-US" sz="2400" b="1" dirty="0">
                <a:solidFill>
                  <a:schemeClr val="accent6">
                    <a:lumMod val="25000"/>
                  </a:schemeClr>
                </a:solidFill>
                <a:cs typeface="Traditional Arabic" panose="02020603050405020304" pitchFamily="18" charset="-78"/>
              </a:rPr>
              <a:t>emergence، </a:t>
            </a:r>
            <a:r>
              <a:rPr lang="ar-AE" sz="2400" b="1" dirty="0">
                <a:solidFill>
                  <a:schemeClr val="accent6">
                    <a:lumMod val="25000"/>
                  </a:schemeClr>
                </a:solidFill>
                <a:cs typeface="Traditional Arabic" panose="02020603050405020304" pitchFamily="18" charset="-78"/>
              </a:rPr>
              <a:t>والسواحل الغاطسة </a:t>
            </a:r>
            <a:r>
              <a:rPr lang="en-US" sz="2400" b="1" dirty="0">
                <a:solidFill>
                  <a:schemeClr val="accent6">
                    <a:lumMod val="25000"/>
                  </a:schemeClr>
                </a:solidFill>
                <a:cs typeface="Traditional Arabic" panose="02020603050405020304" pitchFamily="18" charset="-78"/>
              </a:rPr>
              <a:t>submergence. </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تصنيف السواحل</a:t>
            </a:r>
            <a:endParaRPr 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416927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Text Box 3"/>
          <p:cNvSpPr txBox="1">
            <a:spLocks noChangeArrowheads="1"/>
          </p:cNvSpPr>
          <p:nvPr/>
        </p:nvSpPr>
        <p:spPr bwMode="auto">
          <a:xfrm>
            <a:off x="350838" y="908720"/>
            <a:ext cx="9204325"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صنف جونسون السواحل بناء على اختلاف نشأة السواحل:</a:t>
            </a:r>
          </a:p>
          <a:p>
            <a:pPr algn="just">
              <a:spcBef>
                <a:spcPct val="50000"/>
              </a:spcBef>
            </a:pPr>
            <a:r>
              <a:rPr lang="ar-AE" sz="2400" b="1" dirty="0">
                <a:solidFill>
                  <a:schemeClr val="accent6">
                    <a:lumMod val="25000"/>
                  </a:schemeClr>
                </a:solidFill>
                <a:cs typeface="Traditional Arabic" panose="02020603050405020304" pitchFamily="18" charset="-78"/>
              </a:rPr>
              <a:t>1.	السواحل الغاطسة</a:t>
            </a:r>
            <a:r>
              <a:rPr lang="en-US" sz="2400" b="1" dirty="0">
                <a:solidFill>
                  <a:schemeClr val="accent6">
                    <a:lumMod val="25000"/>
                  </a:schemeClr>
                </a:solidFill>
                <a:cs typeface="Traditional Arabic" panose="02020603050405020304" pitchFamily="18" charset="-78"/>
              </a:rPr>
              <a:t>submergence coasts : </a:t>
            </a:r>
            <a:r>
              <a:rPr lang="ar-AE" sz="2400" b="1" dirty="0">
                <a:solidFill>
                  <a:schemeClr val="accent6">
                    <a:lumMod val="25000"/>
                  </a:schemeClr>
                </a:solidFill>
                <a:cs typeface="Traditional Arabic" panose="02020603050405020304" pitchFamily="18" charset="-78"/>
              </a:rPr>
              <a:t>هي السواحل التي غطست في مياه البحر نتيجة لارتفاع منسوبه، وانخفاض سطح الأرض. نجم عن ذلك سواحل الريا </a:t>
            </a:r>
            <a:r>
              <a:rPr lang="en-US" sz="2400" b="1" dirty="0" err="1">
                <a:solidFill>
                  <a:schemeClr val="accent6">
                    <a:lumMod val="25000"/>
                  </a:schemeClr>
                </a:solidFill>
                <a:cs typeface="Traditional Arabic" panose="02020603050405020304" pitchFamily="18" charset="-78"/>
              </a:rPr>
              <a:t>Ria</a:t>
            </a:r>
            <a:r>
              <a:rPr lang="en-US" sz="2400" b="1" dirty="0">
                <a:solidFill>
                  <a:schemeClr val="accent6">
                    <a:lumMod val="25000"/>
                  </a:schemeClr>
                </a:solidFill>
                <a:cs typeface="Traditional Arabic" panose="02020603050405020304" pitchFamily="18" charset="-78"/>
              </a:rPr>
              <a:t> coasts، </a:t>
            </a:r>
            <a:r>
              <a:rPr lang="ar-AE" sz="2400" b="1" dirty="0">
                <a:solidFill>
                  <a:schemeClr val="accent6">
                    <a:lumMod val="25000"/>
                  </a:schemeClr>
                </a:solidFill>
                <a:cs typeface="Traditional Arabic" panose="02020603050405020304" pitchFamily="18" charset="-78"/>
              </a:rPr>
              <a:t>وسواحل </a:t>
            </a:r>
            <a:r>
              <a:rPr lang="ar-AE" sz="2400" b="1" dirty="0" err="1">
                <a:solidFill>
                  <a:schemeClr val="accent6">
                    <a:lumMod val="25000"/>
                  </a:schemeClr>
                </a:solidFill>
                <a:cs typeface="Traditional Arabic" panose="02020603050405020304" pitchFamily="18" charset="-78"/>
              </a:rPr>
              <a:t>الفيودورات</a:t>
            </a:r>
            <a:r>
              <a:rPr lang="ar-AE" sz="2400" b="1" dirty="0">
                <a:solidFill>
                  <a:schemeClr val="accent6">
                    <a:lumMod val="25000"/>
                  </a:schemeClr>
                </a:solidFill>
                <a:cs typeface="Traditional Arabic" panose="02020603050405020304" pitchFamily="18" charset="-78"/>
              </a:rPr>
              <a:t> </a:t>
            </a:r>
            <a:r>
              <a:rPr lang="en-US" sz="2400" b="1" dirty="0">
                <a:solidFill>
                  <a:schemeClr val="accent6">
                    <a:lumMod val="25000"/>
                  </a:schemeClr>
                </a:solidFill>
                <a:cs typeface="Traditional Arabic" panose="02020603050405020304" pitchFamily="18" charset="-78"/>
              </a:rPr>
              <a:t>Fjord coasts،</a:t>
            </a:r>
          </a:p>
          <a:p>
            <a:pPr algn="just">
              <a:spcBef>
                <a:spcPct val="50000"/>
              </a:spcBef>
            </a:pPr>
            <a:r>
              <a:rPr lang="en-US" sz="2400" b="1" dirty="0">
                <a:solidFill>
                  <a:schemeClr val="accent6">
                    <a:lumMod val="25000"/>
                  </a:schemeClr>
                </a:solidFill>
                <a:cs typeface="Traditional Arabic" panose="02020603050405020304" pitchFamily="18" charset="-78"/>
              </a:rPr>
              <a:t>2.	</a:t>
            </a:r>
            <a:r>
              <a:rPr lang="ar-AE" sz="2400" b="1" dirty="0">
                <a:solidFill>
                  <a:schemeClr val="accent6">
                    <a:lumMod val="25000"/>
                  </a:schemeClr>
                </a:solidFill>
                <a:cs typeface="Traditional Arabic" panose="02020603050405020304" pitchFamily="18" charset="-78"/>
              </a:rPr>
              <a:t>السواحل البارزة</a:t>
            </a:r>
            <a:r>
              <a:rPr lang="en-US" sz="2400" b="1" dirty="0">
                <a:solidFill>
                  <a:schemeClr val="accent6">
                    <a:lumMod val="25000"/>
                  </a:schemeClr>
                </a:solidFill>
                <a:cs typeface="Traditional Arabic" panose="02020603050405020304" pitchFamily="18" charset="-78"/>
              </a:rPr>
              <a:t>emergence coasts :  </a:t>
            </a:r>
            <a:r>
              <a:rPr lang="ar-AE" sz="2400" b="1" dirty="0">
                <a:solidFill>
                  <a:schemeClr val="accent6">
                    <a:lumMod val="25000"/>
                  </a:schemeClr>
                </a:solidFill>
                <a:cs typeface="Traditional Arabic" panose="02020603050405020304" pitchFamily="18" charset="-78"/>
              </a:rPr>
              <a:t>نشأت هذه السواحل نتيجة لانخفاض منسوب الماء وارتفاع اليابس.</a:t>
            </a:r>
          </a:p>
          <a:p>
            <a:pPr algn="just">
              <a:spcBef>
                <a:spcPct val="50000"/>
              </a:spcBef>
            </a:pPr>
            <a:r>
              <a:rPr lang="ar-AE" sz="2400" b="1" dirty="0">
                <a:solidFill>
                  <a:schemeClr val="accent6">
                    <a:lumMod val="25000"/>
                  </a:schemeClr>
                </a:solidFill>
                <a:cs typeface="Traditional Arabic" panose="02020603050405020304" pitchFamily="18" charset="-78"/>
              </a:rPr>
              <a:t>3.	السواحل المحايدة </a:t>
            </a:r>
            <a:r>
              <a:rPr lang="en-US" sz="2400" b="1" dirty="0">
                <a:solidFill>
                  <a:schemeClr val="accent6">
                    <a:lumMod val="25000"/>
                  </a:schemeClr>
                </a:solidFill>
                <a:cs typeface="Traditional Arabic" panose="02020603050405020304" pitchFamily="18" charset="-78"/>
              </a:rPr>
              <a:t>neutral coasts: </a:t>
            </a:r>
            <a:r>
              <a:rPr lang="ar-AE" sz="2400" b="1" dirty="0">
                <a:solidFill>
                  <a:schemeClr val="accent6">
                    <a:lumMod val="25000"/>
                  </a:schemeClr>
                </a:solidFill>
                <a:cs typeface="Traditional Arabic" panose="02020603050405020304" pitchFamily="18" charset="-78"/>
              </a:rPr>
              <a:t>هي السواحل التي نشأت نتيجة لظروف محلية. من أنواع هذه السواحل، سواحل الدلتاوات، سواحل السهول المروحية، سواحل البراكين، سواحل الحواجز المرجانية</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384026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Text Box 3"/>
          <p:cNvSpPr txBox="1">
            <a:spLocks noChangeArrowheads="1"/>
          </p:cNvSpPr>
          <p:nvPr/>
        </p:nvSpPr>
        <p:spPr bwMode="auto">
          <a:xfrm>
            <a:off x="350838" y="908720"/>
            <a:ext cx="9204325"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smtClean="0">
                <a:solidFill>
                  <a:schemeClr val="accent6">
                    <a:lumMod val="25000"/>
                  </a:schemeClr>
                </a:solidFill>
                <a:cs typeface="Traditional Arabic" panose="02020603050405020304" pitchFamily="18" charset="-78"/>
              </a:rPr>
              <a:t>صنف </a:t>
            </a:r>
            <a:r>
              <a:rPr lang="ar-AE" sz="2400" b="1" dirty="0" err="1">
                <a:solidFill>
                  <a:schemeClr val="accent6">
                    <a:lumMod val="25000"/>
                  </a:schemeClr>
                </a:solidFill>
                <a:cs typeface="Traditional Arabic" panose="02020603050405020304" pitchFamily="18" charset="-78"/>
              </a:rPr>
              <a:t>شيبرد</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shepard</a:t>
            </a:r>
            <a:r>
              <a:rPr lang="en-US" sz="2400" b="1" dirty="0">
                <a:solidFill>
                  <a:schemeClr val="accent6">
                    <a:lumMod val="25000"/>
                  </a:schemeClr>
                </a:solidFill>
                <a:cs typeface="Traditional Arabic" panose="02020603050405020304" pitchFamily="18" charset="-78"/>
              </a:rPr>
              <a:t>, 1937) </a:t>
            </a:r>
            <a:r>
              <a:rPr lang="ar-AE" sz="2400" b="1" dirty="0">
                <a:solidFill>
                  <a:schemeClr val="accent6">
                    <a:lumMod val="25000"/>
                  </a:schemeClr>
                </a:solidFill>
                <a:cs typeface="Traditional Arabic" panose="02020603050405020304" pitchFamily="18" charset="-78"/>
              </a:rPr>
              <a:t>السواحل في مجموعتين، مجموعة السواحل ترجع نشأتها إلى عوامل التعرية الهوائية، وسواحل ترجع نشأتها لعمليات البراكين، وسواحل نتيجة الإرساب القاري، وسواحل ترجع نشأتها إلي العمليات التكتونية الفجائية، ومجموعة السواحل التي تشكلت نتيجة لعمليات التعرية البحرية، مثل سواحل أقدام الجروف.</a:t>
            </a:r>
          </a:p>
          <a:p>
            <a:pPr algn="just">
              <a:spcBef>
                <a:spcPct val="50000"/>
              </a:spcBef>
            </a:pPr>
            <a:r>
              <a:rPr lang="ar-AE" sz="2400" b="1" dirty="0">
                <a:solidFill>
                  <a:schemeClr val="accent6">
                    <a:lumMod val="25000"/>
                  </a:schemeClr>
                </a:solidFill>
                <a:cs typeface="Traditional Arabic" panose="02020603050405020304" pitchFamily="18" charset="-78"/>
              </a:rPr>
              <a:t>اعتمد (</a:t>
            </a:r>
            <a:r>
              <a:rPr lang="en-US" sz="2400" b="1" dirty="0">
                <a:solidFill>
                  <a:schemeClr val="accent6">
                    <a:lumMod val="25000"/>
                  </a:schemeClr>
                </a:solidFill>
                <a:cs typeface="Traditional Arabic" panose="02020603050405020304" pitchFamily="18" charset="-78"/>
              </a:rPr>
              <a:t>Valentin, 1952)، </a:t>
            </a:r>
            <a:r>
              <a:rPr lang="ar-AE" sz="2400" b="1" dirty="0">
                <a:solidFill>
                  <a:schemeClr val="accent6">
                    <a:lumMod val="25000"/>
                  </a:schemeClr>
                </a:solidFill>
                <a:cs typeface="Traditional Arabic" panose="02020603050405020304" pitchFamily="18" charset="-78"/>
              </a:rPr>
              <a:t>على مدي تقدم السواحل أو تراجعها في تصنيف السواحل في مجموعتين: سواحل تتقدم في الوقت الحاضر، وسواحل تتراجع في الوقت الحاضر</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01112" cy="81626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الثالثة عشر </a:t>
            </a:r>
            <a:endParaRPr lang="en-US" sz="2000" dirty="0"/>
          </a:p>
        </p:txBody>
      </p:sp>
    </p:spTree>
    <p:extLst>
      <p:ext uri="{BB962C8B-B14F-4D97-AF65-F5344CB8AC3E}">
        <p14:creationId xmlns:p14="http://schemas.microsoft.com/office/powerpoint/2010/main" val="47894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54</TotalTime>
  <Words>735</Words>
  <Application>Microsoft Office PowerPoint</Application>
  <PresentationFormat>A4 Paper (210x297 mm)</PresentationFormat>
  <Paragraphs>107</Paragraphs>
  <Slides>17</Slides>
  <Notes>15</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17</vt:i4>
      </vt:variant>
    </vt:vector>
  </HeadingPairs>
  <TitlesOfParts>
    <vt:vector size="24" baseType="lpstr">
      <vt:lpstr>ae_AlMateen</vt:lpstr>
      <vt:lpstr>Arial</vt:lpstr>
      <vt:lpstr>AYM Wadiy S_U normal.</vt:lpstr>
      <vt:lpstr>Calibri</vt:lpstr>
      <vt:lpstr>Times New Roman</vt:lpstr>
      <vt:lpstr>Traditional Arabic</vt:lpstr>
      <vt:lpstr>Office Theme</vt:lpstr>
      <vt:lpstr>عرض تقديمي في PowerPoint</vt:lpstr>
      <vt:lpstr>المحاضرة 13</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hp</cp:lastModifiedBy>
  <cp:revision>10</cp:revision>
  <dcterms:created xsi:type="dcterms:W3CDTF">2014-09-11T06:30:06Z</dcterms:created>
  <dcterms:modified xsi:type="dcterms:W3CDTF">2014-11-20T09:27:29Z</dcterms:modified>
</cp:coreProperties>
</file>