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92" r:id="rId3"/>
    <p:sldId id="308" r:id="rId4"/>
    <p:sldId id="309" r:id="rId5"/>
    <p:sldId id="310" r:id="rId6"/>
    <p:sldId id="311" r:id="rId7"/>
    <p:sldId id="312" r:id="rId8"/>
    <p:sldId id="313" r:id="rId9"/>
    <p:sldId id="314" r:id="rId10"/>
    <p:sldId id="315" r:id="rId11"/>
    <p:sldId id="316" r:id="rId12"/>
    <p:sldId id="317" r:id="rId13"/>
    <p:sldId id="319" r:id="rId14"/>
    <p:sldId id="333" r:id="rId15"/>
    <p:sldId id="331" r:id="rId16"/>
    <p:sldId id="334" r:id="rId17"/>
    <p:sldId id="320" r:id="rId18"/>
    <p:sldId id="338" r:id="rId19"/>
    <p:sldId id="332" r:id="rId20"/>
    <p:sldId id="330" r:id="rId21"/>
    <p:sldId id="336" r:id="rId22"/>
    <p:sldId id="321" r:id="rId23"/>
    <p:sldId id="322" r:id="rId24"/>
    <p:sldId id="335" r:id="rId25"/>
    <p:sldId id="329"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000" autoAdjust="0"/>
    <p:restoredTop sz="94664" autoAdjust="0"/>
  </p:normalViewPr>
  <p:slideViewPr>
    <p:cSldViewPr>
      <p:cViewPr varScale="1">
        <p:scale>
          <a:sx n="57" d="100"/>
          <a:sy n="57" d="100"/>
        </p:scale>
        <p:origin x="-1098" y="-90"/>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11/26/2014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1562401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xmlns="" val="2805803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810671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371376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2591941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1780346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3335564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xmlns="" val="1365932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xmlns="" val="2670977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xmlns="" val="1061597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xmlns="" val="4227218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xmlns="" val="4131946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xmlns="" val="877431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xmlns="" val="348305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xmlns="" val="28558039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xmlns="" val="1928402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ar.wikipedia.org/wiki/%D9%85%D9%84%D9%81:Laurencia.jp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google.com.sa/url?sa=i&amp;rct=j&amp;q=&amp;esrc=s&amp;source=images&amp;cd=&amp;cad=rja&amp;uact=8&amp;ved=0CAcQjRw&amp;url=http://www.eeaa.gov.eg/arabic/main/accomp3.asp&amp;ei=3hFrVLyNA4XZap3ngsAO&amp;psig=AFQjCNGy899I_51IGWCm6Us4rtn4M8nGRw&amp;ust=1416389404709089" TargetMode="External"/><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en.wikipedia.org/wiki/File:Diatoms_through_the_microscope.jp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ar.wikipedia.org/wiki/%D9%85%D9%84%D9%81:20110415-OSEC-LSC-0125_-_Flickr_-_USDAgov.jpg" TargetMode="External"/><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ar.wikipedia.org/wiki/%D9%85%D9%84%D9%81:Coral_Reef.jpg"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البحار والمحيطات</a:t>
            </a:r>
          </a:p>
          <a:p>
            <a:pPr algn="ctr" rtl="0"/>
            <a:r>
              <a:rPr lang="en-US" sz="2800" b="1" dirty="0" smtClean="0">
                <a:solidFill>
                  <a:srgbClr val="313B4A"/>
                </a:solidFill>
                <a:latin typeface="Calibri" pitchFamily="34" charset="0"/>
                <a:cs typeface="Times New Roman" pitchFamily="18" charset="0"/>
              </a:rPr>
              <a:t>Oceanography</a:t>
            </a: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سعيد مسمار العوض أحمد</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14</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a:r>
              <a:rPr lang="ar-SA" sz="4000" b="1" dirty="0"/>
              <a:t>البيئة الحيوية للبحار والمحيطات</a:t>
            </a:r>
            <a:endParaRPr lang="en-US" sz="4000"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90525" y="908720"/>
            <a:ext cx="9204325"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تمثل بيئة المحيط المائية بيئة لتنوع الكائنات الحية. وتتباين الكائنات الحية في البيئة المحيطية متأثرة بالخصائص الفيزيائية والكيمائية لبية المحيط.</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350838" y="1340768"/>
            <a:ext cx="9204325" cy="52629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يتأثر نمو الكائنات الحية وتوزيعها في المحيط عدد من العوامل مثل خصائص الماء الفزيائية والكيمائية. </a:t>
            </a:r>
          </a:p>
          <a:p>
            <a:pPr algn="just">
              <a:spcBef>
                <a:spcPct val="50000"/>
              </a:spcBef>
            </a:pPr>
            <a:r>
              <a:rPr lang="ar-AE" sz="2400" b="1" dirty="0">
                <a:solidFill>
                  <a:schemeClr val="accent6">
                    <a:lumMod val="25000"/>
                  </a:schemeClr>
                </a:solidFill>
                <a:cs typeface="Traditional Arabic" panose="02020603050405020304" pitchFamily="18" charset="-78"/>
              </a:rPr>
              <a:t>1.	الضغط</a:t>
            </a:r>
          </a:p>
          <a:p>
            <a:pPr algn="just">
              <a:spcBef>
                <a:spcPct val="50000"/>
              </a:spcBef>
            </a:pPr>
            <a:r>
              <a:rPr lang="ar-AE" sz="2400" b="1" dirty="0">
                <a:solidFill>
                  <a:schemeClr val="accent6">
                    <a:lumMod val="25000"/>
                  </a:schemeClr>
                </a:solidFill>
                <a:cs typeface="Traditional Arabic" panose="02020603050405020304" pitchFamily="18" charset="-78"/>
              </a:rPr>
              <a:t>بعض الكائنات البحرية يمكن أن تعيش تحت أعماق بعيدة، وتتحمل ظروف الضغط العالي الذي يقع عليها. وهناك أسماك لا تعيش إلا في الأعماق البعيدة لأنها غير محبة للضوء. قسم (</a:t>
            </a:r>
            <a:r>
              <a:rPr lang="en-US" sz="2400" b="1" dirty="0">
                <a:solidFill>
                  <a:schemeClr val="accent6">
                    <a:lumMod val="25000"/>
                  </a:schemeClr>
                </a:solidFill>
                <a:cs typeface="Traditional Arabic" panose="02020603050405020304" pitchFamily="18" charset="-78"/>
              </a:rPr>
              <a:t>lake, 1958)، </a:t>
            </a:r>
            <a:r>
              <a:rPr lang="ar-AE" sz="2400" b="1" dirty="0">
                <a:solidFill>
                  <a:schemeClr val="accent6">
                    <a:lumMod val="25000"/>
                  </a:schemeClr>
                </a:solidFill>
                <a:cs typeface="Traditional Arabic" panose="02020603050405020304" pitchFamily="18" charset="-78"/>
              </a:rPr>
              <a:t>البيئة البحرية لمناطق بناء على الأعماق التي تعيش فيها الكائنات البحرية:</a:t>
            </a:r>
          </a:p>
          <a:p>
            <a:pPr algn="just">
              <a:spcBef>
                <a:spcPct val="50000"/>
              </a:spcBef>
            </a:pPr>
            <a:r>
              <a:rPr lang="en-US" sz="2400" b="1" dirty="0">
                <a:solidFill>
                  <a:schemeClr val="accent6">
                    <a:lumMod val="25000"/>
                  </a:schemeClr>
                </a:solidFill>
                <a:cs typeface="Traditional Arabic" panose="02020603050405020304" pitchFamily="18" charset="-78"/>
              </a:rPr>
              <a:t>a.	</a:t>
            </a:r>
            <a:r>
              <a:rPr lang="ar-AE" sz="2400" b="1" dirty="0">
                <a:solidFill>
                  <a:schemeClr val="accent6">
                    <a:lumMod val="25000"/>
                  </a:schemeClr>
                </a:solidFill>
                <a:cs typeface="Traditional Arabic" panose="02020603050405020304" pitchFamily="18" charset="-78"/>
              </a:rPr>
              <a:t>بيئة مياه البحار المفتوحة </a:t>
            </a:r>
            <a:r>
              <a:rPr lang="en-US" sz="2400" b="1" dirty="0">
                <a:solidFill>
                  <a:schemeClr val="accent6">
                    <a:lumMod val="25000"/>
                  </a:schemeClr>
                </a:solidFill>
                <a:cs typeface="Traditional Arabic" panose="02020603050405020304" pitchFamily="18" charset="-78"/>
              </a:rPr>
              <a:t>pelagic zone: </a:t>
            </a:r>
            <a:r>
              <a:rPr lang="ar-AE" sz="2400" b="1" dirty="0">
                <a:solidFill>
                  <a:schemeClr val="accent6">
                    <a:lumMod val="25000"/>
                  </a:schemeClr>
                </a:solidFill>
                <a:cs typeface="Traditional Arabic" panose="02020603050405020304" pitchFamily="18" charset="-78"/>
              </a:rPr>
              <a:t>وهذه تنقسم لمسطحات الرفارف القارية </a:t>
            </a:r>
            <a:r>
              <a:rPr lang="en-US" sz="2400" b="1" dirty="0">
                <a:solidFill>
                  <a:schemeClr val="accent6">
                    <a:lumMod val="25000"/>
                  </a:schemeClr>
                </a:solidFill>
                <a:cs typeface="Traditional Arabic" panose="02020603050405020304" pitchFamily="18" charset="-78"/>
              </a:rPr>
              <a:t>neritic، </a:t>
            </a:r>
            <a:r>
              <a:rPr lang="ar-AE" sz="2400" b="1" dirty="0">
                <a:solidFill>
                  <a:schemeClr val="accent6">
                    <a:lumMod val="25000"/>
                  </a:schemeClr>
                </a:solidFill>
                <a:cs typeface="Traditional Arabic" panose="02020603050405020304" pitchFamily="18" charset="-78"/>
              </a:rPr>
              <a:t>والمياه المفتوحة </a:t>
            </a:r>
            <a:r>
              <a:rPr lang="en-US" sz="2400" b="1" dirty="0">
                <a:solidFill>
                  <a:schemeClr val="accent6">
                    <a:lumMod val="25000"/>
                  </a:schemeClr>
                </a:solidFill>
                <a:cs typeface="Traditional Arabic" panose="02020603050405020304" pitchFamily="18" charset="-78"/>
              </a:rPr>
              <a:t>oceanic </a:t>
            </a:r>
            <a:r>
              <a:rPr lang="ar-AE" sz="2400" b="1" dirty="0">
                <a:solidFill>
                  <a:schemeClr val="accent6">
                    <a:lumMod val="25000"/>
                  </a:schemeClr>
                </a:solidFill>
                <a:cs typeface="Traditional Arabic" panose="02020603050405020304" pitchFamily="18" charset="-78"/>
              </a:rPr>
              <a:t>والفاصل بينهما 200م. ثم منطقة المياه السطحية </a:t>
            </a:r>
            <a:r>
              <a:rPr lang="en-US" sz="2400" b="1" dirty="0">
                <a:solidFill>
                  <a:schemeClr val="accent6">
                    <a:lumMod val="25000"/>
                  </a:schemeClr>
                </a:solidFill>
                <a:cs typeface="Traditional Arabic" panose="02020603050405020304" pitchFamily="18" charset="-78"/>
              </a:rPr>
              <a:t>epipelagic </a:t>
            </a:r>
            <a:r>
              <a:rPr lang="ar-AE" sz="2400" b="1" dirty="0">
                <a:solidFill>
                  <a:schemeClr val="accent6">
                    <a:lumMod val="25000"/>
                  </a:schemeClr>
                </a:solidFill>
                <a:cs typeface="Traditional Arabic" panose="02020603050405020304" pitchFamily="18" charset="-78"/>
              </a:rPr>
              <a:t>على عمق 400م، والمتوسطة العمق بين 400-1200م، العميقة أكثر من 1200م.</a:t>
            </a:r>
          </a:p>
          <a:p>
            <a:pPr algn="just">
              <a:spcBef>
                <a:spcPct val="50000"/>
              </a:spcBef>
            </a:pPr>
            <a:r>
              <a:rPr lang="en-US" sz="2400" b="1" dirty="0">
                <a:solidFill>
                  <a:schemeClr val="accent6">
                    <a:lumMod val="25000"/>
                  </a:schemeClr>
                </a:solidFill>
                <a:cs typeface="Traditional Arabic" panose="02020603050405020304" pitchFamily="18" charset="-78"/>
              </a:rPr>
              <a:t>b.	</a:t>
            </a:r>
            <a:r>
              <a:rPr lang="ar-AE" sz="2400" b="1" dirty="0">
                <a:solidFill>
                  <a:schemeClr val="accent6">
                    <a:lumMod val="25000"/>
                  </a:schemeClr>
                </a:solidFill>
                <a:cs typeface="Traditional Arabic" panose="02020603050405020304" pitchFamily="18" charset="-78"/>
              </a:rPr>
              <a:t>بيئة قاع المحيط </a:t>
            </a:r>
            <a:r>
              <a:rPr lang="en-US" sz="2400" b="1" dirty="0">
                <a:solidFill>
                  <a:schemeClr val="accent6">
                    <a:lumMod val="25000"/>
                  </a:schemeClr>
                </a:solidFill>
                <a:cs typeface="Traditional Arabic" panose="02020603050405020304" pitchFamily="18" charset="-78"/>
              </a:rPr>
              <a:t>benthic: </a:t>
            </a:r>
            <a:r>
              <a:rPr lang="ar-AE" sz="2400" b="1" dirty="0">
                <a:solidFill>
                  <a:schemeClr val="accent6">
                    <a:lumMod val="25000"/>
                  </a:schemeClr>
                </a:solidFill>
                <a:cs typeface="Traditional Arabic" panose="02020603050405020304" pitchFamily="18" charset="-78"/>
              </a:rPr>
              <a:t>وتشمل الكائنات التي تعيش عند قاع المحيط سواء أن كان ذلك في الرفارف أو أرضية الأعماق. وباء على الأعماق صنفت في مجموعات، بيئة قاع المحيط في منطقة الرفارف القارية وهي على عمق 200م، والمنحدر القاري على عمق 800م</a:t>
            </a:r>
            <a:r>
              <a:rPr lang="en-US" sz="2400" b="1" dirty="0" err="1">
                <a:solidFill>
                  <a:schemeClr val="accent6">
                    <a:lumMod val="25000"/>
                  </a:schemeClr>
                </a:solidFill>
                <a:cs typeface="Traditional Arabic" panose="02020603050405020304" pitchFamily="18" charset="-78"/>
              </a:rPr>
              <a:t>archibenthic</a:t>
            </a:r>
            <a:r>
              <a:rPr lang="en-US" sz="2400" b="1" dirty="0">
                <a:solidFill>
                  <a:schemeClr val="accent6">
                    <a:lumMod val="25000"/>
                  </a:schemeClr>
                </a:solidFill>
                <a:cs typeface="Traditional Arabic" panose="02020603050405020304" pitchFamily="18" charset="-78"/>
              </a:rPr>
              <a:t> ، </a:t>
            </a:r>
            <a:r>
              <a:rPr lang="ar-AE" sz="2400" b="1" dirty="0">
                <a:solidFill>
                  <a:schemeClr val="accent6">
                    <a:lumMod val="25000"/>
                  </a:schemeClr>
                </a:solidFill>
                <a:cs typeface="Traditional Arabic" panose="02020603050405020304" pitchFamily="18" charset="-78"/>
              </a:rPr>
              <a:t>والمرتفع القاري والاعماق البعيدة </a:t>
            </a:r>
            <a:r>
              <a:rPr lang="en-US" sz="2400" b="1" dirty="0" err="1">
                <a:solidFill>
                  <a:schemeClr val="accent6">
                    <a:lumMod val="25000"/>
                  </a:schemeClr>
                </a:solidFill>
                <a:cs typeface="Traditional Arabic" panose="02020603050405020304" pitchFamily="18" charset="-78"/>
              </a:rPr>
              <a:t>abyssobethic</a:t>
            </a:r>
            <a:r>
              <a:rPr lang="en-US" sz="2400" b="1" dirty="0">
                <a:solidFill>
                  <a:schemeClr val="accent6">
                    <a:lumMod val="25000"/>
                  </a:schemeClr>
                </a:solidFill>
                <a:cs typeface="Traditional Arabic" panose="02020603050405020304" pitchFamily="18" charset="-78"/>
              </a:rPr>
              <a:t>.</a:t>
            </a:r>
          </a:p>
        </p:txBody>
      </p:sp>
      <p:sp>
        <p:nvSpPr>
          <p:cNvPr id="8" name="Text Box 2"/>
          <p:cNvSpPr txBox="1">
            <a:spLocks noChangeArrowheads="1"/>
          </p:cNvSpPr>
          <p:nvPr/>
        </p:nvSpPr>
        <p:spPr bwMode="auto">
          <a:xfrm>
            <a:off x="3414291" y="836712"/>
            <a:ext cx="618055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العوامل التي تؤثر في تنوع الكائنات الحية</a:t>
            </a:r>
            <a:endParaRPr 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11557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ext Box 3"/>
          <p:cNvSpPr txBox="1">
            <a:spLocks noChangeArrowheads="1"/>
          </p:cNvSpPr>
          <p:nvPr/>
        </p:nvSpPr>
        <p:spPr bwMode="auto">
          <a:xfrm>
            <a:off x="350838" y="811733"/>
            <a:ext cx="9204325" cy="60016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2.	الضوء</a:t>
            </a:r>
          </a:p>
          <a:p>
            <a:pPr algn="just">
              <a:spcBef>
                <a:spcPct val="50000"/>
              </a:spcBef>
            </a:pPr>
            <a:r>
              <a:rPr lang="ar-AE" sz="2400" b="1" dirty="0">
                <a:solidFill>
                  <a:schemeClr val="accent6">
                    <a:lumMod val="25000"/>
                  </a:schemeClr>
                </a:solidFill>
                <a:cs typeface="Traditional Arabic" panose="02020603050405020304" pitchFamily="18" charset="-78"/>
              </a:rPr>
              <a:t>كمية الضوء في قاع المحيط تتباين كميتها افقيا ورأسيا، وذلك حسب هيئة الماء ولونها. تساعد الكائنات البحرية والرواسب المياه على امتصاص الأشعة الشمسية. ويختلف العمق الذي تخترقه الأشعة الشمسية من مسطح مائي إلى آخر. في البحر الكاريبي قد تصل الأشعة الشمسية إلى عمق 110م، بينما في المياه عند الرفارف القارية قد تصل إلى 40م، بينما لا تزيد عن 15م في المياه الساحلية. وتبلغ كمية الضوء 0,001 عند العمق 250م. نتيجة لذلك قسم المحيط لثلاثة طبقات متراكبة بعضها فوق بعض بناء على ما يصل من أشعة لكل طبقة: </a:t>
            </a:r>
          </a:p>
          <a:p>
            <a:pPr algn="just">
              <a:spcBef>
                <a:spcPct val="50000"/>
              </a:spcBef>
            </a:pPr>
            <a:r>
              <a:rPr lang="en-US" sz="2400" b="1" dirty="0">
                <a:solidFill>
                  <a:schemeClr val="accent6">
                    <a:lumMod val="25000"/>
                  </a:schemeClr>
                </a:solidFill>
                <a:cs typeface="Traditional Arabic" panose="02020603050405020304" pitchFamily="18" charset="-78"/>
              </a:rPr>
              <a:t>a.	</a:t>
            </a:r>
            <a:r>
              <a:rPr lang="ar-AE" sz="2400" b="1" dirty="0">
                <a:solidFill>
                  <a:schemeClr val="accent6">
                    <a:lumMod val="25000"/>
                  </a:schemeClr>
                </a:solidFill>
                <a:cs typeface="Traditional Arabic" panose="02020603050405020304" pitchFamily="18" charset="-78"/>
              </a:rPr>
              <a:t>الطبقة العليا </a:t>
            </a:r>
            <a:r>
              <a:rPr lang="en-US" sz="2400" b="1" dirty="0">
                <a:solidFill>
                  <a:schemeClr val="accent6">
                    <a:lumMod val="25000"/>
                  </a:schemeClr>
                </a:solidFill>
                <a:cs typeface="Traditional Arabic" panose="02020603050405020304" pitchFamily="18" charset="-78"/>
              </a:rPr>
              <a:t>euphotic: </a:t>
            </a:r>
            <a:r>
              <a:rPr lang="ar-AE" sz="2400" b="1" dirty="0">
                <a:solidFill>
                  <a:schemeClr val="accent6">
                    <a:lumMod val="25000"/>
                  </a:schemeClr>
                </a:solidFill>
                <a:cs typeface="Traditional Arabic" panose="02020603050405020304" pitchFamily="18" charset="-78"/>
              </a:rPr>
              <a:t>يتم فيها عملية التمثيل الضوئي، وبناء الأنسجة الأولية للكائنات البحرية. تكتسب نصيبا كبيرا من الضوء.</a:t>
            </a:r>
          </a:p>
          <a:p>
            <a:pPr algn="just">
              <a:spcBef>
                <a:spcPct val="50000"/>
              </a:spcBef>
            </a:pPr>
            <a:r>
              <a:rPr lang="en-US" sz="2400" b="1" dirty="0">
                <a:solidFill>
                  <a:schemeClr val="accent6">
                    <a:lumMod val="25000"/>
                  </a:schemeClr>
                </a:solidFill>
                <a:cs typeface="Traditional Arabic" panose="02020603050405020304" pitchFamily="18" charset="-78"/>
              </a:rPr>
              <a:t>b.	</a:t>
            </a:r>
            <a:r>
              <a:rPr lang="ar-AE" sz="2400" b="1" dirty="0">
                <a:solidFill>
                  <a:schemeClr val="accent6">
                    <a:lumMod val="25000"/>
                  </a:schemeClr>
                </a:solidFill>
                <a:cs typeface="Traditional Arabic" panose="02020603050405020304" pitchFamily="18" charset="-78"/>
              </a:rPr>
              <a:t>الطبقة المتوسطة </a:t>
            </a:r>
            <a:r>
              <a:rPr lang="en-US" sz="2400" b="1" dirty="0" err="1">
                <a:solidFill>
                  <a:schemeClr val="accent6">
                    <a:lumMod val="25000"/>
                  </a:schemeClr>
                </a:solidFill>
                <a:cs typeface="Traditional Arabic" panose="02020603050405020304" pitchFamily="18" charset="-78"/>
              </a:rPr>
              <a:t>disphpotic</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تصلها نسبة محدودة من الأشعة ولذا لا يتم فيها تمثيل ضوئي. كمية الضوء التي تصل تكون كافية لبعض العائلات الحيوانية والنباتية.</a:t>
            </a:r>
          </a:p>
          <a:p>
            <a:pPr algn="just">
              <a:spcBef>
                <a:spcPct val="50000"/>
              </a:spcBef>
            </a:pPr>
            <a:r>
              <a:rPr lang="en-US" sz="2400" b="1" dirty="0">
                <a:solidFill>
                  <a:schemeClr val="accent6">
                    <a:lumMod val="25000"/>
                  </a:schemeClr>
                </a:solidFill>
                <a:cs typeface="Traditional Arabic" panose="02020603050405020304" pitchFamily="18" charset="-78"/>
              </a:rPr>
              <a:t>c.	</a:t>
            </a:r>
            <a:r>
              <a:rPr lang="ar-AE" sz="2400" b="1" dirty="0">
                <a:solidFill>
                  <a:schemeClr val="accent6">
                    <a:lumMod val="25000"/>
                  </a:schemeClr>
                </a:solidFill>
                <a:cs typeface="Traditional Arabic" panose="02020603050405020304" pitchFamily="18" charset="-78"/>
              </a:rPr>
              <a:t>الطبقة السفلي </a:t>
            </a:r>
            <a:r>
              <a:rPr lang="en-US" sz="2400" b="1" dirty="0" err="1">
                <a:solidFill>
                  <a:schemeClr val="accent6">
                    <a:lumMod val="25000"/>
                  </a:schemeClr>
                </a:solidFill>
                <a:cs typeface="Traditional Arabic" panose="02020603050405020304" pitchFamily="18" charset="-78"/>
              </a:rPr>
              <a:t>apotic</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لا يصلها شيء من الضوء أو بنسبة 1%. تعيش فيها كائنات لها القدرة على التكيف مع العيش في هذه البيئة. في الأعماق البعيدة قد تصبح المياه خالية من الضوء ومظلمة، ولكن ذلك لا يعني أن تلك الأعماق المظلمة تخلو من الحياة. بعض من الأسماك لها المقدرة على العيش في مثل هذه البيئة.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218970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350838" y="836712"/>
            <a:ext cx="9204325"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3.	الملوحة </a:t>
            </a:r>
            <a:r>
              <a:rPr lang="en-US" sz="2400" b="1" dirty="0">
                <a:solidFill>
                  <a:schemeClr val="accent6">
                    <a:lumMod val="25000"/>
                  </a:schemeClr>
                </a:solidFill>
                <a:cs typeface="Traditional Arabic" panose="02020603050405020304" pitchFamily="18" charset="-78"/>
              </a:rPr>
              <a:t>salinity: </a:t>
            </a:r>
            <a:r>
              <a:rPr lang="ar-AE" sz="2400" b="1" dirty="0">
                <a:solidFill>
                  <a:schemeClr val="accent6">
                    <a:lumMod val="25000"/>
                  </a:schemeClr>
                </a:solidFill>
                <a:cs typeface="Traditional Arabic" panose="02020603050405020304" pitchFamily="18" charset="-78"/>
              </a:rPr>
              <a:t>تعمل ملوحة مياه البحر على تشكيل الكائنات البحرية، وبذا يمكن تصنيف الحيوانات البحرية بناء على قدرة تحملها لدرجة الملوحة في مجموعتين:</a:t>
            </a:r>
          </a:p>
          <a:p>
            <a:pPr algn="just">
              <a:spcBef>
                <a:spcPct val="50000"/>
              </a:spcBef>
            </a:pPr>
            <a:r>
              <a:rPr lang="en-US" sz="2400" b="1" dirty="0">
                <a:solidFill>
                  <a:schemeClr val="accent6">
                    <a:lumMod val="25000"/>
                  </a:schemeClr>
                </a:solidFill>
                <a:cs typeface="Traditional Arabic" panose="02020603050405020304" pitchFamily="18" charset="-78"/>
              </a:rPr>
              <a:t>a.	</a:t>
            </a:r>
            <a:r>
              <a:rPr lang="ar-AE" sz="2400" b="1" dirty="0">
                <a:solidFill>
                  <a:schemeClr val="accent6">
                    <a:lumMod val="25000"/>
                  </a:schemeClr>
                </a:solidFill>
                <a:cs typeface="Traditional Arabic" panose="02020603050405020304" pitchFamily="18" charset="-78"/>
              </a:rPr>
              <a:t>كائنات يتأثر نموها بتغيير نسبة ملوحة الماء </a:t>
            </a:r>
            <a:r>
              <a:rPr lang="en-US" sz="2400" b="1" dirty="0" err="1">
                <a:solidFill>
                  <a:schemeClr val="accent6">
                    <a:lumMod val="25000"/>
                  </a:schemeClr>
                </a:solidFill>
                <a:cs typeface="Traditional Arabic" panose="02020603050405020304" pitchFamily="18" charset="-78"/>
              </a:rPr>
              <a:t>stenohaline</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ويدخل ضمن هذه المجموعة كل الكائنات التي تعيش في المياه المفتوحة. في حال انتقالها عبر التيارات لمياه أقل ملوحة يتأثر نموها وقد تنفق.</a:t>
            </a:r>
          </a:p>
          <a:p>
            <a:pPr algn="just">
              <a:spcBef>
                <a:spcPct val="50000"/>
              </a:spcBef>
            </a:pPr>
            <a:r>
              <a:rPr lang="en-US" sz="2400" b="1" dirty="0">
                <a:solidFill>
                  <a:schemeClr val="accent6">
                    <a:lumMod val="25000"/>
                  </a:schemeClr>
                </a:solidFill>
                <a:cs typeface="Traditional Arabic" panose="02020603050405020304" pitchFamily="18" charset="-78"/>
              </a:rPr>
              <a:t>b.	</a:t>
            </a:r>
            <a:r>
              <a:rPr lang="ar-AE" sz="2400" b="1" dirty="0">
                <a:solidFill>
                  <a:schemeClr val="accent6">
                    <a:lumMod val="25000"/>
                  </a:schemeClr>
                </a:solidFill>
                <a:cs typeface="Traditional Arabic" panose="02020603050405020304" pitchFamily="18" charset="-78"/>
              </a:rPr>
              <a:t>كائنات تتحمل التغيير السريع في نسبة ملوحة المياه: هي الحيوانات التي لها القدرة على التكيف مع التغيير في نسبة الملوحة. هذا النوع من الكائنات يعيش في الخلجان وفي مصبات الأنهار</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93445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350838" y="852383"/>
            <a:ext cx="9204325" cy="58169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4.	حرارة المياه</a:t>
            </a:r>
          </a:p>
          <a:p>
            <a:pPr algn="just">
              <a:spcBef>
                <a:spcPct val="50000"/>
              </a:spcBef>
            </a:pPr>
            <a:r>
              <a:rPr lang="ar-AE" sz="2400" b="1" dirty="0">
                <a:solidFill>
                  <a:schemeClr val="accent6">
                    <a:lumMod val="25000"/>
                  </a:schemeClr>
                </a:solidFill>
                <a:cs typeface="Traditional Arabic" panose="02020603050405020304" pitchFamily="18" charset="-78"/>
              </a:rPr>
              <a:t>تعتبر درجة الحرارة من أهم العوامل الطبيعية التي تؤثر في تنوع البيئة البحرية وخصائصها البيولوجية. فهي تؤثر على مدي سرعة انقسام الخلايا العضوية، والتغيرات الفيسيولوجية. عمل اختلاف درجة الحرارة على نشأة بيئة بحرية خاصة للكائنات الحية البحرية، حيث تكون لكل منها مياه ذات درجة حرارة معينة. وتنقسم الكائنات الحية حسب تحملها لمياه متباينة في درجة الحرارة، إلى مجموعتين:</a:t>
            </a:r>
          </a:p>
          <a:p>
            <a:pPr algn="just">
              <a:spcBef>
                <a:spcPct val="50000"/>
              </a:spcBef>
            </a:pPr>
            <a:r>
              <a:rPr lang="en-US" sz="2400" b="1" dirty="0">
                <a:solidFill>
                  <a:schemeClr val="accent6">
                    <a:lumMod val="25000"/>
                  </a:schemeClr>
                </a:solidFill>
                <a:cs typeface="Traditional Arabic" panose="02020603050405020304" pitchFamily="18" charset="-78"/>
              </a:rPr>
              <a:t>a.	</a:t>
            </a:r>
            <a:r>
              <a:rPr lang="ar-AE" sz="2400" b="1" dirty="0">
                <a:solidFill>
                  <a:schemeClr val="accent6">
                    <a:lumMod val="25000"/>
                  </a:schemeClr>
                </a:solidFill>
                <a:cs typeface="Traditional Arabic" panose="02020603050405020304" pitchFamily="18" charset="-78"/>
              </a:rPr>
              <a:t>كائنات تحمل التغيير البسيط في درجة الحرارة </a:t>
            </a:r>
            <a:r>
              <a:rPr lang="en-US" sz="2400" b="1" dirty="0">
                <a:solidFill>
                  <a:schemeClr val="accent6">
                    <a:lumMod val="25000"/>
                  </a:schemeClr>
                </a:solidFill>
                <a:cs typeface="Traditional Arabic" panose="02020603050405020304" pitchFamily="18" charset="-78"/>
              </a:rPr>
              <a:t>stenothermic.</a:t>
            </a:r>
          </a:p>
          <a:p>
            <a:pPr algn="just">
              <a:spcBef>
                <a:spcPct val="50000"/>
              </a:spcBef>
            </a:pPr>
            <a:r>
              <a:rPr lang="en-US" sz="2400" b="1" dirty="0">
                <a:solidFill>
                  <a:schemeClr val="accent6">
                    <a:lumMod val="25000"/>
                  </a:schemeClr>
                </a:solidFill>
                <a:cs typeface="Traditional Arabic" panose="02020603050405020304" pitchFamily="18" charset="-78"/>
              </a:rPr>
              <a:t>b.	</a:t>
            </a:r>
            <a:r>
              <a:rPr lang="ar-AE" sz="2400" b="1" dirty="0">
                <a:solidFill>
                  <a:schemeClr val="accent6">
                    <a:lumMod val="25000"/>
                  </a:schemeClr>
                </a:solidFill>
                <a:cs typeface="Traditional Arabic" panose="02020603050405020304" pitchFamily="18" charset="-78"/>
              </a:rPr>
              <a:t>كائنات تتحمل التغيير الكبير في درجة حرارة الماء </a:t>
            </a:r>
            <a:r>
              <a:rPr lang="en-US" sz="2400" b="1" dirty="0">
                <a:solidFill>
                  <a:schemeClr val="accent6">
                    <a:lumMod val="25000"/>
                  </a:schemeClr>
                </a:solidFill>
                <a:cs typeface="Traditional Arabic" panose="02020603050405020304" pitchFamily="18" charset="-78"/>
              </a:rPr>
              <a:t>eurythmic.</a:t>
            </a:r>
          </a:p>
          <a:p>
            <a:pPr algn="just">
              <a:spcBef>
                <a:spcPct val="50000"/>
              </a:spcBef>
            </a:pPr>
            <a:r>
              <a:rPr lang="ar-AE" sz="2400" b="1" dirty="0">
                <a:solidFill>
                  <a:schemeClr val="accent6">
                    <a:lumMod val="25000"/>
                  </a:schemeClr>
                </a:solidFill>
                <a:cs typeface="Traditional Arabic" panose="02020603050405020304" pitchFamily="18" charset="-78"/>
              </a:rPr>
              <a:t>في المياه التي تتعرض درجة حرارتها للتغيرات اليومية، والفصلية، تعيش فيها كائنات يسهل عليها التأقلم مع التغيرات التي تطرأ على درجة حرارة المياه</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a:p>
            <a:pPr algn="just">
              <a:spcBef>
                <a:spcPct val="50000"/>
              </a:spcBef>
            </a:pPr>
            <a:r>
              <a:rPr lang="ar-AE" sz="2400" b="1" dirty="0">
                <a:solidFill>
                  <a:schemeClr val="accent6">
                    <a:lumMod val="25000"/>
                  </a:schemeClr>
                </a:solidFill>
                <a:cs typeface="Traditional Arabic" panose="02020603050405020304" pitchFamily="18" charset="-78"/>
              </a:rPr>
              <a:t>تؤثر درجة الحرارة في كمية كربونات الكالسيوم التي تمتصها بعض الحيوانات البحرية لتكون أغشيتها وصدافها، وهياكلها الجيرية. استخلاص المواد الجيرية يكون سريعا في البحار التي تكون درجة حرارتها مرتفعة. كما تؤثر كذلك درجة الحرارة في اختلاف احجام الكائنات البحرية، وتنوع عائلاتها. الكائنات التي تعيش في البيئة الباردة أكبر حجما من تلك التي تعيش في البيئة الدافئة.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12278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50838" y="867484"/>
            <a:ext cx="9204325"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5.	نسبة الأكسجين</a:t>
            </a:r>
          </a:p>
          <a:p>
            <a:pPr algn="just">
              <a:spcBef>
                <a:spcPct val="50000"/>
              </a:spcBef>
            </a:pPr>
            <a:r>
              <a:rPr lang="ar-AE" sz="2400" b="1" dirty="0">
                <a:solidFill>
                  <a:schemeClr val="accent6">
                    <a:lumMod val="25000"/>
                  </a:schemeClr>
                </a:solidFill>
                <a:cs typeface="Traditional Arabic" panose="02020603050405020304" pitchFamily="18" charset="-78"/>
              </a:rPr>
              <a:t>قليل من المجموعات البحرية مثل البكتريا لا تستخدم الأكسجين. نسبة تجمع الأكسجين المذاب في وحدة محددة من الماء أقل من نسبته في الهواء. يتم توزيع الأكسجين المذاب في الماء بصورة غير منتظمة. وتختلف نسبته رأسيا وافقيا. كمية الأكسجين كافية لنمو الكائنات البحرية التي تعيش في الأعماق البعيدة حيث يساعد تقلب المياه الرأسي على نقل المياه المذاب فيها الأكسجين إلى الأعماق البعيدة. وتزداد درجة تشبع الماء بالأكسجين عادة عندما تنخفض درجة حرارة المياه. المياه المدارية تحتوي على 4 ملليتر/اللتر من الماء، وفي العروض الباردة 8 ملليتر/اللتر. في المياه المعتدلة لا تقل نسبة وجود الأكسجين عن 3 ملليتر/الليتر. وتقل نسبة الأكسجين في المناطق التي يقل فيها تقلب المياه رأسيا مثل البحر الأسود.</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3091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350838" y="1772816"/>
            <a:ext cx="9204325"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تتنوع الكائنات الحية البحرية في الشكل والخصائص بصورة واسعة. وتقسم الكائنات البحرية في مجموعتين كبيرتين هي: اللافقاريات، وتشمل </a:t>
            </a:r>
            <a:r>
              <a:rPr lang="ar-AE" sz="2400" b="1" dirty="0" err="1">
                <a:solidFill>
                  <a:schemeClr val="accent6">
                    <a:lumMod val="25000"/>
                  </a:schemeClr>
                </a:solidFill>
                <a:cs typeface="Traditional Arabic" panose="02020603050405020304" pitchFamily="18" charset="-78"/>
              </a:rPr>
              <a:t>الدبانات</a:t>
            </a:r>
            <a:r>
              <a:rPr lang="ar-AE" sz="2400" b="1" dirty="0">
                <a:solidFill>
                  <a:schemeClr val="accent6">
                    <a:lumMod val="25000"/>
                  </a:schemeClr>
                </a:solidFill>
                <a:cs typeface="Traditional Arabic" panose="02020603050405020304" pitchFamily="18" charset="-78"/>
              </a:rPr>
              <a:t> البحرية، والقشريات، والمفصليات، </a:t>
            </a:r>
            <a:r>
              <a:rPr lang="ar-AE" sz="2400" b="1" dirty="0" err="1">
                <a:solidFill>
                  <a:schemeClr val="accent6">
                    <a:lumMod val="25000"/>
                  </a:schemeClr>
                </a:solidFill>
                <a:cs typeface="Traditional Arabic" panose="02020603050405020304" pitchFamily="18" charset="-78"/>
              </a:rPr>
              <a:t>والجوفمعويات</a:t>
            </a:r>
            <a:r>
              <a:rPr lang="ar-AE" sz="2400" b="1" dirty="0">
                <a:solidFill>
                  <a:schemeClr val="accent6">
                    <a:lumMod val="25000"/>
                  </a:schemeClr>
                </a:solidFill>
                <a:cs typeface="Traditional Arabic" panose="02020603050405020304" pitchFamily="18" charset="-78"/>
              </a:rPr>
              <a:t>، الرخويات، </a:t>
            </a:r>
            <a:r>
              <a:rPr lang="ar-AE" sz="2400" b="1" dirty="0" err="1">
                <a:solidFill>
                  <a:schemeClr val="accent6">
                    <a:lumMod val="25000"/>
                  </a:schemeClr>
                </a:solidFill>
                <a:cs typeface="Traditional Arabic" panose="02020603050405020304" pitchFamily="18" charset="-78"/>
              </a:rPr>
              <a:t>والقنفديات</a:t>
            </a:r>
            <a:r>
              <a:rPr lang="ar-AE" sz="2400" b="1" dirty="0">
                <a:solidFill>
                  <a:schemeClr val="accent6">
                    <a:lumMod val="25000"/>
                  </a:schemeClr>
                </a:solidFill>
                <a:cs typeface="Traditional Arabic" panose="02020603050405020304" pitchFamily="18" charset="-78"/>
              </a:rPr>
              <a:t>، والصدفيات، والاسفنجيات.</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836712"/>
            <a:ext cx="618055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AE" sz="3200" b="1" u="sng" dirty="0">
                <a:solidFill>
                  <a:srgbClr val="C00000"/>
                </a:solidFill>
                <a:cs typeface="Traditional Arabic" panose="02020603050405020304" pitchFamily="18" charset="-78"/>
              </a:rPr>
              <a:t>أنواع الكائنات الحية في البحار والمحيطات</a:t>
            </a:r>
            <a:endParaRPr 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254592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344488" y="908720"/>
            <a:ext cx="9204325" cy="52629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1.	النباتات البحرية</a:t>
            </a:r>
          </a:p>
          <a:p>
            <a:pPr algn="just">
              <a:spcBef>
                <a:spcPct val="50000"/>
              </a:spcBef>
            </a:pPr>
            <a:r>
              <a:rPr lang="ar-AE" sz="2400" b="1" dirty="0">
                <a:solidFill>
                  <a:schemeClr val="accent6">
                    <a:lumMod val="25000"/>
                  </a:schemeClr>
                </a:solidFill>
                <a:cs typeface="Traditional Arabic" panose="02020603050405020304" pitchFamily="18" charset="-78"/>
              </a:rPr>
              <a:t>تتنوع أشكال الحياة في البيئة المحيطية. لتوزيع النباتات أثرها في تكاثر الكائنات الحية في البحار والمحيطات. تعتمد الكائنات الحية على العلق النباتي، والنباتات البحرية الأخرى والتي تعد من مصادر الغذاء. تصنف العائلة النباتية البحرية في مملكتين:</a:t>
            </a:r>
          </a:p>
          <a:p>
            <a:pPr algn="just">
              <a:spcBef>
                <a:spcPct val="50000"/>
              </a:spcBef>
            </a:pPr>
            <a:r>
              <a:rPr lang="en-US" sz="2400" b="1" dirty="0">
                <a:solidFill>
                  <a:schemeClr val="accent6">
                    <a:lumMod val="25000"/>
                  </a:schemeClr>
                </a:solidFill>
                <a:cs typeface="Traditional Arabic" panose="02020603050405020304" pitchFamily="18" charset="-78"/>
              </a:rPr>
              <a:t>a.	</a:t>
            </a:r>
            <a:r>
              <a:rPr lang="ar-AE" sz="2400" b="1" dirty="0">
                <a:solidFill>
                  <a:schemeClr val="accent6">
                    <a:lumMod val="25000"/>
                  </a:schemeClr>
                </a:solidFill>
                <a:cs typeface="Traditional Arabic" panose="02020603050405020304" pitchFamily="18" charset="-78"/>
              </a:rPr>
              <a:t>نباتات </a:t>
            </a:r>
            <a:r>
              <a:rPr lang="ar-AE" sz="2400" b="1" dirty="0" err="1">
                <a:solidFill>
                  <a:schemeClr val="accent6">
                    <a:lumMod val="25000"/>
                  </a:schemeClr>
                </a:solidFill>
                <a:cs typeface="Traditional Arabic" panose="02020603050405020304" pitchFamily="18" charset="-78"/>
              </a:rPr>
              <a:t>المشريات</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thallophyta</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تمثل أغلب النباتات البحرية. تتألف من نباتات أولية بدائية يتصف تركيبها العام بالبساطة، وليس لها جذور، أو أغصان، أو أوراق. من بين هذه الكائنات الطحالب </a:t>
            </a:r>
            <a:r>
              <a:rPr lang="en-US" sz="2400" b="1" dirty="0" err="1">
                <a:solidFill>
                  <a:schemeClr val="accent6">
                    <a:lumMod val="25000"/>
                  </a:schemeClr>
                </a:solidFill>
                <a:cs typeface="Traditional Arabic" panose="02020603050405020304" pitchFamily="18" charset="-78"/>
              </a:rPr>
              <a:t>alge</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والفطريات البحرية </a:t>
            </a:r>
            <a:r>
              <a:rPr lang="en-US" sz="2400" b="1" dirty="0">
                <a:solidFill>
                  <a:schemeClr val="accent6">
                    <a:lumMod val="25000"/>
                  </a:schemeClr>
                </a:solidFill>
                <a:cs typeface="Traditional Arabic" panose="02020603050405020304" pitchFamily="18" charset="-78"/>
              </a:rPr>
              <a:t>marine fungi </a:t>
            </a:r>
            <a:r>
              <a:rPr lang="ar-AE" sz="2400" b="1" dirty="0">
                <a:solidFill>
                  <a:schemeClr val="accent6">
                    <a:lumMod val="25000"/>
                  </a:schemeClr>
                </a:solidFill>
                <a:cs typeface="Traditional Arabic" panose="02020603050405020304" pitchFamily="18" charset="-78"/>
              </a:rPr>
              <a:t>وخاصة البكتريا. تنتشر عائلة </a:t>
            </a:r>
            <a:r>
              <a:rPr lang="ar-AE" sz="2400" b="1" dirty="0" err="1">
                <a:solidFill>
                  <a:schemeClr val="accent6">
                    <a:lumMod val="25000"/>
                  </a:schemeClr>
                </a:solidFill>
                <a:cs typeface="Traditional Arabic" panose="02020603050405020304" pitchFamily="18" charset="-78"/>
              </a:rPr>
              <a:t>المشريات</a:t>
            </a:r>
            <a:r>
              <a:rPr lang="ar-AE" sz="2400" b="1" dirty="0">
                <a:solidFill>
                  <a:schemeClr val="accent6">
                    <a:lumMod val="25000"/>
                  </a:schemeClr>
                </a:solidFill>
                <a:cs typeface="Traditional Arabic" panose="02020603050405020304" pitchFamily="18" charset="-78"/>
              </a:rPr>
              <a:t> في المياه البحرية الضحلة. من بين مجموعاتها حشائش </a:t>
            </a:r>
            <a:r>
              <a:rPr lang="ar-AE" sz="2400" b="1" dirty="0" err="1">
                <a:solidFill>
                  <a:schemeClr val="accent6">
                    <a:lumMod val="25000"/>
                  </a:schemeClr>
                </a:solidFill>
                <a:cs typeface="Traditional Arabic" panose="02020603050405020304" pitchFamily="18" charset="-78"/>
              </a:rPr>
              <a:t>الأنكليس</a:t>
            </a:r>
            <a:r>
              <a:rPr lang="ar-AE" sz="2400" b="1" dirty="0">
                <a:solidFill>
                  <a:schemeClr val="accent6">
                    <a:lumMod val="25000"/>
                  </a:schemeClr>
                </a:solidFill>
                <a:cs typeface="Traditional Arabic" panose="02020603050405020304" pitchFamily="18" charset="-78"/>
              </a:rPr>
              <a:t> التي تزود الأسماك بالغذاء اللازم لها وعشب الخليج أو </a:t>
            </a:r>
            <a:r>
              <a:rPr lang="ar-AE" sz="2400" b="1" dirty="0" err="1">
                <a:solidFill>
                  <a:schemeClr val="accent6">
                    <a:lumMod val="25000"/>
                  </a:schemeClr>
                </a:solidFill>
                <a:cs typeface="Traditional Arabic" panose="02020603050405020304" pitchFamily="18" charset="-78"/>
              </a:rPr>
              <a:t>السرجوم</a:t>
            </a:r>
            <a:r>
              <a:rPr lang="ar-AE" sz="2400" b="1" dirty="0">
                <a:solidFill>
                  <a:schemeClr val="accent6">
                    <a:lumMod val="25000"/>
                  </a:schemeClr>
                </a:solidFill>
                <a:cs typeface="Traditional Arabic" panose="02020603050405020304" pitchFamily="18" charset="-78"/>
              </a:rPr>
              <a:t>. وأعشاب </a:t>
            </a:r>
            <a:r>
              <a:rPr lang="ar-AE" sz="2400" b="1" dirty="0" err="1">
                <a:solidFill>
                  <a:schemeClr val="accent6">
                    <a:lumMod val="25000"/>
                  </a:schemeClr>
                </a:solidFill>
                <a:cs typeface="Traditional Arabic" panose="02020603050405020304" pitchFamily="18" charset="-78"/>
              </a:rPr>
              <a:t>اللمناريا</a:t>
            </a:r>
            <a:r>
              <a:rPr lang="ar-AE" sz="2400" b="1" dirty="0">
                <a:solidFill>
                  <a:schemeClr val="accent6">
                    <a:lumMod val="25000"/>
                  </a:schemeClr>
                </a:solidFill>
                <a:cs typeface="Traditional Arabic" panose="02020603050405020304" pitchFamily="18" charset="-78"/>
              </a:rPr>
              <a:t> التي تتغذي عن طريق جذور مثبتة في الرمال. وتتميز بعض من الطحالب البحرية بتنوع ألوانها بناء على امتصاص الأشعة الضوئية. من أنواع الطحالب نجد الزرقاء </a:t>
            </a:r>
            <a:r>
              <a:rPr lang="en-US" sz="2400" b="1" dirty="0">
                <a:solidFill>
                  <a:schemeClr val="accent6">
                    <a:lumMod val="25000"/>
                  </a:schemeClr>
                </a:solidFill>
                <a:cs typeface="Traditional Arabic" panose="02020603050405020304" pitchFamily="18" charset="-78"/>
              </a:rPr>
              <a:t>Myxophyceae، </a:t>
            </a:r>
            <a:r>
              <a:rPr lang="ar-AE" sz="2400" b="1" dirty="0">
                <a:solidFill>
                  <a:schemeClr val="accent6">
                    <a:lumMod val="25000"/>
                  </a:schemeClr>
                </a:solidFill>
                <a:cs typeface="Traditional Arabic" panose="02020603050405020304" pitchFamily="18" charset="-78"/>
              </a:rPr>
              <a:t>والخضراء </a:t>
            </a:r>
            <a:r>
              <a:rPr lang="en-US" sz="2400" b="1" dirty="0" err="1">
                <a:solidFill>
                  <a:schemeClr val="accent6">
                    <a:lumMod val="25000"/>
                  </a:schemeClr>
                </a:solidFill>
                <a:cs typeface="Traditional Arabic" panose="02020603050405020304" pitchFamily="18" charset="-78"/>
              </a:rPr>
              <a:t>Chlorophyceae</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والبنية </a:t>
            </a:r>
            <a:r>
              <a:rPr lang="en-US" sz="2400" b="1" dirty="0" err="1">
                <a:solidFill>
                  <a:schemeClr val="accent6">
                    <a:lumMod val="25000"/>
                  </a:schemeClr>
                </a:solidFill>
                <a:cs typeface="Traditional Arabic" panose="02020603050405020304" pitchFamily="18" charset="-78"/>
              </a:rPr>
              <a:t>Phaeophyceae</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والحمراء </a:t>
            </a:r>
            <a:r>
              <a:rPr lang="en-US" sz="2400" b="1" dirty="0" err="1">
                <a:solidFill>
                  <a:schemeClr val="accent6">
                    <a:lumMod val="25000"/>
                  </a:schemeClr>
                </a:solidFill>
                <a:cs typeface="Traditional Arabic" panose="02020603050405020304" pitchFamily="18" charset="-78"/>
              </a:rPr>
              <a:t>Rhodophyceae</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وهناك أنواع أخري من الطحالب المجهرية التي تدخل من ضمن مجموعة الأعلاق النباتية </a:t>
            </a:r>
            <a:r>
              <a:rPr lang="en-US" sz="2400" b="1" dirty="0">
                <a:solidFill>
                  <a:schemeClr val="accent6">
                    <a:lumMod val="25000"/>
                  </a:schemeClr>
                </a:solidFill>
                <a:cs typeface="Traditional Arabic" panose="02020603050405020304" pitchFamily="18" charset="-78"/>
              </a:rPr>
              <a:t>Phytoplankton.  </a:t>
            </a:r>
            <a:r>
              <a:rPr lang="ar-AE" sz="2400" b="1" dirty="0">
                <a:solidFill>
                  <a:schemeClr val="accent6">
                    <a:lumMod val="25000"/>
                  </a:schemeClr>
                </a:solidFill>
                <a:cs typeface="Traditional Arabic" panose="02020603050405020304" pitchFamily="18" charset="-78"/>
              </a:rPr>
              <a:t>وتقسم النباتات المائية </a:t>
            </a:r>
            <a:r>
              <a:rPr lang="en-US" sz="2400" b="1" dirty="0" err="1">
                <a:solidFill>
                  <a:schemeClr val="accent6">
                    <a:lumMod val="25000"/>
                  </a:schemeClr>
                </a:solidFill>
                <a:cs typeface="Traditional Arabic" panose="02020603050405020304" pitchFamily="18" charset="-78"/>
              </a:rPr>
              <a:t>Hydrophylytes</a:t>
            </a:r>
            <a:r>
              <a:rPr lang="en-US" sz="2400" b="1" dirty="0">
                <a:solidFill>
                  <a:schemeClr val="accent6">
                    <a:lumMod val="25000"/>
                  </a:schemeClr>
                </a:solidFill>
                <a:cs typeface="Traditional Arabic" panose="02020603050405020304" pitchFamily="18" charset="-78"/>
              </a:rPr>
              <a:t> </a:t>
            </a:r>
            <a:r>
              <a:rPr lang="ar-AE" sz="2400" b="1" dirty="0" err="1">
                <a:solidFill>
                  <a:schemeClr val="accent6">
                    <a:lumMod val="25000"/>
                  </a:schemeClr>
                </a:solidFill>
                <a:cs typeface="Traditional Arabic" panose="02020603050405020304" pitchFamily="18" charset="-78"/>
              </a:rPr>
              <a:t>والمشريات</a:t>
            </a:r>
            <a:r>
              <a:rPr lang="ar-AE" sz="2400" b="1" dirty="0">
                <a:solidFill>
                  <a:schemeClr val="accent6">
                    <a:lumMod val="25000"/>
                  </a:schemeClr>
                </a:solidFill>
                <a:cs typeface="Traditional Arabic" panose="02020603050405020304" pitchFamily="18" charset="-78"/>
              </a:rPr>
              <a:t> لثلاث </a:t>
            </a:r>
            <a:r>
              <a:rPr lang="ar-AE" sz="2400" b="1" dirty="0" smtClean="0">
                <a:solidFill>
                  <a:schemeClr val="accent6">
                    <a:lumMod val="25000"/>
                  </a:schemeClr>
                </a:solidFill>
                <a:cs typeface="Traditional Arabic" panose="02020603050405020304" pitchFamily="18" charset="-78"/>
              </a:rPr>
              <a:t>مجموعات</a:t>
            </a: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290887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350838" y="836712"/>
            <a:ext cx="9204325" cy="39703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en-US" sz="2400" b="1" dirty="0">
                <a:solidFill>
                  <a:schemeClr val="accent6">
                    <a:lumMod val="25000"/>
                  </a:schemeClr>
                </a:solidFill>
                <a:cs typeface="Traditional Arabic" panose="02020603050405020304" pitchFamily="18" charset="-78"/>
              </a:rPr>
              <a:t>i.	</a:t>
            </a:r>
            <a:r>
              <a:rPr lang="ar-AE" sz="2400" b="1" dirty="0">
                <a:solidFill>
                  <a:schemeClr val="accent6">
                    <a:lumMod val="25000"/>
                  </a:schemeClr>
                </a:solidFill>
                <a:cs typeface="Traditional Arabic" panose="02020603050405020304" pitchFamily="18" charset="-78"/>
              </a:rPr>
              <a:t>النباتات المائية المنغمسة في المياه: تتعلق هذه النباتات في مثل الطحالب، وقليل منها يتمكن من مد جزور له في القاع. تستخلص هذه النباتات الأكسجين الذائب في الماء عبر فراغات في أجسامها </a:t>
            </a:r>
            <a:r>
              <a:rPr lang="en-US" sz="2400" b="1" dirty="0">
                <a:solidFill>
                  <a:schemeClr val="accent6">
                    <a:lumMod val="25000"/>
                  </a:schemeClr>
                </a:solidFill>
                <a:cs typeface="Traditional Arabic" panose="02020603050405020304" pitchFamily="18" charset="-78"/>
              </a:rPr>
              <a:t>intercellular.</a:t>
            </a:r>
          </a:p>
          <a:p>
            <a:pPr algn="just">
              <a:spcBef>
                <a:spcPct val="50000"/>
              </a:spcBef>
            </a:pPr>
            <a:r>
              <a:rPr lang="en-US" sz="2400" b="1" dirty="0">
                <a:solidFill>
                  <a:schemeClr val="accent6">
                    <a:lumMod val="25000"/>
                  </a:schemeClr>
                </a:solidFill>
                <a:cs typeface="Traditional Arabic" panose="02020603050405020304" pitchFamily="18" charset="-78"/>
              </a:rPr>
              <a:t>ii.	</a:t>
            </a:r>
            <a:r>
              <a:rPr lang="ar-AE" sz="2400" b="1" dirty="0">
                <a:solidFill>
                  <a:schemeClr val="accent6">
                    <a:lumMod val="25000"/>
                  </a:schemeClr>
                </a:solidFill>
                <a:cs typeface="Traditional Arabic" panose="02020603050405020304" pitchFamily="18" charset="-78"/>
              </a:rPr>
              <a:t>النباتات الطافية على سطح المياه: تطفو هذه النباتات فوق سطح الماء وتتحرك مع الأمواج والتيارات البحرية. في كثير من الأحوال تقوم الأمواج بقذفها على الشواطئ.</a:t>
            </a:r>
          </a:p>
          <a:p>
            <a:pPr algn="just">
              <a:spcBef>
                <a:spcPct val="50000"/>
              </a:spcBef>
            </a:pPr>
            <a:r>
              <a:rPr lang="en-US" sz="2400" b="1" dirty="0">
                <a:solidFill>
                  <a:schemeClr val="accent6">
                    <a:lumMod val="25000"/>
                  </a:schemeClr>
                </a:solidFill>
                <a:cs typeface="Traditional Arabic" panose="02020603050405020304" pitchFamily="18" charset="-78"/>
              </a:rPr>
              <a:t>iii.	</a:t>
            </a:r>
            <a:r>
              <a:rPr lang="ar-AE" sz="2400" b="1" dirty="0">
                <a:solidFill>
                  <a:schemeClr val="accent6">
                    <a:lumMod val="25000"/>
                  </a:schemeClr>
                </a:solidFill>
                <a:cs typeface="Traditional Arabic" panose="02020603050405020304" pitchFamily="18" charset="-78"/>
              </a:rPr>
              <a:t>النباتات الملحية: تنمو هذه النباتات في المستنقعات البحرية. تتميز بقدرتها على تحمل نسبة الأملاح المرتفعة في الماء، لأن الضغط </a:t>
            </a:r>
            <a:r>
              <a:rPr lang="ar-AE" sz="2400" b="1" dirty="0" err="1">
                <a:solidFill>
                  <a:schemeClr val="accent6">
                    <a:lumMod val="25000"/>
                  </a:schemeClr>
                </a:solidFill>
                <a:cs typeface="Traditional Arabic" panose="02020603050405020304" pitchFamily="18" charset="-78"/>
              </a:rPr>
              <a:t>الأزموزي</a:t>
            </a:r>
            <a:r>
              <a:rPr lang="ar-AE" sz="2400" b="1" dirty="0">
                <a:solidFill>
                  <a:schemeClr val="accent6">
                    <a:lumMod val="25000"/>
                  </a:schemeClr>
                </a:solidFill>
                <a:cs typeface="Traditional Arabic" panose="02020603050405020304" pitchFamily="18" charset="-78"/>
              </a:rPr>
              <a:t> لمكونات الخلايا فيها أعلى من الضغط في تربة القاع، وبذا فهي تستطيع أن تمتص المياه والحصول على الغذاء.</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296851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350838" y="908720"/>
            <a:ext cx="9204325"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en-US" sz="2400" b="1" dirty="0">
                <a:solidFill>
                  <a:schemeClr val="accent6">
                    <a:lumMod val="25000"/>
                  </a:schemeClr>
                </a:solidFill>
                <a:cs typeface="Traditional Arabic" panose="02020603050405020304" pitchFamily="18" charset="-78"/>
              </a:rPr>
              <a:t>b.	</a:t>
            </a:r>
            <a:r>
              <a:rPr lang="ar-AE" sz="2400" b="1" dirty="0">
                <a:solidFill>
                  <a:schemeClr val="accent6">
                    <a:lumMod val="25000"/>
                  </a:schemeClr>
                </a:solidFill>
                <a:cs typeface="Traditional Arabic" panose="02020603050405020304" pitchFamily="18" charset="-78"/>
              </a:rPr>
              <a:t>النباتات البذرية </a:t>
            </a:r>
            <a:r>
              <a:rPr lang="en-US" sz="2400" b="1" dirty="0" err="1">
                <a:solidFill>
                  <a:schemeClr val="accent6">
                    <a:lumMod val="25000"/>
                  </a:schemeClr>
                </a:solidFill>
                <a:cs typeface="Traditional Arabic" panose="02020603050405020304" pitchFamily="18" charset="-78"/>
              </a:rPr>
              <a:t>Spermatophyta</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يتوقف نمو هذه النباتات على العوامل الطبيعية والتي من أهمها الأشعة الشمسية. فهي التي تساهم في تحويل المواد الغذائية في الماء إلى كائنات حية وخلايا تعيش عليها الكائنات النباتية والحيوانية الأخرى. هذا النوع من النباتات قليلة العائلات والتي من بينها النباتات المزهرة محدود الانتشار. من أنواع هذه النباتات حشائش </a:t>
            </a:r>
            <a:r>
              <a:rPr lang="ar-AE" sz="2400" b="1" dirty="0" err="1">
                <a:solidFill>
                  <a:schemeClr val="accent6">
                    <a:lumMod val="25000"/>
                  </a:schemeClr>
                </a:solidFill>
                <a:cs typeface="Traditional Arabic" panose="02020603050405020304" pitchFamily="18" charset="-78"/>
              </a:rPr>
              <a:t>الزوسترا</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Zostera</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الثعبان البحري </a:t>
            </a:r>
            <a:r>
              <a:rPr lang="en-US" sz="2400" b="1" dirty="0">
                <a:solidFill>
                  <a:schemeClr val="accent6">
                    <a:lumMod val="25000"/>
                  </a:schemeClr>
                </a:solidFill>
                <a:cs typeface="Traditional Arabic" panose="02020603050405020304" pitchFamily="18" charset="-78"/>
              </a:rPr>
              <a:t>eel grass). </a:t>
            </a:r>
            <a:r>
              <a:rPr lang="ar-AE" sz="2400" b="1" dirty="0">
                <a:solidFill>
                  <a:schemeClr val="accent6">
                    <a:lumMod val="25000"/>
                  </a:schemeClr>
                </a:solidFill>
                <a:cs typeface="Traditional Arabic" panose="02020603050405020304" pitchFamily="18" charset="-78"/>
              </a:rPr>
              <a:t>تنمو هذه الحشائش في تربة المياه غير العميقة. في تربات الرفارف القارية وبعض البحار القليلة العمق تنو نباتات ذات الفلقة الواحدة </a:t>
            </a:r>
            <a:r>
              <a:rPr lang="en-US" sz="2400" b="1" dirty="0" err="1">
                <a:solidFill>
                  <a:schemeClr val="accent6">
                    <a:lumMod val="25000"/>
                  </a:schemeClr>
                </a:solidFill>
                <a:cs typeface="Traditional Arabic" panose="02020603050405020304" pitchFamily="18" charset="-78"/>
              </a:rPr>
              <a:t>Monocoty</a:t>
            </a:r>
            <a:r>
              <a:rPr lang="en-US"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ledones</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تعرف باسم نباتات </a:t>
            </a:r>
            <a:r>
              <a:rPr lang="ar-AE" sz="2400" b="1" dirty="0" err="1">
                <a:solidFill>
                  <a:schemeClr val="accent6">
                    <a:lumMod val="25000"/>
                  </a:schemeClr>
                </a:solidFill>
                <a:cs typeface="Traditional Arabic" panose="02020603050405020304" pitchFamily="18" charset="-78"/>
              </a:rPr>
              <a:t>البوسودونيا</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Posidonies</a:t>
            </a:r>
            <a:r>
              <a:rPr lang="en-US" sz="2400" b="1" dirty="0">
                <a:solidFill>
                  <a:schemeClr val="accent6">
                    <a:lumMod val="25000"/>
                  </a:schemeClr>
                </a:solidFill>
                <a:cs typeface="Traditional Arabic" panose="02020603050405020304" pitchFamily="18" charset="-78"/>
              </a:rPr>
              <a:t>.</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388396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Text Box 3"/>
          <p:cNvSpPr txBox="1">
            <a:spLocks noChangeArrowheads="1"/>
          </p:cNvSpPr>
          <p:nvPr/>
        </p:nvSpPr>
        <p:spPr bwMode="auto">
          <a:xfrm>
            <a:off x="350838" y="908720"/>
            <a:ext cx="9204325" cy="45243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2.	العوالق البحرية</a:t>
            </a:r>
          </a:p>
          <a:p>
            <a:pPr algn="just">
              <a:spcBef>
                <a:spcPct val="50000"/>
              </a:spcBef>
            </a:pPr>
            <a:r>
              <a:rPr lang="ar-AE" sz="2400" b="1" dirty="0">
                <a:solidFill>
                  <a:schemeClr val="accent6">
                    <a:lumMod val="25000"/>
                  </a:schemeClr>
                </a:solidFill>
                <a:cs typeface="Traditional Arabic" panose="02020603050405020304" pitchFamily="18" charset="-78"/>
              </a:rPr>
              <a:t>تعتبر كائنات </a:t>
            </a:r>
            <a:r>
              <a:rPr lang="ar-AE" sz="2400" b="1" dirty="0" err="1">
                <a:solidFill>
                  <a:schemeClr val="accent6">
                    <a:lumMod val="25000"/>
                  </a:schemeClr>
                </a:solidFill>
                <a:cs typeface="Traditional Arabic" panose="02020603050405020304" pitchFamily="18" charset="-78"/>
              </a:rPr>
              <a:t>الفيتوبلانكتون</a:t>
            </a:r>
            <a:r>
              <a:rPr lang="ar-AE" sz="2400" b="1" dirty="0">
                <a:solidFill>
                  <a:schemeClr val="accent6">
                    <a:lumMod val="25000"/>
                  </a:schemeClr>
                </a:solidFill>
                <a:cs typeface="Traditional Arabic" panose="02020603050405020304" pitchFamily="18" charset="-78"/>
              </a:rPr>
              <a:t> النباتية، </a:t>
            </a:r>
            <a:r>
              <a:rPr lang="ar-AE" sz="2400" b="1" dirty="0" err="1">
                <a:solidFill>
                  <a:schemeClr val="accent6">
                    <a:lumMod val="25000"/>
                  </a:schemeClr>
                </a:solidFill>
                <a:cs typeface="Traditional Arabic" panose="02020603050405020304" pitchFamily="18" charset="-78"/>
              </a:rPr>
              <a:t>والزوبلانكتون</a:t>
            </a:r>
            <a:r>
              <a:rPr lang="ar-AE" sz="2400" b="1" dirty="0">
                <a:solidFill>
                  <a:schemeClr val="accent6">
                    <a:lumMod val="25000"/>
                  </a:schemeClr>
                </a:solidFill>
                <a:cs typeface="Traditional Arabic" panose="02020603050405020304" pitchFamily="18" charset="-78"/>
              </a:rPr>
              <a:t> الحيوانية أساس السلسلة الغذائية في مياه البحار والمحيطات. تمثل هذه الكائنات مصدر الغذاء للأسماك والقشريات. وعندما تموت </a:t>
            </a:r>
            <a:r>
              <a:rPr lang="ar-AE" sz="2400" b="1" dirty="0" err="1">
                <a:solidFill>
                  <a:schemeClr val="accent6">
                    <a:lumMod val="25000"/>
                  </a:schemeClr>
                </a:solidFill>
                <a:cs typeface="Traditional Arabic" panose="02020603050405020304" pitchFamily="18" charset="-78"/>
              </a:rPr>
              <a:t>الزوبلانكتون</a:t>
            </a:r>
            <a:r>
              <a:rPr lang="ar-AE" sz="2400" b="1" dirty="0">
                <a:solidFill>
                  <a:schemeClr val="accent6">
                    <a:lumMod val="25000"/>
                  </a:schemeClr>
                </a:solidFill>
                <a:cs typeface="Traditional Arabic" panose="02020603050405020304" pitchFamily="18" charset="-78"/>
              </a:rPr>
              <a:t> تتحلل وتصبح مصدر غذاء للكائنات البحرية التي تعيش فوق القاع من الكائنات الرخوة، والصدفية، والديدان البحرية.</a:t>
            </a:r>
          </a:p>
          <a:p>
            <a:pPr algn="just">
              <a:spcBef>
                <a:spcPct val="50000"/>
              </a:spcBef>
            </a:pPr>
            <a:r>
              <a:rPr lang="en-US" sz="2400" b="1" dirty="0">
                <a:solidFill>
                  <a:schemeClr val="accent6">
                    <a:lumMod val="25000"/>
                  </a:schemeClr>
                </a:solidFill>
                <a:cs typeface="Traditional Arabic" panose="02020603050405020304" pitchFamily="18" charset="-78"/>
              </a:rPr>
              <a:t>a.	</a:t>
            </a:r>
            <a:r>
              <a:rPr lang="ar-AE" sz="2400" b="1" dirty="0" err="1">
                <a:solidFill>
                  <a:schemeClr val="accent6">
                    <a:lumMod val="25000"/>
                  </a:schemeClr>
                </a:solidFill>
                <a:cs typeface="Traditional Arabic" panose="02020603050405020304" pitchFamily="18" charset="-78"/>
              </a:rPr>
              <a:t>الفنوبلانكونات</a:t>
            </a:r>
            <a:r>
              <a:rPr lang="ar-AE" sz="2400" b="1" dirty="0">
                <a:solidFill>
                  <a:schemeClr val="accent6">
                    <a:lumMod val="25000"/>
                  </a:schemeClr>
                </a:solidFill>
                <a:cs typeface="Traditional Arabic" panose="02020603050405020304" pitchFamily="18" charset="-78"/>
              </a:rPr>
              <a:t>: هي كائنات نباتية صغيرة الحجم. تعيش في الطبقة السطحية من الماء. وتتألف أساس من المواد الغذائية النباتية الخضراء والتي تحتوي على مادة </a:t>
            </a:r>
            <a:r>
              <a:rPr lang="ar-AE" sz="2400" b="1" dirty="0" err="1">
                <a:solidFill>
                  <a:schemeClr val="accent6">
                    <a:lumMod val="25000"/>
                  </a:schemeClr>
                </a:solidFill>
                <a:cs typeface="Traditional Arabic" panose="02020603050405020304" pitchFamily="18" charset="-78"/>
              </a:rPr>
              <a:t>الكلورفيل</a:t>
            </a:r>
            <a:r>
              <a:rPr lang="ar-AE" sz="2400" b="1" dirty="0">
                <a:solidFill>
                  <a:schemeClr val="accent6">
                    <a:lumMod val="25000"/>
                  </a:schemeClr>
                </a:solidFill>
                <a:cs typeface="Traditional Arabic" panose="02020603050405020304" pitchFamily="18" charset="-78"/>
              </a:rPr>
              <a:t>. تتأثر كثافة </a:t>
            </a:r>
            <a:r>
              <a:rPr lang="ar-AE" sz="2400" b="1" dirty="0" err="1">
                <a:solidFill>
                  <a:schemeClr val="accent6">
                    <a:lumMod val="25000"/>
                  </a:schemeClr>
                </a:solidFill>
                <a:cs typeface="Traditional Arabic" panose="02020603050405020304" pitchFamily="18" charset="-78"/>
              </a:rPr>
              <a:t>الفيتوبلانكتونات</a:t>
            </a:r>
            <a:r>
              <a:rPr lang="ar-AE" sz="2400" b="1" dirty="0">
                <a:solidFill>
                  <a:schemeClr val="accent6">
                    <a:lumMod val="25000"/>
                  </a:schemeClr>
                </a:solidFill>
                <a:cs typeface="Traditional Arabic" panose="02020603050405020304" pitchFamily="18" charset="-78"/>
              </a:rPr>
              <a:t> بظروف تتمثل في: كمية الضوء، ودرجة الحرارة، ونسبة الملوحة، ووفرة المادة الغذائية. وهي من الكائنات المحبة للضوء. ولدورة </a:t>
            </a:r>
            <a:r>
              <a:rPr lang="ar-AE" sz="2400" b="1" dirty="0" err="1">
                <a:solidFill>
                  <a:schemeClr val="accent6">
                    <a:lumMod val="25000"/>
                  </a:schemeClr>
                </a:solidFill>
                <a:cs typeface="Traditional Arabic" panose="02020603050405020304" pitchFamily="18" charset="-78"/>
              </a:rPr>
              <a:t>إذدهار</a:t>
            </a:r>
            <a:r>
              <a:rPr lang="ar-AE" sz="2400" b="1" dirty="0">
                <a:solidFill>
                  <a:schemeClr val="accent6">
                    <a:lumMod val="25000"/>
                  </a:schemeClr>
                </a:solidFill>
                <a:cs typeface="Traditional Arabic" panose="02020603050405020304" pitchFamily="18" charset="-78"/>
              </a:rPr>
              <a:t> </a:t>
            </a:r>
            <a:r>
              <a:rPr lang="ar-AE" sz="2400" b="1" dirty="0" err="1">
                <a:solidFill>
                  <a:schemeClr val="accent6">
                    <a:lumMod val="25000"/>
                  </a:schemeClr>
                </a:solidFill>
                <a:cs typeface="Traditional Arabic" panose="02020603050405020304" pitchFamily="18" charset="-78"/>
              </a:rPr>
              <a:t>البلانكتون</a:t>
            </a:r>
            <a:r>
              <a:rPr lang="ar-AE" sz="2400" b="1" dirty="0">
                <a:solidFill>
                  <a:schemeClr val="accent6">
                    <a:lumMod val="25000"/>
                  </a:schemeClr>
                </a:solidFill>
                <a:cs typeface="Traditional Arabic" panose="02020603050405020304" pitchFamily="18" charset="-78"/>
              </a:rPr>
              <a:t> دورها الفاعل في تحديد مواسم صيد الأسماك في بحر الشمال. من عائلاتها </a:t>
            </a:r>
            <a:r>
              <a:rPr lang="ar-AE" sz="2400" b="1" dirty="0" err="1">
                <a:solidFill>
                  <a:schemeClr val="accent6">
                    <a:lumMod val="25000"/>
                  </a:schemeClr>
                </a:solidFill>
                <a:cs typeface="Traditional Arabic" panose="02020603050405020304" pitchFamily="18" charset="-78"/>
              </a:rPr>
              <a:t>الدياتومات</a:t>
            </a:r>
            <a:r>
              <a:rPr lang="ar-AE" sz="2400" b="1" dirty="0">
                <a:solidFill>
                  <a:schemeClr val="accent6">
                    <a:lumMod val="25000"/>
                  </a:schemeClr>
                </a:solidFill>
                <a:cs typeface="Traditional Arabic" panose="02020603050405020304" pitchFamily="18" charset="-78"/>
              </a:rPr>
              <a:t>، التي تدخل في تركيب رواسب </a:t>
            </a:r>
            <a:r>
              <a:rPr lang="ar-AE" sz="2400" b="1" dirty="0" err="1">
                <a:solidFill>
                  <a:schemeClr val="accent6">
                    <a:lumMod val="25000"/>
                  </a:schemeClr>
                </a:solidFill>
                <a:cs typeface="Traditional Arabic" panose="02020603050405020304" pitchFamily="18" charset="-78"/>
              </a:rPr>
              <a:t>ألأوز</a:t>
            </a:r>
            <a:r>
              <a:rPr lang="ar-AE" sz="2400" b="1" dirty="0">
                <a:solidFill>
                  <a:schemeClr val="accent6">
                    <a:lumMod val="25000"/>
                  </a:schemeClr>
                </a:solidFill>
                <a:cs typeface="Traditional Arabic" panose="02020603050405020304" pitchFamily="18" charset="-78"/>
              </a:rPr>
              <a:t> العميقة بعد تحللها، </a:t>
            </a:r>
            <a:r>
              <a:rPr lang="ar-AE" sz="2400" b="1" dirty="0" err="1">
                <a:solidFill>
                  <a:schemeClr val="accent6">
                    <a:lumMod val="25000"/>
                  </a:schemeClr>
                </a:solidFill>
                <a:cs typeface="Traditional Arabic" panose="02020603050405020304" pitchFamily="18" charset="-78"/>
              </a:rPr>
              <a:t>والدنوفلاجلات</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Dinoflagellates</a:t>
            </a:r>
            <a:r>
              <a:rPr lang="en-US" sz="2400" b="1" dirty="0">
                <a:solidFill>
                  <a:schemeClr val="accent6">
                    <a:lumMod val="25000"/>
                  </a:schemeClr>
                </a:solidFill>
                <a:cs typeface="Traditional Arabic" panose="02020603050405020304" pitchFamily="18" charset="-78"/>
              </a:rPr>
              <a:t>، </a:t>
            </a:r>
            <a:r>
              <a:rPr lang="ar-AE" sz="2400" b="1" dirty="0" err="1">
                <a:solidFill>
                  <a:schemeClr val="accent6">
                    <a:lumMod val="25000"/>
                  </a:schemeClr>
                </a:solidFill>
                <a:cs typeface="Traditional Arabic" panose="02020603050405020304" pitchFamily="18" charset="-78"/>
              </a:rPr>
              <a:t>والكولوليثوفورس</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Cocolithophores</a:t>
            </a:r>
            <a:r>
              <a:rPr lang="en-US" sz="2400" b="1" dirty="0">
                <a:solidFill>
                  <a:schemeClr val="accent6">
                    <a:lumMod val="25000"/>
                  </a:schemeClr>
                </a:solidFill>
                <a:cs typeface="Traditional Arabic" panose="02020603050405020304" pitchFamily="18" charset="-78"/>
              </a:rPr>
              <a:t>، </a:t>
            </a:r>
            <a:r>
              <a:rPr lang="ar-AE" sz="2400" b="1" dirty="0" err="1">
                <a:solidFill>
                  <a:schemeClr val="accent6">
                    <a:lumMod val="25000"/>
                  </a:schemeClr>
                </a:solidFill>
                <a:cs typeface="Traditional Arabic" panose="02020603050405020304" pitchFamily="18" charset="-78"/>
              </a:rPr>
              <a:t>والهالوسيفيرا</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Halospharea</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تصنف هذه المجموعات في مجموعات صغيرة هي</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416927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350838" y="836712"/>
            <a:ext cx="9204325" cy="4339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الطحالب اسم يدل على مجموعة من النباتات المتنوعة والمنتمية إلى أكثر من 20000 ألف نوع، وتوجد هذه الطحالب في أشكال مختلفة من حيث الشكل والحجم وطريقة عيشها. </a:t>
            </a:r>
            <a:endParaRPr lang="ar-SA" sz="2400" b="1" dirty="0" smtClean="0">
              <a:solidFill>
                <a:schemeClr val="accent6">
                  <a:lumMod val="25000"/>
                </a:schemeClr>
              </a:solidFill>
              <a:cs typeface="Traditional Arabic" panose="02020603050405020304" pitchFamily="18" charset="-78"/>
            </a:endParaRPr>
          </a:p>
          <a:p>
            <a:pPr algn="just">
              <a:spcBef>
                <a:spcPct val="50000"/>
              </a:spcBef>
            </a:pPr>
            <a:r>
              <a:rPr lang="ar-AE" sz="2400" b="1" dirty="0">
                <a:solidFill>
                  <a:schemeClr val="accent6">
                    <a:lumMod val="25000"/>
                  </a:schemeClr>
                </a:solidFill>
                <a:cs typeface="Traditional Arabic" panose="02020603050405020304" pitchFamily="18" charset="-78"/>
              </a:rPr>
              <a:t>أجمع علماء النبات على أن كلمة طحالب قد تدل على مجموعات نباتية تشرك في عدد من الخصائص أهمها.</a:t>
            </a:r>
          </a:p>
          <a:p>
            <a:pPr algn="just">
              <a:spcBef>
                <a:spcPct val="50000"/>
              </a:spcBef>
            </a:pPr>
            <a:r>
              <a:rPr lang="ar-AE" sz="2400" b="1" dirty="0">
                <a:solidFill>
                  <a:schemeClr val="accent6">
                    <a:lumMod val="25000"/>
                  </a:schemeClr>
                </a:solidFill>
                <a:cs typeface="Traditional Arabic" panose="02020603050405020304" pitchFamily="18" charset="-78"/>
              </a:rPr>
              <a:t>1- الطحالب ليس لها جذور ولا سيقان ولا أزهار ولا أوراق حقيقية، فهي مجموعة من الخلايا تقوم الواحدة منها إلى جانب الأخرى.</a:t>
            </a:r>
          </a:p>
          <a:p>
            <a:pPr algn="just">
              <a:spcBef>
                <a:spcPct val="50000"/>
              </a:spcBef>
            </a:pPr>
            <a:r>
              <a:rPr lang="ar-AE" sz="2400" b="1" dirty="0">
                <a:solidFill>
                  <a:schemeClr val="accent6">
                    <a:lumMod val="25000"/>
                  </a:schemeClr>
                </a:solidFill>
                <a:cs typeface="Traditional Arabic" panose="02020603050405020304" pitchFamily="18" charset="-78"/>
              </a:rPr>
              <a:t>2- تعيش بمعظمها في الماء (البحر والمياه العذبة).</a:t>
            </a:r>
          </a:p>
          <a:p>
            <a:pPr algn="just">
              <a:spcBef>
                <a:spcPct val="50000"/>
              </a:spcBef>
            </a:pPr>
            <a:r>
              <a:rPr lang="ar-AE" sz="2400" b="1" dirty="0">
                <a:solidFill>
                  <a:schemeClr val="accent6">
                    <a:lumMod val="25000"/>
                  </a:schemeClr>
                </a:solidFill>
                <a:cs typeface="Traditional Arabic" panose="02020603050405020304" pitchFamily="18" charset="-78"/>
              </a:rPr>
              <a:t>3- تحتوي على الكلوروفيل أو ما يسمى باليخضور وهي المادة الضرورية لغذاء النبتة وبقائها حية، تقوم الطحالب أيضا بعملية التركيب الضوئي</a:t>
            </a:r>
          </a:p>
          <a:p>
            <a:pPr algn="just">
              <a:spcBef>
                <a:spcPct val="50000"/>
              </a:spcBef>
            </a:pP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219890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pic>
        <p:nvPicPr>
          <p:cNvPr id="3" name="Picture 2" descr="http://upload.wikimedia.org/wikipedia/commons/thumb/7/7d/Laurencia.jpg/300px-Laurencia.jpg">
            <a:hlinkClick r:id="rId2"/>
          </p:cNvPr>
          <p:cNvPicPr/>
          <p:nvPr/>
        </p:nvPicPr>
        <p:blipFill>
          <a:blip r:embed="rId3">
            <a:extLst>
              <a:ext uri="{28A0092B-C50C-407E-A947-70E740481C1C}">
                <a14:useLocalDpi xmlns:a14="http://schemas.microsoft.com/office/drawing/2010/main" xmlns="" val="0"/>
              </a:ext>
            </a:extLst>
          </a:blip>
          <a:srcRect/>
          <a:stretch>
            <a:fillRect/>
          </a:stretch>
        </p:blipFill>
        <p:spPr bwMode="auto">
          <a:xfrm>
            <a:off x="2504729" y="3000372"/>
            <a:ext cx="3234090" cy="2660875"/>
          </a:xfrm>
          <a:prstGeom prst="rect">
            <a:avLst/>
          </a:prstGeom>
          <a:noFill/>
          <a:ln>
            <a:noFill/>
          </a:ln>
        </p:spPr>
      </p:pic>
      <p:sp>
        <p:nvSpPr>
          <p:cNvPr id="4" name="مستطيل 3"/>
          <p:cNvSpPr/>
          <p:nvPr/>
        </p:nvSpPr>
        <p:spPr>
          <a:xfrm>
            <a:off x="3872880" y="5840804"/>
            <a:ext cx="2031325" cy="335989"/>
          </a:xfrm>
          <a:prstGeom prst="rect">
            <a:avLst/>
          </a:prstGeom>
        </p:spPr>
        <p:txBody>
          <a:bodyPr wrap="none">
            <a:spAutoFit/>
          </a:bodyPr>
          <a:lstStyle/>
          <a:p>
            <a:pPr>
              <a:lnSpc>
                <a:spcPts val="1920"/>
              </a:lnSpc>
              <a:spcBef>
                <a:spcPts val="0"/>
              </a:spcBef>
              <a:spcAft>
                <a:spcPts val="0"/>
              </a:spcAft>
            </a:pPr>
            <a:r>
              <a:rPr lang="en-US" dirty="0" err="1">
                <a:latin typeface="Times New Roman" panose="02020603050405020304" pitchFamily="18" charset="0"/>
                <a:ea typeface="Times New Roman" panose="02020603050405020304" pitchFamily="18" charset="0"/>
              </a:rPr>
              <a:t>بعض</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أنواع</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أعشاب</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البحر</a:t>
            </a:r>
            <a:endParaRPr lang="en-US" sz="16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xmlns="" val="1326156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pic>
        <p:nvPicPr>
          <p:cNvPr id="3" name="صورة 2"/>
          <p:cNvPicPr>
            <a:picLocks noChangeAspect="1"/>
          </p:cNvPicPr>
          <p:nvPr/>
        </p:nvPicPr>
        <p:blipFill>
          <a:blip r:embed="rId2"/>
          <a:stretch>
            <a:fillRect/>
          </a:stretch>
        </p:blipFill>
        <p:spPr>
          <a:xfrm>
            <a:off x="5601073" y="2429662"/>
            <a:ext cx="1995134" cy="2807107"/>
          </a:xfrm>
          <a:prstGeom prst="rect">
            <a:avLst/>
          </a:prstGeom>
        </p:spPr>
      </p:pic>
      <p:sp>
        <p:nvSpPr>
          <p:cNvPr id="4" name="مستطيل 3"/>
          <p:cNvSpPr/>
          <p:nvPr/>
        </p:nvSpPr>
        <p:spPr>
          <a:xfrm>
            <a:off x="6473498" y="5373216"/>
            <a:ext cx="1535997" cy="369332"/>
          </a:xfrm>
          <a:prstGeom prst="rect">
            <a:avLst/>
          </a:prstGeom>
        </p:spPr>
        <p:txBody>
          <a:bodyPr wrap="none">
            <a:spAutoFit/>
          </a:bodyPr>
          <a:lstStyle/>
          <a:p>
            <a:r>
              <a:rPr lang="ar-SA" dirty="0"/>
              <a:t>الطحالب الخضراء</a:t>
            </a:r>
          </a:p>
        </p:txBody>
      </p:sp>
      <p:pic>
        <p:nvPicPr>
          <p:cNvPr id="5" name="Picture 113" descr="https://encrypted-tbn0.gstatic.com/images?q=tbn:ANd9GcQ1f21ySBIii1LXz9YOVzNb-lrB_ByzzCQXaSvguS8TfHLNxlQ1">
            <a:hlinkClick r:id="rId3"/>
          </p:cNvPr>
          <p:cNvPicPr/>
          <p:nvPr/>
        </p:nvPicPr>
        <p:blipFill>
          <a:blip r:embed="rId4">
            <a:extLst>
              <a:ext uri="{28A0092B-C50C-407E-A947-70E740481C1C}">
                <a14:useLocalDpi xmlns:a14="http://schemas.microsoft.com/office/drawing/2010/main" xmlns="" val="0"/>
              </a:ext>
            </a:extLst>
          </a:blip>
          <a:srcRect/>
          <a:stretch>
            <a:fillRect/>
          </a:stretch>
        </p:blipFill>
        <p:spPr bwMode="auto">
          <a:xfrm>
            <a:off x="360140" y="2857496"/>
            <a:ext cx="2806910" cy="2046110"/>
          </a:xfrm>
          <a:prstGeom prst="rect">
            <a:avLst/>
          </a:prstGeom>
          <a:noFill/>
          <a:ln>
            <a:noFill/>
          </a:ln>
        </p:spPr>
      </p:pic>
    </p:spTree>
    <p:extLst>
      <p:ext uri="{BB962C8B-B14F-4D97-AF65-F5344CB8AC3E}">
        <p14:creationId xmlns:p14="http://schemas.microsoft.com/office/powerpoint/2010/main" xmlns="" val="2122021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Text Box 3"/>
          <p:cNvSpPr txBox="1">
            <a:spLocks noChangeArrowheads="1"/>
          </p:cNvSpPr>
          <p:nvPr/>
        </p:nvSpPr>
        <p:spPr bwMode="auto">
          <a:xfrm>
            <a:off x="350838" y="908720"/>
            <a:ext cx="9204325" cy="41549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en-US" sz="2400" b="1" dirty="0" smtClean="0">
                <a:solidFill>
                  <a:schemeClr val="accent6">
                    <a:lumMod val="25000"/>
                  </a:schemeClr>
                </a:solidFill>
                <a:cs typeface="Traditional Arabic" panose="02020603050405020304" pitchFamily="18" charset="-78"/>
              </a:rPr>
              <a:t>i.	</a:t>
            </a:r>
            <a:r>
              <a:rPr lang="ar-AE" sz="2400" b="1" dirty="0" err="1" smtClean="0">
                <a:solidFill>
                  <a:schemeClr val="accent6">
                    <a:lumMod val="25000"/>
                  </a:schemeClr>
                </a:solidFill>
                <a:cs typeface="Traditional Arabic" panose="02020603050405020304" pitchFamily="18" charset="-78"/>
              </a:rPr>
              <a:t>الدياتومت</a:t>
            </a:r>
            <a:r>
              <a:rPr lang="ar-AE" sz="2400" b="1" dirty="0" smtClean="0">
                <a:solidFill>
                  <a:schemeClr val="accent6">
                    <a:lumMod val="25000"/>
                  </a:schemeClr>
                </a:solidFill>
                <a:cs typeface="Traditional Arabic" panose="02020603050405020304" pitchFamily="18" charset="-78"/>
              </a:rPr>
              <a:t> </a:t>
            </a:r>
            <a:r>
              <a:rPr lang="ar-AE" sz="2400" b="1" dirty="0" err="1" smtClean="0">
                <a:solidFill>
                  <a:schemeClr val="accent6">
                    <a:lumMod val="25000"/>
                  </a:schemeClr>
                </a:solidFill>
                <a:cs typeface="Traditional Arabic" panose="02020603050405020304" pitchFamily="18" charset="-78"/>
              </a:rPr>
              <a:t>النصلية</a:t>
            </a:r>
            <a:r>
              <a:rPr lang="ar-AE" sz="2400" b="1" dirty="0" smtClean="0">
                <a:solidFill>
                  <a:schemeClr val="accent6">
                    <a:lumMod val="25000"/>
                  </a:schemeClr>
                </a:solidFill>
                <a:cs typeface="Traditional Arabic" panose="02020603050405020304" pitchFamily="18" charset="-78"/>
              </a:rPr>
              <a:t> </a:t>
            </a:r>
            <a:r>
              <a:rPr lang="en-US" sz="2400" b="1" dirty="0" smtClean="0">
                <a:solidFill>
                  <a:schemeClr val="accent6">
                    <a:lumMod val="25000"/>
                  </a:schemeClr>
                </a:solidFill>
                <a:cs typeface="Traditional Arabic" panose="02020603050405020304" pitchFamily="18" charset="-78"/>
              </a:rPr>
              <a:t>Bladder: </a:t>
            </a:r>
            <a:r>
              <a:rPr lang="ar-AE" sz="2400" b="1" dirty="0" smtClean="0">
                <a:solidFill>
                  <a:schemeClr val="accent6">
                    <a:lumMod val="25000"/>
                  </a:schemeClr>
                </a:solidFill>
                <a:cs typeface="Traditional Arabic" panose="02020603050405020304" pitchFamily="18" charset="-78"/>
              </a:rPr>
              <a:t>تتميز بكبر خليتها وتتغلغل للأعماق السفلي.</a:t>
            </a:r>
          </a:p>
          <a:p>
            <a:pPr algn="just">
              <a:spcBef>
                <a:spcPct val="50000"/>
              </a:spcBef>
            </a:pPr>
            <a:r>
              <a:rPr lang="en-US" sz="2400" b="1" dirty="0" smtClean="0">
                <a:solidFill>
                  <a:schemeClr val="accent6">
                    <a:lumMod val="25000"/>
                  </a:schemeClr>
                </a:solidFill>
                <a:cs typeface="Traditional Arabic" panose="02020603050405020304" pitchFamily="18" charset="-78"/>
              </a:rPr>
              <a:t>ii.	</a:t>
            </a:r>
            <a:r>
              <a:rPr lang="ar-AE" sz="2400" b="1" dirty="0" err="1" smtClean="0">
                <a:solidFill>
                  <a:schemeClr val="accent6">
                    <a:lumMod val="25000"/>
                  </a:schemeClr>
                </a:solidFill>
                <a:cs typeface="Traditional Arabic" panose="02020603050405020304" pitchFamily="18" charset="-78"/>
              </a:rPr>
              <a:t>الدياتومات</a:t>
            </a:r>
            <a:r>
              <a:rPr lang="ar-AE" sz="2400" b="1" dirty="0" smtClean="0">
                <a:solidFill>
                  <a:schemeClr val="accent6">
                    <a:lumMod val="25000"/>
                  </a:schemeClr>
                </a:solidFill>
                <a:cs typeface="Traditional Arabic" panose="02020603050405020304" pitchFamily="18" charset="-78"/>
              </a:rPr>
              <a:t> المشعرة </a:t>
            </a:r>
            <a:r>
              <a:rPr lang="en-US" sz="2400" b="1" dirty="0" smtClean="0">
                <a:solidFill>
                  <a:schemeClr val="accent6">
                    <a:lumMod val="25000"/>
                  </a:schemeClr>
                </a:solidFill>
                <a:cs typeface="Traditional Arabic" panose="02020603050405020304" pitchFamily="18" charset="-78"/>
              </a:rPr>
              <a:t>Needle: </a:t>
            </a:r>
            <a:r>
              <a:rPr lang="ar-AE" sz="2400" b="1" dirty="0" smtClean="0">
                <a:solidFill>
                  <a:schemeClr val="accent6">
                    <a:lumMod val="25000"/>
                  </a:schemeClr>
                </a:solidFill>
                <a:cs typeface="Traditional Arabic" panose="02020603050405020304" pitchFamily="18" charset="-78"/>
              </a:rPr>
              <a:t>تتميز بالزيل الطويل.</a:t>
            </a:r>
          </a:p>
          <a:p>
            <a:pPr algn="just">
              <a:spcBef>
                <a:spcPct val="50000"/>
              </a:spcBef>
            </a:pPr>
            <a:r>
              <a:rPr lang="en-US" sz="2400" b="1" dirty="0" smtClean="0">
                <a:solidFill>
                  <a:schemeClr val="accent6">
                    <a:lumMod val="25000"/>
                  </a:schemeClr>
                </a:solidFill>
                <a:cs typeface="Traditional Arabic" panose="02020603050405020304" pitchFamily="18" charset="-78"/>
              </a:rPr>
              <a:t>iii.	</a:t>
            </a:r>
            <a:r>
              <a:rPr lang="ar-AE" sz="2400" b="1" dirty="0" err="1" smtClean="0">
                <a:solidFill>
                  <a:schemeClr val="accent6">
                    <a:lumMod val="25000"/>
                  </a:schemeClr>
                </a:solidFill>
                <a:cs typeface="Traditional Arabic" panose="02020603050405020304" pitchFamily="18" charset="-78"/>
              </a:rPr>
              <a:t>الداتومات</a:t>
            </a:r>
            <a:r>
              <a:rPr lang="ar-AE" sz="2400" b="1" dirty="0" smtClean="0">
                <a:solidFill>
                  <a:schemeClr val="accent6">
                    <a:lumMod val="25000"/>
                  </a:schemeClr>
                </a:solidFill>
                <a:cs typeface="Traditional Arabic" panose="02020603050405020304" pitchFamily="18" charset="-78"/>
              </a:rPr>
              <a:t> الشريطية </a:t>
            </a:r>
            <a:r>
              <a:rPr lang="en-US" sz="2400" b="1" dirty="0" smtClean="0">
                <a:solidFill>
                  <a:schemeClr val="accent6">
                    <a:lumMod val="25000"/>
                  </a:schemeClr>
                </a:solidFill>
                <a:cs typeface="Traditional Arabic" panose="02020603050405020304" pitchFamily="18" charset="-78"/>
              </a:rPr>
              <a:t>Ribbon: </a:t>
            </a:r>
            <a:r>
              <a:rPr lang="ar-AE" sz="2400" b="1" dirty="0" smtClean="0">
                <a:solidFill>
                  <a:schemeClr val="accent6">
                    <a:lumMod val="25000"/>
                  </a:schemeClr>
                </a:solidFill>
                <a:cs typeface="Traditional Arabic" panose="02020603050405020304" pitchFamily="18" charset="-78"/>
              </a:rPr>
              <a:t>ذات خلية عريضة ومسطحة وتتصل ببعضها البعض بواسطة سلاسل عضوية.</a:t>
            </a:r>
          </a:p>
          <a:p>
            <a:pPr algn="just">
              <a:spcBef>
                <a:spcPct val="50000"/>
              </a:spcBef>
            </a:pPr>
            <a:r>
              <a:rPr lang="en-US" sz="2400" b="1" dirty="0" smtClean="0">
                <a:solidFill>
                  <a:schemeClr val="accent6">
                    <a:lumMod val="25000"/>
                  </a:schemeClr>
                </a:solidFill>
                <a:cs typeface="Traditional Arabic" panose="02020603050405020304" pitchFamily="18" charset="-78"/>
              </a:rPr>
              <a:t>iv.	</a:t>
            </a:r>
            <a:r>
              <a:rPr lang="ar-AE" sz="2400" b="1" dirty="0" err="1" smtClean="0">
                <a:solidFill>
                  <a:schemeClr val="accent6">
                    <a:lumMod val="25000"/>
                  </a:schemeClr>
                </a:solidFill>
                <a:cs typeface="Traditional Arabic" panose="02020603050405020304" pitchFamily="18" charset="-78"/>
              </a:rPr>
              <a:t>الداتومات</a:t>
            </a:r>
            <a:r>
              <a:rPr lang="ar-AE" sz="2400" b="1" dirty="0" smtClean="0">
                <a:solidFill>
                  <a:schemeClr val="accent6">
                    <a:lumMod val="25000"/>
                  </a:schemeClr>
                </a:solidFill>
                <a:cs typeface="Traditional Arabic" panose="02020603050405020304" pitchFamily="18" charset="-78"/>
              </a:rPr>
              <a:t> الشجرية </a:t>
            </a:r>
            <a:r>
              <a:rPr lang="en-US" sz="2400" b="1" dirty="0" smtClean="0">
                <a:solidFill>
                  <a:schemeClr val="accent6">
                    <a:lumMod val="25000"/>
                  </a:schemeClr>
                </a:solidFill>
                <a:cs typeface="Traditional Arabic" panose="02020603050405020304" pitchFamily="18" charset="-78"/>
              </a:rPr>
              <a:t>branched: </a:t>
            </a:r>
            <a:r>
              <a:rPr lang="ar-AE" sz="2400" b="1" dirty="0" smtClean="0">
                <a:solidFill>
                  <a:schemeClr val="accent6">
                    <a:lumMod val="25000"/>
                  </a:schemeClr>
                </a:solidFill>
                <a:cs typeface="Traditional Arabic" panose="02020603050405020304" pitchFamily="18" charset="-78"/>
              </a:rPr>
              <a:t>تتكون من عدة أفرع تعمل على تخفيف حدة اندفاعها إلى أسفل.</a:t>
            </a:r>
          </a:p>
          <a:p>
            <a:pPr algn="just">
              <a:spcBef>
                <a:spcPct val="50000"/>
              </a:spcBef>
            </a:pPr>
            <a:r>
              <a:rPr lang="en-US" sz="2400" b="1" dirty="0" smtClean="0">
                <a:solidFill>
                  <a:schemeClr val="accent6">
                    <a:lumMod val="25000"/>
                  </a:schemeClr>
                </a:solidFill>
                <a:cs typeface="Traditional Arabic" panose="02020603050405020304" pitchFamily="18" charset="-78"/>
              </a:rPr>
              <a:t>b.	</a:t>
            </a:r>
            <a:r>
              <a:rPr lang="ar-AE" sz="2400" b="1" dirty="0" err="1" smtClean="0">
                <a:solidFill>
                  <a:schemeClr val="accent6">
                    <a:lumMod val="25000"/>
                  </a:schemeClr>
                </a:solidFill>
                <a:cs typeface="Traditional Arabic" panose="02020603050405020304" pitchFamily="18" charset="-78"/>
              </a:rPr>
              <a:t>الوبلانكتون</a:t>
            </a:r>
            <a:r>
              <a:rPr lang="ar-AE" sz="2400" b="1" dirty="0" smtClean="0">
                <a:solidFill>
                  <a:schemeClr val="accent6">
                    <a:lumMod val="25000"/>
                  </a:schemeClr>
                </a:solidFill>
                <a:cs typeface="Traditional Arabic" panose="02020603050405020304" pitchFamily="18" charset="-78"/>
              </a:rPr>
              <a:t> </a:t>
            </a:r>
            <a:r>
              <a:rPr lang="en-US" sz="2400" b="1" dirty="0" smtClean="0">
                <a:solidFill>
                  <a:schemeClr val="accent6">
                    <a:lumMod val="25000"/>
                  </a:schemeClr>
                </a:solidFill>
                <a:cs typeface="Traditional Arabic" panose="02020603050405020304" pitchFamily="18" charset="-78"/>
              </a:rPr>
              <a:t>Zooplankton: </a:t>
            </a:r>
            <a:r>
              <a:rPr lang="ar-AE" sz="2400" b="1" dirty="0" smtClean="0">
                <a:solidFill>
                  <a:schemeClr val="accent6">
                    <a:lumMod val="25000"/>
                  </a:schemeClr>
                </a:solidFill>
                <a:cs typeface="Traditional Arabic" panose="02020603050405020304" pitchFamily="18" charset="-78"/>
              </a:rPr>
              <a:t>يطلق الاسم على مجموعة الكائنات البحرية والتي منها الأسماك الهلامية الصغيرة </a:t>
            </a:r>
            <a:r>
              <a:rPr lang="en-US" sz="2400" b="1" dirty="0" smtClean="0">
                <a:solidFill>
                  <a:schemeClr val="accent6">
                    <a:lumMod val="25000"/>
                  </a:schemeClr>
                </a:solidFill>
                <a:cs typeface="Traditional Arabic" panose="02020603050405020304" pitchFamily="18" charset="-78"/>
              </a:rPr>
              <a:t>Tiny jelly fish، </a:t>
            </a:r>
            <a:r>
              <a:rPr lang="ar-AE" sz="2400" b="1" dirty="0" smtClean="0">
                <a:solidFill>
                  <a:schemeClr val="accent6">
                    <a:lumMod val="25000"/>
                  </a:schemeClr>
                </a:solidFill>
                <a:cs typeface="Traditional Arabic" panose="02020603050405020304" pitchFamily="18" charset="-78"/>
              </a:rPr>
              <a:t>والديدان السهمية </a:t>
            </a:r>
            <a:r>
              <a:rPr lang="en-US" sz="2400" b="1" dirty="0" smtClean="0">
                <a:solidFill>
                  <a:schemeClr val="accent6">
                    <a:lumMod val="25000"/>
                  </a:schemeClr>
                </a:solidFill>
                <a:cs typeface="Traditional Arabic" panose="02020603050405020304" pitchFamily="18" charset="-78"/>
              </a:rPr>
              <a:t>Arrow Warms، </a:t>
            </a:r>
            <a:r>
              <a:rPr lang="ar-AE" sz="2400" b="1" dirty="0" err="1" smtClean="0">
                <a:solidFill>
                  <a:schemeClr val="accent6">
                    <a:lumMod val="25000"/>
                  </a:schemeClr>
                </a:solidFill>
                <a:cs typeface="Traditional Arabic" panose="02020603050405020304" pitchFamily="18" charset="-78"/>
              </a:rPr>
              <a:t>والكرستاسيا</a:t>
            </a:r>
            <a:r>
              <a:rPr lang="ar-AE" sz="2400" b="1" dirty="0" smtClean="0">
                <a:solidFill>
                  <a:schemeClr val="accent6">
                    <a:lumMod val="25000"/>
                  </a:schemeClr>
                </a:solidFill>
                <a:cs typeface="Traditional Arabic" panose="02020603050405020304" pitchFamily="18" charset="-78"/>
              </a:rPr>
              <a:t> </a:t>
            </a:r>
            <a:r>
              <a:rPr lang="en-US" sz="2400" b="1" dirty="0" err="1" smtClean="0">
                <a:solidFill>
                  <a:schemeClr val="accent6">
                    <a:lumMod val="25000"/>
                  </a:schemeClr>
                </a:solidFill>
                <a:cs typeface="Traditional Arabic" panose="02020603050405020304" pitchFamily="18" charset="-78"/>
              </a:rPr>
              <a:t>Curstacea</a:t>
            </a:r>
            <a:r>
              <a:rPr lang="en-US" sz="2400" b="1" dirty="0" smtClean="0">
                <a:solidFill>
                  <a:schemeClr val="accent6">
                    <a:lumMod val="25000"/>
                  </a:schemeClr>
                </a:solidFill>
                <a:cs typeface="Traditional Arabic" panose="02020603050405020304" pitchFamily="18" charset="-78"/>
              </a:rPr>
              <a:t>، </a:t>
            </a:r>
            <a:r>
              <a:rPr lang="ar-AE" sz="2400" b="1" dirty="0" err="1" smtClean="0">
                <a:solidFill>
                  <a:schemeClr val="accent6">
                    <a:lumMod val="25000"/>
                  </a:schemeClr>
                </a:solidFill>
                <a:cs typeface="Traditional Arabic" panose="02020603050405020304" pitchFamily="18" charset="-78"/>
              </a:rPr>
              <a:t>والكالنوس</a:t>
            </a:r>
            <a:r>
              <a:rPr lang="ar-AE" sz="2400" b="1" dirty="0" smtClean="0">
                <a:solidFill>
                  <a:schemeClr val="accent6">
                    <a:lumMod val="25000"/>
                  </a:schemeClr>
                </a:solidFill>
                <a:cs typeface="Traditional Arabic" panose="02020603050405020304" pitchFamily="18" charset="-78"/>
              </a:rPr>
              <a:t> </a:t>
            </a:r>
            <a:r>
              <a:rPr lang="en-US" sz="2400" b="1" dirty="0" err="1" smtClean="0">
                <a:solidFill>
                  <a:schemeClr val="accent6">
                    <a:lumMod val="25000"/>
                  </a:schemeClr>
                </a:solidFill>
                <a:cs typeface="Traditional Arabic" panose="02020603050405020304" pitchFamily="18" charset="-78"/>
              </a:rPr>
              <a:t>Calanus</a:t>
            </a:r>
            <a:r>
              <a:rPr lang="en-US" sz="2400" b="1" dirty="0" smtClean="0">
                <a:solidFill>
                  <a:schemeClr val="accent6">
                    <a:lumMod val="25000"/>
                  </a:schemeClr>
                </a:solidFill>
                <a:cs typeface="Traditional Arabic" panose="02020603050405020304" pitchFamily="18" charset="-78"/>
              </a:rPr>
              <a:t>. </a:t>
            </a:r>
            <a:r>
              <a:rPr lang="ar-AE" sz="2400" b="1" dirty="0" smtClean="0">
                <a:solidFill>
                  <a:schemeClr val="accent6">
                    <a:lumMod val="25000"/>
                  </a:schemeClr>
                </a:solidFill>
                <a:cs typeface="Traditional Arabic" panose="02020603050405020304" pitchFamily="18" charset="-78"/>
              </a:rPr>
              <a:t>تتحرك هذه الحيوانات عبر المسطحات المائية افقيا ورأسيا.</a:t>
            </a: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384026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pic>
        <p:nvPicPr>
          <p:cNvPr id="3" name="Picture 115" descr="http://upload.wikimedia.org/wikipedia/commons/thumb/3/31/Diatoms_through_the_microscope.jpg/300px-Diatoms_through_the_microscope.jpg">
            <a:hlinkClick r:id="rId2"/>
          </p:cNvPr>
          <p:cNvPicPr/>
          <p:nvPr/>
        </p:nvPicPr>
        <p:blipFill>
          <a:blip r:embed="rId3">
            <a:extLst>
              <a:ext uri="{28A0092B-C50C-407E-A947-70E740481C1C}">
                <a14:useLocalDpi xmlns:a14="http://schemas.microsoft.com/office/drawing/2010/main" xmlns="" val="0"/>
              </a:ext>
            </a:extLst>
          </a:blip>
          <a:srcRect/>
          <a:stretch>
            <a:fillRect/>
          </a:stretch>
        </p:blipFill>
        <p:spPr bwMode="auto">
          <a:xfrm>
            <a:off x="1064569" y="2786058"/>
            <a:ext cx="4531374" cy="2659165"/>
          </a:xfrm>
          <a:prstGeom prst="rect">
            <a:avLst/>
          </a:prstGeom>
          <a:noFill/>
          <a:ln>
            <a:noFill/>
          </a:ln>
        </p:spPr>
      </p:pic>
      <p:sp>
        <p:nvSpPr>
          <p:cNvPr id="4" name="مستطيل 3"/>
          <p:cNvSpPr/>
          <p:nvPr/>
        </p:nvSpPr>
        <p:spPr>
          <a:xfrm>
            <a:off x="3872816" y="5531454"/>
            <a:ext cx="1685141" cy="646331"/>
          </a:xfrm>
          <a:prstGeom prst="rect">
            <a:avLst/>
          </a:prstGeom>
        </p:spPr>
        <p:txBody>
          <a:bodyPr wrap="none">
            <a:spAutoFit/>
          </a:bodyPr>
          <a:lstStyle/>
          <a:p>
            <a:pPr algn="ctr"/>
            <a:r>
              <a:rPr lang="ar-SA" smtClean="0"/>
              <a:t>بلانكتونات</a:t>
            </a:r>
          </a:p>
          <a:p>
            <a:r>
              <a:rPr lang="en-US" dirty="0" smtClean="0"/>
              <a:t>phytoplankton.</a:t>
            </a:r>
            <a:endParaRPr lang="ar-SA" dirty="0"/>
          </a:p>
        </p:txBody>
      </p:sp>
    </p:spTree>
    <p:extLst>
      <p:ext uri="{BB962C8B-B14F-4D97-AF65-F5344CB8AC3E}">
        <p14:creationId xmlns:p14="http://schemas.microsoft.com/office/powerpoint/2010/main" xmlns="" val="4239133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5" name="Text Box 3"/>
          <p:cNvSpPr txBox="1">
            <a:spLocks noChangeArrowheads="1"/>
          </p:cNvSpPr>
          <p:nvPr/>
        </p:nvSpPr>
        <p:spPr bwMode="auto">
          <a:xfrm>
            <a:off x="350838" y="908720"/>
            <a:ext cx="9204325" cy="41549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en-US" sz="2400" b="1" dirty="0">
                <a:solidFill>
                  <a:schemeClr val="accent6">
                    <a:lumMod val="25000"/>
                  </a:schemeClr>
                </a:solidFill>
                <a:cs typeface="Traditional Arabic" panose="02020603050405020304" pitchFamily="18" charset="-78"/>
              </a:rPr>
              <a:t>i.	</a:t>
            </a:r>
            <a:r>
              <a:rPr lang="ar-AE" sz="2400" b="1" dirty="0" err="1">
                <a:solidFill>
                  <a:schemeClr val="accent6">
                    <a:lumMod val="25000"/>
                  </a:schemeClr>
                </a:solidFill>
                <a:cs typeface="Traditional Arabic" panose="02020603050405020304" pitchFamily="18" charset="-78"/>
              </a:rPr>
              <a:t>الدياتومت</a:t>
            </a:r>
            <a:r>
              <a:rPr lang="ar-AE" sz="2400" b="1" dirty="0">
                <a:solidFill>
                  <a:schemeClr val="accent6">
                    <a:lumMod val="25000"/>
                  </a:schemeClr>
                </a:solidFill>
                <a:cs typeface="Traditional Arabic" panose="02020603050405020304" pitchFamily="18" charset="-78"/>
              </a:rPr>
              <a:t> </a:t>
            </a:r>
            <a:r>
              <a:rPr lang="ar-AE" sz="2400" b="1" dirty="0" err="1">
                <a:solidFill>
                  <a:schemeClr val="accent6">
                    <a:lumMod val="25000"/>
                  </a:schemeClr>
                </a:solidFill>
                <a:cs typeface="Traditional Arabic" panose="02020603050405020304" pitchFamily="18" charset="-78"/>
              </a:rPr>
              <a:t>النصلية</a:t>
            </a:r>
            <a:r>
              <a:rPr lang="ar-AE" sz="2400" b="1" dirty="0">
                <a:solidFill>
                  <a:schemeClr val="accent6">
                    <a:lumMod val="25000"/>
                  </a:schemeClr>
                </a:solidFill>
                <a:cs typeface="Traditional Arabic" panose="02020603050405020304" pitchFamily="18" charset="-78"/>
              </a:rPr>
              <a:t> </a:t>
            </a:r>
            <a:r>
              <a:rPr lang="en-US" sz="2400" b="1" dirty="0">
                <a:solidFill>
                  <a:schemeClr val="accent6">
                    <a:lumMod val="25000"/>
                  </a:schemeClr>
                </a:solidFill>
                <a:cs typeface="Traditional Arabic" panose="02020603050405020304" pitchFamily="18" charset="-78"/>
              </a:rPr>
              <a:t>Bladder: </a:t>
            </a:r>
            <a:r>
              <a:rPr lang="ar-AE" sz="2400" b="1" dirty="0">
                <a:solidFill>
                  <a:schemeClr val="accent6">
                    <a:lumMod val="25000"/>
                  </a:schemeClr>
                </a:solidFill>
                <a:cs typeface="Traditional Arabic" panose="02020603050405020304" pitchFamily="18" charset="-78"/>
              </a:rPr>
              <a:t>تتميز بكبر خليتها وتتغلغل للأعماق السفلي.</a:t>
            </a:r>
          </a:p>
          <a:p>
            <a:pPr algn="just">
              <a:spcBef>
                <a:spcPct val="50000"/>
              </a:spcBef>
            </a:pPr>
            <a:r>
              <a:rPr lang="en-US" sz="2400" b="1" dirty="0">
                <a:solidFill>
                  <a:schemeClr val="accent6">
                    <a:lumMod val="25000"/>
                  </a:schemeClr>
                </a:solidFill>
                <a:cs typeface="Traditional Arabic" panose="02020603050405020304" pitchFamily="18" charset="-78"/>
              </a:rPr>
              <a:t>ii.	</a:t>
            </a:r>
            <a:r>
              <a:rPr lang="ar-AE" sz="2400" b="1" dirty="0" err="1">
                <a:solidFill>
                  <a:schemeClr val="accent6">
                    <a:lumMod val="25000"/>
                  </a:schemeClr>
                </a:solidFill>
                <a:cs typeface="Traditional Arabic" panose="02020603050405020304" pitchFamily="18" charset="-78"/>
              </a:rPr>
              <a:t>الدياتومات</a:t>
            </a:r>
            <a:r>
              <a:rPr lang="ar-AE" sz="2400" b="1" dirty="0">
                <a:solidFill>
                  <a:schemeClr val="accent6">
                    <a:lumMod val="25000"/>
                  </a:schemeClr>
                </a:solidFill>
                <a:cs typeface="Traditional Arabic" panose="02020603050405020304" pitchFamily="18" charset="-78"/>
              </a:rPr>
              <a:t> المشعرة </a:t>
            </a:r>
            <a:r>
              <a:rPr lang="en-US" sz="2400" b="1" dirty="0">
                <a:solidFill>
                  <a:schemeClr val="accent6">
                    <a:lumMod val="25000"/>
                  </a:schemeClr>
                </a:solidFill>
                <a:cs typeface="Traditional Arabic" panose="02020603050405020304" pitchFamily="18" charset="-78"/>
              </a:rPr>
              <a:t>Needle: </a:t>
            </a:r>
            <a:r>
              <a:rPr lang="ar-AE" sz="2400" b="1" dirty="0">
                <a:solidFill>
                  <a:schemeClr val="accent6">
                    <a:lumMod val="25000"/>
                  </a:schemeClr>
                </a:solidFill>
                <a:cs typeface="Traditional Arabic" panose="02020603050405020304" pitchFamily="18" charset="-78"/>
              </a:rPr>
              <a:t>تتميز بالزيل الطويل.</a:t>
            </a:r>
          </a:p>
          <a:p>
            <a:pPr algn="just">
              <a:spcBef>
                <a:spcPct val="50000"/>
              </a:spcBef>
            </a:pPr>
            <a:r>
              <a:rPr lang="en-US" sz="2400" b="1" dirty="0">
                <a:solidFill>
                  <a:schemeClr val="accent6">
                    <a:lumMod val="25000"/>
                  </a:schemeClr>
                </a:solidFill>
                <a:cs typeface="Traditional Arabic" panose="02020603050405020304" pitchFamily="18" charset="-78"/>
              </a:rPr>
              <a:t>iii.	</a:t>
            </a:r>
            <a:r>
              <a:rPr lang="ar-AE" sz="2400" b="1" dirty="0" err="1">
                <a:solidFill>
                  <a:schemeClr val="accent6">
                    <a:lumMod val="25000"/>
                  </a:schemeClr>
                </a:solidFill>
                <a:cs typeface="Traditional Arabic" panose="02020603050405020304" pitchFamily="18" charset="-78"/>
              </a:rPr>
              <a:t>الداتومات</a:t>
            </a:r>
            <a:r>
              <a:rPr lang="ar-AE" sz="2400" b="1" dirty="0">
                <a:solidFill>
                  <a:schemeClr val="accent6">
                    <a:lumMod val="25000"/>
                  </a:schemeClr>
                </a:solidFill>
                <a:cs typeface="Traditional Arabic" panose="02020603050405020304" pitchFamily="18" charset="-78"/>
              </a:rPr>
              <a:t> الشريطية </a:t>
            </a:r>
            <a:r>
              <a:rPr lang="en-US" sz="2400" b="1" dirty="0">
                <a:solidFill>
                  <a:schemeClr val="accent6">
                    <a:lumMod val="25000"/>
                  </a:schemeClr>
                </a:solidFill>
                <a:cs typeface="Traditional Arabic" panose="02020603050405020304" pitchFamily="18" charset="-78"/>
              </a:rPr>
              <a:t>Ribbon: </a:t>
            </a:r>
            <a:r>
              <a:rPr lang="ar-AE" sz="2400" b="1" dirty="0">
                <a:solidFill>
                  <a:schemeClr val="accent6">
                    <a:lumMod val="25000"/>
                  </a:schemeClr>
                </a:solidFill>
                <a:cs typeface="Traditional Arabic" panose="02020603050405020304" pitchFamily="18" charset="-78"/>
              </a:rPr>
              <a:t>ذات خلية عريضة ومسطحة وتتصل ببعضها البعض بواسطة سلاسل عضوية.</a:t>
            </a:r>
          </a:p>
          <a:p>
            <a:pPr algn="just">
              <a:spcBef>
                <a:spcPct val="50000"/>
              </a:spcBef>
            </a:pPr>
            <a:r>
              <a:rPr lang="en-US" sz="2400" b="1" dirty="0">
                <a:solidFill>
                  <a:schemeClr val="accent6">
                    <a:lumMod val="25000"/>
                  </a:schemeClr>
                </a:solidFill>
                <a:cs typeface="Traditional Arabic" panose="02020603050405020304" pitchFamily="18" charset="-78"/>
              </a:rPr>
              <a:t>iv.	</a:t>
            </a:r>
            <a:r>
              <a:rPr lang="ar-AE" sz="2400" b="1" dirty="0" err="1">
                <a:solidFill>
                  <a:schemeClr val="accent6">
                    <a:lumMod val="25000"/>
                  </a:schemeClr>
                </a:solidFill>
                <a:cs typeface="Traditional Arabic" panose="02020603050405020304" pitchFamily="18" charset="-78"/>
              </a:rPr>
              <a:t>الداتومات</a:t>
            </a:r>
            <a:r>
              <a:rPr lang="ar-AE" sz="2400" b="1" dirty="0">
                <a:solidFill>
                  <a:schemeClr val="accent6">
                    <a:lumMod val="25000"/>
                  </a:schemeClr>
                </a:solidFill>
                <a:cs typeface="Traditional Arabic" panose="02020603050405020304" pitchFamily="18" charset="-78"/>
              </a:rPr>
              <a:t> الشجرية </a:t>
            </a:r>
            <a:r>
              <a:rPr lang="en-US" sz="2400" b="1" dirty="0">
                <a:solidFill>
                  <a:schemeClr val="accent6">
                    <a:lumMod val="25000"/>
                  </a:schemeClr>
                </a:solidFill>
                <a:cs typeface="Traditional Arabic" panose="02020603050405020304" pitchFamily="18" charset="-78"/>
              </a:rPr>
              <a:t>branched: </a:t>
            </a:r>
            <a:r>
              <a:rPr lang="ar-AE" sz="2400" b="1" dirty="0">
                <a:solidFill>
                  <a:schemeClr val="accent6">
                    <a:lumMod val="25000"/>
                  </a:schemeClr>
                </a:solidFill>
                <a:cs typeface="Traditional Arabic" panose="02020603050405020304" pitchFamily="18" charset="-78"/>
              </a:rPr>
              <a:t>تتكون من عدة أفرع تعمل على تخفيف حدة اندفاعها إلى أسفل.</a:t>
            </a:r>
          </a:p>
          <a:p>
            <a:pPr algn="just">
              <a:spcBef>
                <a:spcPct val="50000"/>
              </a:spcBef>
            </a:pPr>
            <a:r>
              <a:rPr lang="en-US" sz="2400" b="1" dirty="0">
                <a:solidFill>
                  <a:schemeClr val="accent6">
                    <a:lumMod val="25000"/>
                  </a:schemeClr>
                </a:solidFill>
                <a:cs typeface="Traditional Arabic" panose="02020603050405020304" pitchFamily="18" charset="-78"/>
              </a:rPr>
              <a:t>b.	</a:t>
            </a:r>
            <a:r>
              <a:rPr lang="ar-AE" sz="2400" b="1" dirty="0" err="1">
                <a:solidFill>
                  <a:schemeClr val="accent6">
                    <a:lumMod val="25000"/>
                  </a:schemeClr>
                </a:solidFill>
                <a:cs typeface="Traditional Arabic" panose="02020603050405020304" pitchFamily="18" charset="-78"/>
              </a:rPr>
              <a:t>الوبلانكتون</a:t>
            </a:r>
            <a:r>
              <a:rPr lang="ar-AE" sz="2400" b="1" dirty="0">
                <a:solidFill>
                  <a:schemeClr val="accent6">
                    <a:lumMod val="25000"/>
                  </a:schemeClr>
                </a:solidFill>
                <a:cs typeface="Traditional Arabic" panose="02020603050405020304" pitchFamily="18" charset="-78"/>
              </a:rPr>
              <a:t> </a:t>
            </a:r>
            <a:r>
              <a:rPr lang="en-US" sz="2400" b="1" dirty="0">
                <a:solidFill>
                  <a:schemeClr val="accent6">
                    <a:lumMod val="25000"/>
                  </a:schemeClr>
                </a:solidFill>
                <a:cs typeface="Traditional Arabic" panose="02020603050405020304" pitchFamily="18" charset="-78"/>
              </a:rPr>
              <a:t>Zooplankton: </a:t>
            </a:r>
            <a:r>
              <a:rPr lang="ar-AE" sz="2400" b="1" dirty="0">
                <a:solidFill>
                  <a:schemeClr val="accent6">
                    <a:lumMod val="25000"/>
                  </a:schemeClr>
                </a:solidFill>
                <a:cs typeface="Traditional Arabic" panose="02020603050405020304" pitchFamily="18" charset="-78"/>
              </a:rPr>
              <a:t>يطلق الاسم على مجموعة الكائنات البحرية والتي منها الأسماك الهلامية الصغيرة </a:t>
            </a:r>
            <a:r>
              <a:rPr lang="en-US" sz="2400" b="1" dirty="0">
                <a:solidFill>
                  <a:schemeClr val="accent6">
                    <a:lumMod val="25000"/>
                  </a:schemeClr>
                </a:solidFill>
                <a:cs typeface="Traditional Arabic" panose="02020603050405020304" pitchFamily="18" charset="-78"/>
              </a:rPr>
              <a:t>Tiny jelly fish، </a:t>
            </a:r>
            <a:r>
              <a:rPr lang="ar-AE" sz="2400" b="1" dirty="0">
                <a:solidFill>
                  <a:schemeClr val="accent6">
                    <a:lumMod val="25000"/>
                  </a:schemeClr>
                </a:solidFill>
                <a:cs typeface="Traditional Arabic" panose="02020603050405020304" pitchFamily="18" charset="-78"/>
              </a:rPr>
              <a:t>والديدان السهمية </a:t>
            </a:r>
            <a:r>
              <a:rPr lang="en-US" sz="2400" b="1" dirty="0">
                <a:solidFill>
                  <a:schemeClr val="accent6">
                    <a:lumMod val="25000"/>
                  </a:schemeClr>
                </a:solidFill>
                <a:cs typeface="Traditional Arabic" panose="02020603050405020304" pitchFamily="18" charset="-78"/>
              </a:rPr>
              <a:t>Arrow Warms، </a:t>
            </a:r>
            <a:r>
              <a:rPr lang="ar-AE" sz="2400" b="1" dirty="0" err="1">
                <a:solidFill>
                  <a:schemeClr val="accent6">
                    <a:lumMod val="25000"/>
                  </a:schemeClr>
                </a:solidFill>
                <a:cs typeface="Traditional Arabic" panose="02020603050405020304" pitchFamily="18" charset="-78"/>
              </a:rPr>
              <a:t>والكرستاسيا</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Curstacea</a:t>
            </a:r>
            <a:r>
              <a:rPr lang="en-US" sz="2400" b="1" dirty="0">
                <a:solidFill>
                  <a:schemeClr val="accent6">
                    <a:lumMod val="25000"/>
                  </a:schemeClr>
                </a:solidFill>
                <a:cs typeface="Traditional Arabic" panose="02020603050405020304" pitchFamily="18" charset="-78"/>
              </a:rPr>
              <a:t>، </a:t>
            </a:r>
            <a:r>
              <a:rPr lang="ar-AE" sz="2400" b="1" dirty="0" err="1">
                <a:solidFill>
                  <a:schemeClr val="accent6">
                    <a:lumMod val="25000"/>
                  </a:schemeClr>
                </a:solidFill>
                <a:cs typeface="Traditional Arabic" panose="02020603050405020304" pitchFamily="18" charset="-78"/>
              </a:rPr>
              <a:t>والكالنوس</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Calanus</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تتحرك هذه الحيوانات عبر المسطحات المائية افقيا ورأسيا</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110921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pic>
        <p:nvPicPr>
          <p:cNvPr id="3" name="صورة 2"/>
          <p:cNvPicPr>
            <a:picLocks noChangeAspect="1"/>
          </p:cNvPicPr>
          <p:nvPr/>
        </p:nvPicPr>
        <p:blipFill>
          <a:blip r:embed="rId2"/>
          <a:stretch>
            <a:fillRect/>
          </a:stretch>
        </p:blipFill>
        <p:spPr>
          <a:xfrm>
            <a:off x="5457056" y="2571744"/>
            <a:ext cx="1937376" cy="1937376"/>
          </a:xfrm>
          <a:prstGeom prst="rect">
            <a:avLst/>
          </a:prstGeom>
        </p:spPr>
      </p:pic>
      <p:pic>
        <p:nvPicPr>
          <p:cNvPr id="4" name="Picture 1" descr="http://upload.wikimedia.org/wikipedia/commons/thumb/2/2d/20110415-OSEC-LSC-0125_-_Flickr_-_USDAgov.jpg/220px-20110415-OSEC-LSC-0125_-_Flickr_-_USDAgov.jpg">
            <a:hlinkClick r:id="rId3"/>
          </p:cNvPr>
          <p:cNvPicPr/>
          <p:nvPr/>
        </p:nvPicPr>
        <p:blipFill>
          <a:blip r:embed="rId4">
            <a:extLst>
              <a:ext uri="{28A0092B-C50C-407E-A947-70E740481C1C}">
                <a14:useLocalDpi xmlns:a14="http://schemas.microsoft.com/office/drawing/2010/main" xmlns="" val="0"/>
              </a:ext>
            </a:extLst>
          </a:blip>
          <a:srcRect/>
          <a:stretch>
            <a:fillRect/>
          </a:stretch>
        </p:blipFill>
        <p:spPr bwMode="auto">
          <a:xfrm>
            <a:off x="542013" y="2714620"/>
            <a:ext cx="2482161" cy="1506468"/>
          </a:xfrm>
          <a:prstGeom prst="rect">
            <a:avLst/>
          </a:prstGeom>
          <a:noFill/>
          <a:ln>
            <a:noFill/>
          </a:ln>
        </p:spPr>
      </p:pic>
      <p:sp>
        <p:nvSpPr>
          <p:cNvPr id="5" name="مستطيل 4"/>
          <p:cNvSpPr/>
          <p:nvPr/>
        </p:nvSpPr>
        <p:spPr>
          <a:xfrm>
            <a:off x="7357132" y="4725144"/>
            <a:ext cx="788998" cy="369332"/>
          </a:xfrm>
          <a:prstGeom prst="rect">
            <a:avLst/>
          </a:prstGeom>
        </p:spPr>
        <p:txBody>
          <a:bodyPr wrap="none">
            <a:spAutoFit/>
          </a:bodyPr>
          <a:lstStyle/>
          <a:p>
            <a:r>
              <a:rPr lang="en-US" b="1" dirty="0" err="1">
                <a:latin typeface="Times New Roman" panose="02020603050405020304" pitchFamily="18" charset="0"/>
                <a:ea typeface="Times New Roman" panose="02020603050405020304" pitchFamily="18" charset="0"/>
              </a:rPr>
              <a:t>الطحالب</a:t>
            </a:r>
            <a:endParaRPr lang="ar-SA" dirty="0"/>
          </a:p>
        </p:txBody>
      </p:sp>
      <p:sp>
        <p:nvSpPr>
          <p:cNvPr id="6" name="مستطيل 5"/>
          <p:cNvSpPr/>
          <p:nvPr/>
        </p:nvSpPr>
        <p:spPr>
          <a:xfrm>
            <a:off x="1760601" y="4356556"/>
            <a:ext cx="2403223" cy="369332"/>
          </a:xfrm>
          <a:prstGeom prst="rect">
            <a:avLst/>
          </a:prstGeom>
        </p:spPr>
        <p:txBody>
          <a:bodyPr wrap="none">
            <a:spAutoFit/>
          </a:bodyPr>
          <a:lstStyle/>
          <a:p>
            <a:r>
              <a:rPr lang="en-US" b="1" u="sng" dirty="0" err="1">
                <a:latin typeface="Times New Roman" panose="02020603050405020304" pitchFamily="18" charset="0"/>
                <a:ea typeface="Times New Roman" panose="02020603050405020304" pitchFamily="18" charset="0"/>
              </a:rPr>
              <a:t>مفاعل</a:t>
            </a:r>
            <a:r>
              <a:rPr lang="en-US" b="1" u="sng" dirty="0">
                <a:latin typeface="Times New Roman" panose="02020603050405020304" pitchFamily="18" charset="0"/>
                <a:ea typeface="Times New Roman" panose="02020603050405020304" pitchFamily="18" charset="0"/>
              </a:rPr>
              <a:t> </a:t>
            </a:r>
            <a:r>
              <a:rPr lang="en-US" b="1" u="sng" dirty="0" err="1">
                <a:latin typeface="Times New Roman" panose="02020603050405020304" pitchFamily="18" charset="0"/>
                <a:ea typeface="Times New Roman" panose="02020603050405020304" pitchFamily="18" charset="0"/>
              </a:rPr>
              <a:t>حيوي</a:t>
            </a:r>
            <a:r>
              <a:rPr lang="en-US" b="1" dirty="0">
                <a:latin typeface="Times New Roman" panose="02020603050405020304" pitchFamily="18" charset="0"/>
                <a:ea typeface="Times New Roman" panose="02020603050405020304" pitchFamily="18" charset="0"/>
              </a:rPr>
              <a:t> </a:t>
            </a:r>
            <a:r>
              <a:rPr lang="en-US" b="1" dirty="0" err="1">
                <a:latin typeface="Times New Roman" panose="02020603050405020304" pitchFamily="18" charset="0"/>
                <a:ea typeface="Times New Roman" panose="02020603050405020304" pitchFamily="18" charset="0"/>
              </a:rPr>
              <a:t>يستعمل</a:t>
            </a:r>
            <a:r>
              <a:rPr lang="en-US" b="1" dirty="0">
                <a:latin typeface="Times New Roman" panose="02020603050405020304" pitchFamily="18" charset="0"/>
                <a:ea typeface="Times New Roman" panose="02020603050405020304" pitchFamily="18" charset="0"/>
              </a:rPr>
              <a:t> </a:t>
            </a:r>
            <a:r>
              <a:rPr lang="en-US" b="1" dirty="0" err="1">
                <a:latin typeface="Times New Roman" panose="02020603050405020304" pitchFamily="18" charset="0"/>
                <a:ea typeface="Times New Roman" panose="02020603050405020304" pitchFamily="18" charset="0"/>
              </a:rPr>
              <a:t>الطحالب</a:t>
            </a:r>
            <a:endParaRPr lang="ar-SA" b="1" dirty="0"/>
          </a:p>
        </p:txBody>
      </p:sp>
    </p:spTree>
    <p:extLst>
      <p:ext uri="{BB962C8B-B14F-4D97-AF65-F5344CB8AC3E}">
        <p14:creationId xmlns:p14="http://schemas.microsoft.com/office/powerpoint/2010/main" xmlns="" val="1083768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pic>
        <p:nvPicPr>
          <p:cNvPr id="3" name="صورة 2"/>
          <p:cNvPicPr>
            <a:picLocks noChangeAspect="1"/>
          </p:cNvPicPr>
          <p:nvPr/>
        </p:nvPicPr>
        <p:blipFill>
          <a:blip r:embed="rId2"/>
          <a:stretch>
            <a:fillRect/>
          </a:stretch>
        </p:blipFill>
        <p:spPr>
          <a:xfrm>
            <a:off x="2360713" y="2702349"/>
            <a:ext cx="2520850" cy="1766060"/>
          </a:xfrm>
          <a:prstGeom prst="rect">
            <a:avLst/>
          </a:prstGeom>
        </p:spPr>
      </p:pic>
      <p:sp>
        <p:nvSpPr>
          <p:cNvPr id="4" name="مستطيل 3"/>
          <p:cNvSpPr/>
          <p:nvPr/>
        </p:nvSpPr>
        <p:spPr>
          <a:xfrm>
            <a:off x="2448649" y="4725144"/>
            <a:ext cx="4754827" cy="369332"/>
          </a:xfrm>
          <a:prstGeom prst="rect">
            <a:avLst/>
          </a:prstGeom>
        </p:spPr>
        <p:txBody>
          <a:bodyPr wrap="none">
            <a:spAutoFit/>
          </a:bodyPr>
          <a:lstStyle/>
          <a:p>
            <a:r>
              <a:rPr lang="ar-SA" dirty="0"/>
              <a:t>طحالب خضراء على الصخور الساحلية في </a:t>
            </a:r>
            <a:r>
              <a:rPr lang="ar-SA" dirty="0" err="1"/>
              <a:t>شيهتيبنج</a:t>
            </a:r>
            <a:r>
              <a:rPr lang="ar-SA" dirty="0"/>
              <a:t> في تايوان</a:t>
            </a:r>
          </a:p>
        </p:txBody>
      </p:sp>
    </p:spTree>
    <p:extLst>
      <p:ext uri="{BB962C8B-B14F-4D97-AF65-F5344CB8AC3E}">
        <p14:creationId xmlns:p14="http://schemas.microsoft.com/office/powerpoint/2010/main" xmlns="" val="361472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5" name="Text Box 3"/>
          <p:cNvSpPr txBox="1">
            <a:spLocks noChangeArrowheads="1"/>
          </p:cNvSpPr>
          <p:nvPr/>
        </p:nvSpPr>
        <p:spPr bwMode="auto">
          <a:xfrm>
            <a:off x="350838" y="836712"/>
            <a:ext cx="9204325" cy="4339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3.	اللافقاريات البحرية</a:t>
            </a:r>
          </a:p>
          <a:p>
            <a:pPr algn="just">
              <a:spcBef>
                <a:spcPct val="50000"/>
              </a:spcBef>
            </a:pPr>
            <a:r>
              <a:rPr lang="ar-AE" sz="2400" b="1" dirty="0">
                <a:solidFill>
                  <a:schemeClr val="accent6">
                    <a:lumMod val="25000"/>
                  </a:schemeClr>
                </a:solidFill>
                <a:cs typeface="Traditional Arabic" panose="02020603050405020304" pitchFamily="18" charset="-78"/>
              </a:rPr>
              <a:t>تضم هذه المجموعة كائنات بحرية حيوانية لا فقارية متعددة ولكل منها خصائصها الفسيولوجية المميزة، تبعا للبيئة البحرية التي تعيش فيها. من أهم هذه المجموعات نجد:</a:t>
            </a:r>
          </a:p>
          <a:p>
            <a:pPr algn="just">
              <a:spcBef>
                <a:spcPct val="50000"/>
              </a:spcBef>
            </a:pPr>
            <a:r>
              <a:rPr lang="en-US" sz="2400" b="1" dirty="0">
                <a:solidFill>
                  <a:schemeClr val="accent6">
                    <a:lumMod val="25000"/>
                  </a:schemeClr>
                </a:solidFill>
                <a:cs typeface="Traditional Arabic" panose="02020603050405020304" pitchFamily="18" charset="-78"/>
              </a:rPr>
              <a:t>a.	</a:t>
            </a:r>
            <a:r>
              <a:rPr lang="ar-AE" sz="2400" b="1" dirty="0" err="1">
                <a:solidFill>
                  <a:schemeClr val="accent6">
                    <a:lumMod val="25000"/>
                  </a:schemeClr>
                </a:solidFill>
                <a:cs typeface="Traditional Arabic" panose="02020603050405020304" pitchFamily="18" charset="-78"/>
              </a:rPr>
              <a:t>الجوفمعويات</a:t>
            </a:r>
            <a:r>
              <a:rPr lang="ar-AE" sz="2400" b="1" dirty="0">
                <a:solidFill>
                  <a:schemeClr val="accent6">
                    <a:lumMod val="25000"/>
                  </a:schemeClr>
                </a:solidFill>
                <a:cs typeface="Traditional Arabic" panose="02020603050405020304" pitchFamily="18" charset="-78"/>
              </a:rPr>
              <a:t>: تتألف من جسم مجوف. يعيش أغلبها في مياه البحر. تصنف في ثلاثة مجموعات هي: </a:t>
            </a:r>
          </a:p>
          <a:p>
            <a:pPr algn="just">
              <a:spcBef>
                <a:spcPct val="50000"/>
              </a:spcBef>
            </a:pPr>
            <a:r>
              <a:rPr lang="en-US" sz="2400" b="1" dirty="0">
                <a:solidFill>
                  <a:schemeClr val="accent6">
                    <a:lumMod val="25000"/>
                  </a:schemeClr>
                </a:solidFill>
                <a:cs typeface="Traditional Arabic" panose="02020603050405020304" pitchFamily="18" charset="-78"/>
              </a:rPr>
              <a:t>i.	</a:t>
            </a:r>
            <a:r>
              <a:rPr lang="ar-AE" sz="2400" b="1" dirty="0" err="1">
                <a:solidFill>
                  <a:schemeClr val="accent6">
                    <a:lumMod val="25000"/>
                  </a:schemeClr>
                </a:solidFill>
                <a:cs typeface="Traditional Arabic" panose="02020603050405020304" pitchFamily="18" charset="-78"/>
              </a:rPr>
              <a:t>الهدريات</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Hydroza</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ومن أشهرها تنوب البحر. وتنمي اليها مجموعة </a:t>
            </a:r>
            <a:r>
              <a:rPr lang="ar-AE" sz="2400" b="1" dirty="0" err="1">
                <a:solidFill>
                  <a:schemeClr val="accent6">
                    <a:lumMod val="25000"/>
                  </a:schemeClr>
                </a:solidFill>
                <a:cs typeface="Traditional Arabic" panose="02020603050405020304" pitchFamily="18" charset="-78"/>
              </a:rPr>
              <a:t>الأنبوبيات</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Sihonophora</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والتي لديها قدرة الطفو فوق المياه.</a:t>
            </a:r>
          </a:p>
          <a:p>
            <a:pPr algn="just">
              <a:spcBef>
                <a:spcPct val="50000"/>
              </a:spcBef>
            </a:pPr>
            <a:r>
              <a:rPr lang="en-US" sz="2400" b="1" dirty="0">
                <a:solidFill>
                  <a:schemeClr val="accent6">
                    <a:lumMod val="25000"/>
                  </a:schemeClr>
                </a:solidFill>
                <a:cs typeface="Traditional Arabic" panose="02020603050405020304" pitchFamily="18" charset="-78"/>
              </a:rPr>
              <a:t>ii.	</a:t>
            </a:r>
            <a:r>
              <a:rPr lang="ar-AE" sz="2400" b="1" dirty="0" err="1">
                <a:solidFill>
                  <a:schemeClr val="accent6">
                    <a:lumMod val="25000"/>
                  </a:schemeClr>
                </a:solidFill>
                <a:cs typeface="Traditional Arabic" panose="02020603050405020304" pitchFamily="18" charset="-78"/>
              </a:rPr>
              <a:t>الفنجاليات</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Scyphonzoa</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تتضمن معظم مجموعة قناديل البحر.</a:t>
            </a:r>
          </a:p>
          <a:p>
            <a:pPr algn="just">
              <a:spcBef>
                <a:spcPct val="50000"/>
              </a:spcBef>
            </a:pPr>
            <a:r>
              <a:rPr lang="en-US" sz="2400" b="1" dirty="0">
                <a:solidFill>
                  <a:schemeClr val="accent6">
                    <a:lumMod val="25000"/>
                  </a:schemeClr>
                </a:solidFill>
                <a:cs typeface="Traditional Arabic" panose="02020603050405020304" pitchFamily="18" charset="-78"/>
              </a:rPr>
              <a:t>iii.	</a:t>
            </a:r>
            <a:r>
              <a:rPr lang="ar-AE" sz="2400" b="1" dirty="0">
                <a:solidFill>
                  <a:schemeClr val="accent6">
                    <a:lumMod val="25000"/>
                  </a:schemeClr>
                </a:solidFill>
                <a:cs typeface="Traditional Arabic" panose="02020603050405020304" pitchFamily="18" charset="-78"/>
              </a:rPr>
              <a:t>الشعاعيات </a:t>
            </a:r>
            <a:r>
              <a:rPr lang="en-US" sz="2400" b="1" dirty="0" err="1">
                <a:solidFill>
                  <a:schemeClr val="accent6">
                    <a:lumMod val="25000"/>
                  </a:schemeClr>
                </a:solidFill>
                <a:cs typeface="Traditional Arabic" panose="02020603050405020304" pitchFamily="18" charset="-78"/>
              </a:rPr>
              <a:t>Anthozoa</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عبارة عن بوليبات أو أزهار </a:t>
            </a:r>
            <a:r>
              <a:rPr lang="ar-AE" sz="2400" b="1" dirty="0" err="1">
                <a:solidFill>
                  <a:schemeClr val="accent6">
                    <a:lumMod val="25000"/>
                  </a:schemeClr>
                </a:solidFill>
                <a:cs typeface="Traditional Arabic" panose="02020603050405020304" pitchFamily="18" charset="-78"/>
              </a:rPr>
              <a:t>هدرية</a:t>
            </a:r>
            <a:r>
              <a:rPr lang="ar-AE" sz="2400" b="1" dirty="0">
                <a:solidFill>
                  <a:schemeClr val="accent6">
                    <a:lumMod val="25000"/>
                  </a:schemeClr>
                </a:solidFill>
                <a:cs typeface="Traditional Arabic" panose="02020603050405020304" pitchFamily="18" charset="-78"/>
              </a:rPr>
              <a:t> مفردة وكبيرة الحجم، ولها </a:t>
            </a:r>
            <a:r>
              <a:rPr lang="ar-AE" sz="2400" b="1" dirty="0" err="1">
                <a:solidFill>
                  <a:schemeClr val="accent6">
                    <a:lumMod val="25000"/>
                  </a:schemeClr>
                </a:solidFill>
                <a:cs typeface="Traditional Arabic" panose="02020603050405020304" pitchFamily="18" charset="-78"/>
              </a:rPr>
              <a:t>لوامس</a:t>
            </a:r>
            <a:r>
              <a:rPr lang="ar-AE" sz="2400" b="1" dirty="0">
                <a:solidFill>
                  <a:schemeClr val="accent6">
                    <a:lumMod val="25000"/>
                  </a:schemeClr>
                </a:solidFill>
                <a:cs typeface="Traditional Arabic" panose="02020603050405020304" pitchFamily="18" charset="-78"/>
              </a:rPr>
              <a:t> متعددة. تنتمي لها معظم الشعب المرجانية. تتضمن شقائق النعمان</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321705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5" name="Text Box 3"/>
          <p:cNvSpPr txBox="1">
            <a:spLocks noChangeArrowheads="1"/>
          </p:cNvSpPr>
          <p:nvPr/>
        </p:nvSpPr>
        <p:spPr bwMode="auto">
          <a:xfrm>
            <a:off x="350838" y="836712"/>
            <a:ext cx="9204325" cy="41549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en-US" sz="2400" b="1" dirty="0">
                <a:solidFill>
                  <a:schemeClr val="accent6">
                    <a:lumMod val="25000"/>
                  </a:schemeClr>
                </a:solidFill>
                <a:cs typeface="Traditional Arabic" panose="02020603050405020304" pitchFamily="18" charset="-78"/>
              </a:rPr>
              <a:t>b.	</a:t>
            </a:r>
            <a:r>
              <a:rPr lang="ar-AE" sz="2400" b="1" dirty="0">
                <a:solidFill>
                  <a:schemeClr val="accent6">
                    <a:lumMod val="25000"/>
                  </a:schemeClr>
                </a:solidFill>
                <a:cs typeface="Traditional Arabic" panose="02020603050405020304" pitchFamily="18" charset="-78"/>
              </a:rPr>
              <a:t>المفصليات</a:t>
            </a:r>
            <a:r>
              <a:rPr lang="en-US" sz="2400" b="1" dirty="0" err="1">
                <a:solidFill>
                  <a:schemeClr val="accent6">
                    <a:lumMod val="25000"/>
                  </a:schemeClr>
                </a:solidFill>
                <a:cs typeface="Traditional Arabic" panose="02020603050405020304" pitchFamily="18" charset="-78"/>
              </a:rPr>
              <a:t>Arthropoda</a:t>
            </a:r>
            <a:r>
              <a:rPr lang="en-US" sz="2400" b="1" dirty="0">
                <a:solidFill>
                  <a:schemeClr val="accent6">
                    <a:lumMod val="25000"/>
                  </a:schemeClr>
                </a:solidFill>
                <a:cs typeface="Traditional Arabic" panose="02020603050405020304" pitchFamily="18" charset="-78"/>
              </a:rPr>
              <a:t> : </a:t>
            </a:r>
            <a:r>
              <a:rPr lang="ar-AE" sz="2400" b="1" dirty="0">
                <a:solidFill>
                  <a:schemeClr val="accent6">
                    <a:lumMod val="25000"/>
                  </a:schemeClr>
                </a:solidFill>
                <a:cs typeface="Traditional Arabic" panose="02020603050405020304" pitchFamily="18" charset="-78"/>
              </a:rPr>
              <a:t>هي كائنات ذات أرجل مفصلية وتتصل هياكلها وعضلاتها بالقشرة من الداخل. تتألف من سبعة طوائف أهمها: الحشرات البحرية أو القشريات </a:t>
            </a:r>
            <a:r>
              <a:rPr lang="en-US" sz="2400" b="1" dirty="0" err="1">
                <a:solidFill>
                  <a:schemeClr val="accent6">
                    <a:lumMod val="25000"/>
                  </a:schemeClr>
                </a:solidFill>
                <a:cs typeface="Traditional Arabic" panose="02020603050405020304" pitchFamily="18" charset="-78"/>
              </a:rPr>
              <a:t>Crustacea</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والسرطان البحري </a:t>
            </a:r>
            <a:r>
              <a:rPr lang="en-US" sz="2400" b="1" dirty="0">
                <a:solidFill>
                  <a:schemeClr val="accent6">
                    <a:lumMod val="25000"/>
                  </a:schemeClr>
                </a:solidFill>
                <a:cs typeface="Traditional Arabic" panose="02020603050405020304" pitchFamily="18" charset="-78"/>
              </a:rPr>
              <a:t>Crabs، </a:t>
            </a:r>
            <a:r>
              <a:rPr lang="ar-AE" sz="2400" b="1" dirty="0">
                <a:solidFill>
                  <a:schemeClr val="accent6">
                    <a:lumMod val="25000"/>
                  </a:schemeClr>
                </a:solidFill>
                <a:cs typeface="Traditional Arabic" panose="02020603050405020304" pitchFamily="18" charset="-78"/>
              </a:rPr>
              <a:t>وتمثل كائنات الروبيان وبرغوث البحر </a:t>
            </a:r>
            <a:r>
              <a:rPr lang="ar-AE" sz="2400" b="1" dirty="0" err="1">
                <a:solidFill>
                  <a:schemeClr val="accent6">
                    <a:lumMod val="25000"/>
                  </a:schemeClr>
                </a:solidFill>
                <a:cs typeface="Traditional Arabic" panose="02020603050405020304" pitchFamily="18" charset="-78"/>
              </a:rPr>
              <a:t>والقرديس</a:t>
            </a:r>
            <a:r>
              <a:rPr lang="ar-AE" sz="2400" b="1" dirty="0">
                <a:solidFill>
                  <a:schemeClr val="accent6">
                    <a:lumMod val="25000"/>
                  </a:schemeClr>
                </a:solidFill>
                <a:cs typeface="Traditional Arabic" panose="02020603050405020304" pitchFamily="18" charset="-78"/>
              </a:rPr>
              <a:t> الصغير حلقة مهمة في سلسلة الغذاء الخاصة بالكائنات </a:t>
            </a:r>
            <a:r>
              <a:rPr lang="ar-AE" sz="2400" b="1" dirty="0" err="1">
                <a:solidFill>
                  <a:schemeClr val="accent6">
                    <a:lumMod val="25000"/>
                  </a:schemeClr>
                </a:solidFill>
                <a:cs typeface="Traditional Arabic" panose="02020603050405020304" pitchFamily="18" charset="-78"/>
              </a:rPr>
              <a:t>البحريىة</a:t>
            </a:r>
            <a:r>
              <a:rPr lang="ar-AE" sz="2400" b="1" dirty="0">
                <a:solidFill>
                  <a:schemeClr val="accent6">
                    <a:lumMod val="25000"/>
                  </a:schemeClr>
                </a:solidFill>
                <a:cs typeface="Traditional Arabic" panose="02020603050405020304" pitchFamily="18" charset="-78"/>
              </a:rPr>
              <a:t>.</a:t>
            </a:r>
          </a:p>
          <a:p>
            <a:pPr algn="just">
              <a:spcBef>
                <a:spcPct val="50000"/>
              </a:spcBef>
            </a:pPr>
            <a:r>
              <a:rPr lang="en-US" sz="2400" b="1" dirty="0">
                <a:solidFill>
                  <a:schemeClr val="accent6">
                    <a:lumMod val="25000"/>
                  </a:schemeClr>
                </a:solidFill>
                <a:cs typeface="Traditional Arabic" panose="02020603050405020304" pitchFamily="18" charset="-78"/>
              </a:rPr>
              <a:t>c.	</a:t>
            </a:r>
            <a:r>
              <a:rPr lang="ar-AE" sz="2400" b="1" dirty="0">
                <a:solidFill>
                  <a:schemeClr val="accent6">
                    <a:lumMod val="25000"/>
                  </a:schemeClr>
                </a:solidFill>
                <a:cs typeface="Traditional Arabic" panose="02020603050405020304" pitchFamily="18" charset="-78"/>
              </a:rPr>
              <a:t>الرخويات </a:t>
            </a:r>
            <a:r>
              <a:rPr lang="en-US" sz="2400" b="1" dirty="0">
                <a:solidFill>
                  <a:schemeClr val="accent6">
                    <a:lumMod val="25000"/>
                  </a:schemeClr>
                </a:solidFill>
                <a:cs typeface="Traditional Arabic" panose="02020603050405020304" pitchFamily="18" charset="-78"/>
              </a:rPr>
              <a:t>Mollusca: </a:t>
            </a:r>
            <a:r>
              <a:rPr lang="ar-AE" sz="2400" b="1" dirty="0">
                <a:solidFill>
                  <a:schemeClr val="accent6">
                    <a:lumMod val="25000"/>
                  </a:schemeClr>
                </a:solidFill>
                <a:cs typeface="Traditional Arabic" panose="02020603050405020304" pitchFamily="18" charset="-78"/>
              </a:rPr>
              <a:t>هي من الرخويات. تنتمي أليها القواقع </a:t>
            </a:r>
            <a:r>
              <a:rPr lang="en-US" sz="2400" b="1" dirty="0">
                <a:solidFill>
                  <a:schemeClr val="accent6">
                    <a:lumMod val="25000"/>
                  </a:schemeClr>
                </a:solidFill>
                <a:cs typeface="Traditional Arabic" panose="02020603050405020304" pitchFamily="18" charset="-78"/>
              </a:rPr>
              <a:t>Snails، </a:t>
            </a:r>
            <a:r>
              <a:rPr lang="ar-AE" sz="2400" b="1" dirty="0">
                <a:solidFill>
                  <a:schemeClr val="accent6">
                    <a:lumMod val="25000"/>
                  </a:schemeClr>
                </a:solidFill>
                <a:cs typeface="Traditional Arabic" panose="02020603050405020304" pitchFamily="18" charset="-78"/>
              </a:rPr>
              <a:t>والمحار </a:t>
            </a:r>
            <a:r>
              <a:rPr lang="en-US" sz="2400" b="1" dirty="0">
                <a:solidFill>
                  <a:schemeClr val="accent6">
                    <a:lumMod val="25000"/>
                  </a:schemeClr>
                </a:solidFill>
                <a:cs typeface="Traditional Arabic" panose="02020603050405020304" pitchFamily="18" charset="-78"/>
              </a:rPr>
              <a:t>Oysters، </a:t>
            </a:r>
            <a:r>
              <a:rPr lang="ar-AE" sz="2400" b="1" dirty="0">
                <a:solidFill>
                  <a:schemeClr val="accent6">
                    <a:lumMod val="25000"/>
                  </a:schemeClr>
                </a:solidFill>
                <a:cs typeface="Traditional Arabic" panose="02020603050405020304" pitchFamily="18" charset="-78"/>
              </a:rPr>
              <a:t>والأسماك الصدفية </a:t>
            </a:r>
            <a:r>
              <a:rPr lang="en-US" sz="2400" b="1" dirty="0">
                <a:solidFill>
                  <a:schemeClr val="accent6">
                    <a:lumMod val="25000"/>
                  </a:schemeClr>
                </a:solidFill>
                <a:cs typeface="Traditional Arabic" panose="02020603050405020304" pitchFamily="18" charset="-78"/>
              </a:rPr>
              <a:t>Shell Fish. </a:t>
            </a:r>
            <a:r>
              <a:rPr lang="ar-AE" sz="2400" b="1" dirty="0">
                <a:solidFill>
                  <a:schemeClr val="accent6">
                    <a:lumMod val="25000"/>
                  </a:schemeClr>
                </a:solidFill>
                <a:cs typeface="Traditional Arabic" panose="02020603050405020304" pitchFamily="18" charset="-78"/>
              </a:rPr>
              <a:t>تعرف أيضا </a:t>
            </a:r>
            <a:r>
              <a:rPr lang="ar-AE" sz="2400" b="1" dirty="0" err="1">
                <a:solidFill>
                  <a:schemeClr val="accent6">
                    <a:lumMod val="25000"/>
                  </a:schemeClr>
                </a:solidFill>
                <a:cs typeface="Traditional Arabic" panose="02020603050405020304" pitchFamily="18" charset="-78"/>
              </a:rPr>
              <a:t>بالراسقدميات</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Cephalopoda</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هذه الكائنات لا تعيش إلا في البحر. </a:t>
            </a:r>
          </a:p>
          <a:p>
            <a:pPr algn="just">
              <a:spcBef>
                <a:spcPct val="50000"/>
              </a:spcBef>
            </a:pPr>
            <a:r>
              <a:rPr lang="en-US" sz="2400" b="1" dirty="0">
                <a:solidFill>
                  <a:schemeClr val="accent6">
                    <a:lumMod val="25000"/>
                  </a:schemeClr>
                </a:solidFill>
                <a:cs typeface="Traditional Arabic" panose="02020603050405020304" pitchFamily="18" charset="-78"/>
              </a:rPr>
              <a:t>d.	</a:t>
            </a:r>
            <a:r>
              <a:rPr lang="ar-AE" sz="2400" b="1" dirty="0" err="1">
                <a:solidFill>
                  <a:schemeClr val="accent6">
                    <a:lumMod val="25000"/>
                  </a:schemeClr>
                </a:solidFill>
                <a:cs typeface="Traditional Arabic" panose="02020603050405020304" pitchFamily="18" charset="-78"/>
              </a:rPr>
              <a:t>القنفذيات</a:t>
            </a:r>
            <a:r>
              <a:rPr lang="en-US" sz="2400" b="1" dirty="0" err="1">
                <a:solidFill>
                  <a:schemeClr val="accent6">
                    <a:lumMod val="25000"/>
                  </a:schemeClr>
                </a:solidFill>
                <a:cs typeface="Traditional Arabic" panose="02020603050405020304" pitchFamily="18" charset="-78"/>
              </a:rPr>
              <a:t>Echinoidea</a:t>
            </a:r>
            <a:r>
              <a:rPr lang="en-US" sz="2400" b="1" dirty="0">
                <a:solidFill>
                  <a:schemeClr val="accent6">
                    <a:lumMod val="25000"/>
                  </a:schemeClr>
                </a:solidFill>
                <a:cs typeface="Traditional Arabic" panose="02020603050405020304" pitchFamily="18" charset="-78"/>
              </a:rPr>
              <a:t> : </a:t>
            </a:r>
            <a:r>
              <a:rPr lang="ar-AE" sz="2400" b="1" dirty="0">
                <a:solidFill>
                  <a:schemeClr val="accent6">
                    <a:lumMod val="25000"/>
                  </a:schemeClr>
                </a:solidFill>
                <a:cs typeface="Traditional Arabic" panose="02020603050405020304" pitchFamily="18" charset="-78"/>
              </a:rPr>
              <a:t>تتخذ شكلا كرويا وقد تكون منبسطة في هيئة قرص مستدير. تغلف اجسامها صدفة ملونة من الصفائح الجيرية. من أهم مجموعاتها قنافذ البحر </a:t>
            </a:r>
            <a:r>
              <a:rPr lang="en-US" sz="2400" b="1" dirty="0">
                <a:solidFill>
                  <a:schemeClr val="accent6">
                    <a:lumMod val="25000"/>
                  </a:schemeClr>
                </a:solidFill>
                <a:cs typeface="Traditional Arabic" panose="02020603050405020304" pitchFamily="18" charset="-78"/>
              </a:rPr>
              <a:t>Sea-urchins، </a:t>
            </a:r>
            <a:r>
              <a:rPr lang="ar-AE" sz="2400" b="1" dirty="0">
                <a:solidFill>
                  <a:schemeClr val="accent6">
                    <a:lumMod val="25000"/>
                  </a:schemeClr>
                </a:solidFill>
                <a:cs typeface="Traditional Arabic" panose="02020603050405020304" pitchFamily="18" charset="-78"/>
              </a:rPr>
              <a:t>ونجوم البحر </a:t>
            </a:r>
            <a:r>
              <a:rPr lang="en-US" sz="2400" b="1" dirty="0">
                <a:solidFill>
                  <a:schemeClr val="accent6">
                    <a:lumMod val="25000"/>
                  </a:schemeClr>
                </a:solidFill>
                <a:cs typeface="Traditional Arabic" panose="02020603050405020304" pitchFamily="18" charset="-78"/>
              </a:rPr>
              <a:t>Star Fishes</a:t>
            </a:r>
            <a:r>
              <a:rPr lang="en-US" sz="2400" b="1" dirty="0" smtClean="0">
                <a:solidFill>
                  <a:schemeClr val="accent6">
                    <a:lumMod val="25000"/>
                  </a:schemeClr>
                </a:solidFill>
                <a:cs typeface="Traditional Arabic" panose="02020603050405020304" pitchFamily="18" charset="-78"/>
              </a:rPr>
              <a:t>.</a:t>
            </a: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199205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pic>
        <p:nvPicPr>
          <p:cNvPr id="3" name="Picture 10" descr="http://upload.wikimedia.org/wikipedia/commons/thumb/d/de/Coral_Reef.jpg/220px-Coral_Reef.jpg">
            <a:hlinkClick r:id="rId2"/>
          </p:cNvPr>
          <p:cNvPicPr/>
          <p:nvPr/>
        </p:nvPicPr>
        <p:blipFill>
          <a:blip r:embed="rId3">
            <a:extLst>
              <a:ext uri="{28A0092B-C50C-407E-A947-70E740481C1C}">
                <a14:useLocalDpi xmlns:a14="http://schemas.microsoft.com/office/drawing/2010/main" xmlns="" val="0"/>
              </a:ext>
            </a:extLst>
          </a:blip>
          <a:srcRect/>
          <a:stretch>
            <a:fillRect/>
          </a:stretch>
        </p:blipFill>
        <p:spPr bwMode="auto">
          <a:xfrm>
            <a:off x="3107546" y="3071810"/>
            <a:ext cx="2345520" cy="1581326"/>
          </a:xfrm>
          <a:prstGeom prst="rect">
            <a:avLst/>
          </a:prstGeom>
          <a:noFill/>
          <a:ln>
            <a:noFill/>
          </a:ln>
        </p:spPr>
      </p:pic>
      <p:sp>
        <p:nvSpPr>
          <p:cNvPr id="5" name="مستطيل 4"/>
          <p:cNvSpPr/>
          <p:nvPr/>
        </p:nvSpPr>
        <p:spPr>
          <a:xfrm>
            <a:off x="4520694" y="4797152"/>
            <a:ext cx="1390124" cy="369332"/>
          </a:xfrm>
          <a:prstGeom prst="rect">
            <a:avLst/>
          </a:prstGeom>
        </p:spPr>
        <p:txBody>
          <a:bodyPr wrap="none">
            <a:spAutoFit/>
          </a:bodyPr>
          <a:lstStyle/>
          <a:p>
            <a:r>
              <a:rPr lang="ar-SA" dirty="0" smtClean="0"/>
              <a:t>الشعب المرجانية</a:t>
            </a:r>
            <a:endParaRPr lang="ar-SA" dirty="0"/>
          </a:p>
        </p:txBody>
      </p:sp>
    </p:spTree>
    <p:extLst>
      <p:ext uri="{BB962C8B-B14F-4D97-AF65-F5344CB8AC3E}">
        <p14:creationId xmlns:p14="http://schemas.microsoft.com/office/powerpoint/2010/main" xmlns="" val="2146931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5" name="Text Box 3"/>
          <p:cNvSpPr txBox="1">
            <a:spLocks noChangeArrowheads="1"/>
          </p:cNvSpPr>
          <p:nvPr/>
        </p:nvSpPr>
        <p:spPr bwMode="auto">
          <a:xfrm>
            <a:off x="350838" y="836712"/>
            <a:ext cx="9204325" cy="24929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en-US" sz="2400" b="1" dirty="0" smtClean="0">
                <a:solidFill>
                  <a:schemeClr val="accent6">
                    <a:lumMod val="25000"/>
                  </a:schemeClr>
                </a:solidFill>
                <a:cs typeface="Traditional Arabic" panose="02020603050405020304" pitchFamily="18" charset="-78"/>
              </a:rPr>
              <a:t> e</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الطحالب والاسفنجيات: هي نباتات وحيدة الخلية. تتنوع عائلاتها من مياه لأخري. تتكون من مجموعة متباينة الأشكال: طحالب </a:t>
            </a:r>
            <a:r>
              <a:rPr lang="ar-AE" sz="2400" b="1" dirty="0" err="1">
                <a:solidFill>
                  <a:schemeClr val="accent6">
                    <a:lumMod val="25000"/>
                  </a:schemeClr>
                </a:solidFill>
                <a:cs typeface="Traditional Arabic" panose="02020603050405020304" pitchFamily="18" charset="-78"/>
              </a:rPr>
              <a:t>اللامناريا</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Laminaria</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والطحالب الخضراء، والعشب الأيرلندي، </a:t>
            </a:r>
            <a:r>
              <a:rPr lang="ar-AE" sz="2400" b="1" dirty="0" err="1">
                <a:solidFill>
                  <a:schemeClr val="accent6">
                    <a:lumMod val="25000"/>
                  </a:schemeClr>
                </a:solidFill>
                <a:cs typeface="Traditional Arabic" panose="02020603050405020304" pitchFamily="18" charset="-78"/>
              </a:rPr>
              <a:t>والبورفيرا</a:t>
            </a:r>
            <a:r>
              <a:rPr lang="ar-AE" sz="2400" b="1" dirty="0">
                <a:solidFill>
                  <a:schemeClr val="accent6">
                    <a:lumMod val="25000"/>
                  </a:schemeClr>
                </a:solidFill>
                <a:cs typeface="Traditional Arabic" panose="02020603050405020304" pitchFamily="18" charset="-78"/>
              </a:rPr>
              <a:t>.</a:t>
            </a:r>
          </a:p>
          <a:p>
            <a:pPr algn="just">
              <a:spcBef>
                <a:spcPct val="50000"/>
              </a:spcBef>
            </a:pPr>
            <a:r>
              <a:rPr lang="en-US" sz="2400" b="1" dirty="0">
                <a:solidFill>
                  <a:schemeClr val="accent6">
                    <a:lumMod val="25000"/>
                  </a:schemeClr>
                </a:solidFill>
                <a:cs typeface="Traditional Arabic" panose="02020603050405020304" pitchFamily="18" charset="-78"/>
              </a:rPr>
              <a:t>f.	</a:t>
            </a:r>
            <a:r>
              <a:rPr lang="ar-AE" sz="2400" b="1" dirty="0">
                <a:solidFill>
                  <a:schemeClr val="accent6">
                    <a:lumMod val="25000"/>
                  </a:schemeClr>
                </a:solidFill>
                <a:cs typeface="Traditional Arabic" panose="02020603050405020304" pitchFamily="18" charset="-78"/>
              </a:rPr>
              <a:t>الصدفيات: هي كائنات ذات أشكال متنوعة. تستخدم في صناعة الزينة والحلي. من أهمها صدفة </a:t>
            </a:r>
            <a:r>
              <a:rPr lang="ar-AE" sz="2400" b="1" dirty="0" err="1">
                <a:solidFill>
                  <a:schemeClr val="accent6">
                    <a:lumMod val="25000"/>
                  </a:schemeClr>
                </a:solidFill>
                <a:cs typeface="Traditional Arabic" panose="02020603050405020304" pitchFamily="18" charset="-78"/>
              </a:rPr>
              <a:t>مونيتا</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Cypraea</a:t>
            </a:r>
            <a:r>
              <a:rPr lang="en-US" sz="2400" b="1" dirty="0">
                <a:solidFill>
                  <a:schemeClr val="accent6">
                    <a:lumMod val="25000"/>
                  </a:schemeClr>
                </a:solidFill>
                <a:cs typeface="Traditional Arabic" panose="02020603050405020304" pitchFamily="18" charset="-78"/>
              </a:rPr>
              <a:t> Moneta. </a:t>
            </a:r>
            <a:r>
              <a:rPr lang="ar-AE" sz="2400" b="1" dirty="0">
                <a:solidFill>
                  <a:schemeClr val="accent6">
                    <a:lumMod val="25000"/>
                  </a:schemeClr>
                </a:solidFill>
                <a:cs typeface="Traditional Arabic" panose="02020603050405020304" pitchFamily="18" charset="-78"/>
              </a:rPr>
              <a:t>منها أصداف لولبية وأخري حلزونية. هناك من المحار الذي يحتوي على اللؤلؤ بالمياه </a:t>
            </a:r>
            <a:r>
              <a:rPr lang="ar-AE" sz="2400" b="1" dirty="0" err="1">
                <a:solidFill>
                  <a:schemeClr val="accent6">
                    <a:lumMod val="25000"/>
                  </a:schemeClr>
                </a:solidFill>
                <a:cs typeface="Traditional Arabic" panose="02020603050405020304" pitchFamily="18" charset="-78"/>
              </a:rPr>
              <a:t>الدافيئة</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الرابعة عشر</a:t>
            </a:r>
            <a:endParaRPr lang="en-US" sz="2000" dirty="0"/>
          </a:p>
        </p:txBody>
      </p:sp>
    </p:spTree>
    <p:extLst>
      <p:ext uri="{BB962C8B-B14F-4D97-AF65-F5344CB8AC3E}">
        <p14:creationId xmlns:p14="http://schemas.microsoft.com/office/powerpoint/2010/main" xmlns="" val="111570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68</TotalTime>
  <Words>353</Words>
  <Application>Microsoft Office PowerPoint</Application>
  <PresentationFormat>A4 Paper (210x297 mm)‎</PresentationFormat>
  <Paragraphs>148</Paragraphs>
  <Slides>26</Slides>
  <Notes>18</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المحاضرة 14</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SMART</cp:lastModifiedBy>
  <cp:revision>14</cp:revision>
  <dcterms:created xsi:type="dcterms:W3CDTF">2014-09-11T06:30:06Z</dcterms:created>
  <dcterms:modified xsi:type="dcterms:W3CDTF">2014-11-26T17:37:13Z</dcterms:modified>
</cp:coreProperties>
</file>