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6" r:id="rId2"/>
    <p:sldId id="325" r:id="rId3"/>
    <p:sldId id="301" r:id="rId4"/>
    <p:sldId id="346" r:id="rId5"/>
    <p:sldId id="347" r:id="rId6"/>
    <p:sldId id="348" r:id="rId7"/>
    <p:sldId id="349" r:id="rId8"/>
    <p:sldId id="350" r:id="rId9"/>
    <p:sldId id="341" r:id="rId10"/>
    <p:sldId id="344" r:id="rId11"/>
    <p:sldId id="324" r:id="rId12"/>
  </p:sldIdLst>
  <p:sldSz cx="9906000" cy="6858000" type="A4"/>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66"/>
    <a:srgbClr val="FF3300"/>
    <a:srgbClr val="009900"/>
    <a:srgbClr val="709256"/>
    <a:srgbClr val="AD9968"/>
    <a:srgbClr val="3B84A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81" autoAdjust="0"/>
    <p:restoredTop sz="94664" autoAdjust="0"/>
  </p:normalViewPr>
  <p:slideViewPr>
    <p:cSldViewPr>
      <p:cViewPr varScale="1">
        <p:scale>
          <a:sx n="78" d="100"/>
          <a:sy n="78" d="100"/>
        </p:scale>
        <p:origin x="912" y="72"/>
      </p:cViewPr>
      <p:guideLst>
        <p:guide orient="horz" pos="2160"/>
        <p:guide pos="312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8A36A94A-2859-4E7F-B0B1-90224A3C4248}" type="datetimeFigureOut">
              <a:rPr lang="en-US"/>
              <a:pPr>
                <a:defRPr/>
              </a:pPr>
              <a:t>10/6/2014</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rtl="0">
              <a:defRPr sz="1200">
                <a:latin typeface="Calibri" pitchFamily="34" charset="0"/>
                <a:cs typeface="Arial" charset="0"/>
              </a:defRPr>
            </a:lvl1pPr>
          </a:lstStyle>
          <a:p>
            <a:pPr>
              <a:defRPr/>
            </a:pPr>
            <a:fld id="{329D72F7-DA67-4D46-BE9D-92DC8B84C521}" type="slidenum">
              <a:rPr lang="ar-SA"/>
              <a:pPr>
                <a:defRPr/>
              </a:pPr>
              <a:t>‹#›</a:t>
            </a:fld>
            <a:endParaRPr lang="en-US" dirty="0"/>
          </a:p>
        </p:txBody>
      </p:sp>
    </p:spTree>
    <p:extLst>
      <p:ext uri="{BB962C8B-B14F-4D97-AF65-F5344CB8AC3E}">
        <p14:creationId xmlns:p14="http://schemas.microsoft.com/office/powerpoint/2010/main" val="325199035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6"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927600" y="6356350"/>
            <a:ext cx="482600" cy="365125"/>
          </a:xfrm>
        </p:spPr>
        <p:txBody>
          <a:bodyPr/>
          <a:lstStyle>
            <a:lvl1pPr>
              <a:defRPr/>
            </a:lvl1pPr>
          </a:lstStyle>
          <a:p>
            <a:pPr>
              <a:defRPr/>
            </a:pPr>
            <a:fld id="{355B2337-0B50-431A-8700-15C6D61FDBE5}"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7" name="Rectangle 6"/>
          <p:cNvSpPr/>
          <p:nvPr userDrawn="1"/>
        </p:nvSpPr>
        <p:spPr>
          <a:xfrm>
            <a:off x="4876800" y="6367463"/>
            <a:ext cx="681038" cy="338137"/>
          </a:xfrm>
          <a:prstGeom prst="rect">
            <a:avLst/>
          </a:prstGeom>
        </p:spPr>
        <p:txBody>
          <a:bodyPr wrap="none">
            <a:spAutoFit/>
          </a:bodyPr>
          <a:lstStyle/>
          <a:p>
            <a:pPr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 name="Rectangle 7"/>
          <p:cNvSpPr/>
          <p:nvPr userDrawn="1"/>
        </p:nvSpPr>
        <p:spPr>
          <a:xfrm>
            <a:off x="4876800" y="6367463"/>
            <a:ext cx="681038" cy="338137"/>
          </a:xfrm>
          <a:prstGeom prst="rect">
            <a:avLst/>
          </a:prstGeom>
        </p:spPr>
        <p:txBody>
          <a:bodyPr wrap="none">
            <a:spAutoFit/>
          </a:bodyPr>
          <a:lstStyle/>
          <a:p>
            <a:pPr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userDrawn="1"/>
        </p:nvSpPr>
        <p:spPr>
          <a:xfrm>
            <a:off x="4876800" y="6367463"/>
            <a:ext cx="681038" cy="338137"/>
          </a:xfrm>
          <a:prstGeom prst="rect">
            <a:avLst/>
          </a:prstGeom>
        </p:spPr>
        <p:txBody>
          <a:bodyPr wrap="none">
            <a:spAutoFit/>
          </a:bodyPr>
          <a:lstStyle/>
          <a:p>
            <a:pPr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userDrawn="1"/>
        </p:nvSpPr>
        <p:spPr>
          <a:xfrm>
            <a:off x="4876800" y="6367463"/>
            <a:ext cx="681038" cy="338137"/>
          </a:xfrm>
          <a:prstGeom prst="rect">
            <a:avLst/>
          </a:prstGeom>
        </p:spPr>
        <p:txBody>
          <a:bodyPr wrap="none">
            <a:spAutoFit/>
          </a:bodyPr>
          <a:lstStyle/>
          <a:p>
            <a:pPr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userDrawn="1"/>
        </p:nvSpPr>
        <p:spPr>
          <a:xfrm>
            <a:off x="4876800" y="6367463"/>
            <a:ext cx="681038" cy="338137"/>
          </a:xfrm>
          <a:prstGeom prst="rect">
            <a:avLst/>
          </a:prstGeom>
        </p:spPr>
        <p:txBody>
          <a:bodyPr wrap="none">
            <a:spAutoFit/>
          </a:bodyPr>
          <a:lstStyle/>
          <a:p>
            <a:pPr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A65CFB0F-8138-4DA5-A02D-DA93997CC972}"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86C44C66-7E98-41EA-9FA2-4B23D1609618}"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403B51F3-9647-4D0D-97C0-5594E67D17B9}"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502EA686-137A-4C59-9862-E853FDD46D59}"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fontAlgn="auto">
              <a:spcBef>
                <a:spcPts val="0"/>
              </a:spcBef>
              <a:spcAft>
                <a:spcPts val="0"/>
              </a:spcAft>
              <a:defRPr/>
            </a:pPr>
            <a:endParaRPr lang="en-US" dirty="0"/>
          </a:p>
        </p:txBody>
      </p:sp>
      <p:grpSp>
        <p:nvGrpSpPr>
          <p:cNvPr id="1029"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algn="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863"/>
            <a:ext cx="1928813" cy="338137"/>
          </a:xfrm>
          <a:prstGeom prst="rect">
            <a:avLst/>
          </a:prstGeom>
        </p:spPr>
        <p:txBody>
          <a:bodyPr wrap="none">
            <a:spAutoFit/>
          </a:bodyPr>
          <a:lstStyle/>
          <a:p>
            <a:pPr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userDrawn="1"/>
        </p:nvSpPr>
        <p:spPr>
          <a:xfrm>
            <a:off x="7050088" y="6291263"/>
            <a:ext cx="1408112" cy="338137"/>
          </a:xfrm>
          <a:prstGeom prst="rect">
            <a:avLst/>
          </a:prstGeom>
        </p:spPr>
        <p:txBody>
          <a:bodyPr wrap="none">
            <a:spAutoFit/>
          </a:bodyPr>
          <a:lstStyle/>
          <a:p>
            <a:pPr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userDrawn="1"/>
        </p:nvPicPr>
        <p:blipFill>
          <a:blip r:embed="rId14" cstate="print"/>
          <a:srcRect/>
          <a:stretch>
            <a:fillRect/>
          </a:stretch>
        </p:blipFill>
        <p:spPr bwMode="auto">
          <a:xfrm>
            <a:off x="304800" y="5791200"/>
            <a:ext cx="838200" cy="938213"/>
          </a:xfrm>
          <a:prstGeom prst="rect">
            <a:avLst/>
          </a:prstGeom>
          <a:noFill/>
          <a:ln w="9525">
            <a:noFill/>
            <a:miter lim="800000"/>
            <a:headEnd/>
            <a:tailEnd/>
          </a:ln>
        </p:spPr>
      </p:pic>
      <p:sp>
        <p:nvSpPr>
          <p:cNvPr id="19" name="Rectangle 18"/>
          <p:cNvSpPr/>
          <p:nvPr userDrawn="1"/>
        </p:nvSpPr>
        <p:spPr>
          <a:xfrm>
            <a:off x="914400" y="6581775"/>
            <a:ext cx="3116263" cy="276225"/>
          </a:xfrm>
          <a:prstGeom prst="rect">
            <a:avLst/>
          </a:prstGeom>
        </p:spPr>
        <p:txBody>
          <a:bodyPr wrap="none">
            <a:spAutoFit/>
          </a:bodyPr>
          <a:lstStyle/>
          <a:p>
            <a:pPr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userDrawn="1"/>
        </p:nvSpPr>
        <p:spPr>
          <a:xfrm>
            <a:off x="1182688" y="6291263"/>
            <a:ext cx="2795587" cy="338137"/>
          </a:xfrm>
          <a:prstGeom prst="rect">
            <a:avLst/>
          </a:prstGeom>
        </p:spPr>
        <p:txBody>
          <a:bodyPr wrap="none">
            <a:spAutoFit/>
          </a:bodyPr>
          <a:lstStyle/>
          <a:p>
            <a:pPr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endParaRPr>
          </a:p>
        </p:txBody>
      </p:sp>
      <p:sp>
        <p:nvSpPr>
          <p:cNvPr id="3" name="Subtitle 2"/>
          <p:cNvSpPr>
            <a:spLocks noGrp="1"/>
          </p:cNvSpPr>
          <p:nvPr>
            <p:ph type="subTitle" idx="1"/>
          </p:nvPr>
        </p:nvSpPr>
        <p:spPr/>
        <p:txBody>
          <a:bodyPr rtlCol="0">
            <a:normAutofit/>
          </a:bodyPr>
          <a:lstStyle/>
          <a:p>
            <a:pPr eaLnBrk="1" fontAlgn="auto" hangingPunct="1">
              <a:spcAft>
                <a:spcPts val="0"/>
              </a:spcAft>
              <a:buFont typeface="Arial" pitchFamily="34" charset="0"/>
              <a:buNone/>
              <a:defRPr/>
            </a:pPr>
            <a:endParaRPr lang="en-US" dirty="0" smtClean="0">
              <a:cs typeface="+mn-cs"/>
            </a:endParaRPr>
          </a:p>
        </p:txBody>
      </p:sp>
      <p:sp>
        <p:nvSpPr>
          <p:cNvPr id="14339" name="Slide Number Placeholder 3"/>
          <p:cNvSpPr>
            <a:spLocks noGrp="1"/>
          </p:cNvSpPr>
          <p:nvPr>
            <p:ph type="sldNum" sz="quarter" idx="10"/>
          </p:nvPr>
        </p:nvSpPr>
        <p:spPr bwMode="auto">
          <a:noFill/>
          <a:ln>
            <a:miter lim="800000"/>
            <a:headEnd/>
            <a:tailEnd/>
          </a:ln>
        </p:spPr>
        <p:txBody>
          <a:bodyPr/>
          <a:lstStyle/>
          <a:p>
            <a:fld id="{609AF071-55F1-44E7-B9F7-95103D309DD2}" type="slidenum">
              <a:rPr lang="ar-SA" smtClean="0"/>
              <a:pPr/>
              <a:t>1</a:t>
            </a:fld>
            <a:endParaRPr lang="en-US" dirty="0" smtClean="0"/>
          </a:p>
        </p:txBody>
      </p:sp>
      <p:sp>
        <p:nvSpPr>
          <p:cNvPr id="5" name="Rectangle 4"/>
          <p:cNvSpPr/>
          <p:nvPr/>
        </p:nvSpPr>
        <p:spPr>
          <a:xfrm>
            <a:off x="0" y="114300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fontAlgn="auto">
              <a:spcBef>
                <a:spcPts val="0"/>
              </a:spcBef>
              <a:spcAft>
                <a:spcPts val="0"/>
              </a:spcAft>
              <a:defRPr/>
            </a:pPr>
            <a:endParaRPr lang="en-US" dirty="0"/>
          </a:p>
        </p:txBody>
      </p:sp>
      <p:sp>
        <p:nvSpPr>
          <p:cNvPr id="5127" name="Subtitle 2"/>
          <p:cNvSpPr txBox="1">
            <a:spLocks/>
          </p:cNvSpPr>
          <p:nvPr/>
        </p:nvSpPr>
        <p:spPr bwMode="auto">
          <a:xfrm>
            <a:off x="5524504" y="4643446"/>
            <a:ext cx="4083050" cy="1066800"/>
          </a:xfrm>
          <a:prstGeom prst="rect">
            <a:avLst/>
          </a:prstGeom>
          <a:noFill/>
          <a:ln w="9525">
            <a:noFill/>
            <a:miter lim="800000"/>
            <a:headEnd/>
            <a:tailEnd/>
          </a:ln>
        </p:spPr>
        <p:txBody>
          <a:bodyPr/>
          <a:lstStyle/>
          <a:p>
            <a:pPr algn="ctr">
              <a:spcBef>
                <a:spcPct val="20000"/>
              </a:spcBef>
              <a:buFont typeface="Arial" pitchFamily="34" charset="0"/>
              <a:buNone/>
              <a:defRPr/>
            </a:pPr>
            <a:r>
              <a:rPr lang="ar-SA" sz="2400" b="1" dirty="0">
                <a:solidFill>
                  <a:schemeClr val="tx2">
                    <a:lumMod val="75000"/>
                  </a:schemeClr>
                </a:solidFill>
                <a:latin typeface="Calibri" pitchFamily="34" charset="0"/>
                <a:cs typeface="Arial" pitchFamily="34" charset="0"/>
              </a:rPr>
              <a:t>جامعة الملك فيصل</a:t>
            </a:r>
          </a:p>
          <a:p>
            <a:pPr algn="ctr">
              <a:spcBef>
                <a:spcPct val="20000"/>
              </a:spcBef>
              <a:buFont typeface="Arial" pitchFamily="34" charset="0"/>
              <a:buNone/>
              <a:defRPr/>
            </a:pPr>
            <a:r>
              <a:rPr lang="ar-SA" sz="2400" b="1" dirty="0">
                <a:solidFill>
                  <a:schemeClr val="tx2">
                    <a:lumMod val="75000"/>
                  </a:schemeClr>
                </a:solidFill>
                <a:latin typeface="Calibri" pitchFamily="34" charset="0"/>
                <a:cs typeface="Arial" pitchFamily="34" charset="0"/>
              </a:rPr>
              <a:t>عمادة التعلم الإلكتروني والتعليم عن بعد</a:t>
            </a:r>
            <a:endParaRPr lang="en-US" sz="2400" b="1" dirty="0">
              <a:solidFill>
                <a:schemeClr val="tx2">
                  <a:lumMod val="75000"/>
                </a:schemeClr>
              </a:solidFill>
              <a:latin typeface="Calibri" pitchFamily="34" charset="0"/>
              <a:cs typeface="Arial" pitchFamily="34" charset="0"/>
            </a:endParaRPr>
          </a:p>
          <a:p>
            <a:pPr algn="ctr">
              <a:spcBef>
                <a:spcPct val="20000"/>
              </a:spcBef>
              <a:buFont typeface="Arial" pitchFamily="34" charset="0"/>
              <a:buNone/>
              <a:defRPr/>
            </a:pPr>
            <a:r>
              <a:rPr lang="ar-SA" sz="2400" dirty="0">
                <a:solidFill>
                  <a:schemeClr val="tx2">
                    <a:lumMod val="75000"/>
                  </a:schemeClr>
                </a:solidFill>
                <a:latin typeface="Calibri" pitchFamily="34" charset="0"/>
                <a:cs typeface="Arial" pitchFamily="34" charset="0"/>
              </a:rPr>
              <a:t>	</a:t>
            </a:r>
            <a:endParaRPr lang="en-US" sz="2400" dirty="0">
              <a:solidFill>
                <a:schemeClr val="tx2">
                  <a:lumMod val="75000"/>
                </a:schemeClr>
              </a:solidFill>
              <a:latin typeface="Calibri" pitchFamily="34" charset="0"/>
              <a:cs typeface="Arial" pitchFamily="34" charset="0"/>
            </a:endParaRPr>
          </a:p>
        </p:txBody>
      </p:sp>
      <p:grpSp>
        <p:nvGrpSpPr>
          <p:cNvPr id="14343"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14348"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5130" name="Title 1"/>
          <p:cNvSpPr txBox="1">
            <a:spLocks/>
          </p:cNvSpPr>
          <p:nvPr/>
        </p:nvSpPr>
        <p:spPr bwMode="auto">
          <a:xfrm>
            <a:off x="309530" y="2819400"/>
            <a:ext cx="6215106" cy="2609864"/>
          </a:xfrm>
          <a:prstGeom prst="rect">
            <a:avLst/>
          </a:prstGeom>
          <a:noFill/>
          <a:ln w="9525">
            <a:noFill/>
            <a:miter lim="800000"/>
            <a:headEnd/>
            <a:tailEnd/>
          </a:ln>
        </p:spPr>
        <p:txBody>
          <a:bodyPr anchor="ctr"/>
          <a:lstStyle/>
          <a:p>
            <a:pPr algn="ctr" rtl="1">
              <a:defRPr/>
            </a:pPr>
            <a:r>
              <a:rPr lang="ar-EG" sz="3700" b="1" dirty="0">
                <a:solidFill>
                  <a:srgbClr val="0070C0"/>
                </a:solidFill>
                <a:latin typeface="AYM Wadiy S_U normal."/>
                <a:cs typeface="Times New Roman" pitchFamily="18" charset="0"/>
              </a:rPr>
              <a:t>اسم </a:t>
            </a:r>
            <a:r>
              <a:rPr lang="ar-EG" sz="3700" b="1" dirty="0" smtClean="0">
                <a:solidFill>
                  <a:srgbClr val="0070C0"/>
                </a:solidFill>
                <a:latin typeface="AYM Wadiy S_U normal."/>
                <a:cs typeface="Times New Roman" pitchFamily="18" charset="0"/>
              </a:rPr>
              <a:t>المقرر</a:t>
            </a:r>
            <a:endParaRPr lang="ar-SA" sz="3700" b="1" dirty="0" smtClean="0">
              <a:solidFill>
                <a:srgbClr val="0070C0"/>
              </a:solidFill>
              <a:latin typeface="AYM Wadiy S_U normal."/>
              <a:cs typeface="Times New Roman" pitchFamily="18" charset="0"/>
            </a:endParaRPr>
          </a:p>
          <a:p>
            <a:pPr algn="ctr" rtl="1">
              <a:defRPr/>
            </a:pPr>
            <a:r>
              <a:rPr lang="ar-EG" sz="3700" b="1" dirty="0" smtClean="0">
                <a:solidFill>
                  <a:srgbClr val="0070C0"/>
                </a:solidFill>
                <a:latin typeface="AYM Wadiy S_U normal."/>
                <a:cs typeface="Times New Roman" pitchFamily="18" charset="0"/>
              </a:rPr>
              <a:t>تطبيقات نظم المعلومات الجغرافية</a:t>
            </a:r>
            <a:r>
              <a:rPr lang="ar-SA" sz="3700" b="1" dirty="0" smtClean="0">
                <a:solidFill>
                  <a:srgbClr val="0070C0"/>
                </a:solidFill>
                <a:latin typeface="AYM Wadiy S_U normal."/>
                <a:cs typeface="Times New Roman" pitchFamily="18" charset="0"/>
              </a:rPr>
              <a:t> في الجغرافيا</a:t>
            </a:r>
            <a:r>
              <a:rPr lang="ar-EG" sz="3700" b="1" dirty="0" smtClean="0">
                <a:solidFill>
                  <a:srgbClr val="0070C0"/>
                </a:solidFill>
                <a:latin typeface="AYM Wadiy S_U normal."/>
                <a:cs typeface="Times New Roman" pitchFamily="18" charset="0"/>
              </a:rPr>
              <a:t> البشرية</a:t>
            </a:r>
            <a:endParaRPr lang="ar-SA" sz="3700" b="1" dirty="0">
              <a:solidFill>
                <a:srgbClr val="0070C0"/>
              </a:solidFill>
              <a:latin typeface="AYM Wadiy S_U normal."/>
              <a:cs typeface="Times New Roman" pitchFamily="18" charset="0"/>
            </a:endParaRPr>
          </a:p>
          <a:p>
            <a:pPr algn="ctr" rtl="1">
              <a:defRPr/>
            </a:pPr>
            <a:r>
              <a:rPr lang="ar-EG" sz="2600" b="1" dirty="0" smtClean="0">
                <a:solidFill>
                  <a:srgbClr val="0070C0"/>
                </a:solidFill>
                <a:latin typeface="Calibri" pitchFamily="34" charset="0"/>
                <a:cs typeface="Times New Roman" pitchFamily="18" charset="0"/>
              </a:rPr>
              <a:t>د</a:t>
            </a:r>
            <a:r>
              <a:rPr lang="ar-SA" sz="2600" b="1" dirty="0" smtClean="0">
                <a:solidFill>
                  <a:srgbClr val="0070C0"/>
                </a:solidFill>
                <a:latin typeface="Calibri" pitchFamily="34" charset="0"/>
                <a:cs typeface="Times New Roman" pitchFamily="18" charset="0"/>
              </a:rPr>
              <a:t>.مجدى أبوالنصر</a:t>
            </a:r>
            <a:endParaRPr lang="en-US" sz="2600" b="1" dirty="0">
              <a:solidFill>
                <a:srgbClr val="0070C0"/>
              </a:solidFill>
              <a:latin typeface="Calibri" pitchFamily="34" charset="0"/>
              <a:cs typeface="Arial" pitchFamily="34" charset="0"/>
            </a:endParaRPr>
          </a:p>
        </p:txBody>
      </p:sp>
      <p:sp>
        <p:nvSpPr>
          <p:cNvPr id="14346"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algn="r"/>
            <a:fld id="{06E1AEAA-B583-4CEB-A1AB-88E7AB4DBBFC}" type="slidenum">
              <a:rPr lang="ar-SA" sz="1200">
                <a:solidFill>
                  <a:schemeClr val="bg1"/>
                </a:solidFill>
                <a:latin typeface="Calibri" pitchFamily="34" charset="0"/>
              </a:rPr>
              <a:pPr algn="r"/>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03804976-63B5-4B2F-AB4F-FC7F24A949DD}" type="slidenum">
              <a:rPr lang="ar-SA" smtClean="0"/>
              <a:pPr/>
              <a:t>2</a:t>
            </a:fld>
            <a:endParaRPr lang="en-US" dirty="0" smtClean="0"/>
          </a:p>
        </p:txBody>
      </p:sp>
      <p:sp>
        <p:nvSpPr>
          <p:cNvPr id="6146" name="Title 4"/>
          <p:cNvSpPr>
            <a:spLocks noGrp="1"/>
          </p:cNvSpPr>
          <p:nvPr>
            <p:ph type="ctrTitle"/>
          </p:nvPr>
        </p:nvSpPr>
        <p:spPr>
          <a:xfrm>
            <a:off x="654799" y="3074258"/>
            <a:ext cx="8643998" cy="2514982"/>
          </a:xfrm>
        </p:spPr>
        <p:txBody>
          <a:bodyPr/>
          <a:lstStyle/>
          <a:p>
            <a:pPr rtl="1" eaLnBrk="1" hangingPunct="1">
              <a:defRPr/>
            </a:pPr>
            <a:r>
              <a:rPr lang="ar-EG" sz="6000" spc="-150" dirty="0" smtClean="0">
                <a:solidFill>
                  <a:srgbClr val="7030A0"/>
                </a:solidFill>
                <a:latin typeface="ae_AlMateen" pitchFamily="2" charset="-78"/>
                <a:cs typeface="ae_AlMateen" pitchFamily="2" charset="-78"/>
              </a:rPr>
              <a:t/>
            </a:r>
            <a:br>
              <a:rPr lang="ar-EG" sz="6000" spc="-150" dirty="0" smtClean="0">
                <a:solidFill>
                  <a:srgbClr val="7030A0"/>
                </a:solidFill>
                <a:latin typeface="ae_AlMateen" pitchFamily="2" charset="-78"/>
                <a:cs typeface="ae_AlMateen" pitchFamily="2" charset="-78"/>
              </a:rPr>
            </a:br>
            <a:r>
              <a:rPr lang="ar-SA" sz="6000" spc="-150" dirty="0" smtClean="0">
                <a:solidFill>
                  <a:srgbClr val="7030A0"/>
                </a:solidFill>
                <a:latin typeface="ae_AlMateen" pitchFamily="2" charset="-78"/>
                <a:cs typeface="ae_AlMateen" pitchFamily="2" charset="-78"/>
              </a:rPr>
              <a:t>تطبيقات نظم المعلومات الجغرافية في الجغرافيا البشرية(1)</a:t>
            </a:r>
            <a:endParaRPr lang="en-US" sz="6000" spc="-150" dirty="0" smtClean="0">
              <a:solidFill>
                <a:srgbClr val="7030A0"/>
              </a:solidFill>
              <a:latin typeface="ae_AlMateen" pitchFamily="2" charset="-78"/>
              <a:cs typeface="ae_AlMateen" pitchFamily="2" charset="-78"/>
            </a:endParaRPr>
          </a:p>
        </p:txBody>
      </p:sp>
      <p:sp>
        <p:nvSpPr>
          <p:cNvPr id="3" name="مستطيل 2"/>
          <p:cNvSpPr/>
          <p:nvPr/>
        </p:nvSpPr>
        <p:spPr>
          <a:xfrm>
            <a:off x="4911725" y="3094276"/>
            <a:ext cx="2476500" cy="1723549"/>
          </a:xfrm>
          <a:prstGeom prst="rect">
            <a:avLst/>
          </a:prstGeom>
        </p:spPr>
        <p:txBody>
          <a:bodyPr>
            <a:spAutoFit/>
          </a:bodyPr>
          <a:lstStyle/>
          <a:p>
            <a:r>
              <a:rPr lang="ar-SA" sz="4400" spc="-150" dirty="0">
                <a:solidFill>
                  <a:srgbClr val="376092"/>
                </a:solidFill>
                <a:latin typeface="ae_AlMateen" pitchFamily="2" charset="-78"/>
                <a:ea typeface="+mj-ea"/>
                <a:cs typeface="ae_AlMateen" pitchFamily="2" charset="-78"/>
              </a:rPr>
              <a:t/>
            </a:r>
            <a:br>
              <a:rPr lang="ar-SA" sz="4400" spc="-150" dirty="0">
                <a:solidFill>
                  <a:srgbClr val="376092"/>
                </a:solidFill>
                <a:latin typeface="ae_AlMateen" pitchFamily="2" charset="-78"/>
                <a:ea typeface="+mj-ea"/>
                <a:cs typeface="ae_AlMateen" pitchFamily="2" charset="-78"/>
              </a:rPr>
            </a:br>
            <a:r>
              <a:rPr lang="ar-SA" sz="4400" spc="-150" dirty="0">
                <a:solidFill>
                  <a:srgbClr val="376092"/>
                </a:solidFill>
                <a:latin typeface="ae_AlMateen" pitchFamily="2" charset="-78"/>
                <a:ea typeface="+mj-ea"/>
                <a:cs typeface="ae_AlMateen" pitchFamily="2" charset="-78"/>
              </a:rPr>
              <a:t/>
            </a:r>
            <a:br>
              <a:rPr lang="ar-SA" sz="4400" spc="-150" dirty="0">
                <a:solidFill>
                  <a:srgbClr val="376092"/>
                </a:solidFill>
                <a:latin typeface="ae_AlMateen" pitchFamily="2" charset="-78"/>
                <a:ea typeface="+mj-ea"/>
                <a:cs typeface="ae_AlMateen" pitchFamily="2" charset="-78"/>
              </a:rPr>
            </a:br>
            <a:endParaRPr lang="en-US" dirty="0"/>
          </a:p>
        </p:txBody>
      </p:sp>
      <p:sp>
        <p:nvSpPr>
          <p:cNvPr id="5" name="Title 4"/>
          <p:cNvSpPr>
            <a:spLocks noGrp="1"/>
          </p:cNvSpPr>
          <p:nvPr/>
        </p:nvSpPr>
        <p:spPr bwMode="auto">
          <a:xfrm>
            <a:off x="2024042" y="2214554"/>
            <a:ext cx="5905512"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accent1">
                    <a:lumMod val="75000"/>
                  </a:schemeClr>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a:lstStyle>
          <a:p>
            <a:pPr rtl="1" eaLnBrk="1" hangingPunct="1">
              <a:defRPr/>
            </a:pPr>
            <a:r>
              <a:rPr lang="ar-SA" sz="6000" spc="-150" dirty="0" smtClean="0">
                <a:solidFill>
                  <a:srgbClr val="7030A0"/>
                </a:solidFill>
                <a:latin typeface="ae_AlMateen" pitchFamily="2" charset="-78"/>
                <a:cs typeface="ae_AlMateen" pitchFamily="2" charset="-78"/>
              </a:rPr>
              <a:t>المحاضرة </a:t>
            </a:r>
          </a:p>
          <a:p>
            <a:pPr rtl="1" eaLnBrk="1" hangingPunct="1">
              <a:defRPr/>
            </a:pPr>
            <a:r>
              <a:rPr lang="ar-SA" sz="6000" spc="-150" smtClean="0">
                <a:solidFill>
                  <a:srgbClr val="7030A0"/>
                </a:solidFill>
                <a:latin typeface="ae_AlMateen" pitchFamily="2" charset="-78"/>
                <a:cs typeface="ae_AlMateen" pitchFamily="2" charset="-78"/>
              </a:rPr>
              <a:t>الثانية </a:t>
            </a:r>
            <a:r>
              <a:rPr lang="ar-SA" sz="6000" spc="-150" dirty="0" smtClean="0">
                <a:solidFill>
                  <a:srgbClr val="7030A0"/>
                </a:solidFill>
                <a:latin typeface="ae_AlMateen" pitchFamily="2" charset="-78"/>
                <a:cs typeface="ae_AlMateen" pitchFamily="2" charset="-78"/>
              </a:rPr>
              <a:t>عشر </a:t>
            </a:r>
            <a:endParaRPr lang="en-US" sz="6000" spc="-150" dirty="0" smtClean="0">
              <a:solidFill>
                <a:srgbClr val="7030A0"/>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عناصر المحاضرة  :</a:t>
            </a:r>
            <a:endParaRPr lang="en-US" dirty="0"/>
          </a:p>
        </p:txBody>
      </p:sp>
      <p:sp>
        <p:nvSpPr>
          <p:cNvPr id="3" name="عنصر نائب للمحتوى 2"/>
          <p:cNvSpPr>
            <a:spLocks noGrp="1"/>
          </p:cNvSpPr>
          <p:nvPr>
            <p:ph idx="1"/>
          </p:nvPr>
        </p:nvSpPr>
        <p:spPr>
          <a:xfrm>
            <a:off x="452406" y="1500174"/>
            <a:ext cx="8915400" cy="4525963"/>
          </a:xfrm>
        </p:spPr>
        <p:txBody>
          <a:bodyPr/>
          <a:lstStyle/>
          <a:p>
            <a:pPr marL="457200" indent="-457200" rtl="1">
              <a:buFontTx/>
              <a:buChar char="-"/>
            </a:pPr>
            <a:r>
              <a:rPr lang="ar-SA" dirty="0" smtClean="0"/>
              <a:t>نظم المعلومات والزراعة</a:t>
            </a:r>
            <a:r>
              <a:rPr lang="ar-EG" dirty="0" smtClean="0"/>
              <a:t>.</a:t>
            </a:r>
            <a:endParaRPr lang="ar-SA" dirty="0" smtClean="0"/>
          </a:p>
          <a:p>
            <a:pPr marL="457200" indent="-457200" rtl="1">
              <a:buFontTx/>
              <a:buChar char="-"/>
            </a:pPr>
            <a:r>
              <a:rPr lang="ar-SA" dirty="0" smtClean="0"/>
              <a:t>محاور التطبيقات الزراعية </a:t>
            </a:r>
            <a:r>
              <a:rPr lang="ar-EG" dirty="0" smtClean="0"/>
              <a:t>.</a:t>
            </a:r>
            <a:endParaRPr lang="ar-SA" dirty="0" smtClean="0"/>
          </a:p>
          <a:p>
            <a:pPr marL="457200" indent="-457200" rtl="1">
              <a:buFontTx/>
              <a:buChar char="-"/>
            </a:pPr>
            <a:r>
              <a:rPr lang="ar-SA" dirty="0" smtClean="0"/>
              <a:t>نظم المعلومات الجغرافية والأمن </a:t>
            </a:r>
            <a:r>
              <a:rPr lang="ar-EG" dirty="0" smtClean="0"/>
              <a:t>.</a:t>
            </a:r>
            <a:endParaRPr lang="ar-SA" dirty="0" smtClean="0"/>
          </a:p>
          <a:p>
            <a:pPr marL="457200" indent="-457200" rtl="1">
              <a:buFontTx/>
              <a:buChar char="-"/>
            </a:pPr>
            <a:r>
              <a:rPr lang="ar-SA" dirty="0" smtClean="0"/>
              <a:t>نظم المعلومات ودراسة السكان. </a:t>
            </a:r>
          </a:p>
        </p:txBody>
      </p:sp>
    </p:spTree>
    <p:extLst>
      <p:ext uri="{BB962C8B-B14F-4D97-AF65-F5344CB8AC3E}">
        <p14:creationId xmlns:p14="http://schemas.microsoft.com/office/powerpoint/2010/main" val="20564437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a:t>نظم المعلومات والزراعة</a:t>
            </a:r>
            <a:r>
              <a:rPr lang="ar-EG" dirty="0" smtClean="0"/>
              <a:t>.</a:t>
            </a:r>
            <a:endParaRPr lang="ar-EG" dirty="0"/>
          </a:p>
        </p:txBody>
      </p:sp>
      <p:sp>
        <p:nvSpPr>
          <p:cNvPr id="3" name="Content Placeholder 2"/>
          <p:cNvSpPr>
            <a:spLocks noGrp="1"/>
          </p:cNvSpPr>
          <p:nvPr>
            <p:ph idx="1"/>
          </p:nvPr>
        </p:nvSpPr>
        <p:spPr>
          <a:xfrm>
            <a:off x="495300" y="1495325"/>
            <a:ext cx="9282236" cy="4525963"/>
          </a:xfrm>
        </p:spPr>
        <p:txBody>
          <a:bodyPr/>
          <a:lstStyle/>
          <a:p>
            <a:pPr marL="0" indent="0" algn="just" rtl="1"/>
            <a:r>
              <a:rPr lang="ar-SA" sz="2400" dirty="0" smtClean="0"/>
              <a:t>الزراعة مجال اقتصادى مستهلك كبير للمعلومات الجغرافية (المكانية) سواء في المؤسسات الحكومية أو غير الحكومية التى تهتم بالزراعة ، ولاتوجد تقنية تنافس تقنية نظم المعلومات الجغرافية تستطيع جمع ودمج المعلومات من مصادرها </a:t>
            </a:r>
            <a:r>
              <a:rPr lang="ar-SA" sz="2400" dirty="0" smtClean="0"/>
              <a:t>المتعددة </a:t>
            </a:r>
            <a:r>
              <a:rPr lang="ar-SA" sz="2400" dirty="0" smtClean="0"/>
              <a:t>وتوفير إطار مشترك لتبادل المعلومات والخيارات التحليلية التى تدعم القرار، حتى أصبحت نظم المعلومات الجغرافية </a:t>
            </a:r>
            <a:r>
              <a:rPr lang="ar-SA" sz="2400" dirty="0" smtClean="0"/>
              <a:t>بملحقاتها </a:t>
            </a:r>
            <a:r>
              <a:rPr lang="ar-SA" sz="2400" dirty="0" smtClean="0"/>
              <a:t>وأدواتها البرمجية هى المعدات الأساسية بالنسبة للمزارع الحديث والمهتمين بتطوير الإدارة الزراعية وتحسينها على حد سواء .</a:t>
            </a:r>
          </a:p>
          <a:p>
            <a:pPr marL="0" indent="0" algn="just" rtl="1"/>
            <a:r>
              <a:rPr lang="ar-SA" sz="2400" dirty="0" smtClean="0"/>
              <a:t> </a:t>
            </a:r>
            <a:endParaRPr lang="ar-EG" sz="2400" dirty="0"/>
          </a:p>
        </p:txBody>
      </p:sp>
    </p:spTree>
    <p:extLst>
      <p:ext uri="{BB962C8B-B14F-4D97-AF65-F5344CB8AC3E}">
        <p14:creationId xmlns:p14="http://schemas.microsoft.com/office/powerpoint/2010/main" val="298726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محاور التطبيقات الزراعية </a:t>
            </a:r>
            <a:endParaRPr lang="ar-EG" dirty="0"/>
          </a:p>
        </p:txBody>
      </p:sp>
      <p:sp>
        <p:nvSpPr>
          <p:cNvPr id="3" name="Content Placeholder 2"/>
          <p:cNvSpPr>
            <a:spLocks noGrp="1"/>
          </p:cNvSpPr>
          <p:nvPr>
            <p:ph idx="1"/>
          </p:nvPr>
        </p:nvSpPr>
        <p:spPr/>
        <p:txBody>
          <a:bodyPr/>
          <a:lstStyle/>
          <a:p>
            <a:r>
              <a:rPr lang="ar-SA" dirty="0" smtClean="0"/>
              <a:t>1- الزراعة المعلوماتية .</a:t>
            </a:r>
          </a:p>
          <a:p>
            <a:pPr algn="just" rtl="1"/>
            <a:r>
              <a:rPr lang="ar-SA" dirty="0" smtClean="0"/>
              <a:t>2- الدراسات الحصرية لاستخدامات الأرض وخرائط الأفضلية </a:t>
            </a:r>
            <a:r>
              <a:rPr lang="en-US" dirty="0" smtClean="0"/>
              <a:t>suitability</a:t>
            </a:r>
            <a:r>
              <a:rPr lang="ar-SA" dirty="0" smtClean="0"/>
              <a:t>.</a:t>
            </a:r>
          </a:p>
          <a:p>
            <a:pPr algn="just" rtl="1"/>
            <a:r>
              <a:rPr lang="ar-SA" dirty="0" smtClean="0"/>
              <a:t>3- التخطيط الإقليمى لإدارة الأرض الزراعية .</a:t>
            </a:r>
          </a:p>
          <a:p>
            <a:pPr algn="just" rtl="1"/>
            <a:r>
              <a:rPr lang="ar-SA" dirty="0" smtClean="0"/>
              <a:t>4- المحافظة على التنوع الحيوى الزراعى.</a:t>
            </a:r>
          </a:p>
          <a:p>
            <a:pPr algn="just" rtl="1"/>
            <a:r>
              <a:rPr lang="ar-SA" dirty="0" smtClean="0"/>
              <a:t>5- البحوث الزراعية .</a:t>
            </a:r>
          </a:p>
          <a:p>
            <a:pPr algn="just" rtl="1"/>
            <a:r>
              <a:rPr lang="ar-SA" dirty="0" smtClean="0"/>
              <a:t>6- قواعد البيانات الزراعية .</a:t>
            </a:r>
            <a:endParaRPr lang="ar-EG" dirty="0"/>
          </a:p>
        </p:txBody>
      </p:sp>
    </p:spTree>
    <p:extLst>
      <p:ext uri="{BB962C8B-B14F-4D97-AF65-F5344CB8AC3E}">
        <p14:creationId xmlns:p14="http://schemas.microsoft.com/office/powerpoint/2010/main" val="9211382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rtl="1"/>
            <a:r>
              <a:rPr lang="ar-SA" dirty="0" smtClean="0"/>
              <a:t>الزراعة المعلوماتية أو الزراعة الدقيقة</a:t>
            </a:r>
            <a:endParaRPr lang="ar-EG" dirty="0"/>
          </a:p>
        </p:txBody>
      </p:sp>
      <p:sp>
        <p:nvSpPr>
          <p:cNvPr id="3" name="Content Placeholder 2"/>
          <p:cNvSpPr>
            <a:spLocks noGrp="1"/>
          </p:cNvSpPr>
          <p:nvPr>
            <p:ph idx="1"/>
          </p:nvPr>
        </p:nvSpPr>
        <p:spPr/>
        <p:txBody>
          <a:bodyPr/>
          <a:lstStyle/>
          <a:p>
            <a:pPr marL="0" indent="15875" algn="just" rtl="1"/>
            <a:r>
              <a:rPr lang="ar-SA" sz="2800" dirty="0" smtClean="0"/>
              <a:t>أفرزت الثورة الالكترونية في العقود الماضية تقنيتى نظم المعلومات الجغرافية ونظام تحديد المواقع الأرضية اللتين كان لهما أثر كبير في الزراعة . وقد صاحب هاتان التقنيتان أجهزة </a:t>
            </a:r>
            <a:r>
              <a:rPr lang="ar-SA" sz="2800" dirty="0" smtClean="0"/>
              <a:t>الاستشعارعن بعد </a:t>
            </a:r>
            <a:r>
              <a:rPr lang="ar-SA" sz="2800" dirty="0" smtClean="0"/>
              <a:t>والعرض والتحكم في المعدات الزراعية بل </a:t>
            </a:r>
            <a:r>
              <a:rPr lang="ar-SA" sz="2800" dirty="0" smtClean="0"/>
              <a:t>والعمليات </a:t>
            </a:r>
            <a:r>
              <a:rPr lang="ar-SA" sz="2800" dirty="0" smtClean="0"/>
              <a:t>الزراعية المختلفة .</a:t>
            </a:r>
          </a:p>
          <a:p>
            <a:pPr marL="0" indent="15875" algn="just" rtl="1"/>
            <a:r>
              <a:rPr lang="ar-SA" sz="2800" dirty="0" smtClean="0"/>
              <a:t>والزراعة الدقيقة تقنية تتطور </a:t>
            </a:r>
            <a:r>
              <a:rPr lang="ar-SA" sz="2800" dirty="0" smtClean="0">
                <a:solidFill>
                  <a:srgbClr val="FF0000"/>
                </a:solidFill>
              </a:rPr>
              <a:t>لتهجن</a:t>
            </a:r>
            <a:r>
              <a:rPr lang="ar-SA" sz="2800" dirty="0" smtClean="0"/>
              <a:t> أو </a:t>
            </a:r>
            <a:r>
              <a:rPr lang="ar-SA" sz="2800" dirty="0" smtClean="0">
                <a:solidFill>
                  <a:srgbClr val="FF0000"/>
                </a:solidFill>
              </a:rPr>
              <a:t>تدمج</a:t>
            </a:r>
            <a:r>
              <a:rPr lang="ar-SA" sz="2800" dirty="0" smtClean="0"/>
              <a:t> بين الوسائل الزراعية الموجودة مع الوسائل المعلوماتية الجديدة بهدف تحسين إدارة الموارد الزراعية، وتهتم الزراعة الدقيقة بإدارة التباين في الأراضى الزراعية ، وتحديد الأهداف الخاصة بزيادة الكفاءة ، وزيادة الإنتاجية ، وإنتاج خرائط </a:t>
            </a:r>
            <a:r>
              <a:rPr lang="ar-SA" sz="2800" dirty="0" smtClean="0"/>
              <a:t>لحجم </a:t>
            </a:r>
            <a:r>
              <a:rPr lang="ar-SA" sz="2800" dirty="0" smtClean="0"/>
              <a:t>الغلة الزراعية التى توضح أى المناطق أكثر </a:t>
            </a:r>
            <a:r>
              <a:rPr lang="ar-SA" sz="2800" dirty="0" smtClean="0"/>
              <a:t>إنتاجًا والمناطق ضعيفة الإنتاج ومن </a:t>
            </a:r>
            <a:r>
              <a:rPr lang="ar-SA" sz="2800" dirty="0" smtClean="0"/>
              <a:t>ثم معرفة الأسباب ووضع الحلول للموسم الزراعى المقبل . </a:t>
            </a:r>
            <a:endParaRPr lang="ar-EG" sz="2800" dirty="0"/>
          </a:p>
        </p:txBody>
      </p:sp>
    </p:spTree>
    <p:extLst>
      <p:ext uri="{BB962C8B-B14F-4D97-AF65-F5344CB8AC3E}">
        <p14:creationId xmlns:p14="http://schemas.microsoft.com/office/powerpoint/2010/main" val="1811396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قواعد البيانات الزراعية </a:t>
            </a:r>
            <a:endParaRPr lang="ar-EG" dirty="0"/>
          </a:p>
        </p:txBody>
      </p:sp>
      <p:sp>
        <p:nvSpPr>
          <p:cNvPr id="3" name="Content Placeholder 2"/>
          <p:cNvSpPr>
            <a:spLocks noGrp="1"/>
          </p:cNvSpPr>
          <p:nvPr>
            <p:ph idx="1"/>
          </p:nvPr>
        </p:nvSpPr>
        <p:spPr>
          <a:xfrm>
            <a:off x="128464" y="1439317"/>
            <a:ext cx="9649072" cy="4525963"/>
          </a:xfrm>
        </p:spPr>
        <p:txBody>
          <a:bodyPr/>
          <a:lstStyle/>
          <a:p>
            <a:pPr marL="0" indent="14288" algn="just" rtl="1"/>
            <a:r>
              <a:rPr lang="ar-SA" dirty="0" smtClean="0"/>
              <a:t>هناك العديد من التجارب تتعلق باستخدام نظم المعلومات الجغرافية في المجالات الزراعية وبناء قواعد البيانات والنظم الخاصة بذلك في ارجاء العالم المختلفة ففي الفترة من 1980 و1987 نجحت بنجلاديش في بناء قاعدة بيانات قومية خاصة بالنطاقات الزراعية الإيكولوجية أودعت بهيئة البحوث الزراعية البنغالية . اشتملت على متغيرات السطح والتربة والمياه وأنواع المحاصيل وخصائصها الأيكولوجية ، وتخطيط التنمية الزراعية بالبلاد ، وبناء نظام معلومات للموارد الأرضية .يستند إلى قاعدة بيانات ديناميكية متعددة الطبقات تساعد في وضع مختلف السيناريوهات النماذجية الزراعية للاهن والمستقبل بنوعية أفضل </a:t>
            </a:r>
          </a:p>
          <a:p>
            <a:pPr algn="just" rtl="1"/>
            <a:endParaRPr lang="ar-EG" dirty="0"/>
          </a:p>
        </p:txBody>
      </p:sp>
    </p:spTree>
    <p:extLst>
      <p:ext uri="{BB962C8B-B14F-4D97-AF65-F5344CB8AC3E}">
        <p14:creationId xmlns:p14="http://schemas.microsoft.com/office/powerpoint/2010/main" val="12049956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8464" y="1600200"/>
            <a:ext cx="9649072" cy="4525963"/>
          </a:xfrm>
        </p:spPr>
        <p:txBody>
          <a:bodyPr/>
          <a:lstStyle/>
          <a:p>
            <a:pPr algn="just" rtl="1"/>
            <a:r>
              <a:rPr lang="ar-SA" dirty="0" smtClean="0"/>
              <a:t>يتمحور التطبيق في مجال الخرائط واستخدامها أمنيا فيما يلى :</a:t>
            </a:r>
          </a:p>
          <a:p>
            <a:pPr algn="just" rtl="1"/>
            <a:r>
              <a:rPr lang="ar-SA" sz="2800" dirty="0" smtClean="0"/>
              <a:t>1</a:t>
            </a:r>
            <a:r>
              <a:rPr lang="ar-SA" sz="2400" dirty="0" smtClean="0"/>
              <a:t>- خرائط توضح الوضع الأمنى في مختلف المناطق والمدن والطرق حسب المستويات الأمنية .</a:t>
            </a:r>
          </a:p>
          <a:p>
            <a:pPr algn="just" rtl="1"/>
            <a:r>
              <a:rPr lang="ar-SA" sz="2400" dirty="0" smtClean="0"/>
              <a:t>2- خرائط المخاطر والمهددات الأمنية مثل خرائط توضح حقول الألغام والملوثات الكيماوية والبيولوجية .</a:t>
            </a:r>
          </a:p>
          <a:p>
            <a:pPr algn="just" rtl="1"/>
            <a:r>
              <a:rPr lang="ar-SA" sz="2400" dirty="0" smtClean="0"/>
              <a:t>3- خرائط توزيع النقاط الأمنية والأعمال والدوريات ومجال عملها المكاني .</a:t>
            </a:r>
          </a:p>
          <a:p>
            <a:pPr algn="just" rtl="1"/>
            <a:r>
              <a:rPr lang="ar-SA" sz="2400" dirty="0" smtClean="0"/>
              <a:t>4- خرائط لمراقبة الحدود والسواحل والأجواء الوطنية (المجال الجوي) والإقليمية .</a:t>
            </a:r>
          </a:p>
          <a:p>
            <a:pPr algn="just" rtl="1"/>
            <a:r>
              <a:rPr lang="ar-SA" sz="2400" dirty="0" smtClean="0"/>
              <a:t>5- خرائط توضح المناطق المحظورة لأسباب محددة .</a:t>
            </a:r>
          </a:p>
          <a:p>
            <a:pPr algn="just" rtl="1"/>
            <a:r>
              <a:rPr lang="ar-SA" sz="2400" dirty="0" smtClean="0"/>
              <a:t>6- خرائط متنوعة في مجالات أبحاث الأمن وعلومه .</a:t>
            </a:r>
            <a:endParaRPr lang="ar-EG" sz="2400" dirty="0"/>
          </a:p>
        </p:txBody>
      </p:sp>
      <p:sp>
        <p:nvSpPr>
          <p:cNvPr id="5" name="Rectangle 4"/>
          <p:cNvSpPr/>
          <p:nvPr/>
        </p:nvSpPr>
        <p:spPr>
          <a:xfrm>
            <a:off x="4160912" y="332656"/>
            <a:ext cx="4604146" cy="584775"/>
          </a:xfrm>
          <a:prstGeom prst="rect">
            <a:avLst/>
          </a:prstGeom>
        </p:spPr>
        <p:txBody>
          <a:bodyPr wrap="none">
            <a:spAutoFit/>
          </a:bodyPr>
          <a:lstStyle/>
          <a:p>
            <a:pPr algn="just" rtl="1"/>
            <a:r>
              <a:rPr lang="ar-EG" sz="3200" dirty="0"/>
              <a:t>نظم المعلومات الجغرافية والأمن .</a:t>
            </a:r>
          </a:p>
        </p:txBody>
      </p:sp>
    </p:spTree>
    <p:extLst>
      <p:ext uri="{BB962C8B-B14F-4D97-AF65-F5344CB8AC3E}">
        <p14:creationId xmlns:p14="http://schemas.microsoft.com/office/powerpoint/2010/main" val="11267235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619095" y="0"/>
            <a:ext cx="8420100" cy="1000108"/>
          </a:xfrm>
        </p:spPr>
        <p:txBody>
          <a:bodyPr/>
          <a:lstStyle/>
          <a:p>
            <a:pPr marL="457200" indent="-457200" rtl="1">
              <a:buFontTx/>
              <a:buChar char="-"/>
            </a:pPr>
            <a:r>
              <a:rPr lang="ar-SA" dirty="0"/>
              <a:t>نظم المعلومات ودراسة السكان. </a:t>
            </a:r>
          </a:p>
        </p:txBody>
      </p:sp>
      <p:sp>
        <p:nvSpPr>
          <p:cNvPr id="5" name="Rectangle 4"/>
          <p:cNvSpPr/>
          <p:nvPr/>
        </p:nvSpPr>
        <p:spPr>
          <a:xfrm>
            <a:off x="0" y="1485884"/>
            <a:ext cx="9673861" cy="4832092"/>
          </a:xfrm>
          <a:prstGeom prst="rect">
            <a:avLst/>
          </a:prstGeom>
        </p:spPr>
        <p:txBody>
          <a:bodyPr wrap="square">
            <a:spAutoFit/>
          </a:bodyPr>
          <a:lstStyle/>
          <a:p>
            <a:pPr algn="r" rtl="1"/>
            <a:r>
              <a:rPr lang="ar-SA" sz="2800" dirty="0" smtClean="0"/>
              <a:t>سنحاول </a:t>
            </a:r>
            <a:r>
              <a:rPr lang="ar-EG" sz="2800" dirty="0" smtClean="0"/>
              <a:t>تفسير كيفية استخدام نظم المعلومات الجغرافية </a:t>
            </a:r>
            <a:r>
              <a:rPr lang="ar-SA" sz="2800" dirty="0" smtClean="0"/>
              <a:t>فى </a:t>
            </a:r>
            <a:r>
              <a:rPr lang="ar-EG" sz="2800" dirty="0" smtClean="0"/>
              <a:t>تحليل  التركيبة السكانية للتخطيط الأمثل</a:t>
            </a:r>
            <a:r>
              <a:rPr lang="ar-SA" sz="2800" dirty="0" smtClean="0"/>
              <a:t> عن طريق إيجاد ايجابات للتساؤلات التالية:</a:t>
            </a:r>
            <a:r>
              <a:rPr lang="ar-EG" sz="2800" dirty="0" smtClean="0"/>
              <a:t/>
            </a:r>
            <a:br>
              <a:rPr lang="ar-EG" sz="2800" dirty="0" smtClean="0"/>
            </a:br>
            <a:r>
              <a:rPr lang="ar-EG" sz="2800" dirty="0" smtClean="0"/>
              <a:t>-- ما هو المطلوب من قبل المخطط فيما </a:t>
            </a:r>
            <a:r>
              <a:rPr lang="ar-SA" sz="2800" dirty="0" smtClean="0"/>
              <a:t>يتعلق ب</a:t>
            </a:r>
            <a:r>
              <a:rPr lang="ar-EG" sz="2800" dirty="0" smtClean="0"/>
              <a:t>خصائص التركيبة السكانية؟</a:t>
            </a:r>
            <a:br>
              <a:rPr lang="ar-EG" sz="2800" dirty="0" smtClean="0"/>
            </a:br>
            <a:r>
              <a:rPr lang="ar-EG" sz="2800" dirty="0" smtClean="0"/>
              <a:t>-- كيف يجري تحليل التركيبة السكانية؟</a:t>
            </a:r>
            <a:br>
              <a:rPr lang="ar-EG" sz="2800" dirty="0" smtClean="0"/>
            </a:br>
            <a:r>
              <a:rPr lang="ar-EG" sz="2800" dirty="0" smtClean="0"/>
              <a:t>-- ما هي الأدوات المتاحة في ال </a:t>
            </a:r>
            <a:r>
              <a:rPr lang="en-US" sz="2800" dirty="0" smtClean="0"/>
              <a:t>GIS</a:t>
            </a:r>
            <a:r>
              <a:rPr lang="ar-EG" sz="2800" dirty="0" smtClean="0"/>
              <a:t> ؟</a:t>
            </a:r>
            <a:r>
              <a:rPr lang="en-US" sz="2800" dirty="0" smtClean="0"/>
              <a:t/>
            </a:r>
            <a:br>
              <a:rPr lang="en-US" sz="2800" dirty="0" smtClean="0"/>
            </a:br>
            <a:r>
              <a:rPr lang="ar-EG" sz="2800" dirty="0" smtClean="0"/>
              <a:t>-- كيفية الترميز الجغرافي / </a:t>
            </a:r>
            <a:r>
              <a:rPr lang="en-US" sz="2800" dirty="0" smtClean="0"/>
              <a:t> </a:t>
            </a:r>
            <a:r>
              <a:rPr lang="en-US" sz="2400" dirty="0" err="1" smtClean="0"/>
              <a:t>georeference</a:t>
            </a:r>
            <a:r>
              <a:rPr lang="ar-EG" sz="2800" dirty="0" smtClean="0"/>
              <a:t>للبيانات الديموغرافية؟</a:t>
            </a:r>
            <a:br>
              <a:rPr lang="ar-EG" sz="2800" dirty="0" smtClean="0"/>
            </a:br>
            <a:r>
              <a:rPr lang="ar-EG" sz="2800" dirty="0" smtClean="0"/>
              <a:t>-- تقنيات نظم المعلومات الجغرافية المتاحة للتحليل الجيوديموغرافي.</a:t>
            </a:r>
            <a:br>
              <a:rPr lang="ar-EG" sz="2800" dirty="0" smtClean="0"/>
            </a:br>
            <a:r>
              <a:rPr lang="ar-EG" sz="2800" dirty="0" smtClean="0"/>
              <a:t>-- أي أدوات نظم المعلومات الجغرافية تستخدم في التحليل الديمغرافي؟</a:t>
            </a:r>
            <a:br>
              <a:rPr lang="ar-EG" sz="2800" dirty="0" smtClean="0"/>
            </a:br>
            <a:r>
              <a:rPr lang="ar-EG" sz="2800" dirty="0" smtClean="0"/>
              <a:t>-- ما الذي يجب أن يتبع لتحيل التركيبة السكانية ؟</a:t>
            </a:r>
            <a:br>
              <a:rPr lang="ar-EG" sz="2800" dirty="0" smtClean="0"/>
            </a:br>
            <a:r>
              <a:rPr lang="ar-EG" sz="2800" dirty="0" smtClean="0"/>
              <a:t>- ماهي شروط توصيف السطح المكاني فيما يتعلق بخصائص التركيبة السكانية؟</a:t>
            </a:r>
            <a:br>
              <a:rPr lang="ar-EG" sz="2800" dirty="0" smtClean="0"/>
            </a:br>
            <a:endParaRPr lang="en-US" sz="2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66720" y="1412776"/>
            <a:ext cx="8667811" cy="3970318"/>
          </a:xfrm>
          <a:prstGeom prst="rect">
            <a:avLst/>
          </a:prstGeom>
        </p:spPr>
        <p:txBody>
          <a:bodyPr wrap="square">
            <a:spAutoFit/>
          </a:bodyPr>
          <a:lstStyle/>
          <a:p>
            <a:pPr algn="r" rtl="1"/>
            <a:r>
              <a:rPr lang="ar-EG" sz="2800" dirty="0" smtClean="0"/>
              <a:t>-- </a:t>
            </a:r>
            <a:r>
              <a:rPr lang="ar-SA" sz="2800" dirty="0" smtClean="0"/>
              <a:t>إظهار</a:t>
            </a:r>
            <a:r>
              <a:rPr lang="ar-EG" sz="2800" dirty="0" smtClean="0"/>
              <a:t>التوزيع المكاني للخصائص الديموغرافية. </a:t>
            </a:r>
            <a:r>
              <a:rPr lang="en-US" sz="2800" dirty="0" smtClean="0"/>
              <a:t/>
            </a:r>
            <a:br>
              <a:rPr lang="en-US" sz="2800" dirty="0" smtClean="0"/>
            </a:br>
            <a:r>
              <a:rPr lang="ar-EG" sz="2800" dirty="0" smtClean="0"/>
              <a:t>-- </a:t>
            </a:r>
            <a:r>
              <a:rPr lang="ar-SA" sz="2800" dirty="0"/>
              <a:t>إظهار </a:t>
            </a:r>
            <a:r>
              <a:rPr lang="ar-EG" sz="2800" dirty="0" smtClean="0"/>
              <a:t>التباين المكاني للخصائص الديموغرافية.</a:t>
            </a:r>
            <a:br>
              <a:rPr lang="ar-EG" sz="2800" dirty="0" smtClean="0"/>
            </a:br>
            <a:r>
              <a:rPr lang="ar-EG" sz="2800" dirty="0" smtClean="0"/>
              <a:t>-- </a:t>
            </a:r>
            <a:r>
              <a:rPr lang="ar-SA" sz="2800" dirty="0"/>
              <a:t>إظهار </a:t>
            </a:r>
            <a:r>
              <a:rPr lang="ar-EG" sz="2800" dirty="0" smtClean="0"/>
              <a:t>العلاقات المكانية بين متغيرات الخصائص الديموغرافية.</a:t>
            </a:r>
            <a:br>
              <a:rPr lang="ar-EG" sz="2800" dirty="0" smtClean="0"/>
            </a:br>
            <a:r>
              <a:rPr lang="ar-EG" sz="2800" dirty="0" smtClean="0"/>
              <a:t>-- </a:t>
            </a:r>
            <a:r>
              <a:rPr lang="ar-SA" sz="2800" dirty="0"/>
              <a:t>إظهار </a:t>
            </a:r>
            <a:r>
              <a:rPr lang="ar-EG" sz="2800" dirty="0" smtClean="0"/>
              <a:t>العلاقة المكانية بين للخصائص الديموغرافية وغيرها من السمات المكانية.</a:t>
            </a:r>
            <a:endParaRPr lang="ar-SA" sz="2800" dirty="0" smtClean="0"/>
          </a:p>
          <a:p>
            <a:pPr algn="r" rtl="1"/>
            <a:r>
              <a:rPr lang="ar-SA" sz="2800" dirty="0" smtClean="0"/>
              <a:t>- </a:t>
            </a:r>
            <a:r>
              <a:rPr lang="ar-EG" sz="2800" dirty="0" smtClean="0"/>
              <a:t>تحليل </a:t>
            </a:r>
            <a:r>
              <a:rPr lang="ar-EG" sz="2800" dirty="0"/>
              <a:t>التركيبة السكانية وفقا لمعامل الجار الأقرب.</a:t>
            </a:r>
          </a:p>
          <a:p>
            <a:pPr algn="r" rtl="1"/>
            <a:r>
              <a:rPr lang="ar-SA" sz="2800" dirty="0" smtClean="0"/>
              <a:t>- </a:t>
            </a:r>
            <a:r>
              <a:rPr lang="ar-EG" sz="2800" dirty="0" smtClean="0"/>
              <a:t>تحليل </a:t>
            </a:r>
            <a:r>
              <a:rPr lang="ar-EG" sz="2800" dirty="0"/>
              <a:t>التغير المكاني للخصائص السكانية. </a:t>
            </a:r>
          </a:p>
          <a:p>
            <a:pPr algn="r" rtl="1"/>
            <a:r>
              <a:rPr lang="ar-SA" sz="2800" dirty="0" smtClean="0"/>
              <a:t>- تحليل ا</a:t>
            </a:r>
            <a:r>
              <a:rPr lang="ar-EG" sz="2800" dirty="0" smtClean="0"/>
              <a:t>لتشابة </a:t>
            </a:r>
            <a:r>
              <a:rPr lang="ar-EG" sz="2800" dirty="0"/>
              <a:t>في الخصائص المكانية و الديموغرافية للمجموعات السكانية.</a:t>
            </a:r>
          </a:p>
          <a:p>
            <a:pPr algn="r" rtl="1"/>
            <a:r>
              <a:rPr lang="ar-SA" sz="2800" dirty="0" smtClean="0"/>
              <a:t>-ت</a:t>
            </a:r>
            <a:r>
              <a:rPr lang="ar-EG" sz="2800" dirty="0" smtClean="0"/>
              <a:t>حليل </a:t>
            </a:r>
            <a:r>
              <a:rPr lang="ar-EG" sz="2800" dirty="0"/>
              <a:t>الخصائص السكانية وفقا لأسس التكامل </a:t>
            </a:r>
            <a:r>
              <a:rPr lang="ar-SA" sz="2800" dirty="0"/>
              <a:t>أ</a:t>
            </a:r>
            <a:r>
              <a:rPr lang="ar-EG" sz="2800" dirty="0"/>
              <a:t>والفصل الديموغرافي. </a:t>
            </a:r>
            <a:endParaRPr lang="en-US" sz="2800" dirty="0"/>
          </a:p>
        </p:txBody>
      </p:sp>
      <p:sp>
        <p:nvSpPr>
          <p:cNvPr id="6" name="Rectangle 2"/>
          <p:cNvSpPr>
            <a:spLocks noGrp="1" noChangeArrowheads="1"/>
          </p:cNvSpPr>
          <p:nvPr>
            <p:ph type="title"/>
          </p:nvPr>
        </p:nvSpPr>
        <p:spPr>
          <a:xfrm>
            <a:off x="200472" y="260648"/>
            <a:ext cx="9185667" cy="1066800"/>
          </a:xfrm>
        </p:spPr>
        <p:txBody>
          <a:bodyPr/>
          <a:lstStyle/>
          <a:p>
            <a:r>
              <a:rPr lang="ar-SA" sz="3600" b="1" dirty="0" smtClean="0">
                <a:solidFill>
                  <a:srgbClr val="0070C0"/>
                </a:solidFill>
                <a:cs typeface="Times New Roman" charset="0"/>
              </a:rPr>
              <a:t/>
            </a:r>
            <a:br>
              <a:rPr lang="ar-SA" sz="3600" b="1" dirty="0" smtClean="0">
                <a:solidFill>
                  <a:srgbClr val="0070C0"/>
                </a:solidFill>
                <a:cs typeface="Times New Roman" charset="0"/>
              </a:rPr>
            </a:br>
            <a:r>
              <a:rPr lang="ar-SA" sz="3600" b="1" dirty="0" smtClean="0">
                <a:solidFill>
                  <a:srgbClr val="0070C0"/>
                </a:solidFill>
                <a:cs typeface="Times New Roman" charset="0"/>
              </a:rPr>
              <a:t>ما يمكن إنجازه في التحليل الديموغرافي بنظم المعلومات</a:t>
            </a:r>
            <a:r>
              <a:rPr lang="en-US" sz="3600" b="1" dirty="0">
                <a:solidFill>
                  <a:srgbClr val="0070C0"/>
                </a:solidFill>
                <a:cs typeface="Times New Roman" charset="0"/>
              </a:rPr>
              <a:t/>
            </a:r>
            <a:br>
              <a:rPr lang="en-US" sz="3600" b="1" dirty="0">
                <a:solidFill>
                  <a:srgbClr val="0070C0"/>
                </a:solidFill>
                <a:cs typeface="Times New Roman" charset="0"/>
              </a:rPr>
            </a:br>
            <a:endParaRPr lang="en-US" sz="3600" b="1" dirty="0">
              <a:solidFill>
                <a:srgbClr val="0070C0"/>
              </a:solidFill>
              <a:cs typeface="Times New Roman"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3555"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23556"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en-US" dirty="0"/>
          </a:p>
        </p:txBody>
      </p:sp>
      <p:pic>
        <p:nvPicPr>
          <p:cNvPr id="9" name="Picture 8" descr="logo EDE.png"/>
          <p:cNvPicPr>
            <a:picLocks noChangeAspect="1"/>
          </p:cNvPicPr>
          <p:nvPr/>
        </p:nvPicPr>
        <p:blipFill>
          <a:blip r:embed="rId3" cstate="print"/>
          <a:stretch>
            <a:fillRect/>
          </a:stretch>
        </p:blipFill>
        <p:spPr>
          <a:xfrm>
            <a:off x="914400" y="2133600"/>
            <a:ext cx="2109788"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1901</TotalTime>
  <Words>473</Words>
  <Application>Microsoft Office PowerPoint</Application>
  <PresentationFormat>A4 Paper (210x297 mm)</PresentationFormat>
  <Paragraphs>50</Paragraphs>
  <Slides>11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ae_AlMateen</vt:lpstr>
      <vt:lpstr>Arial</vt:lpstr>
      <vt:lpstr>AYM Wadiy S_U normal.</vt:lpstr>
      <vt:lpstr>Calibri</vt:lpstr>
      <vt:lpstr>Times New Roman</vt:lpstr>
      <vt:lpstr>Office Theme</vt:lpstr>
      <vt:lpstr>PowerPoint Presentation</vt:lpstr>
      <vt:lpstr> تطبيقات نظم المعلومات الجغرافية في الجغرافيا البشرية(1)</vt:lpstr>
      <vt:lpstr>عناصر المحاضرة  :</vt:lpstr>
      <vt:lpstr>نظم المعلومات والزراعة.</vt:lpstr>
      <vt:lpstr>محاور التطبيقات الزراعية </vt:lpstr>
      <vt:lpstr>الزراعة المعلوماتية أو الزراعة الدقيقة</vt:lpstr>
      <vt:lpstr>قواعد البيانات الزراعية </vt:lpstr>
      <vt:lpstr>PowerPoint Presentation</vt:lpstr>
      <vt:lpstr>نظم المعلومات ودراسة السكان. </vt:lpstr>
      <vt:lpstr> ما يمكن إنجازه في التحليل الديموغرافي بنظم المعلومات </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DrMagdy</cp:lastModifiedBy>
  <cp:revision>167</cp:revision>
  <dcterms:created xsi:type="dcterms:W3CDTF">2009-10-14T19:14:34Z</dcterms:created>
  <dcterms:modified xsi:type="dcterms:W3CDTF">2014-10-06T15:00:40Z</dcterms:modified>
</cp:coreProperties>
</file>