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302" r:id="rId3"/>
    <p:sldId id="304" r:id="rId4"/>
    <p:sldId id="306" r:id="rId5"/>
    <p:sldId id="308" r:id="rId6"/>
    <p:sldId id="312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تصنيف الصناعة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5029200"/>
          </a:xfrm>
        </p:spPr>
        <p:txBody>
          <a:bodyPr/>
          <a:lstStyle/>
          <a:p>
            <a:pPr rtl="1"/>
            <a:endParaRPr lang="ar-SA" sz="2400" dirty="0" smtClean="0">
              <a:solidFill>
                <a:srgbClr val="FF0000"/>
              </a:solidFill>
            </a:endParaRPr>
          </a:p>
          <a:p>
            <a:pPr rtl="1"/>
            <a:r>
              <a:rPr lang="ar-SA" sz="2400" dirty="0" smtClean="0">
                <a:solidFill>
                  <a:srgbClr val="FF0000"/>
                </a:solidFill>
              </a:rPr>
              <a:t>س/ عدد تصنيفات </a:t>
            </a:r>
            <a:r>
              <a:rPr lang="ar-SA" sz="2400" dirty="0" err="1" smtClean="0">
                <a:solidFill>
                  <a:srgbClr val="FF0000"/>
                </a:solidFill>
              </a:rPr>
              <a:t>ت</a:t>
            </a:r>
            <a:r>
              <a:rPr lang="ar-SA" sz="2400" dirty="0" err="1" smtClean="0">
                <a:solidFill>
                  <a:srgbClr val="FF0000"/>
                </a:solidFill>
              </a:rPr>
              <a:t>تمييز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بين الصناعات المختلفة لتحليل الهيكل الصناعى فى </a:t>
            </a:r>
            <a:r>
              <a:rPr lang="ar-SA" sz="2400" dirty="0" err="1" smtClean="0">
                <a:solidFill>
                  <a:srgbClr val="FF0000"/>
                </a:solidFill>
              </a:rPr>
              <a:t>الدول </a:t>
            </a:r>
            <a:r>
              <a:rPr lang="ar-SA" sz="2400" dirty="0" err="1" smtClean="0">
                <a:solidFill>
                  <a:srgbClr val="FF0000"/>
                </a:solidFill>
              </a:rPr>
              <a:t>؟</a:t>
            </a:r>
            <a:endParaRPr lang="ar-SA" sz="2400" dirty="0" smtClean="0">
              <a:solidFill>
                <a:srgbClr val="FF0000"/>
              </a:solidFill>
            </a:endParaRPr>
          </a:p>
          <a:p>
            <a:pPr rtl="1"/>
            <a:r>
              <a:rPr lang="ar-SA" dirty="0" smtClean="0"/>
              <a:t>1</a:t>
            </a:r>
            <a:r>
              <a:rPr lang="ar-SA" sz="2000" dirty="0" smtClean="0"/>
              <a:t>- </a:t>
            </a:r>
            <a:r>
              <a:rPr lang="ar-SA" sz="2000" b="1" dirty="0" smtClean="0"/>
              <a:t>التصنيف على أساس الصناعات </a:t>
            </a:r>
            <a:r>
              <a:rPr lang="ar-SA" sz="2000" b="1" dirty="0" err="1" smtClean="0"/>
              <a:t>الاستخراجية</a:t>
            </a:r>
            <a:r>
              <a:rPr lang="ar-SA" sz="2000" b="1" dirty="0" smtClean="0"/>
              <a:t> </a:t>
            </a:r>
            <a:r>
              <a:rPr lang="ar-SA" sz="2000" b="1" dirty="0" smtClean="0"/>
              <a:t>والصناعات</a:t>
            </a:r>
            <a:endParaRPr lang="ar-SA" sz="2000" dirty="0" smtClean="0"/>
          </a:p>
          <a:p>
            <a:pPr rtl="1"/>
            <a:r>
              <a:rPr lang="ar-SA" sz="2000" dirty="0" smtClean="0"/>
              <a:t>2- </a:t>
            </a:r>
            <a:r>
              <a:rPr lang="ar-SA" sz="2000" b="1" dirty="0" smtClean="0"/>
              <a:t>التصنيف على حسب حجم المشروع حيث تقسم الصناعات إلى </a:t>
            </a:r>
            <a:r>
              <a:rPr lang="ar-SA" sz="2400" dirty="0" smtClean="0"/>
              <a:t>صناعات صغيرة ومتوسطة كبيرة .</a:t>
            </a:r>
            <a:endParaRPr lang="ar-SA" sz="2000" dirty="0" smtClean="0"/>
          </a:p>
          <a:p>
            <a:pPr rtl="1"/>
            <a:r>
              <a:rPr lang="ar-SA" sz="2000" dirty="0" smtClean="0"/>
              <a:t>3- </a:t>
            </a:r>
            <a:r>
              <a:rPr lang="ar-SA" sz="2000" b="1" dirty="0" smtClean="0"/>
              <a:t>التصنيف على أساس ملكية المشروع حيث تقسم إلى الصناعة إلى خاص وعام ومختلط وربما تعاونى </a:t>
            </a:r>
            <a:endParaRPr lang="ar-SA" sz="2000" b="1" dirty="0" smtClean="0"/>
          </a:p>
          <a:p>
            <a:r>
              <a:rPr lang="ar-SA" sz="2000" b="1" dirty="0" smtClean="0"/>
              <a:t>4- التصنيف تبعا للمادة الأولية كأساس </a:t>
            </a:r>
            <a:r>
              <a:rPr lang="ar-SA" sz="2000" b="1" dirty="0" err="1" smtClean="0"/>
              <a:t>للتقسيم :</a:t>
            </a:r>
            <a:endParaRPr lang="ar-SA" sz="2000" b="1" dirty="0" smtClean="0"/>
          </a:p>
          <a:p>
            <a:pPr rtl="1"/>
            <a:r>
              <a:rPr lang="en-US" sz="2000" b="1" dirty="0" smtClean="0"/>
              <a:t> </a:t>
            </a:r>
            <a:r>
              <a:rPr lang="ar-SA" sz="2000" b="1" dirty="0" smtClean="0"/>
              <a:t>أ- مواد خام نباتية مثل الأخشاب والقطن </a:t>
            </a:r>
          </a:p>
          <a:p>
            <a:pPr rtl="1"/>
            <a:r>
              <a:rPr lang="ar-SA" sz="2000" b="1" dirty="0" smtClean="0"/>
              <a:t>ب-مواد خام </a:t>
            </a:r>
            <a:r>
              <a:rPr lang="ar-SA" sz="2000" b="1" dirty="0" err="1" smtClean="0"/>
              <a:t>حيوانية </a:t>
            </a:r>
            <a:r>
              <a:rPr lang="ar-SA" sz="2000" b="1" dirty="0" smtClean="0"/>
              <a:t>:مثل الجلود والأصواف والألبان </a:t>
            </a:r>
          </a:p>
          <a:p>
            <a:pPr rtl="1"/>
            <a:r>
              <a:rPr lang="ar-SA" sz="2000" b="1" dirty="0" smtClean="0"/>
              <a:t>ج-مواد خام </a:t>
            </a:r>
            <a:r>
              <a:rPr lang="ar-SA" sz="2000" b="1" dirty="0" err="1" smtClean="0"/>
              <a:t>معدنية </a:t>
            </a:r>
            <a:r>
              <a:rPr lang="ar-SA" sz="2000" b="1" dirty="0" smtClean="0"/>
              <a:t>: مثل </a:t>
            </a:r>
            <a:r>
              <a:rPr lang="ar-SA" sz="2000" b="1" dirty="0" err="1" smtClean="0"/>
              <a:t>الحديد </a:t>
            </a:r>
            <a:r>
              <a:rPr lang="ar-SA" sz="2000" b="1" dirty="0" smtClean="0"/>
              <a:t>، </a:t>
            </a:r>
            <a:r>
              <a:rPr lang="ar-SA" sz="2000" b="1" dirty="0" err="1" smtClean="0"/>
              <a:t>والنحاس </a:t>
            </a:r>
            <a:r>
              <a:rPr lang="ar-SA" sz="2000" b="1" dirty="0" smtClean="0"/>
              <a:t>، والذهب</a:t>
            </a:r>
          </a:p>
          <a:p>
            <a:pPr rtl="1"/>
            <a:r>
              <a:rPr lang="ar-SA" sz="2000" b="1" dirty="0" smtClean="0"/>
              <a:t>د- صناعات كيماوية</a:t>
            </a:r>
          </a:p>
          <a:p>
            <a:pPr rtl="1"/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5- </a:t>
            </a:r>
            <a:r>
              <a:rPr lang="ar-SA" sz="2400" b="1" dirty="0" smtClean="0"/>
              <a:t>الصناعات الاستخراجيه حيث تعتمد الصناعات على الموارد </a:t>
            </a:r>
            <a:r>
              <a:rPr lang="ar-SA" sz="2400" dirty="0" smtClean="0"/>
              <a:t>الطبيعية التى لايمكن إن تجدد أو تعوض مثل صناعة الفوسفات والاسمنت 0000</a:t>
            </a:r>
          </a:p>
          <a:p>
            <a:r>
              <a:rPr lang="ar-SA" sz="2400" b="1" dirty="0" smtClean="0"/>
              <a:t>6- التصنيف على أساس طبيعة استخدام المنتجات</a:t>
            </a:r>
          </a:p>
          <a:p>
            <a:r>
              <a:rPr lang="ar-SA" sz="2400" dirty="0" smtClean="0"/>
              <a:t>       أ- صناعات استهلاكية </a:t>
            </a:r>
          </a:p>
          <a:p>
            <a:pPr rtl="1"/>
            <a:r>
              <a:rPr lang="ar-SA" sz="2400" dirty="0" smtClean="0"/>
              <a:t>       ب- صناعات </a:t>
            </a:r>
            <a:r>
              <a:rPr lang="ar-SA" sz="2400" dirty="0" smtClean="0"/>
              <a:t>معمرة</a:t>
            </a:r>
          </a:p>
          <a:p>
            <a:pPr rtl="1"/>
            <a:r>
              <a:rPr lang="ar-SA" sz="2400" dirty="0" smtClean="0"/>
              <a:t>7- </a:t>
            </a:r>
            <a:r>
              <a:rPr lang="ar-SA" sz="2400" b="1" dirty="0" smtClean="0"/>
              <a:t>التصنيف طبقا للخصائص العامة للصناعة </a:t>
            </a:r>
          </a:p>
          <a:p>
            <a:pPr rtl="1"/>
            <a:r>
              <a:rPr lang="ar-SA" sz="2400" dirty="0" smtClean="0"/>
              <a:t>       أ- صناعات خفيفة </a:t>
            </a:r>
          </a:p>
          <a:p>
            <a:pPr rtl="1"/>
            <a:r>
              <a:rPr lang="ar-SA" sz="2400" dirty="0" smtClean="0"/>
              <a:t>       ب- صناعات ثقيلة </a:t>
            </a:r>
          </a:p>
          <a:p>
            <a:pPr rtl="1"/>
            <a:r>
              <a:rPr lang="ar-SA" sz="2400" dirty="0" smtClean="0"/>
              <a:t>      ج- صناعات السلع الإنتاجية </a:t>
            </a:r>
          </a:p>
          <a:p>
            <a:pPr rtl="1"/>
            <a:r>
              <a:rPr lang="ar-SA" sz="2400" dirty="0" smtClean="0"/>
              <a:t>8- </a:t>
            </a:r>
            <a:r>
              <a:rPr lang="ar-SA" sz="2400" b="1" dirty="0" smtClean="0"/>
              <a:t>تصنيف الصناعة حسب الأنشطة والفروع </a:t>
            </a:r>
            <a:r>
              <a:rPr lang="ar-SA" sz="2400" b="1" u="sng" dirty="0" smtClean="0"/>
              <a:t>التسعة</a:t>
            </a:r>
            <a:r>
              <a:rPr lang="ar-SA" sz="2400" b="1" dirty="0" smtClean="0"/>
              <a:t> الرئيسية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س/ </a:t>
            </a:r>
            <a:r>
              <a:rPr lang="ar-SA" dirty="0" smtClean="0">
                <a:solidFill>
                  <a:srgbClr val="FF0000"/>
                </a:solidFill>
              </a:rPr>
              <a:t>قسمت </a:t>
            </a:r>
            <a:r>
              <a:rPr lang="ar-SA" dirty="0" smtClean="0">
                <a:solidFill>
                  <a:srgbClr val="FF0000"/>
                </a:solidFill>
              </a:rPr>
              <a:t>وتصنيف الصناعات التحويلية إلى عدة </a:t>
            </a:r>
            <a:r>
              <a:rPr lang="ar-SA" dirty="0" err="1" smtClean="0">
                <a:solidFill>
                  <a:srgbClr val="FF0000"/>
                </a:solidFill>
              </a:rPr>
              <a:t>أقسام ؟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sz="2400" dirty="0" smtClean="0"/>
              <a:t>1- صناعة الكيماويات والمنتجات الكيماوية من النفط والفحم 000</a:t>
            </a:r>
          </a:p>
          <a:p>
            <a:r>
              <a:rPr lang="ar-SA" sz="2400" dirty="0" smtClean="0"/>
              <a:t>2- صناعة المواد الغذائية والمشروبات والتبغ </a:t>
            </a:r>
          </a:p>
          <a:p>
            <a:r>
              <a:rPr lang="ar-SA" sz="2400" dirty="0" smtClean="0"/>
              <a:t>3- صناعة المنسوجات والملبوسات والصناعات الجلدية </a:t>
            </a:r>
          </a:p>
          <a:p>
            <a:r>
              <a:rPr lang="ar-SA" sz="2400" dirty="0" smtClean="0"/>
              <a:t>4- </a:t>
            </a:r>
            <a:r>
              <a:rPr lang="ar-SA" sz="2400" dirty="0" smtClean="0"/>
              <a:t>صناعة الخشب ومنتجاته من ضمنها </a:t>
            </a:r>
            <a:r>
              <a:rPr lang="ar-SA" sz="2400" dirty="0" smtClean="0"/>
              <a:t>الأثاث</a:t>
            </a:r>
          </a:p>
          <a:p>
            <a:r>
              <a:rPr lang="ar-SA" sz="2400" dirty="0" smtClean="0"/>
              <a:t>5- صناعة الورق والمنتجات الورقية والطباعة </a:t>
            </a:r>
            <a:r>
              <a:rPr lang="ar-SA" sz="2400" dirty="0" smtClean="0"/>
              <a:t>والنشر</a:t>
            </a:r>
            <a:endParaRPr lang="ar-SA" sz="2400" dirty="0" smtClean="0"/>
          </a:p>
          <a:p>
            <a:r>
              <a:rPr lang="ar-SA" sz="2400" dirty="0" smtClean="0"/>
              <a:t>6- صناعة منتجات الخامات التعدينية غير </a:t>
            </a:r>
            <a:r>
              <a:rPr lang="ar-SA" sz="2400" dirty="0" err="1" smtClean="0"/>
              <a:t>المعدنية </a:t>
            </a:r>
            <a:r>
              <a:rPr lang="ar-SA" sz="2400" dirty="0" smtClean="0"/>
              <a:t>(النفط والفحم</a:t>
            </a:r>
            <a:r>
              <a:rPr lang="ar-SA" sz="2400" dirty="0" err="1" smtClean="0"/>
              <a:t>)</a:t>
            </a:r>
            <a:endParaRPr lang="ar-SA" sz="2400" dirty="0" smtClean="0"/>
          </a:p>
          <a:p>
            <a:r>
              <a:rPr lang="ar-SA" sz="2400" dirty="0" smtClean="0"/>
              <a:t>7- صناعة المنتجات المعدنية </a:t>
            </a:r>
            <a:r>
              <a:rPr lang="ar-SA" sz="2400" dirty="0" err="1" smtClean="0"/>
              <a:t>الأساسية .</a:t>
            </a:r>
            <a:endParaRPr lang="ar-SA" sz="2400" dirty="0" smtClean="0"/>
          </a:p>
          <a:p>
            <a:r>
              <a:rPr lang="ar-SA" sz="2400" dirty="0" smtClean="0"/>
              <a:t>8- </a:t>
            </a:r>
            <a:r>
              <a:rPr lang="ar-SA" sz="2400" dirty="0" smtClean="0"/>
              <a:t>الصناعات التحويلية الأخرى.</a:t>
            </a:r>
          </a:p>
          <a:p>
            <a:r>
              <a:rPr lang="ar-SA" sz="2400" dirty="0" smtClean="0"/>
              <a:t>9- </a:t>
            </a:r>
            <a:r>
              <a:rPr lang="ar-SA" sz="2400" dirty="0" smtClean="0"/>
              <a:t>صناعة المنتجات المعدنية المصنعة </a:t>
            </a:r>
            <a:r>
              <a:rPr lang="ar-SA" sz="2400" dirty="0" err="1" smtClean="0"/>
              <a:t>والمكائن</a:t>
            </a:r>
            <a:r>
              <a:rPr lang="ar-SA" sz="2400" dirty="0" smtClean="0"/>
              <a:t> والمعدات </a:t>
            </a:r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طرق البحث فى جغرافية الصناعة ومصادرها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س/ يتم </a:t>
            </a:r>
            <a:r>
              <a:rPr lang="ar-SA" sz="2800" dirty="0" smtClean="0">
                <a:solidFill>
                  <a:srgbClr val="FF0000"/>
                </a:solidFill>
              </a:rPr>
              <a:t>استخدام العديد من المناهج فى دراسة جغرافية الصناعة </a:t>
            </a:r>
            <a:r>
              <a:rPr lang="ar-SA" sz="2800" dirty="0" err="1" smtClean="0">
                <a:solidFill>
                  <a:srgbClr val="FF0000"/>
                </a:solidFill>
              </a:rPr>
              <a:t>اذكرها ؟</a:t>
            </a:r>
            <a:endParaRPr lang="ar-SA" sz="2800" dirty="0" smtClean="0">
              <a:solidFill>
                <a:srgbClr val="FF0000"/>
              </a:solidFill>
            </a:endParaRPr>
          </a:p>
          <a:p>
            <a:pPr rtl="1"/>
            <a:r>
              <a:rPr lang="ar-SA" sz="2400" b="1" u="sng" dirty="0" smtClean="0"/>
              <a:t>1- </a:t>
            </a:r>
            <a:r>
              <a:rPr lang="ar-SA" b="1" u="sng" dirty="0" smtClean="0"/>
              <a:t>المنهج</a:t>
            </a:r>
            <a:r>
              <a:rPr lang="ar-SA" sz="2400" b="1" u="sng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/>
              <a:t>الموضوعى</a:t>
            </a:r>
            <a:r>
              <a:rPr lang="ar-SA" sz="2400" b="1" u="sng" dirty="0" smtClean="0">
                <a:solidFill>
                  <a:srgbClr val="FF0000"/>
                </a:solidFill>
              </a:rPr>
              <a:t> </a:t>
            </a:r>
            <a:r>
              <a:rPr lang="ar-SA" sz="2400" b="1" u="sng" dirty="0" smtClean="0"/>
              <a:t> </a:t>
            </a:r>
            <a:r>
              <a:rPr lang="ar-SA" sz="2400" b="1" u="sng" dirty="0" smtClean="0"/>
              <a:t>ويضم :</a:t>
            </a:r>
          </a:p>
          <a:p>
            <a:pPr rtl="1"/>
            <a:r>
              <a:rPr lang="ar-SA" dirty="0" smtClean="0"/>
              <a:t>  أ- المنهج السلعى          ب- المنهج الحرفى </a:t>
            </a:r>
            <a:endParaRPr lang="ar-SA" dirty="0" smtClean="0"/>
          </a:p>
          <a:p>
            <a:pPr rtl="1"/>
            <a:r>
              <a:rPr lang="ar-SA" b="1" u="sng" dirty="0" smtClean="0"/>
              <a:t>2- المنهج </a:t>
            </a:r>
            <a:r>
              <a:rPr lang="ar-SA" b="1" u="sng" dirty="0" smtClean="0"/>
              <a:t>الأصولى</a:t>
            </a:r>
          </a:p>
          <a:p>
            <a:pPr rtl="1"/>
            <a:r>
              <a:rPr lang="ar-SA" b="1" u="sng" dirty="0" smtClean="0"/>
              <a:t>3/المنهج الوظيفى</a:t>
            </a:r>
            <a:r>
              <a:rPr lang="ar-SA" dirty="0" smtClean="0"/>
              <a:t> هو احدث المناهج فى الدراسة الجغرافية </a:t>
            </a:r>
            <a:endParaRPr lang="ar-SA" dirty="0" smtClean="0"/>
          </a:p>
          <a:p>
            <a:pPr rtl="1"/>
            <a:r>
              <a:rPr lang="ar-SA" b="1" u="sng" dirty="0" smtClean="0"/>
              <a:t>4- المنهج التاريخى </a:t>
            </a:r>
            <a:endParaRPr lang="ar-SA" b="1" u="sng" dirty="0" smtClean="0"/>
          </a:p>
          <a:p>
            <a:pPr rtl="1"/>
            <a:r>
              <a:rPr lang="ar-SA" b="1" u="sng" dirty="0" smtClean="0"/>
              <a:t>5/التوطن </a:t>
            </a:r>
            <a:r>
              <a:rPr lang="ar-SA" b="1" u="sng" dirty="0" smtClean="0"/>
              <a:t>الصناعى</a:t>
            </a:r>
          </a:p>
          <a:p>
            <a:pPr rtl="1"/>
            <a:endParaRPr lang="en-US" b="1" u="sng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س/ مما </a:t>
            </a:r>
            <a:r>
              <a:rPr lang="ar-SA" dirty="0" smtClean="0">
                <a:solidFill>
                  <a:srgbClr val="FF0000"/>
                </a:solidFill>
              </a:rPr>
              <a:t>يتكون </a:t>
            </a:r>
            <a:r>
              <a:rPr lang="ar-SA" dirty="0" smtClean="0">
                <a:solidFill>
                  <a:srgbClr val="FF0000"/>
                </a:solidFill>
              </a:rPr>
              <a:t>التركيب </a:t>
            </a:r>
            <a:r>
              <a:rPr lang="ar-SA" dirty="0" err="1" smtClean="0">
                <a:solidFill>
                  <a:srgbClr val="FF0000"/>
                </a:solidFill>
              </a:rPr>
              <a:t>الوظيفى </a:t>
            </a:r>
            <a:r>
              <a:rPr lang="ar-SA" dirty="0" err="1" smtClean="0">
                <a:solidFill>
                  <a:srgbClr val="FF0000"/>
                </a:solidFill>
              </a:rPr>
              <a:t>؟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1/ وحدة </a:t>
            </a:r>
            <a:r>
              <a:rPr lang="ar-SA" dirty="0" smtClean="0"/>
              <a:t>الإنتاج </a:t>
            </a:r>
            <a:endParaRPr lang="en-US" dirty="0" smtClean="0"/>
          </a:p>
          <a:p>
            <a:r>
              <a:rPr lang="ar-SA" dirty="0" smtClean="0"/>
              <a:t>2/ </a:t>
            </a:r>
            <a:r>
              <a:rPr lang="ar-SA" dirty="0" smtClean="0"/>
              <a:t>أدوات الإنتاج</a:t>
            </a:r>
          </a:p>
          <a:p>
            <a:r>
              <a:rPr lang="ar-SA" dirty="0" smtClean="0"/>
              <a:t>3/ مستوى العمالة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**مفهوم التوطن الصناعى اقرب </a:t>
            </a:r>
            <a:r>
              <a:rPr lang="ar-SA" sz="2800" dirty="0" err="1" smtClean="0">
                <a:solidFill>
                  <a:srgbClr val="FF0000"/>
                </a:solidFill>
              </a:rPr>
              <a:t>مايكون</a:t>
            </a:r>
            <a:r>
              <a:rPr lang="ar-SA" sz="2800" dirty="0" smtClean="0">
                <a:solidFill>
                  <a:srgbClr val="FF0000"/>
                </a:solidFill>
              </a:rPr>
              <a:t> إلى </a:t>
            </a:r>
            <a:r>
              <a:rPr lang="ar-SA" sz="2800" dirty="0" err="1" smtClean="0">
                <a:solidFill>
                  <a:srgbClr val="FF0000"/>
                </a:solidFill>
              </a:rPr>
              <a:t>الميدا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err="1" smtClean="0">
                <a:solidFill>
                  <a:srgbClr val="FF0000"/>
                </a:solidFill>
              </a:rPr>
              <a:t>ن.</a:t>
            </a:r>
            <a:r>
              <a:rPr lang="ar-SA" sz="2800" dirty="0" smtClean="0">
                <a:solidFill>
                  <a:srgbClr val="FF0000"/>
                </a:solidFill>
              </a:rPr>
              <a:t>                        ** تكلفة النقل فى الصناعات الاليكترونية إلى 4% من سعر السلعة</a:t>
            </a:r>
            <a:r>
              <a:rPr lang="ar-SA" sz="2800" dirty="0" smtClean="0"/>
              <a:t>.</a:t>
            </a:r>
          </a:p>
          <a:p>
            <a:endParaRPr lang="ar-SA" dirty="0" smtClean="0"/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318</Words>
  <Application>Microsoft Office PowerPoint</Application>
  <PresentationFormat>A4 Paper (210x297 mm)‎</PresentationFormat>
  <Paragraphs>46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المحاضرة الثانية</vt:lpstr>
      <vt:lpstr>تصنيف الصناعة </vt:lpstr>
      <vt:lpstr>الشريحة 3</vt:lpstr>
      <vt:lpstr>الشريحة 4</vt:lpstr>
      <vt:lpstr>طرق البحث فى جغرافية الصناعة ومصادرها 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gcc</cp:lastModifiedBy>
  <cp:revision>118</cp:revision>
  <dcterms:created xsi:type="dcterms:W3CDTF">2009-10-14T19:14:34Z</dcterms:created>
  <dcterms:modified xsi:type="dcterms:W3CDTF">2012-05-12T18:43:32Z</dcterms:modified>
</cp:coreProperties>
</file>