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9" r:id="rId3"/>
    <p:sldId id="270" r:id="rId4"/>
    <p:sldId id="271" r:id="rId5"/>
    <p:sldId id="272" r:id="rId6"/>
    <p:sldId id="273" r:id="rId7"/>
    <p:sldId id="276" r:id="rId8"/>
    <p:sldId id="278" r:id="rId9"/>
    <p:sldId id="279" r:id="rId10"/>
    <p:sldId id="280" r:id="rId11"/>
    <p:sldId id="281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9709" autoAdjust="0"/>
    <p:restoredTop sz="94664" autoAdjust="0"/>
  </p:normalViewPr>
  <p:slideViewPr>
    <p:cSldViewPr>
      <p:cViewPr>
        <p:scale>
          <a:sx n="59" d="100"/>
          <a:sy n="59" d="100"/>
        </p:scale>
        <p:origin x="-2178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5/12/2012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5105400"/>
          </a:xfrm>
        </p:spPr>
        <p:txBody>
          <a:bodyPr/>
          <a:lstStyle/>
          <a:p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وتتباين </a:t>
            </a:r>
            <a:r>
              <a:rPr lang="ar-SA" dirty="0" smtClean="0">
                <a:solidFill>
                  <a:srgbClr val="FF0000"/>
                </a:solidFill>
              </a:rPr>
              <a:t>درجة توطن أو تركز الصناعة من مكان لآخر داخل الإقليم ، أو من إقليم لأخر فى الدولة تبعا للعاملين التاليين </a:t>
            </a:r>
            <a:r>
              <a:rPr lang="ar-SA" dirty="0" smtClean="0"/>
              <a:t>:</a:t>
            </a:r>
          </a:p>
          <a:p>
            <a:r>
              <a:rPr lang="ar-SA" dirty="0" smtClean="0"/>
              <a:t>1- مدى توافر الإمكانات المختلفة التى تحتاج إليها الصناعة .</a:t>
            </a:r>
          </a:p>
          <a:p>
            <a:r>
              <a:rPr lang="ar-SA" dirty="0" smtClean="0"/>
              <a:t>2- طبيعة </a:t>
            </a:r>
            <a:r>
              <a:rPr lang="ar-SA" dirty="0" err="1" smtClean="0"/>
              <a:t>الصناعة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نذكر إن هناك صناعات لاتتوطن فى أماكن معينة ، بل تنتشر فى عدد كبير من الأقاليم أو المدن ، بل قد تنتشر فى العديد من أحياء المدينة ، ويطلق على مثل هذا التوزيع الصناعى </a:t>
            </a:r>
            <a:r>
              <a:rPr lang="ar-SA" u="sng" dirty="0" smtClean="0"/>
              <a:t>تعبير </a:t>
            </a:r>
            <a:r>
              <a:rPr lang="en-US" u="sng" dirty="0" smtClean="0"/>
              <a:t> </a:t>
            </a:r>
            <a:r>
              <a:rPr lang="ar-SA" u="sng" dirty="0" smtClean="0"/>
              <a:t>(التوزيع الشبكى </a:t>
            </a:r>
            <a:r>
              <a:rPr lang="ar-SA" dirty="0" smtClean="0">
                <a:solidFill>
                  <a:srgbClr val="FF0000"/>
                </a:solidFill>
              </a:rPr>
              <a:t>) لارتباطه صناعاته بأسواق التصريف كورش الإصلاح والصيانة ، صناعة الخبز ، توزيع الغاز، إلى غير ذلك من الخدمات الصناعية المختلفة .</a:t>
            </a:r>
          </a:p>
          <a:p>
            <a:pPr rtl="1"/>
            <a:r>
              <a:rPr lang="ar-SA" dirty="0" smtClean="0"/>
              <a:t>وهناك نمط آخر من الصناعات يتمثل فى تلك التى تنتشر فى مساحات واسعة يطلق على هذا النمط تعبير صناعات </a:t>
            </a:r>
            <a:r>
              <a:rPr lang="ar-SA" dirty="0" smtClean="0">
                <a:solidFill>
                  <a:srgbClr val="FF0000"/>
                </a:solidFill>
              </a:rPr>
              <a:t>ذات (توزيع شبكى محدود)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71600"/>
            <a:ext cx="8915400" cy="4953000"/>
          </a:xfrm>
        </p:spPr>
        <p:txBody>
          <a:bodyPr/>
          <a:lstStyle/>
          <a:p>
            <a:pPr rtl="1"/>
            <a:r>
              <a:rPr lang="ar-SA" dirty="0" smtClean="0"/>
              <a:t>(</a:t>
            </a:r>
            <a:r>
              <a:rPr lang="ar-SA" dirty="0" smtClean="0">
                <a:solidFill>
                  <a:srgbClr val="FF0000"/>
                </a:solidFill>
              </a:rPr>
              <a:t>النطاق الصناعى </a:t>
            </a:r>
            <a:r>
              <a:rPr lang="en-US" dirty="0" smtClean="0"/>
              <a:t>Industrial Belt)</a:t>
            </a:r>
            <a:r>
              <a:rPr lang="ar-SA" dirty="0" smtClean="0"/>
              <a:t>)</a:t>
            </a:r>
            <a:r>
              <a:rPr lang="en-US" dirty="0" smtClean="0"/>
              <a:t> </a:t>
            </a:r>
            <a:r>
              <a:rPr lang="ar-SA" dirty="0" smtClean="0"/>
              <a:t> حيث توجد مراكز صناعية متقاربة فى مواقعها ولكنها منفصلة فى توزيعها ، ويمثل ذلك نطاق الصناعات القطنية المتمركزة فى إقليم مدينة الإسكندرية ، ونطاق الصناعات البترولية فى المنطقة الشرقية فى المملكة العربية السعودية.</a:t>
            </a:r>
          </a:p>
          <a:p>
            <a:pPr rtl="1"/>
            <a:r>
              <a:rPr lang="ar-SA" dirty="0" smtClean="0"/>
              <a:t>وإذا كان التوطن الصناعى أكثر تركزا بمعنى تركز الصناعة فى منطقة أو إقليم محدود المساحة أطلق عليه </a:t>
            </a:r>
            <a:r>
              <a:rPr lang="ar-SA" dirty="0" smtClean="0">
                <a:solidFill>
                  <a:srgbClr val="FF0000"/>
                </a:solidFill>
              </a:rPr>
              <a:t>تعبير(التركزالعنقودى</a:t>
            </a:r>
            <a:r>
              <a:rPr lang="ar-SA" dirty="0" smtClean="0"/>
              <a:t> )</a:t>
            </a:r>
          </a:p>
          <a:p>
            <a:pPr rtl="1"/>
            <a:r>
              <a:rPr lang="ar-SA" dirty="0" smtClean="0"/>
              <a:t>كالأقاليم الصناعية المحيطة بالقاهرة من الشمال شبرا الخيمة ومن الجنوب حلوان .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إذا </a:t>
            </a:r>
            <a:r>
              <a:rPr lang="ar-SA" dirty="0" smtClean="0"/>
              <a:t>كان التوطن الصناعى اشد تركزا اى يتركز فى نطاق ضيق جدا فهنا تظهر </a:t>
            </a:r>
            <a:r>
              <a:rPr lang="ar-SA" u="sng" dirty="0" smtClean="0">
                <a:solidFill>
                  <a:srgbClr val="FF0000"/>
                </a:solidFill>
              </a:rPr>
              <a:t>المستعمرات الصناعية </a:t>
            </a:r>
            <a:r>
              <a:rPr lang="en-US" dirty="0" smtClean="0"/>
              <a:t>Industrial Eststes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FF0000"/>
                </a:solidFill>
              </a:rPr>
              <a:t>أو المدن الصناعية</a:t>
            </a:r>
            <a:r>
              <a:rPr lang="ar-SA" dirty="0" smtClean="0"/>
              <a:t> كما هو الحال بالنسبة للمدن المقامة فى نطاق الاورال بروسيا الاتحادية ومدينتى كفر الدوار وبرج العرب الجديدة فى غربى دلتا النيل فى مصر ، ومدينة العاشر من رمضان والسادس من </a:t>
            </a:r>
            <a:r>
              <a:rPr lang="ar-SA" dirty="0" err="1" smtClean="0"/>
              <a:t>أكتوبر </a:t>
            </a:r>
            <a:r>
              <a:rPr lang="ar-SA" dirty="0" err="1" smtClean="0"/>
              <a:t>.</a:t>
            </a:r>
            <a:endParaRPr lang="ar-SA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5029200"/>
          </a:xfrm>
        </p:spPr>
        <p:txBody>
          <a:bodyPr/>
          <a:lstStyle/>
          <a:p>
            <a:pPr rtl="1"/>
            <a:r>
              <a:rPr lang="ar-SA" b="1" u="sng" dirty="0" smtClean="0"/>
              <a:t>توزيع </a:t>
            </a:r>
            <a:r>
              <a:rPr lang="ar-SA" b="1" u="sng" dirty="0" smtClean="0"/>
              <a:t>الصناعات </a:t>
            </a:r>
            <a:r>
              <a:rPr lang="ar-SA" b="1" u="sng" dirty="0" smtClean="0"/>
              <a:t>فى </a:t>
            </a:r>
            <a:r>
              <a:rPr lang="ar-SA" b="1" u="sng" dirty="0" smtClean="0"/>
              <a:t>العالم </a:t>
            </a:r>
            <a:endParaRPr lang="ar-SA" b="1" u="sng" dirty="0" smtClean="0"/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* </a:t>
            </a:r>
            <a:r>
              <a:rPr lang="ar-SA" dirty="0" smtClean="0">
                <a:solidFill>
                  <a:srgbClr val="FF0000"/>
                </a:solidFill>
              </a:rPr>
              <a:t>يلاحظ </a:t>
            </a:r>
            <a:r>
              <a:rPr lang="ar-SA" dirty="0" smtClean="0">
                <a:solidFill>
                  <a:srgbClr val="FF0000"/>
                </a:solidFill>
              </a:rPr>
              <a:t>تركزها فى دول معينة أو أقاليم محددة </a:t>
            </a:r>
            <a:endParaRPr lang="ar-SA" dirty="0" smtClean="0">
              <a:solidFill>
                <a:srgbClr val="FF0000"/>
              </a:solidFill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*</a:t>
            </a:r>
            <a:r>
              <a:rPr lang="ar-SA" dirty="0" smtClean="0">
                <a:solidFill>
                  <a:srgbClr val="FF0000"/>
                </a:solidFill>
              </a:rPr>
              <a:t>أنها </a:t>
            </a:r>
            <a:r>
              <a:rPr lang="ar-SA" dirty="0" smtClean="0">
                <a:solidFill>
                  <a:srgbClr val="FF0000"/>
                </a:solidFill>
              </a:rPr>
              <a:t>لاتتوزع بشكل متساوى حتى داخل الدولة </a:t>
            </a:r>
            <a:r>
              <a:rPr lang="ar-SA" dirty="0" smtClean="0">
                <a:solidFill>
                  <a:srgbClr val="FF0000"/>
                </a:solidFill>
              </a:rPr>
              <a:t>الواحدة</a:t>
            </a:r>
            <a:endParaRPr lang="ar-SA" dirty="0" smtClean="0"/>
          </a:p>
          <a:p>
            <a:pPr rtl="1"/>
            <a:r>
              <a:rPr lang="ar-SA" b="1" u="sng" dirty="0" smtClean="0"/>
              <a:t>مثال ذلك تركز النشاط الصناعى فى الجانب الاوروبى من روسيا </a:t>
            </a:r>
            <a:r>
              <a:rPr lang="ar-SA" dirty="0" smtClean="0"/>
              <a:t>فى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ذكر</a:t>
            </a:r>
            <a:r>
              <a:rPr lang="en-US" dirty="0" smtClean="0">
                <a:solidFill>
                  <a:srgbClr val="FF0000"/>
                </a:solidFill>
              </a:rPr>
              <a:t>Renner</a:t>
            </a:r>
            <a:r>
              <a:rPr lang="ar-SA" dirty="0" smtClean="0"/>
              <a:t> إن اى إقليم أو دولة تمر خلال تطور الصناعة بها بعدة مراحل تضمها دورة عرفها باسم </a:t>
            </a:r>
            <a:r>
              <a:rPr lang="ar-SA" u="sng" dirty="0" smtClean="0">
                <a:solidFill>
                  <a:srgbClr val="FF0000"/>
                </a:solidFill>
              </a:rPr>
              <a:t>دورة التقدم الصناعى </a:t>
            </a:r>
          </a:p>
          <a:p>
            <a:pPr rtl="1"/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وتضم </a:t>
            </a:r>
            <a:r>
              <a:rPr lang="ar-SA" dirty="0" smtClean="0">
                <a:solidFill>
                  <a:srgbClr val="FF0000"/>
                </a:solidFill>
              </a:rPr>
              <a:t>هذه الدورة عدة مراحل </a:t>
            </a:r>
            <a:r>
              <a:rPr lang="ar-SA" dirty="0" smtClean="0"/>
              <a:t>تبدأ </a:t>
            </a:r>
            <a:r>
              <a:rPr lang="ar-SA" b="1" u="sng" dirty="0" smtClean="0"/>
              <a:t>بمرحلة الشباب </a:t>
            </a:r>
            <a:r>
              <a:rPr lang="ar-SA" dirty="0" smtClean="0"/>
              <a:t>، </a:t>
            </a:r>
            <a:r>
              <a:rPr lang="ar-SA" dirty="0" smtClean="0"/>
              <a:t>ثم </a:t>
            </a:r>
            <a:r>
              <a:rPr lang="ar-SA" b="1" u="sng" dirty="0" smtClean="0"/>
              <a:t>مرحلة النضج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u="sng" dirty="0" smtClean="0">
                <a:solidFill>
                  <a:srgbClr val="FF0000"/>
                </a:solidFill>
              </a:rPr>
              <a:t>يسود </a:t>
            </a:r>
            <a:r>
              <a:rPr lang="ar-SA" u="sng" dirty="0" smtClean="0">
                <a:solidFill>
                  <a:srgbClr val="FF0000"/>
                </a:solidFill>
              </a:rPr>
              <a:t>فى الأقاليم الصناعية الحديثة شديدة التوطن مبدأ التخصص </a:t>
            </a:r>
            <a:endParaRPr lang="en-US" u="sng" dirty="0" smtClean="0">
              <a:solidFill>
                <a:srgbClr val="FF0000"/>
              </a:solidFill>
            </a:endParaRPr>
          </a:p>
          <a:p>
            <a:r>
              <a:rPr lang="ar-SA" u="sng" smtClean="0">
                <a:solidFill>
                  <a:srgbClr val="FF0000"/>
                </a:solidFill>
              </a:rPr>
              <a:t>فى الإنتاج</a:t>
            </a:r>
          </a:p>
          <a:p>
            <a:r>
              <a:rPr lang="ar-SA" u="sng" smtClean="0">
                <a:solidFill>
                  <a:srgbClr val="FF0000"/>
                </a:solidFill>
              </a:rPr>
              <a:t> </a:t>
            </a:r>
            <a:endParaRPr lang="ar-SA" u="sng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*انتشرت </a:t>
            </a:r>
            <a:r>
              <a:rPr lang="ar-SA" dirty="0" smtClean="0"/>
              <a:t>ظاهرة الارتباطات الصناعية التى يمكن تحديد أربعة أشكال رئيسية لها على النحو التالى :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1- الارتباط الأفقى </a:t>
            </a:r>
            <a:r>
              <a:rPr lang="ar-SA" dirty="0" smtClean="0"/>
              <a:t>: </a:t>
            </a:r>
            <a:r>
              <a:rPr lang="en-US" dirty="0" smtClean="0"/>
              <a:t>Horizontal Linkage</a:t>
            </a:r>
          </a:p>
          <a:p>
            <a:pPr rtl="1"/>
            <a:r>
              <a:rPr lang="ar-SA" dirty="0" smtClean="0"/>
              <a:t>تكون المصانع فى هذه الحالة منفصلة ينتج كل منها جزءاً من سلعة ، ثم تتجمع هذه الأجزاء فى مصانع التجميع لإنتاج السلعة كاملة الصنع ، مثال ذلك معظم الصناعات الهندسية وخاصة صناعة السيارات وصناعة الطائرات.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2- الارتباط الرأسى </a:t>
            </a:r>
            <a:r>
              <a:rPr lang="en-US" dirty="0" smtClean="0"/>
              <a:t>Vertical Linkage</a:t>
            </a:r>
          </a:p>
          <a:p>
            <a:pPr rtl="1"/>
            <a:r>
              <a:rPr lang="ar-SA" dirty="0" smtClean="0"/>
              <a:t>تكون المنشآت الصناعية فى هذه الحالة منفصلة ويقوم كل منها بعملية واحدة من عمليات الإنتاج ، اى تنقل السلعة من مرحلة إلى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مرحلة ، مثال ذلك صناعة الحديد والصلب حيث يتم صهر الخامات واستخلاص الحديد فى الأفران العالية ، ثم يحول الإنتاج </a:t>
            </a:r>
          </a:p>
          <a:p>
            <a:pPr rtl="1"/>
            <a:r>
              <a:rPr lang="ar-SA" dirty="0" smtClean="0"/>
              <a:t>إلى صلب فى مصنع الصلب ، ثم ينقل الإنتاج إلى مصنع الدرفلة حيث يتم تشكيلة ، ثم ينقل الإنتاج بعد ذلك إلى منشات الصناعات الهندسية ، كذلك الحال بالنسبة لصناعة غزل ونسج القطن حيث ينقل القطن إلى المحالج أولا ومنها إلى مصانع الغزل ثم مصانع النسيج وأخيرا إلى مصانع الصباغة والتجهيز .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724400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3- الارتباط الخطى </a:t>
            </a:r>
            <a:r>
              <a:rPr lang="en-US" dirty="0" smtClean="0"/>
              <a:t>Biagonal Linkage</a:t>
            </a:r>
            <a:endParaRPr lang="ar-SA" dirty="0" smtClean="0"/>
          </a:p>
          <a:p>
            <a:pPr rtl="1"/>
            <a:r>
              <a:rPr lang="ar-SA" dirty="0" smtClean="0"/>
              <a:t>وينتج المصنع هنا سلعة أو يقدم خدمات خاصة إلى عدة منشآت صناعية ، يمكن إن تكون مرتبطة ببعضها أما افقيا أو راسيا ، أو تكون غير مرتبطة ببعضها على الاطلاق ، مثال ذلك مصانع قطع الغيار ومصانع وسائل التعبئة والتغليف .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4- الارتباط الفنى </a:t>
            </a:r>
            <a:r>
              <a:rPr lang="en-US" dirty="0" smtClean="0"/>
              <a:t>Technical Linkage</a:t>
            </a:r>
            <a:endParaRPr lang="ar-SA" dirty="0" smtClean="0"/>
          </a:p>
          <a:p>
            <a:pPr rtl="1"/>
            <a:r>
              <a:rPr lang="ar-SA" dirty="0" smtClean="0"/>
              <a:t>وترتبط صناعة ما فى هذه الحالة بعدة صناعات أخرى فنياً ، كالخدمات الصناعية وتقديم الخدمات المعملية والاستشارات الفنية المختلفة .</a:t>
            </a:r>
          </a:p>
          <a:p>
            <a:pPr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2248</TotalTime>
  <Words>562</Words>
  <Application>Microsoft Office PowerPoint</Application>
  <PresentationFormat>A4 Paper (210x297 mm)‎</PresentationFormat>
  <Paragraphs>32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المحاضرة الرابعة 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gcc</cp:lastModifiedBy>
  <cp:revision>204</cp:revision>
  <dcterms:created xsi:type="dcterms:W3CDTF">2009-10-14T19:14:34Z</dcterms:created>
  <dcterms:modified xsi:type="dcterms:W3CDTF">2012-05-12T19:28:18Z</dcterms:modified>
</cp:coreProperties>
</file>