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9" r:id="rId3"/>
    <p:sldMasterId id="2147483803" r:id="rId4"/>
  </p:sldMasterIdLst>
  <p:notesMasterIdLst>
    <p:notesMasterId r:id="rId20"/>
  </p:notesMasterIdLst>
  <p:sldIdLst>
    <p:sldId id="256" r:id="rId5"/>
    <p:sldId id="301" r:id="rId6"/>
    <p:sldId id="313" r:id="rId7"/>
    <p:sldId id="314" r:id="rId8"/>
    <p:sldId id="315" r:id="rId9"/>
    <p:sldId id="302" r:id="rId10"/>
    <p:sldId id="303" r:id="rId11"/>
    <p:sldId id="307" r:id="rId12"/>
    <p:sldId id="306" r:id="rId13"/>
    <p:sldId id="308" r:id="rId14"/>
    <p:sldId id="311" r:id="rId15"/>
    <p:sldId id="300" r:id="rId16"/>
    <p:sldId id="312" r:id="rId17"/>
    <p:sldId id="310"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66"/>
    <a:srgbClr val="0099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41" autoAdjust="0"/>
  </p:normalViewPr>
  <p:slideViewPr>
    <p:cSldViewPr>
      <p:cViewPr>
        <p:scale>
          <a:sx n="71" d="100"/>
          <a:sy n="71" d="100"/>
        </p:scale>
        <p:origin x="-636"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3/10/2015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2779889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198099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val="122003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297880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526382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1646584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066146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920847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42357682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24758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613263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7097303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8417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prstClr val="white"/>
                </a:solidFill>
                <a:latin typeface="Calibri" pitchFamily="34" charset="0"/>
              </a:rPr>
              <a:t>بحمد الله</a:t>
            </a:r>
            <a:endParaRPr lang="en-US" sz="720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851619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693145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val="42930502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075131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4110240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939710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600697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40576605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4971220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8014879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1014289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175166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598410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318016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8460325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val="605316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2949741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710309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9486169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6651654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1545601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511651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7771960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8603968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337732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5312532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93979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2.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2.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1.jpe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val="328322247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val="221095986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val="744615980"/>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scincedirect.com/Science" TargetMode="External"/><Relationship Id="rId2" Type="http://schemas.openxmlformats.org/officeDocument/2006/relationships/hyperlink" Target="http://www.ksau.info/" TargetMode="External"/><Relationship Id="rId1" Type="http://schemas.openxmlformats.org/officeDocument/2006/relationships/slideLayout" Target="../slideLayouts/slideLayout40.xml"/><Relationship Id="rId4" Type="http://schemas.openxmlformats.org/officeDocument/2006/relationships/hyperlink" Target="http://www.googl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a:t>
            </a:r>
            <a:r>
              <a:rPr lang="ar-EG" sz="2800" b="1" dirty="0" smtClean="0">
                <a:latin typeface="Calibri" pitchFamily="34" charset="0"/>
              </a:rPr>
              <a:t>للانتساب</a:t>
            </a:r>
            <a:endParaRPr lang="en-US" sz="2800" b="1" dirty="0" smtClean="0">
              <a:latin typeface="Calibri" pitchFamily="34" charset="0"/>
            </a:endParaRPr>
          </a:p>
          <a:p>
            <a:pPr algn="ctr" rtl="0">
              <a:spcBef>
                <a:spcPct val="20000"/>
              </a:spcBef>
              <a:buFont typeface="Arial" pitchFamily="34" charset="0"/>
              <a:buNone/>
            </a:pPr>
            <a:r>
              <a:rPr lang="en-US" sz="2800" b="1" dirty="0" smtClean="0">
                <a:latin typeface="Calibri" pitchFamily="34" charset="0"/>
              </a:rPr>
              <a:t>  </a:t>
            </a:r>
            <a:r>
              <a:rPr lang="ar-SA" sz="2800" b="1" dirty="0" smtClean="0">
                <a:latin typeface="Calibri" pitchFamily="34" charset="0"/>
              </a:rPr>
              <a:t>الدراسات </a:t>
            </a:r>
            <a:r>
              <a:rPr lang="ar-EG" sz="2800" b="1" dirty="0" smtClean="0">
                <a:latin typeface="Calibri" pitchFamily="34" charset="0"/>
              </a:rPr>
              <a:t>الاجتماعية</a:t>
            </a:r>
            <a:r>
              <a:rPr lang="en-US" sz="2800" b="1" dirty="0" smtClean="0">
                <a:latin typeface="Calibri" pitchFamily="34" charset="0"/>
              </a:rPr>
              <a:t> </a:t>
            </a:r>
            <a:r>
              <a:rPr lang="ar-SA" sz="2800" b="1" dirty="0" smtClean="0">
                <a:latin typeface="Calibri" pitchFamily="34" charset="0"/>
              </a:rPr>
              <a:t>  </a:t>
            </a:r>
            <a:r>
              <a:rPr lang="ar-EG" sz="2600" b="1" dirty="0" smtClean="0">
                <a:latin typeface="Calibri" pitchFamily="34" charset="0"/>
              </a:rPr>
              <a:t>كلية </a:t>
            </a:r>
            <a:r>
              <a:rPr lang="ar-SA" sz="2600" b="1" dirty="0" smtClean="0">
                <a:latin typeface="Calibri" pitchFamily="34" charset="0"/>
              </a:rPr>
              <a:t>الآداب </a:t>
            </a:r>
            <a:r>
              <a:rPr lang="ar-EG" sz="2600" b="1" dirty="0" smtClean="0">
                <a:latin typeface="Calibri" pitchFamily="34" charset="0"/>
              </a:rPr>
              <a:t>– قسم</a:t>
            </a:r>
            <a:endParaRPr lang="en-US" sz="2600" b="1" dirty="0" smtClean="0">
              <a:latin typeface="Calibri" pitchFamily="34" charset="0"/>
            </a:endParaRPr>
          </a:p>
          <a:p>
            <a:pPr algn="ctr" rtl="0">
              <a:spcBef>
                <a:spcPct val="20000"/>
              </a:spcBef>
              <a:buFont typeface="Arial" pitchFamily="34" charset="0"/>
              <a:buNone/>
            </a:pPr>
            <a:r>
              <a:rPr lang="ar-SA" sz="2800" b="1" dirty="0" smtClean="0">
                <a:latin typeface="Calibri" pitchFamily="34" charset="0"/>
              </a:rPr>
              <a:t>شعبة الجغرافيا </a:t>
            </a:r>
            <a:endParaRPr lang="en-US" sz="2800" b="1" dirty="0">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t>Historical </a:t>
            </a:r>
            <a:r>
              <a:rPr lang="en-US" sz="4000" b="1" dirty="0" smtClean="0"/>
              <a:t>Geography</a:t>
            </a:r>
          </a:p>
          <a:p>
            <a:pPr algn="ctr"/>
            <a:r>
              <a:rPr lang="ar-SA" sz="4000" dirty="0" smtClean="0"/>
              <a:t>رمز </a:t>
            </a:r>
            <a:r>
              <a:rPr lang="ar-SA" sz="4000" dirty="0"/>
              <a:t>المقرر: </a:t>
            </a:r>
            <a:r>
              <a:rPr lang="ar-SA" sz="4000" dirty="0" smtClean="0"/>
              <a:t>جغر</a:t>
            </a:r>
            <a:r>
              <a:rPr lang="ar-SA" sz="4000" b="1" dirty="0" smtClean="0"/>
              <a:t>7405438</a:t>
            </a:r>
          </a:p>
          <a:p>
            <a:pPr algn="ctr"/>
            <a:r>
              <a:rPr lang="ar-SA" sz="4000" dirty="0" smtClean="0"/>
              <a:t>عدد </a:t>
            </a:r>
            <a:r>
              <a:rPr lang="ar-SA" sz="4000" dirty="0"/>
              <a:t>الساعات: 2 (نظري)</a:t>
            </a:r>
          </a:p>
          <a:p>
            <a:pPr algn="ctr"/>
            <a:r>
              <a:rPr lang="ar-SA" sz="4000" b="1" dirty="0"/>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التمهيدية</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3781024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906000" cy="1143000"/>
          </a:xfrm>
        </p:spPr>
        <p:txBody>
          <a:bodyPr/>
          <a:lstStyle/>
          <a:p>
            <a:pPr algn="ctr" eaLnBrk="1" hangingPunct="1"/>
            <a:r>
              <a:rPr lang="ar-EG" b="1" dirty="0" smtClean="0">
                <a:solidFill>
                  <a:srgbClr val="FF3300"/>
                </a:solidFill>
                <a:cs typeface="Arial" pitchFamily="34" charset="0"/>
              </a:rPr>
              <a:t>الجغرافيا </a:t>
            </a:r>
            <a:r>
              <a:rPr lang="ar-SA" b="1" dirty="0" smtClean="0">
                <a:solidFill>
                  <a:srgbClr val="FF3300"/>
                </a:solidFill>
                <a:cs typeface="Arial" pitchFamily="34" charset="0"/>
              </a:rPr>
              <a:t>التاريخية</a:t>
            </a:r>
          </a:p>
        </p:txBody>
      </p:sp>
      <p:sp>
        <p:nvSpPr>
          <p:cNvPr id="9219" name="Content Placeholder 2"/>
          <p:cNvSpPr>
            <a:spLocks noGrp="1"/>
          </p:cNvSpPr>
          <p:nvPr>
            <p:ph idx="4294967295"/>
          </p:nvPr>
        </p:nvSpPr>
        <p:spPr>
          <a:xfrm>
            <a:off x="228600" y="1524001"/>
            <a:ext cx="9144001" cy="3962400"/>
          </a:xfrm>
        </p:spPr>
        <p:txBody>
          <a:bodyPr/>
          <a:lstStyle/>
          <a:p>
            <a:pPr marL="0" lvl="0" indent="0" algn="ctr" rtl="1">
              <a:buNone/>
            </a:pPr>
            <a:r>
              <a:rPr lang="ar-EG" b="1" dirty="0" smtClean="0"/>
              <a:t>الجغرافيا </a:t>
            </a:r>
            <a:r>
              <a:rPr lang="ar-SA" b="1" dirty="0" smtClean="0"/>
              <a:t>التاريخية هي أحد أفرع </a:t>
            </a:r>
            <a:r>
              <a:rPr lang="ar-SA" b="1" dirty="0"/>
              <a:t>الجغرافيا </a:t>
            </a:r>
            <a:r>
              <a:rPr lang="ar-SA" b="1" dirty="0" smtClean="0"/>
              <a:t>البشرية الرئيس </a:t>
            </a:r>
            <a:r>
              <a:rPr lang="en-US" b="1" dirty="0" smtClean="0"/>
              <a:t>Human Geography</a:t>
            </a:r>
            <a:r>
              <a:rPr lang="ar-SA" b="1" dirty="0" smtClean="0"/>
              <a:t>، </a:t>
            </a:r>
            <a:r>
              <a:rPr lang="ar-SA" b="1" dirty="0" err="1" smtClean="0"/>
              <a:t>فهى</a:t>
            </a:r>
            <a:r>
              <a:rPr lang="ar-SA" b="1" dirty="0" smtClean="0"/>
              <a:t> والجغرافيا الطبيعية فرعان رئيسان للجغرافيا </a:t>
            </a:r>
            <a:r>
              <a:rPr lang="ar-EG" b="1" dirty="0" smtClean="0"/>
              <a:t> </a:t>
            </a:r>
            <a:r>
              <a:rPr lang="ar-SA" b="1" dirty="0" smtClean="0"/>
              <a:t>عّرفها  </a:t>
            </a:r>
            <a:r>
              <a:rPr lang="ar-SA" b="1" dirty="0" smtClean="0">
                <a:solidFill>
                  <a:srgbClr val="FF0000"/>
                </a:solidFill>
              </a:rPr>
              <a:t>فاوست </a:t>
            </a:r>
            <a:r>
              <a:rPr lang="ar-SA" b="1" dirty="0" smtClean="0"/>
              <a:t> </a:t>
            </a:r>
            <a:r>
              <a:rPr lang="en-US" b="1" dirty="0" err="1" smtClean="0"/>
              <a:t>C.Fawcett</a:t>
            </a:r>
            <a:r>
              <a:rPr lang="en-US" b="1" dirty="0" smtClean="0"/>
              <a:t> </a:t>
            </a:r>
            <a:r>
              <a:rPr lang="ar-SA" b="1" dirty="0" smtClean="0"/>
              <a:t> بأنها العلم الذي يدرس تأثير الحوادث التاريخية على الحقائق الجغرافية، وقد عرفها كل من </a:t>
            </a:r>
            <a:r>
              <a:rPr lang="ar-SA" b="1" dirty="0" smtClean="0">
                <a:solidFill>
                  <a:srgbClr val="FF0000"/>
                </a:solidFill>
              </a:rPr>
              <a:t>ايست وولدرج </a:t>
            </a:r>
            <a:r>
              <a:rPr lang="ar-SA" b="1" dirty="0" smtClean="0"/>
              <a:t>، و  </a:t>
            </a:r>
            <a:r>
              <a:rPr lang="ar-SA" b="1" dirty="0" smtClean="0">
                <a:solidFill>
                  <a:srgbClr val="FF0000"/>
                </a:solidFill>
              </a:rPr>
              <a:t>تايلور</a:t>
            </a:r>
            <a:r>
              <a:rPr lang="ar-SA" b="1" dirty="0" smtClean="0"/>
              <a:t> ، و  </a:t>
            </a:r>
            <a:r>
              <a:rPr lang="ar-SA" b="1" dirty="0" smtClean="0">
                <a:solidFill>
                  <a:srgbClr val="FF0000"/>
                </a:solidFill>
              </a:rPr>
              <a:t>برون</a:t>
            </a:r>
            <a:r>
              <a:rPr lang="ar-SA" b="1" dirty="0" smtClean="0"/>
              <a:t>  بأنها </a:t>
            </a:r>
            <a:r>
              <a:rPr lang="ar-SA" b="1" dirty="0"/>
              <a:t>جغرافية الماضي ، أو إعادة جغرافية الماضي</a:t>
            </a:r>
            <a:r>
              <a:rPr lang="ar-SA" b="1" dirty="0" smtClean="0"/>
              <a:t>. وقد اتفق العلماء والجغرافيين على الجغرافيا التاريخية جزء من الجغرافيا البشرية.</a:t>
            </a:r>
            <a:endParaRPr lang="ar-EG" b="1" dirty="0" smtClean="0"/>
          </a:p>
        </p:txBody>
      </p:sp>
      <p:sp>
        <p:nvSpPr>
          <p:cNvPr id="9220" name="Slide Number Placeholder 3"/>
          <p:cNvSpPr txBox="1">
            <a:spLocks noGrp="1"/>
          </p:cNvSpPr>
          <p:nvPr/>
        </p:nvSpPr>
        <p:spPr bwMode="auto">
          <a:xfrm>
            <a:off x="2105025" y="6376989"/>
            <a:ext cx="571500" cy="365125"/>
          </a:xfrm>
          <a:prstGeom prst="rect">
            <a:avLst/>
          </a:prstGeom>
          <a:noFill/>
          <a:ln w="9525">
            <a:noFill/>
            <a:miter lim="800000"/>
            <a:headEnd/>
            <a:tailEnd/>
          </a:ln>
        </p:spPr>
        <p:txBody>
          <a:bodyPr anchor="ctr"/>
          <a:lstStyle/>
          <a:p>
            <a:pPr rtl="0"/>
            <a:fld id="{667F1982-5105-4DF8-8BB2-4AAF53672BF4}" type="slidenum">
              <a:rPr lang="ar-SA" sz="1200">
                <a:solidFill>
                  <a:prstClr val="white"/>
                </a:solidFill>
                <a:latin typeface="Calibri" pitchFamily="34" charset="0"/>
              </a:rPr>
              <a:pPr rtl="0"/>
              <a:t>3</a:t>
            </a:fld>
            <a:endParaRPr lang="en-US" sz="1200">
              <a:solidFill>
                <a:prstClr val="white"/>
              </a:solidFill>
              <a:latin typeface="Calibri" pitchFamily="34" charset="0"/>
            </a:endParaRPr>
          </a:p>
        </p:txBody>
      </p:sp>
    </p:spTree>
    <p:extLst>
      <p:ext uri="{BB962C8B-B14F-4D97-AF65-F5344CB8AC3E}">
        <p14:creationId xmlns:p14="http://schemas.microsoft.com/office/powerpoint/2010/main" val="522334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solidFill>
                  <a:prstClr val="white"/>
                </a:solidFill>
              </a:rPr>
              <a:pPr>
                <a:defRPr/>
              </a:pPr>
              <a:t>4</a:t>
            </a:fld>
            <a:endParaRPr lang="en-US">
              <a:solidFill>
                <a:prstClr val="white"/>
              </a:solidFill>
            </a:endParaRPr>
          </a:p>
        </p:txBody>
      </p:sp>
      <p:sp>
        <p:nvSpPr>
          <p:cNvPr id="3" name="عنصر نائب للمحتوى 2"/>
          <p:cNvSpPr>
            <a:spLocks noGrp="1"/>
          </p:cNvSpPr>
          <p:nvPr>
            <p:ph idx="4294967295"/>
          </p:nvPr>
        </p:nvSpPr>
        <p:spPr>
          <a:xfrm>
            <a:off x="152400" y="0"/>
            <a:ext cx="9753600" cy="5791200"/>
          </a:xfrm>
        </p:spPr>
        <p:txBody>
          <a:bodyPr/>
          <a:lstStyle/>
          <a:p>
            <a:pPr marL="0" indent="0" algn="just" rtl="1">
              <a:buNone/>
            </a:pPr>
            <a:r>
              <a:rPr lang="ar-SA" sz="3600" b="1" dirty="0" smtClean="0"/>
              <a:t>وتتعدد المناهج التي يتم الاعتماد عليها في دراسة الجغرافيا التاريخية، منها المنهج الموضوعي الذى يتناول دراسة أي ظاهرة جغرافية خلال فترة زمنية معينة. والمنهج الإقليمي </a:t>
            </a:r>
            <a:r>
              <a:rPr lang="ar-SA" sz="3600" b="1" smtClean="0"/>
              <a:t>الذى يهتم </a:t>
            </a:r>
            <a:r>
              <a:rPr lang="ar-SA" sz="3600" b="1" dirty="0" smtClean="0"/>
              <a:t>بدراسة العناصر الجغرافية في إقليم معين خلال فترة زمنية معينة أو عدة فترات متعاقبة ، أو دراسة عنصر جغرافي أو أكثر في الإقليم مع الاهتمام بالبعد الزمني. </a:t>
            </a:r>
            <a:endParaRPr lang="en-US" sz="3600" b="1" dirty="0" smtClean="0"/>
          </a:p>
          <a:p>
            <a:pPr marL="0" indent="0" algn="just" rtl="1">
              <a:buNone/>
            </a:pPr>
            <a:r>
              <a:rPr lang="ar-SA" sz="3600" b="1" dirty="0" smtClean="0"/>
              <a:t>وهناك </a:t>
            </a:r>
            <a:r>
              <a:rPr lang="ar-SA" sz="3600" b="1" dirty="0"/>
              <a:t>منهجان أخران : الأول قديم ويُعبر عنه بالطريقة التطورية أو الأفقية </a:t>
            </a:r>
            <a:r>
              <a:rPr lang="ar-SA" sz="3600" b="1" dirty="0" smtClean="0"/>
              <a:t>. ثم المنهج </a:t>
            </a:r>
            <a:r>
              <a:rPr lang="ar-SA" sz="3600" b="1" dirty="0"/>
              <a:t>السلوكي </a:t>
            </a:r>
            <a:r>
              <a:rPr lang="ar-SA" sz="3600" b="1" dirty="0" smtClean="0"/>
              <a:t>،والذى يتحدد إطاره في </a:t>
            </a:r>
            <a:r>
              <a:rPr lang="ar-SA" sz="3600" b="1" dirty="0"/>
              <a:t>الجغرافيا التاريخية في تفسير الظاهرات الجغرافية بمعرفة سلوكيات الأفراد أو المجموعات الصغيرة.</a:t>
            </a:r>
          </a:p>
          <a:p>
            <a:pPr algn="just" rtl="1"/>
            <a:endParaRPr lang="ar-SA" sz="2600" dirty="0"/>
          </a:p>
        </p:txBody>
      </p:sp>
    </p:spTree>
    <p:extLst>
      <p:ext uri="{BB962C8B-B14F-4D97-AF65-F5344CB8AC3E}">
        <p14:creationId xmlns:p14="http://schemas.microsoft.com/office/powerpoint/2010/main" val="1731411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solidFill>
                  <a:prstClr val="white"/>
                </a:solidFill>
              </a:rPr>
              <a:pPr>
                <a:defRPr/>
              </a:pPr>
              <a:t>5</a:t>
            </a:fld>
            <a:endParaRPr lang="en-US">
              <a:solidFill>
                <a:prstClr val="white"/>
              </a:solidFill>
            </a:endParaRPr>
          </a:p>
        </p:txBody>
      </p:sp>
      <p:sp>
        <p:nvSpPr>
          <p:cNvPr id="3" name="عنصر نائب للمحتوى 2"/>
          <p:cNvSpPr>
            <a:spLocks noGrp="1"/>
          </p:cNvSpPr>
          <p:nvPr>
            <p:ph idx="4294967295"/>
          </p:nvPr>
        </p:nvSpPr>
        <p:spPr>
          <a:xfrm>
            <a:off x="381000" y="304800"/>
            <a:ext cx="9220200" cy="5334000"/>
          </a:xfrm>
        </p:spPr>
        <p:txBody>
          <a:bodyPr/>
          <a:lstStyle/>
          <a:p>
            <a:pPr marL="0" indent="0" algn="ctr">
              <a:buNone/>
            </a:pPr>
            <a:r>
              <a:rPr lang="ar-SA" sz="3600" b="1" u="sng" dirty="0" smtClean="0">
                <a:solidFill>
                  <a:srgbClr val="C00000"/>
                </a:solidFill>
              </a:rPr>
              <a:t>  وسائل الدراسة في الجغرافيا التاريخية </a:t>
            </a:r>
            <a:r>
              <a:rPr lang="ar-SA" sz="3600" b="1" dirty="0" smtClean="0">
                <a:solidFill>
                  <a:srgbClr val="C00000"/>
                </a:solidFill>
              </a:rPr>
              <a:t>:</a:t>
            </a:r>
          </a:p>
          <a:p>
            <a:pPr marL="0" indent="0" rtl="1">
              <a:buNone/>
            </a:pPr>
            <a:r>
              <a:rPr lang="ar-SA" sz="3600" dirty="0" smtClean="0"/>
              <a:t>1- طريقة الكربون 14 </a:t>
            </a:r>
            <a:r>
              <a:rPr lang="en-US" sz="3600" dirty="0" smtClean="0"/>
              <a:t>Radiocarbon Dating </a:t>
            </a:r>
          </a:p>
          <a:p>
            <a:pPr marL="0" indent="0" rtl="1">
              <a:buNone/>
            </a:pPr>
            <a:r>
              <a:rPr lang="ar-SA" sz="3600" dirty="0" smtClean="0"/>
              <a:t>2- طريقة تحليل صفائح الطمي الجليدي. </a:t>
            </a:r>
          </a:p>
          <a:p>
            <a:pPr marL="0" indent="0" rtl="1">
              <a:buNone/>
            </a:pPr>
            <a:r>
              <a:rPr lang="ar-SA" sz="3600" dirty="0" smtClean="0"/>
              <a:t>3- طريقة حلقات جذوع الأشجار</a:t>
            </a:r>
            <a:r>
              <a:rPr lang="en-US" sz="3600" dirty="0" smtClean="0"/>
              <a:t>Tree ring dating </a:t>
            </a:r>
            <a:r>
              <a:rPr lang="ar-SA" sz="3600" dirty="0" smtClean="0"/>
              <a:t>.</a:t>
            </a:r>
          </a:p>
          <a:p>
            <a:pPr marL="0" indent="0" rtl="1">
              <a:buNone/>
            </a:pPr>
            <a:r>
              <a:rPr lang="ar-SA" sz="3600" dirty="0" smtClean="0"/>
              <a:t>4- طريقة التقويم الفلكي </a:t>
            </a:r>
            <a:r>
              <a:rPr lang="en-US" sz="3600" dirty="0" smtClean="0"/>
              <a:t>The Lunar and civil calendars</a:t>
            </a:r>
            <a:r>
              <a:rPr lang="ar-SA" sz="3600" dirty="0" smtClean="0"/>
              <a:t>.</a:t>
            </a:r>
          </a:p>
          <a:p>
            <a:pPr marL="0" indent="0" rtl="1">
              <a:buNone/>
            </a:pPr>
            <a:r>
              <a:rPr lang="ar-SA" sz="3600" dirty="0" smtClean="0"/>
              <a:t>5- طريقة الطبقات الأركيولوجية. </a:t>
            </a:r>
          </a:p>
          <a:p>
            <a:pPr marL="0" indent="0" rtl="1">
              <a:buNone/>
            </a:pPr>
            <a:r>
              <a:rPr lang="ar-SA" sz="3600" dirty="0" smtClean="0"/>
              <a:t>6- طريقة الدراسة المقارنة.</a:t>
            </a:r>
          </a:p>
          <a:p>
            <a:pPr marL="0" indent="0" rtl="1">
              <a:buNone/>
            </a:pPr>
            <a:r>
              <a:rPr lang="ar-SA" sz="3600" dirty="0"/>
              <a:t>7- طريقة التوقيت (التأريخ ) المتتابع </a:t>
            </a:r>
            <a:r>
              <a:rPr lang="en-US" sz="3600" b="1" dirty="0"/>
              <a:t>sequence dating</a:t>
            </a:r>
            <a:r>
              <a:rPr lang="ar-SA" sz="3600" dirty="0" smtClean="0"/>
              <a:t>.</a:t>
            </a:r>
            <a:endParaRPr lang="ar-SA" sz="3600" dirty="0"/>
          </a:p>
        </p:txBody>
      </p:sp>
    </p:spTree>
    <p:extLst>
      <p:ext uri="{BB962C8B-B14F-4D97-AF65-F5344CB8AC3E}">
        <p14:creationId xmlns:p14="http://schemas.microsoft.com/office/powerpoint/2010/main" val="1486663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06374"/>
            <a:ext cx="9448800" cy="1143000"/>
          </a:xfrm>
        </p:spPr>
        <p:txBody>
          <a:bodyPr/>
          <a:lstStyle/>
          <a:p>
            <a:pPr algn="ctr" rtl="1" eaLnBrk="1" hangingPunct="1"/>
            <a:r>
              <a:rPr lang="ar-EG" b="1" dirty="0" smtClean="0">
                <a:solidFill>
                  <a:srgbClr val="FF3300"/>
                </a:solidFill>
                <a:cs typeface="Arial" pitchFamily="34" charset="0"/>
              </a:rPr>
              <a:t>الجغرافيا </a:t>
            </a:r>
            <a:r>
              <a:rPr lang="ar-SA" b="1" dirty="0" smtClean="0">
                <a:solidFill>
                  <a:srgbClr val="FF3300"/>
                </a:solidFill>
                <a:cs typeface="Arial" pitchFamily="34" charset="0"/>
              </a:rPr>
              <a:t>التاريخية </a:t>
            </a:r>
            <a:r>
              <a:rPr lang="en-US" b="1" dirty="0"/>
              <a:t>Historical </a:t>
            </a:r>
            <a:r>
              <a:rPr lang="en-US" b="1" dirty="0" smtClean="0"/>
              <a:t>Geography</a:t>
            </a:r>
            <a:endParaRPr lang="ar-SA" b="1" dirty="0" smtClean="0">
              <a:solidFill>
                <a:srgbClr val="FF3300"/>
              </a:solidFill>
              <a:cs typeface="Arial" pitchFamily="34" charset="0"/>
            </a:endParaRPr>
          </a:p>
        </p:txBody>
      </p:sp>
      <p:sp>
        <p:nvSpPr>
          <p:cNvPr id="9219" name="Content Placeholder 2"/>
          <p:cNvSpPr>
            <a:spLocks noGrp="1"/>
          </p:cNvSpPr>
          <p:nvPr>
            <p:ph idx="4294967295"/>
          </p:nvPr>
        </p:nvSpPr>
        <p:spPr>
          <a:xfrm>
            <a:off x="76200" y="1524001"/>
            <a:ext cx="9829800" cy="3962400"/>
          </a:xfrm>
        </p:spPr>
        <p:txBody>
          <a:bodyPr/>
          <a:lstStyle/>
          <a:p>
            <a:pPr rtl="1" eaLnBrk="1" hangingPunct="1"/>
            <a:r>
              <a:rPr lang="ar-SA" b="1" dirty="0">
                <a:solidFill>
                  <a:srgbClr val="FF0000"/>
                </a:solidFill>
                <a:cs typeface="Arial" pitchFamily="34" charset="0"/>
              </a:rPr>
              <a:t>وصف المقرر</a:t>
            </a:r>
          </a:p>
          <a:p>
            <a:pPr rtl="1" eaLnBrk="1" hangingPunct="1"/>
            <a:r>
              <a:rPr lang="ar-SA" b="1" dirty="0">
                <a:solidFill>
                  <a:srgbClr val="FF0000"/>
                </a:solidFill>
                <a:cs typeface="Arial" pitchFamily="34" charset="0"/>
              </a:rPr>
              <a:t>أهداف المقرر</a:t>
            </a:r>
          </a:p>
          <a:p>
            <a:pPr rtl="1" eaLnBrk="1" hangingPunct="1"/>
            <a:r>
              <a:rPr lang="ar-SA" b="1" dirty="0">
                <a:solidFill>
                  <a:srgbClr val="FF0000"/>
                </a:solidFill>
                <a:cs typeface="Arial" pitchFamily="34" charset="0"/>
              </a:rPr>
              <a:t>محتوى المقرر</a:t>
            </a:r>
          </a:p>
          <a:p>
            <a:pPr rtl="1" eaLnBrk="1" hangingPunct="1"/>
            <a:r>
              <a:rPr lang="ar-SA" b="1" dirty="0">
                <a:solidFill>
                  <a:srgbClr val="FF0000"/>
                </a:solidFill>
                <a:cs typeface="Arial" pitchFamily="34" charset="0"/>
              </a:rPr>
              <a:t>المراجع والمصادر الأساسية</a:t>
            </a:r>
          </a:p>
          <a:p>
            <a:pPr rtl="1" eaLnBrk="1" hangingPunct="1"/>
            <a:r>
              <a:rPr lang="ar-SA" b="1" dirty="0">
                <a:solidFill>
                  <a:srgbClr val="FF0000"/>
                </a:solidFill>
                <a:cs typeface="Arial" pitchFamily="34" charset="0"/>
              </a:rPr>
              <a:t>المراجع الفرعية</a:t>
            </a:r>
          </a:p>
          <a:p>
            <a:pPr rtl="1" eaLnBrk="1" hangingPunct="1"/>
            <a:r>
              <a:rPr lang="ar-SA" b="1" dirty="0">
                <a:solidFill>
                  <a:srgbClr val="FF0000"/>
                </a:solidFill>
                <a:cs typeface="Arial" pitchFamily="34" charset="0"/>
              </a:rPr>
              <a:t>توزيع الدرجات</a:t>
            </a:r>
          </a:p>
        </p:txBody>
      </p:sp>
      <p:sp>
        <p:nvSpPr>
          <p:cNvPr id="9220" name="Slide Number Placeholder 3"/>
          <p:cNvSpPr txBox="1">
            <a:spLocks noGrp="1"/>
          </p:cNvSpPr>
          <p:nvPr/>
        </p:nvSpPr>
        <p:spPr bwMode="auto">
          <a:xfrm>
            <a:off x="2105025" y="6376989"/>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extLst>
      <p:ext uri="{BB962C8B-B14F-4D97-AF65-F5344CB8AC3E}">
        <p14:creationId xmlns:p14="http://schemas.microsoft.com/office/powerpoint/2010/main" val="3333394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06374"/>
            <a:ext cx="9448800" cy="1143000"/>
          </a:xfrm>
        </p:spPr>
        <p:txBody>
          <a:bodyPr/>
          <a:lstStyle/>
          <a:p>
            <a:pPr algn="ctr" rtl="1" eaLnBrk="1" hangingPunct="1"/>
            <a:r>
              <a:rPr lang="ar-EG" b="1" dirty="0" smtClean="0">
                <a:solidFill>
                  <a:srgbClr val="FF3300"/>
                </a:solidFill>
                <a:cs typeface="Arial" pitchFamily="34" charset="0"/>
              </a:rPr>
              <a:t>الجغرافيا </a:t>
            </a:r>
            <a:r>
              <a:rPr lang="ar-SA" b="1" dirty="0" smtClean="0">
                <a:solidFill>
                  <a:srgbClr val="FF3300"/>
                </a:solidFill>
                <a:cs typeface="Arial" pitchFamily="34" charset="0"/>
              </a:rPr>
              <a:t>التاريخية </a:t>
            </a:r>
            <a:r>
              <a:rPr lang="en-US" b="1" dirty="0"/>
              <a:t>Historical </a:t>
            </a:r>
            <a:r>
              <a:rPr lang="en-US" b="1" dirty="0" smtClean="0"/>
              <a:t>Geography</a:t>
            </a:r>
            <a:endParaRPr lang="ar-SA" b="1" dirty="0" smtClean="0">
              <a:solidFill>
                <a:srgbClr val="FF3300"/>
              </a:solidFill>
              <a:cs typeface="Arial" pitchFamily="34" charset="0"/>
            </a:endParaRPr>
          </a:p>
        </p:txBody>
      </p:sp>
      <p:sp>
        <p:nvSpPr>
          <p:cNvPr id="9219" name="Content Placeholder 2"/>
          <p:cNvSpPr>
            <a:spLocks noGrp="1"/>
          </p:cNvSpPr>
          <p:nvPr>
            <p:ph idx="4294967295"/>
          </p:nvPr>
        </p:nvSpPr>
        <p:spPr>
          <a:xfrm>
            <a:off x="76200" y="1524001"/>
            <a:ext cx="9677400" cy="3962400"/>
          </a:xfrm>
        </p:spPr>
        <p:txBody>
          <a:bodyPr/>
          <a:lstStyle/>
          <a:p>
            <a:pPr marL="0" indent="0" algn="ctr" rtl="1" eaLnBrk="1" hangingPunct="1">
              <a:buNone/>
            </a:pPr>
            <a:r>
              <a:rPr lang="ar-SA" sz="4400" dirty="0"/>
              <a:t>أهمية الجغرافيا التاريخية في الدراسات الجغرافية الطبيعية والبشرية واتخاذها اتجاهات متباينة في دول العالم المختلفة. ولاتساع مجالاتها فهي لا تركز على موضوع بذاته أو منطقة معينة بل تهتم بعنصر الزمن (الفهم الصحيح للحاضر يتطلب دراسة الماضي</a:t>
            </a:r>
            <a:r>
              <a:rPr lang="ar-SA" sz="4400" dirty="0" smtClean="0"/>
              <a:t>).</a:t>
            </a:r>
            <a:endParaRPr lang="en-US" sz="4400" dirty="0"/>
          </a:p>
        </p:txBody>
      </p:sp>
      <p:sp>
        <p:nvSpPr>
          <p:cNvPr id="9220" name="Slide Number Placeholder 3"/>
          <p:cNvSpPr txBox="1">
            <a:spLocks noGrp="1"/>
          </p:cNvSpPr>
          <p:nvPr/>
        </p:nvSpPr>
        <p:spPr bwMode="auto">
          <a:xfrm>
            <a:off x="2105025" y="6376989"/>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098528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06374"/>
            <a:ext cx="9448800" cy="1143000"/>
          </a:xfrm>
        </p:spPr>
        <p:txBody>
          <a:bodyPr/>
          <a:lstStyle/>
          <a:p>
            <a:pPr algn="ctr" rtl="1" eaLnBrk="1" hangingPunct="1"/>
            <a:r>
              <a:rPr lang="ar-EG" b="1" dirty="0" smtClean="0">
                <a:solidFill>
                  <a:srgbClr val="FF3300"/>
                </a:solidFill>
                <a:cs typeface="Arial" pitchFamily="34" charset="0"/>
              </a:rPr>
              <a:t>الجغرافيا </a:t>
            </a:r>
            <a:r>
              <a:rPr lang="ar-SA" b="1" dirty="0" smtClean="0">
                <a:solidFill>
                  <a:srgbClr val="FF3300"/>
                </a:solidFill>
                <a:cs typeface="Arial" pitchFamily="34" charset="0"/>
              </a:rPr>
              <a:t>التاريخية </a:t>
            </a:r>
            <a:r>
              <a:rPr lang="en-US" b="1" dirty="0"/>
              <a:t>Historical </a:t>
            </a:r>
            <a:r>
              <a:rPr lang="en-US" b="1" dirty="0" smtClean="0"/>
              <a:t>Geography</a:t>
            </a:r>
            <a:endParaRPr lang="ar-SA" b="1" dirty="0" smtClean="0">
              <a:solidFill>
                <a:srgbClr val="FF3300"/>
              </a:solidFill>
              <a:cs typeface="Arial" pitchFamily="34" charset="0"/>
            </a:endParaRPr>
          </a:p>
        </p:txBody>
      </p:sp>
      <p:sp>
        <p:nvSpPr>
          <p:cNvPr id="9219" name="Content Placeholder 2"/>
          <p:cNvSpPr>
            <a:spLocks noGrp="1"/>
          </p:cNvSpPr>
          <p:nvPr>
            <p:ph idx="4294967295"/>
          </p:nvPr>
        </p:nvSpPr>
        <p:spPr>
          <a:xfrm>
            <a:off x="76200" y="1524000"/>
            <a:ext cx="9829800" cy="4495799"/>
          </a:xfrm>
        </p:spPr>
        <p:txBody>
          <a:bodyPr/>
          <a:lstStyle/>
          <a:p>
            <a:pPr rtl="1"/>
            <a:r>
              <a:rPr lang="ar-SA" sz="4500" dirty="0"/>
              <a:t>- معرفة تطور البيئة الجغرافية </a:t>
            </a:r>
            <a:r>
              <a:rPr lang="ar-SA" sz="4500" dirty="0" smtClean="0"/>
              <a:t>وما تبعه </a:t>
            </a:r>
            <a:r>
              <a:rPr lang="ar-SA" sz="4500" dirty="0"/>
              <a:t>من تطور حضاري في العصور الحجرية المختلفة.</a:t>
            </a:r>
            <a:endParaRPr lang="en-US" sz="4500" dirty="0"/>
          </a:p>
          <a:p>
            <a:pPr rtl="1"/>
            <a:r>
              <a:rPr lang="ar-SA" sz="4500" dirty="0"/>
              <a:t>- التعرف على انتشار الإنسان من موطنه الأول إلى مناطق العالم المختلفة.</a:t>
            </a:r>
            <a:endParaRPr lang="en-US" sz="4500" dirty="0"/>
          </a:p>
          <a:p>
            <a:pPr rtl="1"/>
            <a:r>
              <a:rPr lang="ar-SA" sz="4500" dirty="0"/>
              <a:t>- عرض للمراكز الحضارية المختلفة وخاصةً في شبة الجزيرة العربية</a:t>
            </a:r>
            <a:r>
              <a:rPr lang="ar-SA" sz="4500" dirty="0" smtClean="0"/>
              <a:t>.</a:t>
            </a:r>
            <a:endParaRPr lang="en-US" sz="4500" dirty="0"/>
          </a:p>
        </p:txBody>
      </p:sp>
      <p:sp>
        <p:nvSpPr>
          <p:cNvPr id="9220" name="Slide Number Placeholder 3"/>
          <p:cNvSpPr txBox="1">
            <a:spLocks noGrp="1"/>
          </p:cNvSpPr>
          <p:nvPr/>
        </p:nvSpPr>
        <p:spPr bwMode="auto">
          <a:xfrm>
            <a:off x="2105025" y="6376989"/>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extLst>
      <p:ext uri="{BB962C8B-B14F-4D97-AF65-F5344CB8AC3E}">
        <p14:creationId xmlns:p14="http://schemas.microsoft.com/office/powerpoint/2010/main" val="1810378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06374"/>
            <a:ext cx="9448800" cy="1143000"/>
          </a:xfrm>
        </p:spPr>
        <p:txBody>
          <a:bodyPr/>
          <a:lstStyle/>
          <a:p>
            <a:pPr algn="ctr" rtl="1" eaLnBrk="1" hangingPunct="1"/>
            <a:r>
              <a:rPr lang="ar-EG" b="1" dirty="0" smtClean="0">
                <a:solidFill>
                  <a:srgbClr val="FF3300"/>
                </a:solidFill>
                <a:cs typeface="Arial" pitchFamily="34" charset="0"/>
              </a:rPr>
              <a:t>الجغرافيا </a:t>
            </a:r>
            <a:r>
              <a:rPr lang="ar-SA" b="1" dirty="0" smtClean="0">
                <a:solidFill>
                  <a:srgbClr val="FF3300"/>
                </a:solidFill>
                <a:cs typeface="Arial" pitchFamily="34" charset="0"/>
              </a:rPr>
              <a:t>التاريخية </a:t>
            </a:r>
            <a:r>
              <a:rPr lang="en-US" b="1" dirty="0"/>
              <a:t>Historical </a:t>
            </a:r>
            <a:r>
              <a:rPr lang="en-US" b="1" dirty="0" smtClean="0"/>
              <a:t>Geography</a:t>
            </a:r>
            <a:endParaRPr lang="ar-SA" b="1" dirty="0" smtClean="0">
              <a:solidFill>
                <a:srgbClr val="FF3300"/>
              </a:solidFill>
              <a:cs typeface="Arial" pitchFamily="34" charset="0"/>
            </a:endParaRPr>
          </a:p>
        </p:txBody>
      </p:sp>
      <p:sp>
        <p:nvSpPr>
          <p:cNvPr id="9219" name="Content Placeholder 2"/>
          <p:cNvSpPr>
            <a:spLocks noGrp="1"/>
          </p:cNvSpPr>
          <p:nvPr>
            <p:ph idx="4294967295"/>
          </p:nvPr>
        </p:nvSpPr>
        <p:spPr>
          <a:xfrm>
            <a:off x="76200" y="1524001"/>
            <a:ext cx="9829800" cy="3962400"/>
          </a:xfrm>
        </p:spPr>
        <p:txBody>
          <a:bodyPr/>
          <a:lstStyle/>
          <a:p>
            <a:pPr algn="ctr" rtl="1" eaLnBrk="1" hangingPunct="1"/>
            <a:r>
              <a:rPr lang="ar-SA" sz="4000" b="1" dirty="0">
                <a:solidFill>
                  <a:srgbClr val="FF0000"/>
                </a:solidFill>
                <a:cs typeface="Arial" pitchFamily="34" charset="0"/>
              </a:rPr>
              <a:t>يتناول المقرر تأثير البيئة الجغرافية على مجرى الأحداث التاريخية وذلك من خلال رصد التغيرات المناخية في الزمن الرابع وتأثيرها على الإنسان ومنجزاته الحضارية , ودراسة التطور الحضاري بدءاً من العصور الحجرية وانتهاء بعصر المعدن , ثم عرض للدراسات التطبيقية عن التطور الحضاري في الأقاليم الحضارية المختلفة مع التركيز على شبة الجزيرة العربية.</a:t>
            </a:r>
          </a:p>
        </p:txBody>
      </p:sp>
      <p:sp>
        <p:nvSpPr>
          <p:cNvPr id="9220" name="Slide Number Placeholder 3"/>
          <p:cNvSpPr txBox="1">
            <a:spLocks noGrp="1"/>
          </p:cNvSpPr>
          <p:nvPr/>
        </p:nvSpPr>
        <p:spPr bwMode="auto">
          <a:xfrm>
            <a:off x="2105025" y="6376989"/>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extLst>
      <p:ext uri="{BB962C8B-B14F-4D97-AF65-F5344CB8AC3E}">
        <p14:creationId xmlns:p14="http://schemas.microsoft.com/office/powerpoint/2010/main" val="749645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410700" cy="1143000"/>
          </a:xfrm>
        </p:spPr>
        <p:txBody>
          <a:bodyPr/>
          <a:lstStyle/>
          <a:p>
            <a:pPr algn="ctr"/>
            <a:r>
              <a:rPr lang="ar-SA" dirty="0" smtClean="0">
                <a:solidFill>
                  <a:srgbClr val="FF0000"/>
                </a:solidFill>
              </a:rPr>
              <a:t>طريقة التدريس</a:t>
            </a:r>
            <a:endParaRPr lang="ar-SA" dirty="0">
              <a:solidFill>
                <a:srgbClr val="FF0000"/>
              </a:solidFill>
            </a:endParaRPr>
          </a:p>
        </p:txBody>
      </p:sp>
      <p:sp>
        <p:nvSpPr>
          <p:cNvPr id="3" name="عنصر نائب للمحتوى 2"/>
          <p:cNvSpPr>
            <a:spLocks noGrp="1"/>
          </p:cNvSpPr>
          <p:nvPr>
            <p:ph idx="1"/>
          </p:nvPr>
        </p:nvSpPr>
        <p:spPr>
          <a:xfrm>
            <a:off x="0" y="1600201"/>
            <a:ext cx="9906000" cy="4525963"/>
          </a:xfrm>
        </p:spPr>
        <p:txBody>
          <a:bodyPr/>
          <a:lstStyle/>
          <a:p>
            <a:pPr algn="ctr" rtl="1"/>
            <a:r>
              <a:rPr lang="ar-SA" dirty="0"/>
              <a:t>- </a:t>
            </a:r>
            <a:r>
              <a:rPr lang="ar-SA" sz="4000" b="1" dirty="0"/>
              <a:t>الدراسة النظرية (الكتاب المقرر والمحاضرات) مع استخدام التقنيات الحديثة لشرح المادة العلمية وإدراج صور وخرائط لمناطق الحضارات المختلفة وأدواتها خلال مراحل نشأتها وتطورها وانتشارها.</a:t>
            </a:r>
            <a:endParaRPr lang="en-US" sz="4000" b="1" dirty="0"/>
          </a:p>
          <a:p>
            <a:pPr algn="ctr" rtl="1"/>
            <a:r>
              <a:rPr lang="ar-SA" sz="4000" b="1" dirty="0"/>
              <a:t>- إعداد تقارير عن أهم التغيرات المناخية في الزمن الرابع ونتائجها المترتبة والتطور الحضاري بعصوره المختلفة. </a:t>
            </a:r>
            <a:endParaRPr lang="en-US" sz="4000" b="1" dirty="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extLst>
      <p:ext uri="{BB962C8B-B14F-4D97-AF65-F5344CB8AC3E}">
        <p14:creationId xmlns:p14="http://schemas.microsoft.com/office/powerpoint/2010/main" val="2079014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المراجع والمصادر التعليمية</a:t>
            </a:r>
          </a:p>
        </p:txBody>
      </p:sp>
      <p:sp>
        <p:nvSpPr>
          <p:cNvPr id="7" name="TextBox 6"/>
          <p:cNvSpPr txBox="1"/>
          <p:nvPr/>
        </p:nvSpPr>
        <p:spPr>
          <a:xfrm>
            <a:off x="29816" y="1600200"/>
            <a:ext cx="9799983" cy="4278094"/>
          </a:xfrm>
          <a:prstGeom prst="rect">
            <a:avLst/>
          </a:prstGeom>
          <a:noFill/>
        </p:spPr>
        <p:txBody>
          <a:bodyPr wrap="square" rtlCol="1">
            <a:spAutoFit/>
          </a:bodyPr>
          <a:lstStyle/>
          <a:p>
            <a:r>
              <a:rPr lang="ar-SA" sz="2800" b="1" dirty="0">
                <a:solidFill>
                  <a:srgbClr val="C00000"/>
                </a:solidFill>
              </a:rPr>
              <a:t>المرجع الرئيس:</a:t>
            </a:r>
          </a:p>
          <a:p>
            <a:pPr marL="342900" indent="-342900">
              <a:buFontTx/>
              <a:buChar char="-"/>
            </a:pPr>
            <a:r>
              <a:rPr lang="ar-SA" sz="2400" dirty="0"/>
              <a:t>محمد </a:t>
            </a:r>
            <a:r>
              <a:rPr lang="ar-SA" sz="2400" dirty="0" err="1"/>
              <a:t>الفتحي</a:t>
            </a:r>
            <a:r>
              <a:rPr lang="ar-SA" sz="2400" dirty="0"/>
              <a:t> بكير محمد(2001م) الجغرافيا التاريخية دراسة أصولية تطبيقية , دار المعرفة الجامعية </a:t>
            </a:r>
            <a:r>
              <a:rPr lang="ar-SA" sz="2400" dirty="0" smtClean="0">
                <a:solidFill>
                  <a:prstClr val="black"/>
                </a:solidFill>
              </a:rPr>
              <a:t>. </a:t>
            </a:r>
          </a:p>
          <a:p>
            <a:endParaRPr lang="ar-SA" sz="2400" dirty="0">
              <a:solidFill>
                <a:prstClr val="black"/>
              </a:solidFill>
            </a:endParaRPr>
          </a:p>
          <a:p>
            <a:r>
              <a:rPr lang="ar-SA" sz="2800" b="1" dirty="0">
                <a:solidFill>
                  <a:srgbClr val="C00000"/>
                </a:solidFill>
              </a:rPr>
              <a:t>المراجع المساعدة:</a:t>
            </a:r>
          </a:p>
          <a:p>
            <a:pPr algn="just"/>
            <a:r>
              <a:rPr lang="ar-SA" sz="2400" dirty="0"/>
              <a:t>- فتحي </a:t>
            </a:r>
            <a:r>
              <a:rPr lang="ar-SA" sz="2400" dirty="0" err="1"/>
              <a:t>مصيلحي</a:t>
            </a:r>
            <a:r>
              <a:rPr lang="ar-SA" sz="2400" dirty="0"/>
              <a:t> (2001م) الجغرافيا التاريخية / الإطار والنظرية وتطبيقات </a:t>
            </a:r>
            <a:r>
              <a:rPr lang="ar-SA" sz="2400" dirty="0" smtClean="0"/>
              <a:t>عربية.</a:t>
            </a:r>
            <a:endParaRPr lang="en-US" sz="2400" dirty="0"/>
          </a:p>
          <a:p>
            <a:pPr algn="just"/>
            <a:r>
              <a:rPr lang="ar-SA" sz="2400" dirty="0"/>
              <a:t>-عبد الفتاح محمد وهيبة(1995م) الجغرافيا التاريخية بين النظرية والتطبيق , دار النهضة </a:t>
            </a:r>
            <a:r>
              <a:rPr lang="ar-SA" sz="2400" dirty="0" smtClean="0"/>
              <a:t>العربية. </a:t>
            </a:r>
            <a:endParaRPr lang="en-US" sz="2400" dirty="0"/>
          </a:p>
          <a:p>
            <a:pPr algn="just"/>
            <a:r>
              <a:rPr lang="ar-SA" sz="2400" dirty="0"/>
              <a:t>- طلعت أحمد عبده (1988م) الجغرافيا التاريخية لشبه الجزيرة العربية في عصور </a:t>
            </a:r>
            <a:r>
              <a:rPr lang="ar-SA" sz="2400" dirty="0" smtClean="0"/>
              <a:t>ما قبل </a:t>
            </a:r>
            <a:r>
              <a:rPr lang="ar-SA" sz="2400" dirty="0"/>
              <a:t>التاريخ، درا المعرفة الجامعية للطباعة والنشر، </a:t>
            </a:r>
            <a:r>
              <a:rPr lang="ar-SA" sz="2400" dirty="0" smtClean="0"/>
              <a:t>بيروت.</a:t>
            </a:r>
            <a:endParaRPr lang="en-US" sz="2400" dirty="0"/>
          </a:p>
          <a:p>
            <a:pPr algn="just"/>
            <a:r>
              <a:rPr lang="ar-SA" sz="2400" dirty="0"/>
              <a:t>- لطفي عبد الوهاب يحي (1997م) العرب في العصور القديمة- مدخل حضاري في تاريخ قبل الإسلام, دار </a:t>
            </a:r>
            <a:r>
              <a:rPr lang="ar-SA" sz="2400" dirty="0" smtClean="0"/>
              <a:t>المعرفة. </a:t>
            </a:r>
            <a:endParaRPr lang="ar-SA" sz="2400" dirty="0">
              <a:solidFill>
                <a:prstClr val="black"/>
              </a:solidFill>
            </a:endParaRPr>
          </a:p>
        </p:txBody>
      </p:sp>
    </p:spTree>
    <p:extLst>
      <p:ext uri="{BB962C8B-B14F-4D97-AF65-F5344CB8AC3E}">
        <p14:creationId xmlns:p14="http://schemas.microsoft.com/office/powerpoint/2010/main" val="958517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592762"/>
          </a:xfrm>
        </p:spPr>
        <p:txBody>
          <a:bodyPr/>
          <a:lstStyle/>
          <a:p>
            <a:endParaRPr lang="ar-SA" dirty="0"/>
          </a:p>
        </p:txBody>
      </p:sp>
      <p:sp>
        <p:nvSpPr>
          <p:cNvPr id="3" name="عنصر نائب لرقم الشريحة 2"/>
          <p:cNvSpPr>
            <a:spLocks noGrp="1"/>
          </p:cNvSpPr>
          <p:nvPr>
            <p:ph type="sldNum" sz="quarter" idx="10"/>
          </p:nvPr>
        </p:nvSpPr>
        <p:spPr/>
        <p:txBody>
          <a:bodyPr/>
          <a:lstStyle/>
          <a:p>
            <a:pPr>
              <a:defRPr/>
            </a:pPr>
            <a:fld id="{47F32DCD-742E-4DAD-9300-9CC48CFF2C0B}" type="slidenum">
              <a:rPr lang="ar-SA" smtClean="0"/>
              <a:pPr>
                <a:defRPr/>
              </a:pPr>
              <a:t>12</a:t>
            </a:fld>
            <a:endParaRPr lang="en-US"/>
          </a:p>
        </p:txBody>
      </p:sp>
      <p:pic>
        <p:nvPicPr>
          <p:cNvPr id="1026" name="Picture 2" descr="C:\Documents and Settings\user\My Documents\My Pictures\IMAG001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45" r="23333" b="1907"/>
          <a:stretch/>
        </p:blipFill>
        <p:spPr bwMode="auto">
          <a:xfrm>
            <a:off x="1518486" y="274637"/>
            <a:ext cx="5825289" cy="6102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52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2800" b="1" dirty="0">
                <a:solidFill>
                  <a:srgbClr val="FF0000"/>
                </a:solidFill>
                <a:cs typeface="Arial" pitchFamily="34" charset="0"/>
              </a:rPr>
              <a:t>المواقع </a:t>
            </a:r>
            <a:r>
              <a:rPr lang="ar-SA" sz="2800" b="1" dirty="0" smtClean="0">
                <a:solidFill>
                  <a:srgbClr val="FF0000"/>
                </a:solidFill>
                <a:cs typeface="Arial" pitchFamily="34" charset="0"/>
              </a:rPr>
              <a:t>الإلكترونية:</a:t>
            </a:r>
            <a:endParaRPr lang="ar-SA" sz="2800" b="1" dirty="0">
              <a:solidFill>
                <a:srgbClr val="FF0000"/>
              </a:solidFill>
              <a:cs typeface="Arial" pitchFamily="34" charset="0"/>
            </a:endParaRPr>
          </a:p>
        </p:txBody>
      </p:sp>
      <p:sp>
        <p:nvSpPr>
          <p:cNvPr id="2" name="Rectangle 1"/>
          <p:cNvSpPr/>
          <p:nvPr/>
        </p:nvSpPr>
        <p:spPr>
          <a:xfrm>
            <a:off x="0" y="1676400"/>
            <a:ext cx="9906000" cy="3970318"/>
          </a:xfrm>
          <a:prstGeom prst="rect">
            <a:avLst/>
          </a:prstGeom>
        </p:spPr>
        <p:txBody>
          <a:bodyPr wrap="square">
            <a:spAutoFit/>
          </a:bodyPr>
          <a:lstStyle/>
          <a:p>
            <a:r>
              <a:rPr lang="ar-SA" sz="2800" b="1" dirty="0">
                <a:solidFill>
                  <a:prstClr val="black"/>
                </a:solidFill>
              </a:rPr>
              <a:t>المواقع الجغرافية </a:t>
            </a:r>
            <a:r>
              <a:rPr lang="ar-SA" sz="2800" b="1" dirty="0" smtClean="0">
                <a:solidFill>
                  <a:prstClr val="black"/>
                </a:solidFill>
              </a:rPr>
              <a:t>الهامة:</a:t>
            </a:r>
          </a:p>
          <a:p>
            <a:r>
              <a:rPr lang="ar-SA" sz="2800" dirty="0" smtClean="0">
                <a:solidFill>
                  <a:prstClr val="black"/>
                </a:solidFill>
              </a:rPr>
              <a:t>(</a:t>
            </a:r>
            <a:r>
              <a:rPr lang="ar-SA" sz="2800" dirty="0">
                <a:solidFill>
                  <a:prstClr val="black"/>
                </a:solidFill>
              </a:rPr>
              <a:t>الجمعية الجغرافية السعودية، الجمعية الجغرافية المصرية , الجمعية الجغرافية الكويتية</a:t>
            </a:r>
            <a:r>
              <a:rPr lang="ar-SA" sz="2800" dirty="0" smtClean="0">
                <a:solidFill>
                  <a:prstClr val="black"/>
                </a:solidFill>
              </a:rPr>
              <a:t>) لمتابعة </a:t>
            </a:r>
            <a:r>
              <a:rPr lang="ar-SA" sz="2800" dirty="0">
                <a:solidFill>
                  <a:prstClr val="black"/>
                </a:solidFill>
              </a:rPr>
              <a:t>الاتجاهات البحثية </a:t>
            </a:r>
            <a:r>
              <a:rPr lang="ar-SA" sz="2800" dirty="0" smtClean="0">
                <a:solidFill>
                  <a:prstClr val="black"/>
                </a:solidFill>
              </a:rPr>
              <a:t>الجديدة، مجلة الجغرافيا التاريخية. </a:t>
            </a:r>
            <a:endParaRPr lang="en-US" sz="2800" dirty="0" smtClean="0">
              <a:solidFill>
                <a:prstClr val="black"/>
              </a:solidFill>
            </a:endParaRPr>
          </a:p>
          <a:p>
            <a:pPr algn="l" rtl="0"/>
            <a:r>
              <a:rPr lang="en-US" sz="2800" dirty="0" smtClean="0">
                <a:solidFill>
                  <a:prstClr val="black"/>
                </a:solidFill>
              </a:rPr>
              <a:t>http://www.ipl.org.</a:t>
            </a:r>
          </a:p>
          <a:p>
            <a:pPr algn="l" rtl="0"/>
            <a:r>
              <a:rPr lang="en-US" sz="2800" dirty="0" smtClean="0">
                <a:solidFill>
                  <a:prstClr val="black"/>
                </a:solidFill>
              </a:rPr>
              <a:t>http://www.en.wikipedia.org.</a:t>
            </a:r>
          </a:p>
          <a:p>
            <a:pPr algn="l" rtl="0"/>
            <a:r>
              <a:rPr lang="en-US" sz="2800" dirty="0" smtClean="0">
                <a:solidFill>
                  <a:prstClr val="black"/>
                </a:solidFill>
              </a:rPr>
              <a:t>http:// www.about.com:geography.</a:t>
            </a:r>
          </a:p>
          <a:p>
            <a:pPr algn="l" rtl="0"/>
            <a:r>
              <a:rPr lang="en-US" sz="2800" dirty="0" smtClean="0">
                <a:solidFill>
                  <a:prstClr val="black"/>
                </a:solidFill>
                <a:hlinkClick r:id="rId2"/>
              </a:rPr>
              <a:t>http://www.ksau.info</a:t>
            </a:r>
            <a:endParaRPr lang="en-US" sz="2800" dirty="0" smtClean="0">
              <a:solidFill>
                <a:prstClr val="black"/>
              </a:solidFill>
            </a:endParaRPr>
          </a:p>
          <a:p>
            <a:pPr algn="l" rtl="0"/>
            <a:r>
              <a:rPr lang="en-US" sz="2800" dirty="0">
                <a:solidFill>
                  <a:prstClr val="black"/>
                </a:solidFill>
                <a:hlinkClick r:id="rId3"/>
              </a:rPr>
              <a:t>http://</a:t>
            </a:r>
            <a:r>
              <a:rPr lang="en-US" sz="2800" dirty="0" smtClean="0">
                <a:solidFill>
                  <a:prstClr val="black"/>
                </a:solidFill>
                <a:hlinkClick r:id="rId3"/>
              </a:rPr>
              <a:t>www.Scincedirect.com/Science</a:t>
            </a:r>
            <a:r>
              <a:rPr lang="en-US" sz="2800" dirty="0" smtClean="0">
                <a:solidFill>
                  <a:prstClr val="black"/>
                </a:solidFill>
              </a:rPr>
              <a:t> Journal.</a:t>
            </a:r>
          </a:p>
          <a:p>
            <a:pPr algn="l" rtl="0"/>
            <a:r>
              <a:rPr lang="en-US" sz="2800" dirty="0">
                <a:solidFill>
                  <a:prstClr val="black"/>
                </a:solidFill>
                <a:hlinkClick r:id="rId4"/>
              </a:rPr>
              <a:t>http://</a:t>
            </a:r>
            <a:r>
              <a:rPr lang="en-US" sz="2800" dirty="0" smtClean="0">
                <a:solidFill>
                  <a:prstClr val="black"/>
                </a:solidFill>
                <a:hlinkClick r:id="rId4"/>
              </a:rPr>
              <a:t>www.Google</a:t>
            </a:r>
            <a:r>
              <a:rPr lang="en-US" sz="2800" dirty="0" smtClean="0">
                <a:solidFill>
                  <a:prstClr val="black"/>
                </a:solidFill>
              </a:rPr>
              <a:t> earth.com.</a:t>
            </a:r>
            <a:endParaRPr lang="en-US" sz="2800" dirty="0">
              <a:solidFill>
                <a:prstClr val="black"/>
              </a:solidFill>
            </a:endParaRPr>
          </a:p>
        </p:txBody>
      </p:sp>
    </p:spTree>
    <p:extLst>
      <p:ext uri="{BB962C8B-B14F-4D97-AF65-F5344CB8AC3E}">
        <p14:creationId xmlns:p14="http://schemas.microsoft.com/office/powerpoint/2010/main" val="42419982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r>
              <a:rPr lang="ar-SA" b="1" dirty="0" smtClean="0">
                <a:solidFill>
                  <a:srgbClr val="C00000"/>
                </a:solidFill>
              </a:rPr>
              <a:t>توزيع الدرجات</a:t>
            </a:r>
            <a:endParaRPr lang="ar-SA" sz="2800" dirty="0" smtClean="0">
              <a:solidFill>
                <a:schemeClr val="tx1"/>
              </a:solidFill>
              <a:cs typeface="Arial"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767605402"/>
              </p:ext>
            </p:extLst>
          </p:nvPr>
        </p:nvGraphicFramePr>
        <p:xfrm>
          <a:off x="0" y="1981200"/>
          <a:ext cx="9829800" cy="3200399"/>
        </p:xfrm>
        <a:graphic>
          <a:graphicData uri="http://schemas.openxmlformats.org/drawingml/2006/table">
            <a:tbl>
              <a:tblPr rtl="1" firstRow="1" bandRow="1">
                <a:tableStyleId>{5C22544A-7EE6-4342-B048-85BDC9FD1C3A}</a:tableStyleId>
              </a:tblPr>
              <a:tblGrid>
                <a:gridCol w="6520759"/>
                <a:gridCol w="3309041"/>
              </a:tblGrid>
              <a:tr h="475853">
                <a:tc>
                  <a:txBody>
                    <a:bodyPr/>
                    <a:lstStyle/>
                    <a:p>
                      <a:pPr algn="ctr" rtl="1"/>
                      <a:r>
                        <a:rPr lang="ar-SA" sz="1800" b="1" dirty="0" smtClean="0"/>
                        <a:t>النشاط </a:t>
                      </a:r>
                      <a:endParaRPr lang="ar-SA" sz="1800" b="1" dirty="0"/>
                    </a:p>
                  </a:txBody>
                  <a:tcPr marT="45733" marB="45733"/>
                </a:tc>
                <a:tc>
                  <a:txBody>
                    <a:bodyPr/>
                    <a:lstStyle/>
                    <a:p>
                      <a:pPr algn="ctr" rtl="1"/>
                      <a:r>
                        <a:rPr lang="ar-SA" sz="1800" b="1" dirty="0" smtClean="0"/>
                        <a:t>الدرجة</a:t>
                      </a:r>
                      <a:endParaRPr lang="ar-SA" sz="1800" b="1" dirty="0"/>
                    </a:p>
                  </a:txBody>
                  <a:tcPr marT="45733" marB="45733"/>
                </a:tc>
              </a:tr>
              <a:tr h="475853">
                <a:tc>
                  <a:txBody>
                    <a:bodyPr/>
                    <a:lstStyle/>
                    <a:p>
                      <a:pPr algn="ctr" rtl="1"/>
                      <a:r>
                        <a:rPr lang="ar-SA" sz="1800" b="1" dirty="0" smtClean="0"/>
                        <a:t>المشاركة بالنقاش في المحاضرات وأنشطة المادة</a:t>
                      </a:r>
                      <a:endParaRPr lang="ar-SA" sz="1800" b="1"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b="1" dirty="0" smtClean="0"/>
                        <a:t>10 درجات</a:t>
                      </a:r>
                      <a:endParaRPr lang="en-US" sz="1800" b="1" dirty="0" smtClean="0"/>
                    </a:p>
                  </a:txBody>
                  <a:tcPr marT="45733" marB="45733"/>
                </a:tc>
              </a:tr>
              <a:tr h="821134">
                <a:tc>
                  <a:txBody>
                    <a:bodyPr/>
                    <a:lstStyle/>
                    <a:p>
                      <a:pPr algn="ctr" rtl="1"/>
                      <a:r>
                        <a:rPr lang="ar-SA" sz="1800" b="1" kern="1200" dirty="0" smtClean="0">
                          <a:solidFill>
                            <a:schemeClr val="dk1"/>
                          </a:solidFill>
                          <a:effectLst/>
                          <a:latin typeface="+mn-lt"/>
                          <a:ea typeface="+mn-ea"/>
                          <a:cs typeface="+mn-cs"/>
                        </a:rPr>
                        <a:t>إجراء بحوث موجزة من واقع التجارب المحلية أو العالمية </a:t>
                      </a:r>
                    </a:p>
                    <a:p>
                      <a:pPr algn="ctr" rtl="1"/>
                      <a:r>
                        <a:rPr lang="ar-SA" sz="1800" b="1" kern="1200" dirty="0" smtClean="0">
                          <a:solidFill>
                            <a:schemeClr val="dk1"/>
                          </a:solidFill>
                          <a:effectLst/>
                          <a:latin typeface="+mn-lt"/>
                          <a:ea typeface="+mn-ea"/>
                          <a:cs typeface="+mn-cs"/>
                        </a:rPr>
                        <a:t>في بعض موضوعات المقرر.</a:t>
                      </a:r>
                      <a:endParaRPr lang="ar-SA" sz="1800" b="1"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b="1" dirty="0" smtClean="0"/>
                        <a:t>20 درجات</a:t>
                      </a:r>
                      <a:endParaRPr lang="en-US" sz="1800" b="1" dirty="0" smtClean="0"/>
                    </a:p>
                  </a:txBody>
                  <a:tcPr marT="45733" marB="45733"/>
                </a:tc>
              </a:tr>
              <a:tr h="475853">
                <a:tc>
                  <a:txBody>
                    <a:bodyPr/>
                    <a:lstStyle/>
                    <a:p>
                      <a:pPr algn="ctr" rtl="1"/>
                      <a:r>
                        <a:rPr lang="ar-SA" sz="1800" b="1" dirty="0" smtClean="0"/>
                        <a:t>الاختبارات الدورية</a:t>
                      </a:r>
                      <a:endParaRPr lang="ar-SA" sz="1800" b="1" dirty="0"/>
                    </a:p>
                  </a:txBody>
                  <a:tcPr marT="45733" marB="45733"/>
                </a:tc>
                <a:tc>
                  <a:txBody>
                    <a:bodyPr/>
                    <a:lstStyle/>
                    <a:p>
                      <a:pPr algn="ctr" rtl="1"/>
                      <a:r>
                        <a:rPr lang="ar-SA" sz="1800" b="1" dirty="0" smtClean="0"/>
                        <a:t>20 درجات</a:t>
                      </a:r>
                      <a:endParaRPr lang="ar-SA" sz="1800" b="1" dirty="0"/>
                    </a:p>
                  </a:txBody>
                  <a:tcPr marT="45733" marB="45733"/>
                </a:tc>
              </a:tr>
              <a:tr h="475853">
                <a:tc>
                  <a:txBody>
                    <a:bodyPr/>
                    <a:lstStyle/>
                    <a:p>
                      <a:pPr algn="ctr" rtl="1"/>
                      <a:r>
                        <a:rPr lang="ar-SA" sz="1800" b="1" dirty="0" smtClean="0"/>
                        <a:t>الاختبار النهائي </a:t>
                      </a:r>
                      <a:endParaRPr lang="ar-SA" sz="1800" b="1" dirty="0"/>
                    </a:p>
                  </a:txBody>
                  <a:tcPr marT="45733" marB="45733"/>
                </a:tc>
                <a:tc>
                  <a:txBody>
                    <a:bodyPr/>
                    <a:lstStyle/>
                    <a:p>
                      <a:pPr algn="ctr" rtl="1"/>
                      <a:r>
                        <a:rPr lang="ar-SA" sz="1800" b="1" dirty="0" smtClean="0"/>
                        <a:t> 50 درجة</a:t>
                      </a:r>
                      <a:endParaRPr lang="ar-SA" sz="1800" b="1" dirty="0"/>
                    </a:p>
                  </a:txBody>
                  <a:tcPr marT="45733" marB="45733"/>
                </a:tc>
              </a:tr>
              <a:tr h="475853">
                <a:tc>
                  <a:txBody>
                    <a:bodyPr/>
                    <a:lstStyle/>
                    <a:p>
                      <a:pPr algn="ctr" rtl="1"/>
                      <a:r>
                        <a:rPr lang="ar-SA" sz="1800" b="1" dirty="0" smtClean="0"/>
                        <a:t>المجموع النهائي </a:t>
                      </a:r>
                      <a:endParaRPr lang="ar-SA" sz="1800" b="1" dirty="0"/>
                    </a:p>
                  </a:txBody>
                  <a:tcPr marT="45733" marB="45733"/>
                </a:tc>
                <a:tc>
                  <a:txBody>
                    <a:bodyPr/>
                    <a:lstStyle/>
                    <a:p>
                      <a:pPr algn="ctr" rtl="1"/>
                      <a:r>
                        <a:rPr lang="ar-SA" sz="1800" b="1" dirty="0" smtClean="0"/>
                        <a:t>100 درجة</a:t>
                      </a:r>
                      <a:endParaRPr lang="ar-SA" sz="1800" b="1" dirty="0"/>
                    </a:p>
                  </a:txBody>
                  <a:tcPr marT="45733" marB="45733"/>
                </a:tc>
              </a:tr>
            </a:tbl>
          </a:graphicData>
        </a:graphic>
      </p:graphicFrame>
    </p:spTree>
    <p:extLst>
      <p:ext uri="{BB962C8B-B14F-4D97-AF65-F5344CB8AC3E}">
        <p14:creationId xmlns:p14="http://schemas.microsoft.com/office/powerpoint/2010/main" val="29681735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1"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199" y="3352800"/>
            <a:ext cx="2819400" cy="1200329"/>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2" y="2209801"/>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1846</TotalTime>
  <Words>673</Words>
  <Application>Microsoft Office PowerPoint</Application>
  <PresentationFormat>A4 Paper (210x297 mm)</PresentationFormat>
  <Paragraphs>84</Paragraphs>
  <Slides>15</Slides>
  <Notes>0</Notes>
  <HiddenSlides>0</HiddenSlides>
  <MMClips>0</MMClips>
  <ScaleCrop>false</ScaleCrop>
  <HeadingPairs>
    <vt:vector size="4" baseType="variant">
      <vt:variant>
        <vt:lpstr>نسق</vt:lpstr>
      </vt:variant>
      <vt:variant>
        <vt:i4>4</vt:i4>
      </vt:variant>
      <vt:variant>
        <vt:lpstr>عناوين الشرائح</vt:lpstr>
      </vt:variant>
      <vt:variant>
        <vt:i4>15</vt:i4>
      </vt:variant>
    </vt:vector>
  </HeadingPairs>
  <TitlesOfParts>
    <vt:vector size="19" baseType="lpstr">
      <vt:lpstr>Office Theme</vt:lpstr>
      <vt:lpstr>1_Office Theme</vt:lpstr>
      <vt:lpstr>2_Office Theme</vt:lpstr>
      <vt:lpstr>3_Office Theme</vt:lpstr>
      <vt:lpstr>عرض تقديمي في PowerPoint</vt:lpstr>
      <vt:lpstr>المحاضرة التمهيدية</vt:lpstr>
      <vt:lpstr>الجغرافيا التاريخية</vt:lpstr>
      <vt:lpstr>عرض تقديمي في PowerPoint</vt:lpstr>
      <vt:lpstr>عرض تقديمي في PowerPoint</vt:lpstr>
      <vt:lpstr>الجغرافيا التاريخية Historical Geography</vt:lpstr>
      <vt:lpstr>الجغرافيا التاريخية Historical Geography</vt:lpstr>
      <vt:lpstr>الجغرافيا التاريخية Historical Geography</vt:lpstr>
      <vt:lpstr>الجغرافيا التاريخية Historical Geography</vt:lpstr>
      <vt:lpstr>طريقة التدريس</vt:lpstr>
      <vt:lpstr>المراجع والمصادر التعليمية</vt:lpstr>
      <vt:lpstr>عرض تقديمي في PowerPoint</vt:lpstr>
      <vt:lpstr>المواقع الإلكترونية:</vt:lpstr>
      <vt:lpstr>توزيع الدرجات</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115</cp:revision>
  <dcterms:created xsi:type="dcterms:W3CDTF">2009-10-14T19:14:34Z</dcterms:created>
  <dcterms:modified xsi:type="dcterms:W3CDTF">2015-03-10T12:34:12Z</dcterms:modified>
</cp:coreProperties>
</file>