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63" r:id="rId2"/>
    <p:sldId id="257" r:id="rId3"/>
    <p:sldId id="339" r:id="rId4"/>
    <p:sldId id="366" r:id="rId5"/>
    <p:sldId id="372" r:id="rId6"/>
    <p:sldId id="346" r:id="rId7"/>
    <p:sldId id="379" r:id="rId8"/>
    <p:sldId id="347" r:id="rId9"/>
    <p:sldId id="348" r:id="rId10"/>
    <p:sldId id="367" r:id="rId11"/>
    <p:sldId id="349" r:id="rId12"/>
    <p:sldId id="351" r:id="rId13"/>
    <p:sldId id="354" r:id="rId14"/>
    <p:sldId id="353" r:id="rId15"/>
    <p:sldId id="356" r:id="rId16"/>
    <p:sldId id="357" r:id="rId17"/>
    <p:sldId id="371" r:id="rId18"/>
    <p:sldId id="358" r:id="rId19"/>
    <p:sldId id="359" r:id="rId20"/>
    <p:sldId id="360" r:id="rId21"/>
    <p:sldId id="361" r:id="rId22"/>
    <p:sldId id="362" r:id="rId23"/>
    <p:sldId id="368" r:id="rId24"/>
    <p:sldId id="369" r:id="rId25"/>
    <p:sldId id="374" r:id="rId26"/>
    <p:sldId id="375" r:id="rId27"/>
    <p:sldId id="376" r:id="rId28"/>
    <p:sldId id="377" r:id="rId29"/>
    <p:sldId id="355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2945" autoAdjust="0"/>
  </p:normalViewPr>
  <p:slideViewPr>
    <p:cSldViewPr>
      <p:cViewPr varScale="1">
        <p:scale>
          <a:sx n="72" d="100"/>
          <a:sy n="72" d="100"/>
        </p:scale>
        <p:origin x="-93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74498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105400" y="4648200"/>
            <a:ext cx="446405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>
                <a:solidFill>
                  <a:srgbClr val="FF0000"/>
                </a:solidFill>
                <a:latin typeface="Calibri" pitchFamily="34" charset="0"/>
              </a:rPr>
              <a:t>نظام التعليم المطور </a:t>
            </a:r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</a:rPr>
              <a:t>للانتساب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FF0000"/>
                </a:solidFill>
                <a:latin typeface="Calibri" pitchFamily="34" charset="0"/>
              </a:rPr>
              <a:t>العلوم الاجتماعية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ar-SA" sz="2400" b="1" dirty="0" smtClean="0">
                <a:solidFill>
                  <a:srgbClr val="FF0000"/>
                </a:solidFill>
              </a:rPr>
              <a:t>كلية الآداب </a:t>
            </a:r>
            <a:r>
              <a:rPr lang="ar-EG" sz="2400" dirty="0" smtClean="0">
                <a:solidFill>
                  <a:srgbClr val="FF0000"/>
                </a:solidFill>
                <a:latin typeface="Calibri" pitchFamily="34" charset="0"/>
              </a:rPr>
              <a:t>– قسم</a:t>
            </a:r>
            <a:endParaRPr 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132856"/>
            <a:ext cx="4953000" cy="37444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80000"/>
              </a:lnSpc>
            </a:pPr>
            <a:r>
              <a:rPr lang="ar-EG" sz="24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2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ar-SA" sz="2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ar-SA" b="1" dirty="0">
                <a:solidFill>
                  <a:prstClr val="black"/>
                </a:solidFill>
              </a:rPr>
              <a:t>نصوص جغرافية باللغة الانجليزية</a:t>
            </a:r>
          </a:p>
          <a:p>
            <a:pPr lvl="0" algn="ctr"/>
            <a:r>
              <a:rPr lang="en-US" b="1" dirty="0">
                <a:solidFill>
                  <a:prstClr val="black"/>
                </a:solidFill>
              </a:rPr>
              <a:t>Geographic Texts- in English (1)</a:t>
            </a:r>
            <a:endParaRPr lang="ar-SA" b="1" dirty="0">
              <a:solidFill>
                <a:prstClr val="black"/>
              </a:solidFill>
            </a:endParaRPr>
          </a:p>
          <a:p>
            <a:pPr lvl="0" algn="ctr"/>
            <a:endParaRPr lang="ar-SA" b="1" dirty="0">
              <a:solidFill>
                <a:prstClr val="black"/>
              </a:solidFill>
            </a:endParaRPr>
          </a:p>
          <a:p>
            <a:pPr lvl="0" algn="ctr">
              <a:lnSpc>
                <a:spcPct val="80000"/>
              </a:lnSpc>
            </a:pPr>
            <a:endParaRPr lang="ar-SA" sz="2600" b="1" dirty="0">
              <a:solidFill>
                <a:prstClr val="black"/>
              </a:solidFill>
              <a:latin typeface="Calibri" pitchFamily="34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ar-SA" sz="2600" b="1" dirty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د. عبد الرحيم مسعد</a:t>
            </a:r>
            <a:endParaRPr lang="en-US" sz="2600" b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272480" y="649287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871464"/>
          </a:xfrm>
        </p:spPr>
        <p:txBody>
          <a:bodyPr/>
          <a:lstStyle/>
          <a:p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r>
              <a:rPr lang="ar-SA" spc="-15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501008"/>
            <a:ext cx="7429500" cy="2571198"/>
          </a:xfrm>
        </p:spPr>
        <p:txBody>
          <a:bodyPr/>
          <a:lstStyle/>
          <a:p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TERMS in Maps &amp;Cartography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General 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مصطلحات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عامة في علم الخرائط والكارتوغرافيا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0943173"/>
              </p:ext>
            </p:extLst>
          </p:nvPr>
        </p:nvGraphicFramePr>
        <p:xfrm>
          <a:off x="200472" y="1643050"/>
          <a:ext cx="9505056" cy="28041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8447"/>
                <a:gridCol w="4936609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555702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نص توضيحي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Annotation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قاعدة البيانات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Database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نظام ادارة قاعدة البيانات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Database Management System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0943173"/>
              </p:ext>
            </p:extLst>
          </p:nvPr>
        </p:nvGraphicFramePr>
        <p:xfrm>
          <a:off x="200472" y="1643050"/>
          <a:ext cx="9505056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8447"/>
                <a:gridCol w="4936609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555702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حقل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Field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عنوان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Title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معلم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cs typeface="+mn-cs"/>
                        </a:rPr>
                        <a:t>Feature</a:t>
                      </a:r>
                      <a:endParaRPr lang="ar-SA" sz="3200" b="1" dirty="0"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0943173"/>
              </p:ext>
            </p:extLst>
          </p:nvPr>
        </p:nvGraphicFramePr>
        <p:xfrm>
          <a:off x="200472" y="1643050"/>
          <a:ext cx="9505056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8447"/>
                <a:gridCol w="4936609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555702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التعداد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Census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العمل الميداني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ct val="20000"/>
                        </a:spcBef>
                      </a:pPr>
                      <a:r>
                        <a:rPr lang="en-US" sz="3200" b="1" dirty="0" smtClean="0"/>
                        <a:t>Field Work</a:t>
                      </a:r>
                      <a:endParaRPr lang="en-US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QA" sz="3200" b="1" dirty="0" smtClean="0">
                          <a:solidFill>
                            <a:schemeClr val="tx1"/>
                          </a:solidFill>
                        </a:rPr>
                        <a:t>النتائج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Results</a:t>
                      </a:r>
                      <a:endParaRPr lang="ar-SA" sz="32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72030703"/>
              </p:ext>
            </p:extLst>
          </p:nvPr>
        </p:nvGraphicFramePr>
        <p:xfrm>
          <a:off x="495300" y="1600200"/>
          <a:ext cx="8915400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مسح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Scanning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التحليل المكاني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Spatial Analysis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dirty="0" smtClean="0"/>
                        <a:t>إحداثيات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coordinates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72030703"/>
              </p:ext>
            </p:extLst>
          </p:nvPr>
        </p:nvGraphicFramePr>
        <p:xfrm>
          <a:off x="495300" y="1600200"/>
          <a:ext cx="8915400" cy="235171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61435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خط العرض</a:t>
                      </a:r>
                      <a:endParaRPr lang="en-US" sz="3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Latitude</a:t>
                      </a:r>
                      <a:endParaRPr lang="ar-SA" sz="4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خط الطول</a:t>
                      </a:r>
                      <a:endParaRPr lang="ar-SA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Longitude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chemeClr val="tx1"/>
                          </a:solidFill>
                        </a:rPr>
                        <a:t>خط الاستواء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Equator</a:t>
                      </a:r>
                      <a:endParaRPr lang="ar-SA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61549363"/>
              </p:ext>
            </p:extLst>
          </p:nvPr>
        </p:nvGraphicFramePr>
        <p:xfrm>
          <a:off x="272480" y="1643049"/>
          <a:ext cx="9289032" cy="250603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44516"/>
                <a:gridCol w="4644516"/>
              </a:tblGrid>
              <a:tr h="508233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616752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وصلة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Link</a:t>
                      </a:r>
                      <a:endParaRPr lang="ar-SA" sz="3200" b="1" dirty="0"/>
                    </a:p>
                  </a:txBody>
                  <a:tcPr/>
                </a:tc>
              </a:tr>
              <a:tr h="508233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خط الزوال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Meridian</a:t>
                      </a:r>
                      <a:endParaRPr lang="ar-SA" sz="3200" b="1" dirty="0"/>
                    </a:p>
                  </a:txBody>
                  <a:tcPr/>
                </a:tc>
              </a:tr>
              <a:tr h="731039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قاعدة بيانات جغرافية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/>
                        <a:t>Geodatabase</a:t>
                      </a:r>
                      <a:endParaRPr lang="en-US" sz="3200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57197994"/>
              </p:ext>
            </p:extLst>
          </p:nvPr>
        </p:nvGraphicFramePr>
        <p:xfrm>
          <a:off x="495300" y="1600200"/>
          <a:ext cx="8915400" cy="231724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+mn-cs"/>
                        </a:rPr>
                        <a:t>تعميم</a:t>
                      </a:r>
                      <a:endParaRPr lang="ar-SA" sz="3200" b="1" dirty="0"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>
                          <a:cs typeface="+mn-cs"/>
                        </a:rPr>
                        <a:t>Generalization</a:t>
                      </a:r>
                      <a:endParaRPr lang="ar-SA" sz="3200" b="1" dirty="0"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+mn-cs"/>
                        </a:rPr>
                        <a:t>تشفير جغرافي</a:t>
                      </a:r>
                      <a:endParaRPr lang="ar-SA" sz="3200" b="1" dirty="0"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+mn-cs"/>
                        </a:rPr>
                        <a:t>     </a:t>
                      </a:r>
                      <a:r>
                        <a:rPr lang="ar-SA" sz="3200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Geo Code</a:t>
                      </a:r>
                      <a:r>
                        <a:rPr lang="ar-SA" sz="3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+mn-cs"/>
                        </a:rPr>
                        <a:t>                        </a:t>
                      </a:r>
                      <a:endParaRPr lang="ar-SA" sz="3200" b="1" dirty="0"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u="none" dirty="0" smtClean="0">
                          <a:latin typeface="Calibri"/>
                          <a:ea typeface="Times New Roman"/>
                          <a:cs typeface="+mn-cs"/>
                        </a:rPr>
                        <a:t>رئيسي</a:t>
                      </a:r>
                      <a:endParaRPr lang="en-US" sz="3200" b="1" u="none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u="none" dirty="0" smtClean="0">
                          <a:latin typeface="Times New Roman"/>
                          <a:ea typeface="Times New Roman"/>
                          <a:cs typeface="+mn-cs"/>
                        </a:rPr>
                        <a:t>Prime</a:t>
                      </a:r>
                      <a:endParaRPr lang="en-US" sz="3200" b="1" u="none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57197994"/>
              </p:ext>
            </p:extLst>
          </p:nvPr>
        </p:nvGraphicFramePr>
        <p:xfrm>
          <a:off x="495300" y="1600200"/>
          <a:ext cx="8915400" cy="231724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/>
                      <a:r>
                        <a:rPr lang="ar-SA" sz="3200" b="1" dirty="0" smtClean="0"/>
                        <a:t>خريطة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3200" b="1" dirty="0" smtClean="0"/>
                        <a:t>Map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شبكة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Network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u="none" dirty="0" smtClean="0">
                          <a:latin typeface="Calibri"/>
                          <a:ea typeface="Calibri"/>
                          <a:cs typeface="+mn-cs"/>
                        </a:rPr>
                        <a:t>مسار</a:t>
                      </a:r>
                      <a:endParaRPr lang="en-US" sz="3200" b="1" u="none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Path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48735438"/>
              </p:ext>
            </p:extLst>
          </p:nvPr>
        </p:nvGraphicFramePr>
        <p:xfrm>
          <a:off x="452406" y="1643050"/>
          <a:ext cx="8915400" cy="231745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اساليب/طرق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Methods</a:t>
                      </a:r>
                      <a:endParaRPr lang="ar-SA" sz="3200" b="1" dirty="0"/>
                    </a:p>
                  </a:txBody>
                  <a:tcPr/>
                </a:tc>
              </a:tr>
              <a:tr h="58009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صورة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Image</a:t>
                      </a:r>
                      <a:r>
                        <a:rPr lang="ar-SA" sz="3200" b="1" dirty="0" smtClean="0"/>
                        <a:t>                                   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عقدة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Node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94417046"/>
              </p:ext>
            </p:extLst>
          </p:nvPr>
        </p:nvGraphicFramePr>
        <p:xfrm>
          <a:off x="344488" y="1700808"/>
          <a:ext cx="9203432" cy="243194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01716"/>
                <a:gridCol w="4601716"/>
              </a:tblGrid>
              <a:tr h="654753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59239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مقياس الخريطة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Map</a:t>
                      </a:r>
                      <a:r>
                        <a:rPr lang="en-US" sz="3200" b="1" baseline="0" dirty="0" smtClean="0"/>
                        <a:t> scale</a:t>
                      </a:r>
                      <a:endParaRPr lang="ar-SA" sz="3200" b="1" dirty="0"/>
                    </a:p>
                  </a:txBody>
                  <a:tcPr/>
                </a:tc>
              </a:tr>
              <a:tr h="59239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مفتاح</a:t>
                      </a:r>
                      <a:r>
                        <a:rPr lang="ar-SA" sz="3200" b="1" baseline="0" dirty="0" smtClean="0"/>
                        <a:t> الخريطة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Legend</a:t>
                      </a:r>
                      <a:endParaRPr lang="ar-SA" sz="3200" b="1" dirty="0" smtClean="0"/>
                    </a:p>
                  </a:txBody>
                  <a:tcPr/>
                </a:tc>
              </a:tr>
              <a:tr h="59239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مسقط الخريطة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Map Projection</a:t>
                      </a:r>
                      <a:endParaRPr lang="ar-SA" sz="3200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24457054"/>
              </p:ext>
            </p:extLst>
          </p:nvPr>
        </p:nvGraphicFramePr>
        <p:xfrm>
          <a:off x="344488" y="1556792"/>
          <a:ext cx="9217024" cy="272173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08512"/>
                <a:gridCol w="4608512"/>
              </a:tblGrid>
              <a:tr h="69044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62468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اقتفاء/ تتبع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Tracing</a:t>
                      </a:r>
                      <a:endParaRPr lang="ar-SA" sz="3200" b="1" dirty="0"/>
                    </a:p>
                  </a:txBody>
                  <a:tcPr/>
                </a:tc>
              </a:tr>
              <a:tr h="781911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تحويل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Transformation  </a:t>
                      </a:r>
                      <a:endParaRPr lang="ar-SA" sz="3200" b="1" dirty="0"/>
                    </a:p>
                  </a:txBody>
                  <a:tcPr/>
                </a:tc>
              </a:tr>
              <a:tr h="62468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صف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Row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75716741"/>
              </p:ext>
            </p:extLst>
          </p:nvPr>
        </p:nvGraphicFramePr>
        <p:xfrm>
          <a:off x="495300" y="1857363"/>
          <a:ext cx="9024906" cy="2377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568346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514217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نقطة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Point</a:t>
                      </a:r>
                      <a:endParaRPr lang="ar-SA" sz="3200" b="1" dirty="0"/>
                    </a:p>
                  </a:txBody>
                  <a:tcPr/>
                </a:tc>
              </a:tr>
              <a:tr h="514217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مضلع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Polygon</a:t>
                      </a:r>
                      <a:endParaRPr lang="ar-SA" sz="3200" b="1" dirty="0"/>
                    </a:p>
                  </a:txBody>
                  <a:tcPr/>
                </a:tc>
              </a:tr>
              <a:tr h="514217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معلم خطي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Linear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83192245"/>
              </p:ext>
            </p:extLst>
          </p:nvPr>
        </p:nvGraphicFramePr>
        <p:xfrm>
          <a:off x="488504" y="1844825"/>
          <a:ext cx="8953470" cy="24492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95770"/>
                <a:gridCol w="4457700"/>
              </a:tblGrid>
              <a:tr h="58560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50043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/>
                        <a:t>طبقة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Layer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50043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 smtClean="0"/>
                        <a:t>شبكة </a:t>
                      </a:r>
                      <a:r>
                        <a:rPr lang="ar-SA" sz="3200" b="1" dirty="0"/>
                        <a:t>متسامتة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Grid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64938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 smtClean="0"/>
                        <a:t>منتهى/</a:t>
                      </a:r>
                      <a:r>
                        <a:rPr lang="ar-SA" sz="3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موقع نهاية الرحلة</a:t>
                      </a:r>
                      <a:endParaRPr lang="en-US" sz="3200" b="1" u="none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Destination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14918967"/>
              </p:ext>
            </p:extLst>
          </p:nvPr>
        </p:nvGraphicFramePr>
        <p:xfrm>
          <a:off x="452405" y="1571614"/>
          <a:ext cx="9024907" cy="235682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637"/>
                <a:gridCol w="4567270"/>
              </a:tblGrid>
              <a:tr h="614789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المصطلح بالعربي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5806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/>
                        <a:t>إسقاط مستو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Planer Projection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5806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/>
                        <a:t>إسقاط مطابق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Conformal Projection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5806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/>
                        <a:t>إسقاط مخروطي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Conic Projection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14918967"/>
              </p:ext>
            </p:extLst>
          </p:nvPr>
        </p:nvGraphicFramePr>
        <p:xfrm>
          <a:off x="452404" y="1571614"/>
          <a:ext cx="9039227" cy="244644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71957"/>
                <a:gridCol w="4567270"/>
              </a:tblGrid>
              <a:tr h="614789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المصطلح بالعربي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6710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المعلوماتية الجغرافية 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Geomatic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42052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معلومات وصفية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smtClean="0"/>
                        <a:t>Descriptive data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5806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 smtClean="0"/>
                        <a:t>مخدّم</a:t>
                      </a:r>
                      <a:r>
                        <a:rPr lang="ar-SA" sz="3200" b="1" dirty="0"/>
                        <a:t>، </a:t>
                      </a:r>
                      <a:r>
                        <a:rPr lang="ar-SA" sz="3200" b="1" dirty="0" smtClean="0"/>
                        <a:t>ملقّم، مزوّد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Server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23066771"/>
              </p:ext>
            </p:extLst>
          </p:nvPr>
        </p:nvGraphicFramePr>
        <p:xfrm>
          <a:off x="495300" y="1857363"/>
          <a:ext cx="9024906" cy="234717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53611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50636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/>
                        <a:t>إسقاط أسطواني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/>
                        <a:t>Cylindrical Projection</a:t>
                      </a:r>
                      <a:endParaRPr lang="en-US" sz="3200" b="1" dirty="0"/>
                    </a:p>
                  </a:txBody>
                  <a:tcPr marL="9525" marR="9525" marT="9525" marB="9525"/>
                </a:tc>
              </a:tr>
              <a:tr h="53611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خرائط كمية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Quantitative Maps</a:t>
                      </a:r>
                      <a:endParaRPr lang="ar-SA" sz="3200" b="1" dirty="0"/>
                    </a:p>
                  </a:txBody>
                  <a:tcPr/>
                </a:tc>
              </a:tr>
              <a:tr h="60905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خرائط الكترونية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Electronic Maps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43138615"/>
              </p:ext>
            </p:extLst>
          </p:nvPr>
        </p:nvGraphicFramePr>
        <p:xfrm>
          <a:off x="495300" y="1857363"/>
          <a:ext cx="9024906" cy="2479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667628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60404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خرائط نوعية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Qualitative Maps</a:t>
                      </a:r>
                      <a:endParaRPr lang="ar-SA" sz="3200" b="1" dirty="0"/>
                    </a:p>
                  </a:txBody>
                  <a:tcPr/>
                </a:tc>
              </a:tr>
              <a:tr h="60404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الخطوط </a:t>
                      </a:r>
                      <a:r>
                        <a:rPr lang="ar-SA" sz="3200" b="1" dirty="0" err="1" smtClean="0"/>
                        <a:t>الكنتورية</a:t>
                      </a:r>
                      <a:r>
                        <a:rPr lang="ar-SA" sz="3200" b="1" dirty="0" smtClean="0"/>
                        <a:t>/</a:t>
                      </a:r>
                      <a:r>
                        <a:rPr lang="ar-SA" sz="3200" b="1" baseline="0" dirty="0" smtClean="0"/>
                        <a:t>التضاريسية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 </a:t>
                      </a:r>
                      <a:r>
                        <a:rPr lang="en-US" sz="3200" b="1" baseline="0" dirty="0" smtClean="0"/>
                        <a:t> </a:t>
                      </a:r>
                      <a:r>
                        <a:rPr lang="en-US" sz="3200" b="1" dirty="0" smtClean="0"/>
                        <a:t>Contour Lines</a:t>
                      </a:r>
                      <a:endParaRPr lang="ar-SA" sz="3200" b="1" dirty="0"/>
                    </a:p>
                  </a:txBody>
                  <a:tcPr/>
                </a:tc>
              </a:tr>
              <a:tr h="60404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المساحة الجيوديسية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Geoditical</a:t>
                      </a:r>
                      <a:r>
                        <a:rPr lang="en-US" sz="3200" b="1" baseline="0" dirty="0" smtClean="0"/>
                        <a:t> Surveying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33824195"/>
              </p:ext>
            </p:extLst>
          </p:nvPr>
        </p:nvGraphicFramePr>
        <p:xfrm>
          <a:off x="495300" y="1857363"/>
          <a:ext cx="9024906" cy="227990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29291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المصطلح بالعربي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Word</a:t>
                      </a:r>
                      <a:endParaRPr lang="ar-SA" sz="3200" b="1" dirty="0"/>
                    </a:p>
                  </a:txBody>
                  <a:tcPr/>
                </a:tc>
              </a:tr>
              <a:tr h="292916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ملاحة جوية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Arial"/>
                        </a:rPr>
                        <a:t>Aerial </a:t>
                      </a: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Arial"/>
                        </a:rPr>
                        <a:t>Navigation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92916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مساحة جوية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Arial"/>
                        </a:rPr>
                        <a:t>Aerial Surveying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543987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مساحة بحرية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Marine</a:t>
                      </a:r>
                      <a:r>
                        <a:rPr lang="en-US" sz="3200" b="1" baseline="0" dirty="0" smtClean="0"/>
                        <a:t> Surveying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5002441"/>
              </p:ext>
            </p:extLst>
          </p:nvPr>
        </p:nvGraphicFramePr>
        <p:xfrm>
          <a:off x="495300" y="1857363"/>
          <a:ext cx="9024906" cy="240617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58905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53295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خطوط التساوي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err="1" smtClean="0"/>
                        <a:t>Iso</a:t>
                      </a:r>
                      <a:r>
                        <a:rPr lang="en-US" sz="3200" b="1" dirty="0" smtClean="0"/>
                        <a:t>-Lines</a:t>
                      </a:r>
                      <a:endParaRPr lang="ar-SA" sz="3200" b="1" dirty="0"/>
                    </a:p>
                  </a:txBody>
                  <a:tcPr/>
                </a:tc>
              </a:tr>
              <a:tr h="53295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خطوط الارتفاعات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err="1" smtClean="0"/>
                        <a:t>Iso</a:t>
                      </a:r>
                      <a:r>
                        <a:rPr lang="en-US" sz="3200" b="1" dirty="0" smtClean="0"/>
                        <a:t>- Heights</a:t>
                      </a:r>
                      <a:endParaRPr lang="ar-SA" sz="3200" b="1" dirty="0"/>
                    </a:p>
                  </a:txBody>
                  <a:tcPr/>
                </a:tc>
              </a:tr>
              <a:tr h="607853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المساحة المستوية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Plane Surveying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9024906" cy="23837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478773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البوصلة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Compass</a:t>
                      </a:r>
                      <a:endParaRPr lang="ar-SA" sz="32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اتجاه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Direction</a:t>
                      </a:r>
                      <a:endParaRPr lang="ar-SA" sz="3200" b="1" dirty="0"/>
                    </a:p>
                  </a:txBody>
                  <a:tcPr/>
                </a:tc>
              </a:tr>
              <a:tr h="58542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مسافة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Distance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9024906" cy="2377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478773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مقطع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Profile</a:t>
                      </a:r>
                      <a:endParaRPr lang="ar-SA" sz="32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المساحة الجوية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Photogrammetry</a:t>
                      </a:r>
                      <a:endParaRPr lang="ar-SA" sz="32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المساحة التفصيلية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Cadastral</a:t>
                      </a:r>
                      <a:r>
                        <a:rPr lang="en-US" sz="3200" b="1" baseline="0" dirty="0" smtClean="0"/>
                        <a:t> Surveying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9024906" cy="25237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478773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 smtClean="0">
                          <a:latin typeface="+mn-lt"/>
                          <a:ea typeface="Times New Roman"/>
                          <a:cs typeface="Times New Roman"/>
                        </a:rPr>
                        <a:t>تشويه المساحة</a:t>
                      </a:r>
                      <a:endParaRPr lang="en-US" sz="3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Arial"/>
                        </a:rPr>
                        <a:t>Area Distortion</a:t>
                      </a:r>
                      <a:endParaRPr lang="en-US" sz="3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خرائط موضوعية</a:t>
                      </a:r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smtClean="0"/>
                        <a:t>Thematic Maps</a:t>
                      </a:r>
                      <a:endParaRPr lang="ar-SA" sz="32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 smtClean="0"/>
                        <a:t>صورة متعامدة 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dirty="0" err="1" smtClean="0"/>
                        <a:t>Orthophoto</a:t>
                      </a:r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9024906" cy="30845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478773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/>
                        <a:t>المصطلح بالعربي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نظم تحديد المواقع على سطح الأرض </a:t>
                      </a:r>
                      <a:endParaRPr lang="en-US" sz="3200" u="none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Global Positioning Systems (GPS)</a:t>
                      </a:r>
                      <a:endParaRPr lang="en-US" sz="3200" u="none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علم رسم الخرائط </a:t>
                      </a:r>
                      <a:endParaRPr lang="ar-SA" sz="32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Cartography</a:t>
                      </a:r>
                      <a:endParaRPr lang="ar-SA" sz="3200" b="1" u="none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u="non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9024906" cy="34808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47877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 smtClean="0"/>
                        <a:t>المصطلح بالعربي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u="none" dirty="0" smtClean="0"/>
                        <a:t>نظم إدارة قواعد البيانات </a:t>
                      </a:r>
                      <a:endParaRPr lang="en-US" sz="3200" u="none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u="none" dirty="0" smtClean="0"/>
                        <a:t>(DBMS)  Data Base Management Systems</a:t>
                      </a:r>
                      <a:endParaRPr lang="en-US" sz="3200" b="1" u="none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 smtClean="0">
                          <a:latin typeface="+mn-lt"/>
                          <a:ea typeface="Times New Roman"/>
                          <a:cs typeface="Times New Roman"/>
                        </a:rPr>
                        <a:t>تصحيح -تصحيح </a:t>
                      </a: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القراءات ، تصحيح الأرصاد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Arial"/>
                        </a:rPr>
                        <a:t>Adjustment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331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دقة تمييز عالية</a:t>
                      </a:r>
                      <a:endParaRPr lang="en-US" sz="32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Resolution </a:t>
                      </a:r>
                      <a:endParaRPr lang="ar-SA" sz="3200" b="1" u="non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9024906" cy="23225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7206"/>
                <a:gridCol w="4457700"/>
              </a:tblGrid>
              <a:tr h="47877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 smtClean="0"/>
                        <a:t>المصطلح بالعربي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ملاحة جوية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Arial"/>
                        </a:rPr>
                        <a:t>Air navigation</a:t>
                      </a:r>
                      <a:endParaRPr lang="en-US" sz="3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تخطيط مسار، توجيه أثناء </a:t>
                      </a:r>
                      <a:r>
                        <a:rPr lang="ar-SA" sz="3200" b="1" dirty="0" smtClean="0">
                          <a:latin typeface="Calibri"/>
                          <a:ea typeface="Times New Roman"/>
                          <a:cs typeface="Times New Roman"/>
                        </a:rPr>
                        <a:t>القياس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Arial"/>
                        </a:rPr>
                        <a:t>Alignment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تطبيقات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Arial"/>
                        </a:rPr>
                        <a:t>Application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2251285"/>
              </p:ext>
            </p:extLst>
          </p:nvPr>
        </p:nvGraphicFramePr>
        <p:xfrm>
          <a:off x="495300" y="1857363"/>
          <a:ext cx="8996332" cy="22494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38632"/>
                <a:gridCol w="4457700"/>
              </a:tblGrid>
              <a:tr h="47877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 smtClean="0"/>
                        <a:t>المصطلح بالعربي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b="1" dirty="0" smtClean="0"/>
                        <a:t>Word</a:t>
                      </a:r>
                      <a:endParaRPr lang="ar-SA" sz="3600" b="1" dirty="0"/>
                    </a:p>
                  </a:txBody>
                  <a:tcPr/>
                </a:tc>
              </a:tr>
              <a:tr h="5029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طيران</a:t>
                      </a:r>
                      <a:endParaRPr lang="en-US" sz="32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Aviation</a:t>
                      </a:r>
                      <a:endParaRPr lang="en-US" sz="3200" dirty="0" smtClean="0"/>
                    </a:p>
                  </a:txBody>
                  <a:tcPr marL="0" marR="0" marT="0" marB="0" anchor="ctr"/>
                </a:tc>
              </a:tr>
              <a:tr h="433175">
                <a:tc>
                  <a:txBody>
                    <a:bodyPr/>
                    <a:lstStyle/>
                    <a:p>
                      <a:pPr algn="ctr" rtl="0"/>
                      <a:r>
                        <a:rPr lang="ar-SA" sz="3200" b="1" dirty="0" smtClean="0"/>
                        <a:t>محفوظات - سجلات</a:t>
                      </a:r>
                      <a:endParaRPr lang="en-US" sz="32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/>
                        <a:t>Archives</a:t>
                      </a:r>
                      <a:r>
                        <a:rPr lang="ar-SA" sz="3200" b="1" dirty="0" smtClean="0"/>
                        <a:t>-</a:t>
                      </a:r>
                      <a:r>
                        <a:rPr lang="en-US" sz="3200" b="1" dirty="0" smtClean="0"/>
                        <a:t>Records</a:t>
                      </a:r>
                      <a:endParaRPr lang="en-US" sz="3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3317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Times New Roman"/>
                        </a:rPr>
                        <a:t>مقياس </a:t>
                      </a:r>
                      <a:r>
                        <a:rPr lang="ar-SA" sz="3200" b="1" dirty="0" smtClean="0">
                          <a:latin typeface="Calibri"/>
                          <a:ea typeface="Times New Roman"/>
                          <a:cs typeface="Times New Roman"/>
                        </a:rPr>
                        <a:t>متوسط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Arial"/>
                        </a:rPr>
                        <a:t>Average scale</a:t>
                      </a:r>
                      <a:endParaRPr lang="en-US" sz="3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مناهج بحث 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مناهج بحث 1</Template>
  <TotalTime>799</TotalTime>
  <Words>398</Words>
  <Application>Microsoft Office PowerPoint</Application>
  <PresentationFormat>A4 Paper (210x297 mm)‎</PresentationFormat>
  <Paragraphs>222</Paragraphs>
  <Slides>29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مناهج بحث 1</vt:lpstr>
      <vt:lpstr>الشريحة 1</vt:lpstr>
      <vt:lpstr>المحاضرة الثانية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Mrawabdeh</dc:creator>
  <cp:lastModifiedBy>user</cp:lastModifiedBy>
  <cp:revision>80</cp:revision>
  <dcterms:created xsi:type="dcterms:W3CDTF">2011-02-14T16:02:57Z</dcterms:created>
  <dcterms:modified xsi:type="dcterms:W3CDTF">2015-03-28T10:59:04Z</dcterms:modified>
</cp:coreProperties>
</file>