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35" r:id="rId2"/>
    <p:sldId id="257" r:id="rId3"/>
    <p:sldId id="336" r:id="rId4"/>
    <p:sldId id="356" r:id="rId5"/>
    <p:sldId id="344" r:id="rId6"/>
    <p:sldId id="357" r:id="rId7"/>
    <p:sldId id="345" r:id="rId8"/>
    <p:sldId id="358" r:id="rId9"/>
    <p:sldId id="346" r:id="rId10"/>
    <p:sldId id="359" r:id="rId11"/>
    <p:sldId id="347" r:id="rId12"/>
    <p:sldId id="348" r:id="rId13"/>
    <p:sldId id="349" r:id="rId14"/>
    <p:sldId id="350" r:id="rId15"/>
    <p:sldId id="351" r:id="rId16"/>
    <p:sldId id="352" r:id="rId17"/>
    <p:sldId id="353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2945" autoAdjust="0"/>
  </p:normalViewPr>
  <p:slideViewPr>
    <p:cSldViewPr>
      <p:cViewPr varScale="1">
        <p:scale>
          <a:sx n="72" d="100"/>
          <a:sy n="72" d="100"/>
        </p:scale>
        <p:origin x="-930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6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7505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105400" y="4648200"/>
            <a:ext cx="4464050" cy="1066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400" b="1" dirty="0">
                <a:solidFill>
                  <a:srgbClr val="FF0000"/>
                </a:solidFill>
                <a:latin typeface="Calibri" pitchFamily="34" charset="0"/>
              </a:rPr>
              <a:t>نظام التعليم المطور </a:t>
            </a:r>
            <a:r>
              <a:rPr lang="ar-EG" sz="2400" b="1" dirty="0" smtClean="0">
                <a:solidFill>
                  <a:srgbClr val="FF0000"/>
                </a:solidFill>
                <a:latin typeface="Calibri" pitchFamily="34" charset="0"/>
              </a:rPr>
              <a:t>للانتساب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FF0000"/>
                </a:solidFill>
                <a:latin typeface="Calibri" pitchFamily="34" charset="0"/>
              </a:rPr>
              <a:t>العلوم الاجتماعية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ar-SA" sz="2400" b="1" dirty="0" smtClean="0">
                <a:solidFill>
                  <a:srgbClr val="FF0000"/>
                </a:solidFill>
              </a:rPr>
              <a:t>كلية الآداب </a:t>
            </a:r>
            <a:r>
              <a:rPr lang="ar-EG" sz="2400" dirty="0" smtClean="0">
                <a:solidFill>
                  <a:srgbClr val="FF0000"/>
                </a:solidFill>
                <a:latin typeface="Calibri" pitchFamily="34" charset="0"/>
              </a:rPr>
              <a:t>– قسم</a:t>
            </a:r>
            <a:endParaRPr lang="en-US" sz="2400" dirty="0">
              <a:solidFill>
                <a:srgbClr val="FF0000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2132856"/>
            <a:ext cx="4953000" cy="37444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ar-EG" sz="24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24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2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ar-SA" sz="24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b="1" dirty="0" smtClean="0"/>
              <a:t>نصوص جغرافية باللغة الانجليزية</a:t>
            </a:r>
          </a:p>
          <a:p>
            <a:pPr algn="ctr"/>
            <a:r>
              <a:rPr lang="en-US" b="1" dirty="0" smtClean="0"/>
              <a:t>Geographic Texts- in English (1)</a:t>
            </a:r>
            <a:endParaRPr lang="ar-SA" b="1" dirty="0" smtClean="0"/>
          </a:p>
          <a:p>
            <a:pPr algn="ctr"/>
            <a:endParaRPr lang="ar-SA" b="1" dirty="0" smtClean="0"/>
          </a:p>
          <a:p>
            <a:pPr algn="ctr"/>
            <a:r>
              <a:rPr lang="ar-SA" b="1" dirty="0" smtClean="0"/>
              <a:t>جغر7405435</a:t>
            </a:r>
            <a:endParaRPr lang="en-US" b="1" dirty="0" smtClean="0"/>
          </a:p>
          <a:p>
            <a:pPr algn="ctr">
              <a:lnSpc>
                <a:spcPct val="80000"/>
              </a:lnSpc>
            </a:pPr>
            <a:r>
              <a:rPr lang="ar-EG" b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32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</a:br>
            <a:endParaRPr lang="ar-SA" sz="2600" b="1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2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عبد الرحيم مسعد</a:t>
            </a:r>
            <a:endParaRPr lang="en-US" sz="26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272480" y="649287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GLOSSARY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  <a:p>
            <a:r>
              <a:rPr lang="ar-SA" b="1" smtClean="0">
                <a:solidFill>
                  <a:schemeClr val="tx1"/>
                </a:solidFill>
                <a:cs typeface="Arial" pitchFamily="34" charset="0"/>
              </a:rPr>
              <a:t>مسرد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906000" cy="5361459"/>
          </a:xfrm>
        </p:spPr>
        <p:txBody>
          <a:bodyPr/>
          <a:lstStyle/>
          <a:p>
            <a:pPr algn="l"/>
            <a:r>
              <a:rPr lang="ar-SA" b="1" dirty="0" smtClean="0"/>
              <a:t>الرطوبة المطلقة       </a:t>
            </a:r>
            <a:r>
              <a:rPr lang="en-US" b="1" dirty="0" smtClean="0"/>
              <a:t>Absolute Humidity</a:t>
            </a:r>
          </a:p>
          <a:p>
            <a:pPr algn="l"/>
            <a:r>
              <a:rPr lang="en-US" b="1" dirty="0" smtClean="0"/>
              <a:t> </a:t>
            </a:r>
            <a:r>
              <a:rPr lang="en-US" b="1" dirty="0"/>
              <a:t>The mass of water vapor in the atmosphere per unit of volume of space</a:t>
            </a:r>
            <a:r>
              <a:rPr lang="en-US" b="1" dirty="0" smtClean="0"/>
              <a:t>.</a:t>
            </a:r>
          </a:p>
          <a:p>
            <a:pPr algn="l"/>
            <a:endParaRPr lang="en-US" b="1" dirty="0" smtClean="0"/>
          </a:p>
          <a:p>
            <a:pPr algn="l"/>
            <a:r>
              <a:rPr lang="ar-SA" b="1" dirty="0" smtClean="0"/>
              <a:t> المطر الحمضي                </a:t>
            </a:r>
            <a:r>
              <a:rPr lang="en-US" b="1" dirty="0" smtClean="0"/>
              <a:t>• Acid Rain</a:t>
            </a:r>
            <a:r>
              <a:rPr lang="ar-SA" b="1" dirty="0" smtClean="0"/>
              <a:t> </a:t>
            </a:r>
            <a:endParaRPr lang="en-US" b="1" dirty="0" smtClean="0"/>
          </a:p>
          <a:p>
            <a:pPr algn="l"/>
            <a:r>
              <a:rPr lang="en-US" b="1" dirty="0" smtClean="0"/>
              <a:t>Rain </a:t>
            </a:r>
            <a:r>
              <a:rPr lang="en-US" b="1" dirty="0"/>
              <a:t>that has become more acidic than normal (a pH below 5.0) as certain </a:t>
            </a:r>
            <a:r>
              <a:rPr lang="en-US" b="1" dirty="0" smtClean="0"/>
              <a:t>oxides present </a:t>
            </a:r>
            <a:r>
              <a:rPr lang="en-US" b="1" dirty="0"/>
              <a:t>as airborne pollutants are absorbed by the water droplets. The term is </a:t>
            </a:r>
            <a:r>
              <a:rPr lang="en-US" b="1" dirty="0" err="1" smtClean="0"/>
              <a:t>oftenapplied</a:t>
            </a:r>
            <a:r>
              <a:rPr lang="en-US" b="1" dirty="0" smtClean="0"/>
              <a:t> </a:t>
            </a:r>
            <a:r>
              <a:rPr lang="en-US" b="1" dirty="0"/>
              <a:t>generically to all acidic </a:t>
            </a:r>
            <a:r>
              <a:rPr lang="en-US" b="1" dirty="0" smtClean="0"/>
              <a:t> precipitation</a:t>
            </a:r>
            <a:r>
              <a:rPr lang="en-US" b="1" dirty="0"/>
              <a:t>.</a:t>
            </a:r>
          </a:p>
          <a:p>
            <a:pPr algn="l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19303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777536" cy="4525963"/>
          </a:xfrm>
        </p:spPr>
        <p:txBody>
          <a:bodyPr/>
          <a:lstStyle/>
          <a:p>
            <a:pPr algn="l"/>
            <a:r>
              <a:rPr lang="ar-SA" dirty="0" smtClean="0"/>
              <a:t>كتلة الهواء</a:t>
            </a:r>
            <a:r>
              <a:rPr lang="en-US" dirty="0" smtClean="0"/>
              <a:t>• </a:t>
            </a:r>
            <a:r>
              <a:rPr lang="en-US" b="1" dirty="0"/>
              <a:t>Air </a:t>
            </a:r>
            <a:r>
              <a:rPr lang="en-US" b="1" dirty="0" smtClean="0"/>
              <a:t>Mass</a:t>
            </a:r>
            <a:r>
              <a:rPr lang="ar-SA" b="1" dirty="0" smtClean="0"/>
              <a:t>   </a:t>
            </a:r>
            <a:endParaRPr lang="en-US" b="1" dirty="0" smtClean="0"/>
          </a:p>
          <a:p>
            <a:pPr algn="l"/>
            <a:r>
              <a:rPr lang="en-US" dirty="0" smtClean="0"/>
              <a:t>A </a:t>
            </a:r>
            <a:r>
              <a:rPr lang="en-US" dirty="0"/>
              <a:t>very large body of atmosphere defined by essentially similar horizontal air temperatures. Moisture conditions are also usually similar throughout the mass.</a:t>
            </a:r>
          </a:p>
          <a:p>
            <a:pPr algn="l"/>
            <a:r>
              <a:rPr lang="ar-SA" dirty="0" smtClean="0"/>
              <a:t>  التربة الغرينية   </a:t>
            </a:r>
            <a:r>
              <a:rPr lang="en-US" dirty="0" smtClean="0"/>
              <a:t>• </a:t>
            </a:r>
            <a:r>
              <a:rPr lang="en-US" b="1" dirty="0"/>
              <a:t>Alluvial </a:t>
            </a:r>
            <a:r>
              <a:rPr lang="en-US" b="1" dirty="0" smtClean="0"/>
              <a:t>Soils</a:t>
            </a:r>
          </a:p>
          <a:p>
            <a:pPr algn="l"/>
            <a:r>
              <a:rPr lang="en-US" b="1" dirty="0" smtClean="0"/>
              <a:t> </a:t>
            </a:r>
            <a:r>
              <a:rPr lang="en-US" dirty="0"/>
              <a:t>deposited through the action of moving water. These soils lack horizons and are usually highly fertile</a:t>
            </a:r>
            <a:r>
              <a:rPr lang="en-US" dirty="0" smtClean="0"/>
              <a:t>.</a:t>
            </a:r>
            <a:endParaRPr lang="en-US" dirty="0"/>
          </a:p>
          <a:p>
            <a:pPr algn="l"/>
            <a:r>
              <a:rPr lang="en-US" dirty="0"/>
              <a:t>• </a:t>
            </a:r>
            <a:r>
              <a:rPr lang="en-US" b="1" dirty="0"/>
              <a:t>Atlas </a:t>
            </a:r>
            <a:r>
              <a:rPr lang="en-US" dirty="0"/>
              <a:t>A bound collection of maps.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048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ar-SA" dirty="0" smtClean="0"/>
              <a:t>      مستوى القاعدة  </a:t>
            </a:r>
            <a:r>
              <a:rPr lang="en-US" dirty="0" smtClean="0"/>
              <a:t>• </a:t>
            </a:r>
            <a:r>
              <a:rPr lang="en-US" b="1" dirty="0"/>
              <a:t>Base Level </a:t>
            </a:r>
            <a:r>
              <a:rPr lang="ar-SA" b="1" dirty="0" smtClean="0"/>
              <a:t>  </a:t>
            </a:r>
            <a:endParaRPr lang="en-US" b="1" dirty="0" smtClean="0"/>
          </a:p>
          <a:p>
            <a:pPr algn="l"/>
            <a:r>
              <a:rPr lang="en-US" dirty="0" smtClean="0"/>
              <a:t>The </a:t>
            </a:r>
            <a:r>
              <a:rPr lang="en-US" dirty="0"/>
              <a:t>lowest level to which a stream can erode its bed. The ultimate base level of all streams is, of course, the sea.</a:t>
            </a:r>
          </a:p>
          <a:p>
            <a:pPr algn="l"/>
            <a:r>
              <a:rPr lang="ar-SA" dirty="0" smtClean="0"/>
              <a:t>           صخور الاساس               </a:t>
            </a:r>
            <a:r>
              <a:rPr lang="en-US" dirty="0" smtClean="0"/>
              <a:t>• </a:t>
            </a:r>
            <a:r>
              <a:rPr lang="en-US" b="1" dirty="0"/>
              <a:t>Bedrock</a:t>
            </a:r>
            <a:endParaRPr lang="en-US" dirty="0"/>
          </a:p>
          <a:p>
            <a:pPr algn="l"/>
            <a:r>
              <a:rPr lang="en-US" dirty="0"/>
              <a:t>The solid rock that underlies all soil or other loose material; the rock material that breaks down to eventually form soil.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896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ar-SA" dirty="0" smtClean="0"/>
              <a:t>التنوع البيولوجي             </a:t>
            </a:r>
            <a:r>
              <a:rPr lang="en-US" dirty="0" smtClean="0"/>
              <a:t>• </a:t>
            </a:r>
            <a:r>
              <a:rPr lang="en-US" b="1" dirty="0"/>
              <a:t>Biological </a:t>
            </a:r>
            <a:r>
              <a:rPr lang="en-US" b="1" dirty="0" smtClean="0"/>
              <a:t>Diversity</a:t>
            </a:r>
          </a:p>
          <a:p>
            <a:pPr algn="l"/>
            <a:r>
              <a:rPr lang="en-US" b="1" dirty="0" smtClean="0"/>
              <a:t> </a:t>
            </a:r>
            <a:r>
              <a:rPr lang="en-US" dirty="0"/>
              <a:t>A concept recognizing the variety of life forms in an area of the Earth and the ecological interdependence of these life forms</a:t>
            </a:r>
            <a:r>
              <a:rPr lang="en-US" dirty="0" smtClean="0"/>
              <a:t>.</a:t>
            </a:r>
          </a:p>
          <a:p>
            <a:pPr algn="l"/>
            <a:r>
              <a:rPr lang="ar-SA" b="1" dirty="0" smtClean="0"/>
              <a:t>حدود                                </a:t>
            </a:r>
            <a:r>
              <a:rPr lang="en-US" b="1" dirty="0" smtClean="0"/>
              <a:t>Boundary</a:t>
            </a:r>
            <a:r>
              <a:rPr lang="ar-SA" b="1" dirty="0" smtClean="0"/>
              <a:t> </a:t>
            </a:r>
            <a:r>
              <a:rPr lang="en-US" b="1" dirty="0" smtClean="0"/>
              <a:t> </a:t>
            </a:r>
          </a:p>
          <a:p>
            <a:pPr algn="l"/>
            <a:r>
              <a:rPr lang="en-US" dirty="0" smtClean="0"/>
              <a:t>A </a:t>
            </a:r>
            <a:r>
              <a:rPr lang="en-US" dirty="0"/>
              <a:t>line indicating the limit of a country, state, or other political jurisdiction.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735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ar-SA" dirty="0" smtClean="0"/>
              <a:t>غطاء صخري                            </a:t>
            </a:r>
            <a:r>
              <a:rPr lang="en-US" dirty="0" smtClean="0"/>
              <a:t>• </a:t>
            </a:r>
            <a:r>
              <a:rPr lang="en-US" b="1" dirty="0"/>
              <a:t>Cap rock</a:t>
            </a:r>
            <a:endParaRPr lang="en-US" dirty="0"/>
          </a:p>
          <a:p>
            <a:pPr algn="l"/>
            <a:r>
              <a:rPr lang="en-US" dirty="0"/>
              <a:t>A strata of erosion-resistant sedimentary rock (usually limestone) found in arid areas. Cap rock forms the top layer of most mesas and buttes</a:t>
            </a:r>
            <a:r>
              <a:rPr lang="en-US" dirty="0" smtClean="0"/>
              <a:t>.</a:t>
            </a:r>
          </a:p>
          <a:p>
            <a:pPr algn="l"/>
            <a:endParaRPr lang="en-US" dirty="0"/>
          </a:p>
          <a:p>
            <a:pPr algn="l"/>
            <a:r>
              <a:rPr lang="ar-SA" dirty="0" smtClean="0"/>
              <a:t> قارة                           </a:t>
            </a:r>
            <a:r>
              <a:rPr lang="en-US" dirty="0" smtClean="0"/>
              <a:t>• </a:t>
            </a:r>
            <a:r>
              <a:rPr lang="en-US" b="1" dirty="0" smtClean="0"/>
              <a:t>Continent</a:t>
            </a:r>
            <a:endParaRPr lang="ar-SA" b="1" dirty="0" smtClean="0"/>
          </a:p>
          <a:p>
            <a:pPr algn="l"/>
            <a:r>
              <a:rPr lang="en-US" b="1" dirty="0" smtClean="0"/>
              <a:t> </a:t>
            </a:r>
            <a:r>
              <a:rPr lang="en-US" dirty="0"/>
              <a:t>One of the large, continuous areas of the Earth into which the land surface is divided.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419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ar-SA" dirty="0" smtClean="0"/>
              <a:t>منطقة مركزية                                          </a:t>
            </a:r>
            <a:r>
              <a:rPr lang="en-US" dirty="0" smtClean="0"/>
              <a:t>• </a:t>
            </a:r>
            <a:r>
              <a:rPr lang="en-US" b="1" dirty="0"/>
              <a:t>Core Area </a:t>
            </a:r>
            <a:endParaRPr lang="en-US" b="1" dirty="0" smtClean="0"/>
          </a:p>
          <a:p>
            <a:pPr algn="l"/>
            <a:r>
              <a:rPr lang="en-US" dirty="0" smtClean="0"/>
              <a:t>The </a:t>
            </a:r>
            <a:r>
              <a:rPr lang="en-US" dirty="0"/>
              <a:t>portion of a country that contains its economic, political, intellectual, and cultural focus. It is often the center of creativity and change</a:t>
            </a:r>
          </a:p>
          <a:p>
            <a:pPr algn="l"/>
            <a:r>
              <a:rPr lang="ar-SA" dirty="0" smtClean="0"/>
              <a:t>مناخ قاري                                 </a:t>
            </a:r>
            <a:r>
              <a:rPr lang="en-US" dirty="0" smtClean="0"/>
              <a:t>• </a:t>
            </a:r>
            <a:r>
              <a:rPr lang="en-US" b="1" dirty="0"/>
              <a:t>Continental </a:t>
            </a:r>
            <a:r>
              <a:rPr lang="en-US" b="1" dirty="0" smtClean="0"/>
              <a:t>Climate</a:t>
            </a:r>
          </a:p>
          <a:p>
            <a:pPr algn="l"/>
            <a:r>
              <a:rPr lang="en-US" b="1" dirty="0" smtClean="0"/>
              <a:t> </a:t>
            </a:r>
            <a:r>
              <a:rPr lang="en-US" dirty="0"/>
              <a:t>The type of climate found in the interior of the major continents in the middle, or temperate, latitudes.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4542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SA" b="1" dirty="0" smtClean="0">
                <a:solidFill>
                  <a:srgbClr val="000000"/>
                </a:solidFill>
                <a:latin typeface="Calibri,Bold"/>
                <a:ea typeface="Calibri" panose="020F0502020204030204" pitchFamily="34" charset="0"/>
                <a:cs typeface="Calibri,Bold"/>
              </a:rPr>
              <a:t> </a:t>
            </a:r>
            <a:r>
              <a:rPr lang="ar-SA" b="1" smtClean="0">
                <a:solidFill>
                  <a:srgbClr val="000000"/>
                </a:solidFill>
                <a:latin typeface="Calibri,Bold"/>
                <a:ea typeface="Calibri" panose="020F0502020204030204" pitchFamily="34" charset="0"/>
                <a:cs typeface="Calibri,Bold"/>
              </a:rPr>
              <a:t>درجة - طولية او عرضية                               </a:t>
            </a:r>
            <a:r>
              <a:rPr lang="en-US" b="1" dirty="0" smtClean="0">
                <a:solidFill>
                  <a:srgbClr val="000000"/>
                </a:solidFill>
                <a:latin typeface="Calibri,Bold"/>
                <a:ea typeface="Calibri" panose="020F0502020204030204" pitchFamily="34" charset="0"/>
                <a:cs typeface="Calibri,Bold"/>
              </a:rPr>
              <a:t>Degree</a:t>
            </a:r>
            <a:endParaRPr lang="ar-SA" b="1" dirty="0" smtClean="0">
              <a:solidFill>
                <a:srgbClr val="000000"/>
              </a:solidFill>
              <a:latin typeface="Calibri,Bold"/>
              <a:ea typeface="Calibri" panose="020F0502020204030204" pitchFamily="34" charset="0"/>
              <a:cs typeface="Calibri,Bold"/>
            </a:endParaRP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Calibri,Bold"/>
                <a:ea typeface="Calibri" panose="020F0502020204030204" pitchFamily="34" charset="0"/>
                <a:cs typeface="Calibri,Bold"/>
              </a:rPr>
              <a:t> </a:t>
            </a:r>
            <a:endParaRPr lang="ar-SA" b="1" dirty="0" smtClean="0">
              <a:solidFill>
                <a:srgbClr val="000000"/>
              </a:solidFill>
              <a:latin typeface="Calibri,Bold"/>
              <a:ea typeface="Calibri" panose="020F0502020204030204" pitchFamily="34" charset="0"/>
              <a:cs typeface="Calibri,Bold"/>
            </a:endParaRP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 of angular measure: A circle is divided into 360 degrees, represented by the symbol </a:t>
            </a:r>
            <a:r>
              <a:rPr lang="en-US" b="1" dirty="0">
                <a:solidFill>
                  <a:srgbClr val="C1C1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°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°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Degrees are used to divide the roughly spherical shape of the Earth for geographic and cartographic purposes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435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SA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التحليل السكاني                                  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</a:t>
            </a:r>
            <a:r>
              <a:rPr lang="en-US" b="1" dirty="0">
                <a:solidFill>
                  <a:srgbClr val="000000"/>
                </a:solidFill>
                <a:latin typeface="Calibri,Bold"/>
                <a:ea typeface="Calibri" panose="020F0502020204030204" pitchFamily="34" charset="0"/>
                <a:cs typeface="Calibri,Bold"/>
              </a:rPr>
              <a:t>Demography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systematic analysis of population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SA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قبة                                           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</a:t>
            </a:r>
            <a:r>
              <a:rPr lang="en-US" b="1" dirty="0" smtClean="0">
                <a:solidFill>
                  <a:srgbClr val="000000"/>
                </a:solidFill>
                <a:latin typeface="Calibri,Bold"/>
                <a:ea typeface="Calibri" panose="020F0502020204030204" pitchFamily="34" charset="0"/>
                <a:cs typeface="Calibri,Bold"/>
              </a:rPr>
              <a:t>Dome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uplifted area of sedimentary rocks with a downward dip in all directions; often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caused by molten rock material pushing upward from below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7959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algn="l"/>
            <a:r>
              <a:rPr lang="ar-SA" dirty="0" smtClean="0"/>
              <a:t>خط الاستواء                                          </a:t>
            </a:r>
            <a:r>
              <a:rPr lang="en-US" dirty="0" smtClean="0"/>
              <a:t>• </a:t>
            </a:r>
            <a:r>
              <a:rPr lang="en-US" b="1" dirty="0" smtClean="0"/>
              <a:t>Equator:</a:t>
            </a:r>
            <a:r>
              <a:rPr lang="ar-SA" b="1" dirty="0" smtClean="0"/>
              <a:t>   </a:t>
            </a:r>
            <a:endParaRPr lang="en-US" b="1" dirty="0" smtClean="0"/>
          </a:p>
          <a:p>
            <a:pPr algn="l"/>
            <a:r>
              <a:rPr lang="en-US" b="1" dirty="0" smtClean="0"/>
              <a:t> </a:t>
            </a:r>
            <a:r>
              <a:rPr lang="en-US" dirty="0"/>
              <a:t>An imaginary circle around the Earth halfway between the North Pole and the South Pole; the largest circumference of the Earth</a:t>
            </a:r>
            <a:r>
              <a:rPr lang="en-US" dirty="0" smtClean="0"/>
              <a:t>.</a:t>
            </a:r>
            <a:endParaRPr lang="en-US" b="1" dirty="0" smtClean="0"/>
          </a:p>
          <a:p>
            <a:pPr algn="l"/>
            <a:r>
              <a:rPr lang="ar-SA" b="1" dirty="0" smtClean="0"/>
              <a:t>التكتل الاقتصادي                     </a:t>
            </a:r>
            <a:r>
              <a:rPr lang="en-US" b="1" dirty="0" smtClean="0"/>
              <a:t>Economies </a:t>
            </a:r>
            <a:r>
              <a:rPr lang="en-US" b="1" dirty="0"/>
              <a:t>of Agglomeration</a:t>
            </a:r>
            <a:endParaRPr lang="en-US" dirty="0"/>
          </a:p>
          <a:p>
            <a:pPr algn="l"/>
            <a:r>
              <a:rPr lang="en-US" dirty="0"/>
              <a:t>The economic advantages that accrue to an activity by locating close to other activities; benefits that follow from complementarily or shared public services.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4635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dirty="0"/>
          </a:p>
          <a:p>
            <a:pPr algn="l"/>
            <a:r>
              <a:rPr lang="ar-SA" b="1" dirty="0" smtClean="0"/>
              <a:t>صدع                                      </a:t>
            </a:r>
            <a:r>
              <a:rPr lang="en-US" b="1" dirty="0" smtClean="0"/>
              <a:t>Fault</a:t>
            </a:r>
            <a:endParaRPr lang="ar-SA" b="1" dirty="0" smtClean="0"/>
          </a:p>
          <a:p>
            <a:pPr algn="l"/>
            <a:r>
              <a:rPr lang="en-US" b="1" dirty="0" smtClean="0"/>
              <a:t> </a:t>
            </a:r>
            <a:r>
              <a:rPr lang="en-US" dirty="0"/>
              <a:t>A fracture in the Earth's crust accompanied by a displacement of one side of the fracture.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578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ar-SA" b="1" dirty="0" smtClean="0"/>
              <a:t>اشكال سطح الارض                          </a:t>
            </a:r>
            <a:r>
              <a:rPr lang="en-US" b="1" dirty="0" smtClean="0"/>
              <a:t>Geomorphology</a:t>
            </a:r>
            <a:endParaRPr lang="ar-SA" b="1" dirty="0" smtClean="0"/>
          </a:p>
          <a:p>
            <a:pPr algn="l"/>
            <a:r>
              <a:rPr lang="en-US" b="1" dirty="0" smtClean="0"/>
              <a:t> </a:t>
            </a:r>
            <a:r>
              <a:rPr lang="en-US" dirty="0"/>
              <a:t>The study of the arrangement and form of the Earth's crust and of the relationship between these physical features and the geologic structures beneath.</a:t>
            </a:r>
          </a:p>
          <a:p>
            <a:pPr algn="l"/>
            <a:r>
              <a:rPr lang="ar-SA" b="1" dirty="0" smtClean="0"/>
              <a:t>كتلة جليدية                              </a:t>
            </a:r>
            <a:r>
              <a:rPr lang="en-US" b="1" dirty="0" smtClean="0"/>
              <a:t>Glacial </a:t>
            </a:r>
            <a:r>
              <a:rPr lang="en-US" b="1" dirty="0"/>
              <a:t>Till </a:t>
            </a:r>
            <a:r>
              <a:rPr lang="en-US" dirty="0"/>
              <a:t>.</a:t>
            </a:r>
          </a:p>
          <a:p>
            <a:pPr algn="l"/>
            <a:r>
              <a:rPr lang="en-US" dirty="0"/>
              <a:t>The mass of rocks and finely ground material carried by a glacier.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9884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ar-SA" b="1" dirty="0" smtClean="0"/>
              <a:t> خط التأريخ الدولي                </a:t>
            </a:r>
            <a:r>
              <a:rPr lang="en-US" b="1" dirty="0" smtClean="0"/>
              <a:t>International </a:t>
            </a:r>
            <a:r>
              <a:rPr lang="en-US" b="1" dirty="0"/>
              <a:t>date </a:t>
            </a:r>
            <a:r>
              <a:rPr lang="en-US" b="1" dirty="0" smtClean="0"/>
              <a:t>line</a:t>
            </a:r>
            <a:r>
              <a:rPr lang="ar-SA" b="1" dirty="0" smtClean="0"/>
              <a:t>  </a:t>
            </a:r>
            <a:endParaRPr lang="en-US" b="1" dirty="0" smtClean="0"/>
          </a:p>
          <a:p>
            <a:pPr algn="l"/>
            <a:r>
              <a:rPr lang="en-US" dirty="0" smtClean="0"/>
              <a:t>A </a:t>
            </a:r>
            <a:r>
              <a:rPr lang="en-US" dirty="0"/>
              <a:t>line of longitude generally 180 </a:t>
            </a:r>
            <a:r>
              <a:rPr lang="en-US" dirty="0" smtClean="0"/>
              <a:t>degrees </a:t>
            </a:r>
            <a:r>
              <a:rPr lang="en-US" dirty="0"/>
              <a:t>east and west of the </a:t>
            </a:r>
            <a:r>
              <a:rPr lang="en-US" dirty="0" smtClean="0"/>
              <a:t>prime.</a:t>
            </a:r>
          </a:p>
          <a:p>
            <a:pPr algn="l"/>
            <a:endParaRPr lang="en-US" dirty="0"/>
          </a:p>
          <a:p>
            <a:pPr algn="l"/>
            <a:r>
              <a:rPr lang="ar-SA" b="1" dirty="0" smtClean="0"/>
              <a:t>عصر الزوال الجليدي                        </a:t>
            </a:r>
            <a:r>
              <a:rPr lang="en-US" b="1" dirty="0" smtClean="0"/>
              <a:t> meridian Ice Age</a:t>
            </a:r>
          </a:p>
          <a:p>
            <a:pPr algn="l"/>
            <a:r>
              <a:rPr lang="en-US" b="1" dirty="0" smtClean="0"/>
              <a:t> </a:t>
            </a:r>
            <a:r>
              <a:rPr lang="en-US" dirty="0"/>
              <a:t>A time of widespread glaciations (Pleistocene).</a:t>
            </a:r>
          </a:p>
          <a:p>
            <a:pPr algn="l"/>
            <a:endParaRPr lang="en-US" dirty="0" smtClean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1765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665117"/>
          </a:xfrm>
        </p:spPr>
        <p:txBody>
          <a:bodyPr/>
          <a:lstStyle/>
          <a:p>
            <a:pPr algn="l"/>
            <a:r>
              <a:rPr lang="ar-SA" b="1" dirty="0" smtClean="0"/>
              <a:t>مناخ البحر المتوسط                        </a:t>
            </a:r>
            <a:r>
              <a:rPr lang="en-US" b="1" dirty="0" smtClean="0"/>
              <a:t>Mediterranean Climate</a:t>
            </a:r>
          </a:p>
          <a:p>
            <a:pPr algn="l"/>
            <a:r>
              <a:rPr lang="en-US" dirty="0" smtClean="0"/>
              <a:t>A </a:t>
            </a:r>
            <a:r>
              <a:rPr lang="en-US" dirty="0"/>
              <a:t>climate characterized by moist, mild winters and hot, dry summers.</a:t>
            </a:r>
          </a:p>
          <a:p>
            <a:pPr algn="l"/>
            <a:r>
              <a:rPr lang="ar-SA" b="1" dirty="0" smtClean="0"/>
              <a:t>منطقة عقدية                                      </a:t>
            </a:r>
            <a:r>
              <a:rPr lang="en-US" b="1" dirty="0" smtClean="0"/>
              <a:t>Nodal Region</a:t>
            </a:r>
            <a:endParaRPr lang="en-US" dirty="0"/>
          </a:p>
          <a:p>
            <a:pPr algn="l"/>
            <a:r>
              <a:rPr lang="en-US" dirty="0"/>
              <a:t>A region characterized by a set of places connected to another place by lines of communication or movement</a:t>
            </a:r>
          </a:p>
        </p:txBody>
      </p:sp>
    </p:spTree>
    <p:extLst>
      <p:ext uri="{BB962C8B-B14F-4D97-AF65-F5344CB8AC3E}">
        <p14:creationId xmlns:p14="http://schemas.microsoft.com/office/powerpoint/2010/main" xmlns="" val="84505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ar-SA" b="1" dirty="0" smtClean="0"/>
              <a:t>منتج اولي                               </a:t>
            </a:r>
            <a:r>
              <a:rPr lang="en-US" b="1" dirty="0" smtClean="0"/>
              <a:t>Primary </a:t>
            </a:r>
            <a:r>
              <a:rPr lang="en-US" b="1" dirty="0"/>
              <a:t>Product</a:t>
            </a:r>
            <a:endParaRPr lang="en-US" dirty="0"/>
          </a:p>
          <a:p>
            <a:pPr algn="l"/>
            <a:r>
              <a:rPr lang="en-US" dirty="0"/>
              <a:t>A product that is important as a raw material in developed </a:t>
            </a:r>
            <a:r>
              <a:rPr lang="en-US" dirty="0" smtClean="0"/>
              <a:t>economies.</a:t>
            </a:r>
          </a:p>
          <a:p>
            <a:pPr algn="l"/>
            <a:r>
              <a:rPr lang="ar-SA" b="1" dirty="0" smtClean="0"/>
              <a:t> اقليم                                                  </a:t>
            </a:r>
            <a:r>
              <a:rPr lang="en-US" b="1" dirty="0" smtClean="0"/>
              <a:t>Region</a:t>
            </a:r>
            <a:r>
              <a:rPr lang="ar-SA" b="1" dirty="0" smtClean="0"/>
              <a:t> </a:t>
            </a:r>
          </a:p>
          <a:p>
            <a:pPr algn="l"/>
            <a:r>
              <a:rPr lang="en-US" b="1" dirty="0" smtClean="0"/>
              <a:t> </a:t>
            </a:r>
            <a:r>
              <a:rPr lang="en-US" dirty="0"/>
              <a:t>An area having some characteristics or that distinguish it from other areas.</a:t>
            </a:r>
          </a:p>
        </p:txBody>
      </p:sp>
    </p:spTree>
    <p:extLst>
      <p:ext uri="{BB962C8B-B14F-4D97-AF65-F5344CB8AC3E}">
        <p14:creationId xmlns:p14="http://schemas.microsoft.com/office/powerpoint/2010/main" xmlns="" val="3338813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700808"/>
            <a:ext cx="9649072" cy="4425355"/>
          </a:xfrm>
        </p:spPr>
        <p:txBody>
          <a:bodyPr/>
          <a:lstStyle/>
          <a:p>
            <a:pPr algn="l"/>
            <a:r>
              <a:rPr lang="ar-SA" b="1" dirty="0" smtClean="0"/>
              <a:t>اختلاف الوقت والاقاليم الزمنية             </a:t>
            </a:r>
            <a:r>
              <a:rPr lang="en-US" b="1" dirty="0" smtClean="0"/>
              <a:t>Time </a:t>
            </a:r>
            <a:r>
              <a:rPr lang="en-US" b="1" dirty="0"/>
              <a:t>difference and Time </a:t>
            </a:r>
            <a:r>
              <a:rPr lang="en-US" b="1" dirty="0" smtClean="0"/>
              <a:t>Zones</a:t>
            </a:r>
          </a:p>
          <a:p>
            <a:pPr algn="l"/>
            <a:r>
              <a:rPr lang="en-US" b="1" dirty="0" smtClean="0"/>
              <a:t> </a:t>
            </a:r>
            <a:endParaRPr lang="ar-SA" b="1" dirty="0" smtClean="0"/>
          </a:p>
          <a:p>
            <a:pPr algn="l"/>
            <a:r>
              <a:rPr lang="en-US" dirty="0" smtClean="0"/>
              <a:t>As </a:t>
            </a:r>
            <a:r>
              <a:rPr lang="en-US" dirty="0"/>
              <a:t>the Earth rotates, different parts of the World (from East to West) are lighted by the Sun (sunrise) successively, and then move on to darkness (sunset).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477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مناهج بحث 1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مناهج بحث 1</Template>
  <TotalTime>446</TotalTime>
  <Words>748</Words>
  <Application>Microsoft Office PowerPoint</Application>
  <PresentationFormat>A4 Paper (210x297 mm)‎</PresentationFormat>
  <Paragraphs>79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مناهج بحث 1</vt:lpstr>
      <vt:lpstr>الشريحة 1</vt:lpstr>
      <vt:lpstr>المحاضرة الثالثة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Mrawabdeh</dc:creator>
  <cp:lastModifiedBy>user</cp:lastModifiedBy>
  <cp:revision>57</cp:revision>
  <dcterms:created xsi:type="dcterms:W3CDTF">2011-02-14T16:02:57Z</dcterms:created>
  <dcterms:modified xsi:type="dcterms:W3CDTF">2015-03-28T11:00:40Z</dcterms:modified>
</cp:coreProperties>
</file>