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45" r:id="rId2"/>
    <p:sldId id="257" r:id="rId3"/>
    <p:sldId id="314" r:id="rId4"/>
    <p:sldId id="315" r:id="rId5"/>
    <p:sldId id="316" r:id="rId6"/>
    <p:sldId id="317" r:id="rId7"/>
    <p:sldId id="318" r:id="rId8"/>
    <p:sldId id="344" r:id="rId9"/>
    <p:sldId id="342" r:id="rId10"/>
    <p:sldId id="319" r:id="rId11"/>
    <p:sldId id="321" r:id="rId12"/>
    <p:sldId id="343" r:id="rId13"/>
    <p:sldId id="322" r:id="rId14"/>
    <p:sldId id="324" r:id="rId15"/>
    <p:sldId id="32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996"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0414657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lvl="0" algn="ctr">
              <a:lnSpc>
                <a:spcPct val="80000"/>
              </a:lnSpc>
            </a:pPr>
            <a:r>
              <a:rPr lang="ar-EG" sz="2400" b="1" dirty="0">
                <a:solidFill>
                  <a:srgbClr val="376092"/>
                </a:solidFill>
                <a:latin typeface="AYM Wadiy S_U normal."/>
                <a:cs typeface="Times New Roman" pitchFamily="18" charset="0"/>
              </a:rPr>
              <a:t>اسم المقرر ورقمه</a:t>
            </a:r>
            <a:endParaRPr lang="ar-SA" sz="2400" b="1" dirty="0">
              <a:solidFill>
                <a:srgbClr val="376092"/>
              </a:solidFill>
              <a:latin typeface="AYM Wadiy S_U normal."/>
              <a:cs typeface="Times New Roman" pitchFamily="18" charset="0"/>
            </a:endParaRPr>
          </a:p>
          <a:p>
            <a:pPr lvl="0" algn="ctr">
              <a:lnSpc>
                <a:spcPct val="80000"/>
              </a:lnSpc>
            </a:pPr>
            <a:endParaRPr lang="ar-SA" sz="2400" b="1" dirty="0">
              <a:solidFill>
                <a:srgbClr val="376092"/>
              </a:solidFill>
              <a:latin typeface="AYM Wadiy S_U normal."/>
              <a:cs typeface="Times New Roman" pitchFamily="18" charset="0"/>
            </a:endParaRPr>
          </a:p>
          <a:p>
            <a:pPr lvl="0" algn="ctr">
              <a:lnSpc>
                <a:spcPct val="80000"/>
              </a:lnSpc>
            </a:pPr>
            <a:r>
              <a:rPr lang="ar-SA" b="1" dirty="0">
                <a:solidFill>
                  <a:prstClr val="black"/>
                </a:solidFill>
              </a:rPr>
              <a:t>نصوص جغرافية باللغة الانجليزية</a:t>
            </a:r>
          </a:p>
          <a:p>
            <a:pPr lvl="0" algn="ctr"/>
            <a:r>
              <a:rPr lang="en-US" b="1" dirty="0">
                <a:solidFill>
                  <a:prstClr val="black"/>
                </a:solidFill>
              </a:rPr>
              <a:t>Geographic Texts- in English (1)</a:t>
            </a:r>
            <a:endParaRPr lang="ar-SA" b="1" dirty="0">
              <a:solidFill>
                <a:prstClr val="black"/>
              </a:solidFill>
            </a:endParaRPr>
          </a:p>
          <a:p>
            <a:pPr lvl="0" algn="ctr"/>
            <a:endParaRPr lang="ar-SA" b="1" dirty="0">
              <a:solidFill>
                <a:prstClr val="black"/>
              </a:solidFill>
            </a:endParaRPr>
          </a:p>
          <a:p>
            <a:pPr lvl="0" algn="ctr">
              <a:lnSpc>
                <a:spcPct val="80000"/>
              </a:lnSpc>
            </a:pPr>
            <a:r>
              <a:rPr lang="ar-SA" sz="2600" b="1" smtClean="0">
                <a:solidFill>
                  <a:prstClr val="black"/>
                </a:solidFill>
                <a:latin typeface="Calibri" pitchFamily="34" charset="0"/>
                <a:cs typeface="Times New Roman" pitchFamily="18" charset="0"/>
              </a:rPr>
              <a:t>د</a:t>
            </a:r>
            <a:r>
              <a:rPr lang="ar-SA" sz="2600" b="1" dirty="0">
                <a:solidFill>
                  <a:prstClr val="black"/>
                </a:solidFill>
                <a:latin typeface="Calibri" pitchFamily="34" charset="0"/>
                <a:cs typeface="Times New Roman" pitchFamily="18" charset="0"/>
              </a:rPr>
              <a:t>. عبد الرحيم مسعد</a:t>
            </a:r>
            <a:endParaRPr lang="en-US" sz="2600" b="1" dirty="0">
              <a:solidFill>
                <a:prstClr val="black"/>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r>
              <a:rPr lang="en-US" b="1" dirty="0" smtClean="0">
                <a:solidFill>
                  <a:schemeClr val="tx1"/>
                </a:solidFill>
                <a:cs typeface="Arial" pitchFamily="34" charset="0"/>
              </a:rPr>
              <a:t>PHYSICAL GEOGRAPHY OF</a:t>
            </a:r>
            <a:r>
              <a:rPr lang="en-US" dirty="0" smtClean="0"/>
              <a:t> </a:t>
            </a:r>
            <a:r>
              <a:rPr lang="en-US" b="1" dirty="0" smtClean="0">
                <a:solidFill>
                  <a:schemeClr val="tx1"/>
                </a:solidFill>
              </a:rPr>
              <a:t>THE KINGDOM  Of </a:t>
            </a:r>
            <a:r>
              <a:rPr lang="en-US" b="1" dirty="0" smtClean="0">
                <a:solidFill>
                  <a:schemeClr val="tx1"/>
                </a:solidFill>
                <a:cs typeface="Arial" pitchFamily="34" charset="0"/>
              </a:rPr>
              <a:t>SUADIA ARABIA</a:t>
            </a:r>
          </a:p>
          <a:p>
            <a:r>
              <a:rPr lang="ar-SA" b="1" dirty="0" smtClean="0">
                <a:solidFill>
                  <a:schemeClr val="tx1"/>
                </a:solidFill>
              </a:rPr>
              <a:t>جغرافية المملكة العربية السعودية الطبيعية</a:t>
            </a:r>
            <a:endParaRPr lang="en-US" b="1" dirty="0" smtClean="0">
              <a:solidFill>
                <a:schemeClr val="tx1"/>
              </a:solidFill>
              <a:cs typeface="Arial" pitchFamily="34" charset="0"/>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95301" y="1773238"/>
            <a:ext cx="8982472" cy="4233862"/>
          </a:xfrm>
        </p:spPr>
        <p:txBody>
          <a:bodyPr/>
          <a:lstStyle/>
          <a:p>
            <a:pPr algn="l"/>
            <a:r>
              <a:rPr lang="en-US" dirty="0" smtClean="0"/>
              <a:t>The Kingdom  OF </a:t>
            </a:r>
            <a:r>
              <a:rPr lang="en-US" dirty="0" smtClean="0">
                <a:cs typeface="Arial" pitchFamily="34" charset="0"/>
              </a:rPr>
              <a:t>Saudi Arabia is occupying the most </a:t>
            </a:r>
            <a:r>
              <a:rPr lang="ar-SA" dirty="0" smtClean="0">
                <a:cs typeface="Arial" pitchFamily="34" charset="0"/>
              </a:rPr>
              <a:t>  </a:t>
            </a:r>
            <a:r>
              <a:rPr lang="en-US" dirty="0" smtClean="0">
                <a:cs typeface="Arial" pitchFamily="34" charset="0"/>
              </a:rPr>
              <a:t>area of Arabian  Peninsula ,and consists of narrow plains on the coast of  the Red Sea (Tehama plains), followed, to the east,  by a mountain ranges  stretching  along the country (the mountains of Hejaz and </a:t>
            </a:r>
            <a:r>
              <a:rPr lang="en-US" dirty="0" err="1" smtClean="0">
                <a:cs typeface="Arial" pitchFamily="34" charset="0"/>
              </a:rPr>
              <a:t>Asir</a:t>
            </a:r>
            <a:r>
              <a:rPr lang="en-US" dirty="0" smtClean="0">
                <a:cs typeface="Arial" pitchFamily="34" charset="0"/>
              </a:rPr>
              <a:t>, with a maximum height of 2000 m.).</a:t>
            </a:r>
            <a:endParaRPr lang="ar-SA" dirty="0" smtClean="0"/>
          </a:p>
        </p:txBody>
      </p:sp>
      <p:sp>
        <p:nvSpPr>
          <p:cNvPr id="3" name="Title 2"/>
          <p:cNvSpPr>
            <a:spLocks noGrp="1"/>
          </p:cNvSpPr>
          <p:nvPr>
            <p:ph type="title"/>
          </p:nvPr>
        </p:nvSpPr>
        <p:spPr/>
        <p:txBody>
          <a:bodyPr/>
          <a:lstStyle/>
          <a:p>
            <a:pPr algn="l">
              <a:defRPr/>
            </a:pPr>
            <a:r>
              <a:rPr lang="en-US" sz="4000" dirty="0" smtClean="0">
                <a:cs typeface="Times New Roman" pitchFamily="18" charset="0"/>
              </a:rPr>
              <a:t>Preface</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p:txBody>
          <a:bodyPr/>
          <a:lstStyle/>
          <a:p>
            <a:pPr eaLnBrk="1" hangingPunct="1"/>
            <a:r>
              <a:rPr lang="ar-SA" dirty="0" smtClean="0"/>
              <a:t>   تغطي المملكة العربية السعودية القسم الاكبر من شبه الجزيرة العربية ، وتتألف من سهول ضيقة على ساحل البحر الاحمر (سهول تهامة)، تليها ، نحو الشرق، سلاسل جبلية تمتد على طول البلاد (جبال الحجاز وعسير ويتعدى اقصى ارتفاع لها 2000م) . </a:t>
            </a:r>
            <a:endParaRPr lang="en-US" dirty="0" smtClean="0">
              <a:cs typeface="Arial" pitchFamily="34" charset="0"/>
            </a:endParaRPr>
          </a:p>
          <a:p>
            <a:pPr eaLnBrk="1" hangingPunct="1"/>
            <a:endParaRPr lang="ar-SA" dirty="0" smtClean="0"/>
          </a:p>
        </p:txBody>
      </p:sp>
      <p:sp>
        <p:nvSpPr>
          <p:cNvPr id="2" name="Title 1"/>
          <p:cNvSpPr>
            <a:spLocks noGrp="1"/>
          </p:cNvSpPr>
          <p:nvPr>
            <p:ph type="title"/>
          </p:nvPr>
        </p:nvSpPr>
        <p:spPr/>
        <p:txBody>
          <a:bodyPr rtlCol="1">
            <a:normAutofit fontScale="90000"/>
          </a:bodyPr>
          <a:lstStyle/>
          <a:p>
            <a:pPr eaLnBrk="1" fontAlgn="auto" hangingPunct="1">
              <a:spcAft>
                <a:spcPts val="0"/>
              </a:spcAft>
              <a:defRPr/>
            </a:pPr>
            <a:r>
              <a:rPr lang="ar-SA" sz="4900" dirty="0" smtClean="0"/>
              <a:t>مقدمة</a:t>
            </a:r>
            <a:r>
              <a:rPr lang="en-US" dirty="0" smtClean="0"/>
              <a:t/>
            </a:r>
            <a:br>
              <a:rPr lang="en-US" dirty="0" smtClean="0"/>
            </a:br>
            <a:endParaRPr lang="ar-S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57298"/>
            <a:ext cx="8915400" cy="4768865"/>
          </a:xfrm>
        </p:spPr>
        <p:txBody>
          <a:bodyPr rtlCol="1">
            <a:normAutofit lnSpcReduction="10000"/>
          </a:bodyPr>
          <a:lstStyle/>
          <a:p>
            <a:pPr marL="621348" lvl="1" indent="-256032" algn="l" fontAlgn="auto">
              <a:spcAft>
                <a:spcPts val="0"/>
              </a:spcAft>
              <a:defRPr/>
            </a:pPr>
            <a:r>
              <a:rPr lang="en-US" dirty="0" smtClean="0"/>
              <a:t>The Kingdom  Of Saudi Arabia is located in the far south-west of the continent of Asia, where bounded by the Red Sea from the west .  Arabian Gulf , the United Arab Emirates and Qatar from the east.   Kuwait, Iraq, Jordan from the north. and the Sultanate of Oman and Yemen from the south.</a:t>
            </a:r>
            <a:endParaRPr lang="ar-SA" dirty="0" smtClean="0"/>
          </a:p>
          <a:p>
            <a:pPr marL="621348" lvl="1" indent="-256032" algn="l" fontAlgn="auto">
              <a:spcAft>
                <a:spcPts val="0"/>
              </a:spcAft>
              <a:defRPr/>
            </a:pPr>
            <a:endParaRPr lang="ar-SA" b="1" dirty="0" smtClean="0"/>
          </a:p>
          <a:p>
            <a:pPr marL="621348" lvl="1" indent="-256032" fontAlgn="auto">
              <a:spcAft>
                <a:spcPts val="0"/>
              </a:spcAft>
              <a:defRPr/>
            </a:pPr>
            <a:r>
              <a:rPr lang="ar-SA" b="1" dirty="0" smtClean="0"/>
              <a:t>   تقع المملكة العربية السعودية في أقصى الجنوب الغربي من قارة آسيا حيث يحدها غربا البحر الأحمر، وشرقا الخليج العربي، والإمارات العربية المتحدة وقطر،</a:t>
            </a:r>
            <a:r>
              <a:rPr lang="en-US" b="1" dirty="0" smtClean="0"/>
              <a:t> </a:t>
            </a:r>
            <a:r>
              <a:rPr lang="ar-SA" b="1" dirty="0" smtClean="0"/>
              <a:t>وشمالا الكويت والعراق والأردن، وجنوبا اليمن وسلطنة عمان</a:t>
            </a:r>
            <a:r>
              <a:rPr lang="en-US" dirty="0" smtClean="0"/>
              <a:t>.</a:t>
            </a:r>
            <a:endParaRPr lang="ar-SA" dirty="0" smtClean="0"/>
          </a:p>
        </p:txBody>
      </p:sp>
      <p:sp>
        <p:nvSpPr>
          <p:cNvPr id="6146" name="Title 1"/>
          <p:cNvSpPr>
            <a:spLocks noGrp="1"/>
          </p:cNvSpPr>
          <p:nvPr>
            <p:ph type="title"/>
          </p:nvPr>
        </p:nvSpPr>
        <p:spPr/>
        <p:txBody>
          <a:bodyPr/>
          <a:lstStyle/>
          <a:p>
            <a:pPr eaLnBrk="1" fontAlgn="auto" hangingPunct="1">
              <a:spcAft>
                <a:spcPts val="0"/>
              </a:spcAft>
              <a:defRPr/>
            </a:pPr>
            <a:r>
              <a:rPr lang="ar-SA" sz="4400" dirty="0" smtClean="0">
                <a:cs typeface="Times New Roman" pitchFamily="18" charset="0"/>
              </a:rPr>
              <a:t>الموقع                                      </a:t>
            </a:r>
            <a:r>
              <a:rPr lang="en-US" sz="4400" dirty="0" smtClean="0">
                <a:cs typeface="Times New Roman" pitchFamily="18" charset="0"/>
              </a:rPr>
              <a:t>Location</a:t>
            </a:r>
            <a:endParaRPr lang="ar-SA" sz="4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309530" y="1428736"/>
            <a:ext cx="9286940" cy="4697427"/>
          </a:xfrm>
        </p:spPr>
        <p:txBody>
          <a:bodyPr/>
          <a:lstStyle/>
          <a:p>
            <a:pPr algn="l" rtl="0" eaLnBrk="1" fontAlgn="t" hangingPunct="1"/>
            <a:endParaRPr lang="en-US" b="1" dirty="0" smtClean="0">
              <a:cs typeface="Arial" pitchFamily="34" charset="0"/>
            </a:endParaRPr>
          </a:p>
          <a:p>
            <a:pPr algn="l" rtl="0" fontAlgn="t"/>
            <a:r>
              <a:rPr lang="en-US" dirty="0" smtClean="0">
                <a:cs typeface="Arial" pitchFamily="34" charset="0"/>
              </a:rPr>
              <a:t>   </a:t>
            </a:r>
            <a:r>
              <a:rPr lang="en-US" dirty="0" smtClean="0"/>
              <a:t>The Kingdom  Of Saudi Arabia</a:t>
            </a:r>
            <a:r>
              <a:rPr lang="en-US" dirty="0" smtClean="0">
                <a:cs typeface="Arial" pitchFamily="34" charset="0"/>
              </a:rPr>
              <a:t> occupies about eighty percent of the area of the Arabian Peninsula with  an area of more than 2,250,000 square kilometers.</a:t>
            </a:r>
          </a:p>
          <a:p>
            <a:pPr eaLnBrk="1" hangingPunct="1">
              <a:buFont typeface="Arial" pitchFamily="34" charset="0"/>
              <a:buNone/>
            </a:pPr>
            <a:endParaRPr lang="en-US" dirty="0" smtClean="0"/>
          </a:p>
          <a:p>
            <a:r>
              <a:rPr lang="ar-SA" b="1" dirty="0" smtClean="0"/>
              <a:t>   تشغل المملكة العربية السعودية حوالي ثمانون بالمئة من مساحة شبه جزيرة العرب بمساحة  تقدر بحوالي 2,250,000 كيلومترا مربعا.</a:t>
            </a:r>
            <a:endParaRPr lang="ar-SA" dirty="0" smtClean="0"/>
          </a:p>
        </p:txBody>
      </p:sp>
      <p:sp>
        <p:nvSpPr>
          <p:cNvPr id="7170" name="Title 1"/>
          <p:cNvSpPr>
            <a:spLocks noGrp="1"/>
          </p:cNvSpPr>
          <p:nvPr>
            <p:ph type="title"/>
          </p:nvPr>
        </p:nvSpPr>
        <p:spPr/>
        <p:txBody>
          <a:bodyPr/>
          <a:lstStyle/>
          <a:p>
            <a:pPr algn="ctr" eaLnBrk="1" fontAlgn="auto" hangingPunct="1">
              <a:spcAft>
                <a:spcPts val="0"/>
              </a:spcAft>
              <a:defRPr/>
            </a:pPr>
            <a:r>
              <a:rPr lang="ar-SA" dirty="0" smtClean="0"/>
              <a:t>المساحة                                </a:t>
            </a:r>
            <a:r>
              <a:rPr lang="en-US" dirty="0" smtClean="0">
                <a:cs typeface="Times New Roman" pitchFamily="18" charset="0"/>
              </a:rPr>
              <a:t>Area</a:t>
            </a:r>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1">
            <a:normAutofit lnSpcReduction="10000"/>
          </a:bodyPr>
          <a:lstStyle/>
          <a:p>
            <a:pPr marL="365760" indent="-256032" algn="l" rtl="0" fontAlgn="t">
              <a:spcAft>
                <a:spcPts val="0"/>
              </a:spcAft>
              <a:buFont typeface="Wingdings 3"/>
              <a:buChar char=""/>
              <a:defRPr/>
            </a:pPr>
            <a:r>
              <a:rPr lang="en-US" dirty="0" smtClean="0"/>
              <a:t>The climate  of the Kingdom differs from one region to another depending on its topography, it is located under the influence of high air orbital, and overall climate is continental ,hot summer, cold winter, and rainfall in winter .</a:t>
            </a:r>
          </a:p>
          <a:p>
            <a:pPr marL="365760" indent="-256032" algn="l" rtl="0" fontAlgn="t">
              <a:spcAft>
                <a:spcPts val="0"/>
              </a:spcAft>
              <a:buFont typeface="Wingdings 3"/>
              <a:buChar char=""/>
              <a:defRPr/>
            </a:pPr>
            <a:r>
              <a:rPr lang="en-US" dirty="0" smtClean="0"/>
              <a:t>It has a moderate climate in the west and southwest, while the central regions is hot and dry in summer and cool and dry  in winter  ,and high humidity on the coast. </a:t>
            </a:r>
          </a:p>
          <a:p>
            <a:pPr marL="365760" indent="-256032" algn="l" eaLnBrk="1" fontAlgn="auto" hangingPunct="1">
              <a:spcAft>
                <a:spcPts val="0"/>
              </a:spcAft>
              <a:buFont typeface="Wingdings 3"/>
              <a:buChar char=""/>
              <a:defRPr/>
            </a:pPr>
            <a:endParaRPr lang="ar-SA" dirty="0" smtClean="0"/>
          </a:p>
        </p:txBody>
      </p:sp>
      <p:sp>
        <p:nvSpPr>
          <p:cNvPr id="8194" name="Title 1"/>
          <p:cNvSpPr>
            <a:spLocks noGrp="1"/>
          </p:cNvSpPr>
          <p:nvPr>
            <p:ph type="title"/>
          </p:nvPr>
        </p:nvSpPr>
        <p:spPr/>
        <p:txBody>
          <a:bodyPr/>
          <a:lstStyle/>
          <a:p>
            <a:pPr algn="l" eaLnBrk="1" fontAlgn="auto" hangingPunct="1">
              <a:spcAft>
                <a:spcPts val="0"/>
              </a:spcAft>
              <a:defRPr/>
            </a:pPr>
            <a:r>
              <a:rPr lang="ar-SA" dirty="0" err="1" smtClean="0"/>
              <a:t>:</a:t>
            </a:r>
            <a:r>
              <a:rPr lang="en-US" dirty="0" smtClean="0">
                <a:cs typeface="Times New Roman" pitchFamily="18" charset="0"/>
              </a:rPr>
              <a:t>Climate</a:t>
            </a:r>
            <a:endParaRPr lang="ar-S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1280592" y="260648"/>
            <a:ext cx="7704856" cy="4339650"/>
          </a:xfrm>
          <a:prstGeom prst="rect">
            <a:avLst/>
          </a:prstGeom>
        </p:spPr>
        <p:txBody>
          <a:bodyPr wrap="square">
            <a:spAutoFit/>
          </a:bodyPr>
          <a:lstStyle/>
          <a:p>
            <a:endParaRPr lang="ar-SA" sz="2800" b="1" dirty="0" smtClean="0"/>
          </a:p>
          <a:p>
            <a:r>
              <a:rPr lang="ar-SA" sz="4000" dirty="0" err="1" smtClean="0"/>
              <a:t>المناخ :</a:t>
            </a:r>
            <a:endParaRPr lang="ar-SA" sz="4000" dirty="0" smtClean="0"/>
          </a:p>
          <a:p>
            <a:r>
              <a:rPr lang="ar-SA" sz="4000" dirty="0" smtClean="0"/>
              <a:t> </a:t>
            </a:r>
          </a:p>
          <a:p>
            <a:r>
              <a:rPr lang="ar-SA" sz="2800" b="1" dirty="0" smtClean="0"/>
              <a:t>* يختلف مناخ المملكة العربية السعودية من منطقة لأخرى باختلاف تضاريسها وهي تقع تحت تأثير المرتفع الجوي المداري، وعموما فان مناخها قاري حار صيفا بارد شتاء وأمطارها شتوية.</a:t>
            </a:r>
          </a:p>
          <a:p>
            <a:r>
              <a:rPr lang="ar-SA" sz="2800" b="1" dirty="0" smtClean="0"/>
              <a:t>* المناخ  معتدل على المرتفعات الغربية والجنوبية الغربية، أما المناطق الوسطى فصيفها حار وجاف وشتائها بارد وجاف , وعلى السواحل ترتفع درجة الرطوبة.</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344488" y="1600200"/>
            <a:ext cx="9289032" cy="4525963"/>
          </a:xfrm>
        </p:spPr>
        <p:txBody>
          <a:bodyPr/>
          <a:lstStyle/>
          <a:p>
            <a:pPr algn="l" rtl="0" eaLnBrk="1" fontAlgn="t" hangingPunct="1"/>
            <a:r>
              <a:rPr lang="en-US" dirty="0" smtClean="0">
                <a:cs typeface="Arial" pitchFamily="34" charset="0"/>
              </a:rPr>
              <a:t>    Topography of the Kingdom varied due to its wide area, along the Red Sea , Tehama coast extend with a length of  1100 km, and a width of 60 km in the south ,and it takes a narrow shape  towards the north at the Gulf of Aqaba. </a:t>
            </a:r>
          </a:p>
        </p:txBody>
      </p:sp>
      <p:sp>
        <p:nvSpPr>
          <p:cNvPr id="10242" name="Title 1"/>
          <p:cNvSpPr>
            <a:spLocks noGrp="1"/>
          </p:cNvSpPr>
          <p:nvPr>
            <p:ph type="title"/>
          </p:nvPr>
        </p:nvSpPr>
        <p:spPr/>
        <p:txBody>
          <a:bodyPr/>
          <a:lstStyle/>
          <a:p>
            <a:pPr algn="l" eaLnBrk="1" fontAlgn="auto" hangingPunct="1">
              <a:spcAft>
                <a:spcPts val="0"/>
              </a:spcAft>
              <a:defRPr/>
            </a:pPr>
            <a:r>
              <a:rPr lang="ar-SA" sz="4400" dirty="0" err="1" smtClean="0">
                <a:cs typeface="Times New Roman" pitchFamily="18" charset="0"/>
              </a:rPr>
              <a:t>:</a:t>
            </a:r>
            <a:r>
              <a:rPr lang="en-US" sz="4400" dirty="0" smtClean="0">
                <a:cs typeface="Times New Roman" pitchFamily="18" charset="0"/>
              </a:rPr>
              <a:t>GEOGRAPHICAL  FEATURES</a:t>
            </a:r>
            <a:endParaRPr lang="ar-SA" sz="4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pPr eaLnBrk="1" hangingPunct="1">
              <a:buFont typeface="Arial" pitchFamily="34" charset="0"/>
              <a:buNone/>
            </a:pPr>
            <a:r>
              <a:rPr lang="en-US" b="1" dirty="0" smtClean="0">
                <a:cs typeface="Arial" pitchFamily="34" charset="0"/>
              </a:rPr>
              <a:t/>
            </a:r>
            <a:br>
              <a:rPr lang="en-US" b="1" dirty="0" smtClean="0">
                <a:cs typeface="Arial" pitchFamily="34" charset="0"/>
              </a:rPr>
            </a:br>
            <a:r>
              <a:rPr lang="ar-SA" b="1" dirty="0" smtClean="0"/>
              <a:t>تتنوع تضاريس المملكة نظرا لاتساع مساحتها ,فعلى امتداد البحر الأحمر يمتد سهل تهامة الساحلي الذي يبلغ طوله حوالي 1100 كيلومترا ويتسع عرضه ليبلغ 60 كيلومترا في الجنوب ويضيق كلما اتجه شمالا عند خليج العقبة،.</a:t>
            </a:r>
          </a:p>
          <a:p>
            <a:pPr eaLnBrk="1" hangingPunct="1">
              <a:buFont typeface="Arial" pitchFamily="34" charset="0"/>
              <a:buNone/>
            </a:pPr>
            <a:r>
              <a:rPr lang="en-US" b="1" dirty="0" smtClean="0">
                <a:cs typeface="Arial" pitchFamily="34" charset="0"/>
              </a:rPr>
              <a:t/>
            </a:r>
            <a:br>
              <a:rPr lang="en-US" b="1" dirty="0" smtClean="0">
                <a:cs typeface="Arial" pitchFamily="34" charset="0"/>
              </a:rPr>
            </a:br>
            <a:endParaRPr lang="ar-SA" dirty="0" smtClean="0"/>
          </a:p>
        </p:txBody>
      </p:sp>
      <p:sp>
        <p:nvSpPr>
          <p:cNvPr id="9218" name="Title 1"/>
          <p:cNvSpPr>
            <a:spLocks noGrp="1"/>
          </p:cNvSpPr>
          <p:nvPr>
            <p:ph type="title"/>
          </p:nvPr>
        </p:nvSpPr>
        <p:spPr/>
        <p:txBody>
          <a:bodyPr/>
          <a:lstStyle/>
          <a:p>
            <a:pPr eaLnBrk="1" fontAlgn="auto" hangingPunct="1">
              <a:spcAft>
                <a:spcPts val="0"/>
              </a:spcAft>
              <a:defRPr/>
            </a:pPr>
            <a:r>
              <a:rPr lang="ar-SA" sz="4400" dirty="0" smtClean="0"/>
              <a:t>الملامح الجغرافية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1"/>
          <p:cNvSpPr>
            <a:spLocks noGrp="1"/>
          </p:cNvSpPr>
          <p:nvPr>
            <p:ph idx="1"/>
          </p:nvPr>
        </p:nvSpPr>
        <p:spPr>
          <a:xfrm>
            <a:off x="488504" y="1628800"/>
            <a:ext cx="8915400" cy="4525963"/>
          </a:xfrm>
        </p:spPr>
        <p:txBody>
          <a:bodyPr/>
          <a:lstStyle/>
          <a:p>
            <a:pPr algn="l"/>
            <a:r>
              <a:rPr lang="en-US" dirty="0" smtClean="0">
                <a:cs typeface="Arial" pitchFamily="34" charset="0"/>
              </a:rPr>
              <a:t>Towards the east of this plain, a mountain range of </a:t>
            </a:r>
            <a:r>
              <a:rPr lang="en-US" dirty="0" err="1" smtClean="0">
                <a:cs typeface="Arial" pitchFamily="34" charset="0"/>
              </a:rPr>
              <a:t>Sarawat</a:t>
            </a:r>
            <a:r>
              <a:rPr lang="en-US" dirty="0" smtClean="0">
                <a:cs typeface="Arial" pitchFamily="34" charset="0"/>
              </a:rPr>
              <a:t> rises with an altitude between 9000 feet in the south, and the heights  decrease by heading towards  the north to reach  up to3000 feet. </a:t>
            </a:r>
            <a:endParaRPr lang="ar-SA" dirty="0" smtClean="0"/>
          </a:p>
          <a:p>
            <a:pPr algn="l"/>
            <a:r>
              <a:rPr lang="en-US" dirty="0" smtClean="0">
                <a:cs typeface="Arial" pitchFamily="34" charset="0"/>
              </a:rPr>
              <a:t> </a:t>
            </a:r>
            <a:endParaRPr lang="ar-SA" dirty="0" smtClean="0"/>
          </a:p>
          <a:p>
            <a:r>
              <a:rPr lang="ar-SA" b="1" dirty="0" smtClean="0"/>
              <a:t>   إلى الشرق من هذا السهل ترتفع سلسلة جبال </a:t>
            </a:r>
            <a:r>
              <a:rPr lang="ar-SA" b="1" dirty="0" err="1" smtClean="0"/>
              <a:t>السروات</a:t>
            </a:r>
            <a:r>
              <a:rPr lang="ar-SA" b="1" dirty="0" smtClean="0"/>
              <a:t> الشاهقة والتي يتراوح ارتفاعها ما بين 9000 قدم في الجنوب ويقل </a:t>
            </a:r>
            <a:r>
              <a:rPr lang="ar-SA" b="1" dirty="0" err="1" smtClean="0"/>
              <a:t>الإرتفاع</a:t>
            </a:r>
            <a:r>
              <a:rPr lang="ar-SA" b="1" dirty="0" smtClean="0"/>
              <a:t> كلما اتجهت شمالا لتصل إلى 3000 قدم.</a:t>
            </a:r>
          </a:p>
          <a:p>
            <a:pPr algn="l"/>
            <a:endParaRPr lang="ar-SA" dirty="0" smtClean="0"/>
          </a:p>
          <a:p>
            <a:pPr algn="l"/>
            <a:endParaRPr lang="ar-SA"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p:txBody>
          <a:bodyPr/>
          <a:lstStyle/>
          <a:p>
            <a:pPr algn="l"/>
            <a:r>
              <a:rPr lang="en-US" dirty="0" smtClean="0">
                <a:cs typeface="Arial" pitchFamily="34" charset="0"/>
              </a:rPr>
              <a:t>A large valleys are headings  towards east and west, such as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Jizan</a:t>
            </a:r>
            <a:r>
              <a:rPr lang="en-US" dirty="0" smtClean="0">
                <a:cs typeface="Arial" pitchFamily="34" charset="0"/>
              </a:rPr>
              <a:t> ,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Najran</a:t>
            </a:r>
            <a:r>
              <a:rPr lang="en-US" dirty="0" smtClean="0">
                <a:cs typeface="Arial" pitchFamily="34" charset="0"/>
              </a:rPr>
              <a:t>,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Tathleeth</a:t>
            </a:r>
            <a:r>
              <a:rPr lang="en-US" dirty="0" smtClean="0">
                <a:cs typeface="Arial" pitchFamily="34" charset="0"/>
              </a:rPr>
              <a:t> ,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Bisha</a:t>
            </a:r>
            <a:r>
              <a:rPr lang="en-US" dirty="0" smtClean="0">
                <a:cs typeface="Arial" pitchFamily="34" charset="0"/>
              </a:rPr>
              <a:t> , </a:t>
            </a:r>
            <a:r>
              <a:rPr lang="en-US" dirty="0" err="1" smtClean="0">
                <a:cs typeface="Arial" pitchFamily="34" charset="0"/>
              </a:rPr>
              <a:t>Wadi</a:t>
            </a:r>
            <a:r>
              <a:rPr lang="en-US" dirty="0" smtClean="0">
                <a:cs typeface="Arial" pitchFamily="34" charset="0"/>
              </a:rPr>
              <a:t> AL-</a:t>
            </a:r>
            <a:r>
              <a:rPr lang="en-US" dirty="0" err="1" smtClean="0">
                <a:cs typeface="Arial" pitchFamily="34" charset="0"/>
              </a:rPr>
              <a:t>Hemdh</a:t>
            </a:r>
            <a:r>
              <a:rPr lang="en-US" dirty="0" smtClean="0">
                <a:cs typeface="Arial" pitchFamily="34" charset="0"/>
              </a:rPr>
              <a:t> ,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Rumah</a:t>
            </a:r>
            <a:r>
              <a:rPr lang="en-US" dirty="0" smtClean="0">
                <a:cs typeface="Arial" pitchFamily="34" charset="0"/>
              </a:rPr>
              <a:t> , </a:t>
            </a:r>
            <a:r>
              <a:rPr lang="en-US" dirty="0" err="1" smtClean="0">
                <a:cs typeface="Arial" pitchFamily="34" charset="0"/>
              </a:rPr>
              <a:t>Wadi</a:t>
            </a:r>
            <a:r>
              <a:rPr lang="en-US" dirty="0" smtClean="0">
                <a:cs typeface="Arial" pitchFamily="34" charset="0"/>
              </a:rPr>
              <a:t> </a:t>
            </a:r>
            <a:r>
              <a:rPr lang="en-US" dirty="0" err="1" smtClean="0">
                <a:cs typeface="Arial" pitchFamily="34" charset="0"/>
              </a:rPr>
              <a:t>Yanbu</a:t>
            </a:r>
            <a:r>
              <a:rPr lang="en-US" dirty="0" smtClean="0">
                <a:cs typeface="Arial" pitchFamily="34" charset="0"/>
              </a:rPr>
              <a:t> and </a:t>
            </a:r>
            <a:r>
              <a:rPr lang="en-US" dirty="0" err="1" smtClean="0">
                <a:cs typeface="Arial" pitchFamily="34" charset="0"/>
              </a:rPr>
              <a:t>Wadi</a:t>
            </a:r>
            <a:r>
              <a:rPr lang="en-US" dirty="0" smtClean="0">
                <a:cs typeface="Arial" pitchFamily="34" charset="0"/>
              </a:rPr>
              <a:t> Fatima.</a:t>
            </a:r>
          </a:p>
          <a:p>
            <a:pPr algn="l"/>
            <a:r>
              <a:rPr lang="en-US" dirty="0" smtClean="0">
                <a:cs typeface="Arial" pitchFamily="34" charset="0"/>
              </a:rPr>
              <a:t> Following this series from the east plateau, we find </a:t>
            </a:r>
            <a:r>
              <a:rPr lang="ar-SA" dirty="0" smtClean="0">
                <a:cs typeface="Arial" pitchFamily="34" charset="0"/>
              </a:rPr>
              <a:t>.</a:t>
            </a:r>
            <a:r>
              <a:rPr lang="en-US" dirty="0" smtClean="0">
                <a:cs typeface="Arial" pitchFamily="34" charset="0"/>
              </a:rPr>
              <a:t>Najd heights </a:t>
            </a:r>
            <a:r>
              <a:rPr lang="en-US" u="sng" dirty="0" smtClean="0">
                <a:cs typeface="Arial" pitchFamily="34" charset="0"/>
              </a:rPr>
              <a:t> </a:t>
            </a:r>
            <a:r>
              <a:rPr lang="en-US" dirty="0" smtClean="0">
                <a:cs typeface="Arial" pitchFamily="34" charset="0"/>
              </a:rPr>
              <a:t>which ends at al-</a:t>
            </a:r>
            <a:r>
              <a:rPr lang="en-US" dirty="0" err="1" smtClean="0">
                <a:cs typeface="Arial" pitchFamily="34" charset="0"/>
              </a:rPr>
              <a:t>Dahna</a:t>
            </a:r>
            <a:r>
              <a:rPr lang="en-US" dirty="0" smtClean="0">
                <a:cs typeface="Arial" pitchFamily="34" charset="0"/>
              </a:rPr>
              <a:t> dunes</a:t>
            </a:r>
          </a:p>
          <a:p>
            <a:pPr eaLnBrk="1" hangingPunct="1"/>
            <a:endParaRPr lang="ar-SA"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eaLnBrk="1" hangingPunct="1"/>
            <a:r>
              <a:rPr lang="ar-SA" b="1" dirty="0" smtClean="0"/>
              <a:t>  وتنحدر منها أودية كبيرة تتجه شرقا وغربا مثل وادي جيزان ووادي نجران ووادي تثليث ووادي بيشه ووادي الحمض ووادي الرمة ووادي ينبع ووادي فاطمة.</a:t>
            </a:r>
          </a:p>
          <a:p>
            <a:pPr eaLnBrk="1" hangingPunct="1"/>
            <a:r>
              <a:rPr lang="ar-SA" b="1" dirty="0" smtClean="0"/>
              <a:t>  يلي هذه السلسلة من جهة الشرق هضبة نجد ومرتفعاتها التي تنتهي شرقا بكثبان الدهناء.</a:t>
            </a:r>
            <a:endParaRPr lang="ar-SA"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238092" y="1357298"/>
            <a:ext cx="9429816" cy="4768865"/>
          </a:xfrm>
        </p:spPr>
        <p:txBody>
          <a:bodyPr/>
          <a:lstStyle/>
          <a:p>
            <a:pPr algn="l" eaLnBrk="1" hangingPunct="1"/>
            <a:r>
              <a:rPr lang="en-US" sz="2800" b="1" dirty="0" smtClean="0">
                <a:cs typeface="Arial" pitchFamily="34" charset="0"/>
              </a:rPr>
              <a:t>The Rub - </a:t>
            </a:r>
            <a:r>
              <a:rPr lang="en-US" sz="2800" b="1" dirty="0" err="1" smtClean="0">
                <a:cs typeface="Arial" pitchFamily="34" charset="0"/>
              </a:rPr>
              <a:t>Alkhali</a:t>
            </a:r>
            <a:r>
              <a:rPr lang="en-US" sz="2800" b="1" dirty="0" smtClean="0">
                <a:cs typeface="Arial" pitchFamily="34" charset="0"/>
              </a:rPr>
              <a:t> desert is the southeastern part of the Kingdom , it’s a large desert with an estimated area of ​​640.000 square kilometers, consisting of sand dunes and </a:t>
            </a:r>
            <a:endParaRPr lang="ar-SA" sz="2800" b="1" dirty="0" smtClean="0">
              <a:cs typeface="Arial" pitchFamily="34" charset="0"/>
            </a:endParaRPr>
          </a:p>
          <a:p>
            <a:pPr algn="l" eaLnBrk="1" hangingPunct="1"/>
            <a:r>
              <a:rPr lang="en-US" sz="2800" b="1" dirty="0" smtClean="0">
                <a:cs typeface="Arial" pitchFamily="34" charset="0"/>
              </a:rPr>
              <a:t>marshes.</a:t>
            </a:r>
          </a:p>
          <a:p>
            <a:pPr algn="l"/>
            <a:endParaRPr lang="ar-SA" sz="2800" b="1" dirty="0" smtClean="0"/>
          </a:p>
          <a:p>
            <a:r>
              <a:rPr lang="ar-SA" sz="2800" b="1" dirty="0" smtClean="0"/>
              <a:t>    صحراء الربع الخالي هي الجزء الجنوبي الشرقي من المملكة وهي منطقة صحراوية كبيرة تقدر مساحتها بـ 640,000 كيلومترا مربعا وتتكون من كثبان رملية وسبخات. </a:t>
            </a:r>
          </a:p>
          <a:p>
            <a:pPr eaLnBrk="1" hangingPunct="1"/>
            <a:endParaRPr lang="ar-SA" sz="2800" dirty="0" smtClean="0"/>
          </a:p>
          <a:p>
            <a:pPr eaLnBrk="1" hangingPunct="1"/>
            <a:endParaRPr lang="ar-SA" sz="2800" dirty="0" smtClean="0"/>
          </a:p>
          <a:p>
            <a:pPr eaLnBrk="1" hangingPunct="1"/>
            <a:endParaRPr lang="ar-SA" sz="2800" dirty="0" smtClean="0">
              <a:cs typeface="Arial" pitchFamily="34" charset="0"/>
            </a:endParaRPr>
          </a:p>
          <a:p>
            <a:pPr eaLnBrk="1" hangingPunct="1"/>
            <a:r>
              <a:rPr lang="en-US" sz="2800" dirty="0" smtClean="0">
                <a:cs typeface="Arial" pitchFamily="34" charset="0"/>
              </a:rPr>
              <a:t/>
            </a:r>
            <a:br>
              <a:rPr lang="en-US" sz="2800" dirty="0" smtClean="0">
                <a:cs typeface="Arial" pitchFamily="34" charset="0"/>
              </a:rPr>
            </a:br>
            <a:endParaRPr lang="ar-SA" sz="2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لمحتوى 1"/>
          <p:cNvSpPr>
            <a:spLocks noGrp="1"/>
          </p:cNvSpPr>
          <p:nvPr>
            <p:ph idx="1"/>
          </p:nvPr>
        </p:nvSpPr>
        <p:spPr>
          <a:xfrm>
            <a:off x="495300" y="1357298"/>
            <a:ext cx="8915400" cy="4768865"/>
          </a:xfrm>
        </p:spPr>
        <p:txBody>
          <a:bodyPr/>
          <a:lstStyle/>
          <a:p>
            <a:pPr algn="l"/>
            <a:endParaRPr lang="ar-SA" sz="2800" dirty="0" smtClean="0">
              <a:cs typeface="Arial" pitchFamily="34" charset="0"/>
            </a:endParaRPr>
          </a:p>
          <a:p>
            <a:pPr algn="l"/>
            <a:endParaRPr lang="ar-SA" sz="2800" dirty="0" smtClean="0">
              <a:cs typeface="Arial" pitchFamily="34" charset="0"/>
            </a:endParaRPr>
          </a:p>
          <a:p>
            <a:pPr algn="l"/>
            <a:endParaRPr lang="ar-SA" sz="2800" dirty="0" smtClean="0">
              <a:cs typeface="Arial" pitchFamily="34" charset="0"/>
            </a:endParaRPr>
          </a:p>
          <a:p>
            <a:pPr algn="l"/>
            <a:endParaRPr lang="ar-SA" sz="2800" dirty="0" smtClean="0">
              <a:cs typeface="Arial" pitchFamily="34" charset="0"/>
            </a:endParaRPr>
          </a:p>
          <a:p>
            <a:r>
              <a:rPr lang="ar-SA" sz="2800" dirty="0" smtClean="0"/>
              <a:t>   </a:t>
            </a:r>
          </a:p>
          <a:p>
            <a:r>
              <a:rPr lang="ar-SA" sz="2800" b="1" dirty="0" smtClean="0"/>
              <a:t>   </a:t>
            </a:r>
            <a:r>
              <a:rPr lang="ar-SA" b="1" dirty="0" smtClean="0"/>
              <a:t>أما السهل الساحلي الشرقي والذي يبلغ طوله حوالي 610 كيلومترا فهو يتألف  في معظمه من سبخات ملحية ومناطق رملية</a:t>
            </a:r>
            <a:r>
              <a:rPr lang="en-US" b="1" dirty="0" smtClean="0">
                <a:cs typeface="Arial" pitchFamily="34" charset="0"/>
              </a:rPr>
              <a:t>. </a:t>
            </a:r>
            <a:endParaRPr lang="ar-SA" b="1" dirty="0" smtClean="0"/>
          </a:p>
          <a:p>
            <a:pPr algn="l"/>
            <a:endParaRPr lang="ar-SA" b="1" dirty="0" smtClean="0"/>
          </a:p>
          <a:p>
            <a:r>
              <a:rPr lang="ar-SA" sz="2800" dirty="0" smtClean="0"/>
              <a:t>   </a:t>
            </a:r>
          </a:p>
        </p:txBody>
      </p:sp>
      <p:sp>
        <p:nvSpPr>
          <p:cNvPr id="3" name="Rectangle 2"/>
          <p:cNvSpPr/>
          <p:nvPr/>
        </p:nvSpPr>
        <p:spPr>
          <a:xfrm>
            <a:off x="380968" y="1428736"/>
            <a:ext cx="9215502" cy="2339102"/>
          </a:xfrm>
          <a:prstGeom prst="rect">
            <a:avLst/>
          </a:prstGeom>
        </p:spPr>
        <p:txBody>
          <a:bodyPr wrap="square">
            <a:spAutoFit/>
          </a:bodyPr>
          <a:lstStyle/>
          <a:p>
            <a:pPr algn="l"/>
            <a:r>
              <a:rPr lang="en-US" dirty="0" smtClean="0">
                <a:cs typeface="+mj-cs"/>
              </a:rPr>
              <a:t> </a:t>
            </a:r>
          </a:p>
          <a:p>
            <a:pPr algn="l"/>
            <a:r>
              <a:rPr lang="en-US" sz="3200" b="1" dirty="0" smtClean="0">
                <a:cs typeface="+mj-cs"/>
              </a:rPr>
              <a:t>The eastern coastal plain, which has a length </a:t>
            </a:r>
            <a:r>
              <a:rPr lang="en-US" sz="3200" b="1" dirty="0" smtClean="0"/>
              <a:t>mostly consist of salt marshes and sand areas </a:t>
            </a:r>
            <a:r>
              <a:rPr lang="en-US" sz="3200" b="1" dirty="0" smtClean="0">
                <a:cs typeface="+mj-cs"/>
              </a:rPr>
              <a:t>of 610 km</a:t>
            </a:r>
          </a:p>
          <a:p>
            <a:pPr algn="l"/>
            <a:endParaRPr lang="ar-SA" sz="3200" b="1" dirty="0" smtClean="0">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770</Words>
  <Application>Microsoft Office PowerPoint</Application>
  <PresentationFormat>A4 Paper (210x297 mm)‎</PresentationFormat>
  <Paragraphs>65</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مناهج بحث 1</vt:lpstr>
      <vt:lpstr>الشريحة 1</vt:lpstr>
      <vt:lpstr>المحاضرة الرابعة</vt:lpstr>
      <vt:lpstr>Preface</vt:lpstr>
      <vt:lpstr>مقدمة </vt:lpstr>
      <vt:lpstr>الموقع                                      Location</vt:lpstr>
      <vt:lpstr>المساحة                                Area</vt:lpstr>
      <vt:lpstr>:Climate</vt:lpstr>
      <vt:lpstr>الشريحة 8</vt:lpstr>
      <vt:lpstr>:GEOGRAPHICAL  FEATURES</vt:lpstr>
      <vt:lpstr>الملامح الجغرافية</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user</cp:lastModifiedBy>
  <cp:revision>1</cp:revision>
  <dcterms:modified xsi:type="dcterms:W3CDTF">2015-03-28T11:03:40Z</dcterms:modified>
</cp:coreProperties>
</file>