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35" r:id="rId2"/>
    <p:sldId id="257" r:id="rId3"/>
    <p:sldId id="344" r:id="rId4"/>
    <p:sldId id="345" r:id="rId5"/>
    <p:sldId id="346" r:id="rId6"/>
    <p:sldId id="348" r:id="rId7"/>
    <p:sldId id="347" r:id="rId8"/>
    <p:sldId id="349" r:id="rId9"/>
    <p:sldId id="336" r:id="rId10"/>
    <p:sldId id="337" r:id="rId11"/>
    <p:sldId id="350" r:id="rId12"/>
    <p:sldId id="338" r:id="rId13"/>
    <p:sldId id="351" r:id="rId14"/>
    <p:sldId id="343" r:id="rId15"/>
    <p:sldId id="35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2945" autoAdjust="0"/>
  </p:normalViewPr>
  <p:slideViewPr>
    <p:cSldViewPr>
      <p:cViewPr varScale="1">
        <p:scale>
          <a:sx n="72" d="100"/>
          <a:sy n="72" d="100"/>
        </p:scale>
        <p:origin x="-930" y="-90"/>
      </p:cViewPr>
      <p:guideLst>
        <p:guide orient="horz" pos="2160"/>
        <p:guide pos="3120"/>
      </p:guideLst>
    </p:cSldViewPr>
  </p:slideViewPr>
  <p:notesTextViewPr>
    <p:cViewPr>
      <p:scale>
        <a:sx n="100" d="100"/>
        <a:sy n="100" d="100"/>
      </p:scale>
      <p:origin x="0" y="0"/>
    </p:cViewPr>
  </p:notesTextViewPr>
  <p:sorterViewPr>
    <p:cViewPr>
      <p:scale>
        <a:sx n="89" d="100"/>
        <a:sy n="89" d="100"/>
      </p:scale>
      <p:origin x="0" y="6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31775058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105400" y="4648200"/>
            <a:ext cx="4464050" cy="10668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lstStyle/>
          <a:p>
            <a:pPr algn="ctr" rtl="0">
              <a:spcBef>
                <a:spcPct val="20000"/>
              </a:spcBef>
              <a:buFont typeface="Arial" pitchFamily="34" charset="0"/>
              <a:buNone/>
            </a:pPr>
            <a:r>
              <a:rPr lang="ar-EG" sz="2400" b="1" dirty="0">
                <a:solidFill>
                  <a:srgbClr val="FF0000"/>
                </a:solidFill>
                <a:latin typeface="Calibri" pitchFamily="34" charset="0"/>
              </a:rPr>
              <a:t>نظام التعليم المطور </a:t>
            </a:r>
            <a:r>
              <a:rPr lang="ar-EG" sz="2400" b="1" dirty="0" smtClean="0">
                <a:solidFill>
                  <a:srgbClr val="FF0000"/>
                </a:solidFill>
                <a:latin typeface="Calibri" pitchFamily="34" charset="0"/>
              </a:rPr>
              <a:t>للانتساب</a:t>
            </a:r>
            <a:endParaRPr lang="en-US" sz="2400" b="1" dirty="0" smtClean="0">
              <a:solidFill>
                <a:srgbClr val="FF0000"/>
              </a:solidFill>
              <a:latin typeface="Calibri" pitchFamily="34" charset="0"/>
            </a:endParaRPr>
          </a:p>
          <a:p>
            <a:pPr algn="ctr" rtl="0">
              <a:spcBef>
                <a:spcPct val="20000"/>
              </a:spcBef>
              <a:buFont typeface="Arial" pitchFamily="34" charset="0"/>
              <a:buNone/>
            </a:pPr>
            <a:r>
              <a:rPr lang="ar-SA" sz="2400" dirty="0" smtClean="0">
                <a:solidFill>
                  <a:srgbClr val="FF0000"/>
                </a:solidFill>
                <a:latin typeface="Calibri" pitchFamily="34" charset="0"/>
              </a:rPr>
              <a:t>العلوم الاجتماعية</a:t>
            </a:r>
            <a:r>
              <a:rPr lang="en-US" sz="2400" dirty="0" smtClean="0">
                <a:solidFill>
                  <a:srgbClr val="FF0000"/>
                </a:solidFill>
                <a:latin typeface="Calibri" pitchFamily="34" charset="0"/>
              </a:rPr>
              <a:t>  </a:t>
            </a:r>
            <a:r>
              <a:rPr lang="ar-SA" sz="2400" b="1" dirty="0" smtClean="0">
                <a:solidFill>
                  <a:srgbClr val="FF0000"/>
                </a:solidFill>
              </a:rPr>
              <a:t>كلية الآداب </a:t>
            </a:r>
            <a:r>
              <a:rPr lang="ar-EG" sz="2400" dirty="0" smtClean="0">
                <a:solidFill>
                  <a:srgbClr val="FF0000"/>
                </a:solidFill>
                <a:latin typeface="Calibri" pitchFamily="34" charset="0"/>
              </a:rPr>
              <a:t>– قسم</a:t>
            </a:r>
            <a:endParaRPr lang="en-US" sz="2400"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2132856"/>
            <a:ext cx="4953000" cy="374441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algn="ctr">
              <a:lnSpc>
                <a:spcPct val="80000"/>
              </a:lnSpc>
            </a:pPr>
            <a:r>
              <a:rPr lang="ar-EG" sz="2400" b="1" dirty="0">
                <a:solidFill>
                  <a:srgbClr val="376092"/>
                </a:solidFill>
                <a:latin typeface="AYM Wadiy S_U normal."/>
                <a:cs typeface="Times New Roman" pitchFamily="18" charset="0"/>
              </a:rPr>
              <a:t>اسم المقرر </a:t>
            </a:r>
            <a:r>
              <a:rPr lang="ar-EG" sz="2400" b="1" dirty="0" smtClean="0">
                <a:solidFill>
                  <a:srgbClr val="376092"/>
                </a:solidFill>
                <a:latin typeface="AYM Wadiy S_U normal."/>
                <a:cs typeface="Times New Roman" pitchFamily="18" charset="0"/>
              </a:rPr>
              <a:t>ورقمه</a:t>
            </a:r>
            <a:endParaRPr lang="ar-SA" sz="2400" b="1" dirty="0" smtClean="0">
              <a:solidFill>
                <a:srgbClr val="376092"/>
              </a:solidFill>
              <a:latin typeface="AYM Wadiy S_U normal."/>
              <a:cs typeface="Times New Roman" pitchFamily="18" charset="0"/>
            </a:endParaRPr>
          </a:p>
          <a:p>
            <a:pPr algn="ctr">
              <a:lnSpc>
                <a:spcPct val="80000"/>
              </a:lnSpc>
            </a:pPr>
            <a:endParaRPr lang="ar-SA" sz="2400" b="1" dirty="0">
              <a:solidFill>
                <a:srgbClr val="376092"/>
              </a:solidFill>
              <a:latin typeface="AYM Wadiy S_U normal."/>
              <a:cs typeface="Times New Roman" pitchFamily="18" charset="0"/>
            </a:endParaRPr>
          </a:p>
          <a:p>
            <a:pPr algn="ctr">
              <a:lnSpc>
                <a:spcPct val="80000"/>
              </a:lnSpc>
            </a:pPr>
            <a:r>
              <a:rPr lang="ar-SA" b="1" dirty="0" smtClean="0"/>
              <a:t>نصوص جغرافية باللغة الانجليزية</a:t>
            </a:r>
          </a:p>
          <a:p>
            <a:pPr algn="ctr"/>
            <a:r>
              <a:rPr lang="en-US" b="1" dirty="0" smtClean="0"/>
              <a:t>Geographic Texts- in English (1)</a:t>
            </a:r>
            <a:endParaRPr lang="ar-SA" b="1" dirty="0" smtClean="0"/>
          </a:p>
          <a:p>
            <a:pPr algn="ctr"/>
            <a:endParaRPr lang="ar-SA" b="1" dirty="0" smtClean="0"/>
          </a:p>
          <a:p>
            <a:pPr algn="ctr"/>
            <a:r>
              <a:rPr lang="ar-SA" b="1" dirty="0" smtClean="0"/>
              <a:t>جغر7405435</a:t>
            </a:r>
            <a:endParaRPr lang="en-US" b="1" dirty="0" smtClean="0"/>
          </a:p>
          <a:p>
            <a:pPr algn="ctr">
              <a:lnSpc>
                <a:spcPct val="80000"/>
              </a:lnSpc>
            </a:pPr>
            <a:endParaRPr lang="ar-SA" sz="2600" b="1" dirty="0" smtClean="0">
              <a:solidFill>
                <a:schemeClr val="tx1"/>
              </a:solidFill>
              <a:latin typeface="Calibri" pitchFamily="34" charset="0"/>
              <a:cs typeface="Times New Roman" pitchFamily="18" charset="0"/>
            </a:endParaRPr>
          </a:p>
          <a:p>
            <a:pPr algn="ctr">
              <a:lnSpc>
                <a:spcPct val="80000"/>
              </a:lnSpc>
            </a:pPr>
            <a:r>
              <a:rPr lang="ar-SA" sz="2600" b="1" dirty="0" smtClean="0">
                <a:solidFill>
                  <a:schemeClr val="tx1"/>
                </a:solidFill>
                <a:latin typeface="Calibri" pitchFamily="34" charset="0"/>
                <a:cs typeface="Times New Roman" pitchFamily="18" charset="0"/>
              </a:rPr>
              <a:t>د</a:t>
            </a:r>
            <a:r>
              <a:rPr lang="ar-SA" sz="2600" b="1" dirty="0">
                <a:solidFill>
                  <a:schemeClr val="tx1"/>
                </a:solidFill>
                <a:latin typeface="Calibri" pitchFamily="34" charset="0"/>
                <a:cs typeface="Times New Roman" pitchFamily="18" charset="0"/>
              </a:rPr>
              <a:t>. </a:t>
            </a:r>
            <a:r>
              <a:rPr lang="ar-SA" sz="2600" b="1" dirty="0" smtClean="0">
                <a:solidFill>
                  <a:schemeClr val="tx1"/>
                </a:solidFill>
                <a:latin typeface="Calibri" pitchFamily="34" charset="0"/>
                <a:cs typeface="Times New Roman" pitchFamily="18" charset="0"/>
              </a:rPr>
              <a:t>عبد الرحيم مسعد</a:t>
            </a:r>
            <a:endParaRPr lang="en-US" sz="2600" b="1" dirty="0">
              <a:solidFill>
                <a:schemeClr val="tx1"/>
              </a:solidFill>
              <a:latin typeface="Calibri" pitchFamily="34" charset="0"/>
            </a:endParaRPr>
          </a:p>
        </p:txBody>
      </p:sp>
      <p:sp>
        <p:nvSpPr>
          <p:cNvPr id="5131" name="Slide Number Placeholder 10"/>
          <p:cNvSpPr txBox="1">
            <a:spLocks/>
          </p:cNvSpPr>
          <p:nvPr/>
        </p:nvSpPr>
        <p:spPr bwMode="auto">
          <a:xfrm>
            <a:off x="272480" y="649287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spc="-150" dirty="0" smtClean="0">
                <a:solidFill>
                  <a:srgbClr val="376092"/>
                </a:solidFill>
                <a:latin typeface="ae_AlMateen" pitchFamily="2" charset="-78"/>
                <a:cs typeface="ae_AlMateen" pitchFamily="2" charset="-78"/>
              </a:rPr>
              <a:t>المحاضرة</a:t>
            </a:r>
            <a:r>
              <a:rPr lang="en-US" b="1" spc="-150" dirty="0">
                <a:solidFill>
                  <a:srgbClr val="376092"/>
                </a:solidFill>
                <a:latin typeface="ae_AlMateen" pitchFamily="2" charset="-78"/>
                <a:cs typeface="ae_AlMateen" pitchFamily="2" charset="-78"/>
              </a:rPr>
              <a:t> </a:t>
            </a:r>
            <a:r>
              <a:rPr lang="ar-SA" b="1" spc="-150" smtClean="0">
                <a:solidFill>
                  <a:srgbClr val="376092"/>
                </a:solidFill>
                <a:latin typeface="ae_AlMateen" pitchFamily="2" charset="-78"/>
                <a:cs typeface="ae_AlMateen" pitchFamily="2" charset="-78"/>
              </a:rPr>
              <a:t>الخامسة</a:t>
            </a:r>
            <a:br>
              <a:rPr lang="ar-SA" b="1" spc="-150" smtClean="0">
                <a:solidFill>
                  <a:srgbClr val="376092"/>
                </a:solidFill>
                <a:latin typeface="ae_AlMateen" pitchFamily="2" charset="-78"/>
                <a:cs typeface="ae_AlMateen" pitchFamily="2" charset="-78"/>
              </a:rPr>
            </a:br>
            <a:r>
              <a:rPr lang="ar-SA" sz="6000" spc="-150">
                <a:solidFill>
                  <a:srgbClr val="376092"/>
                </a:solidFill>
                <a:latin typeface="ae_AlMateen" pitchFamily="2" charset="-78"/>
                <a:cs typeface="ae_AlMateen" pitchFamily="2" charset="-78"/>
              </a:rPr>
              <a:t>عنوان المحاضرة</a:t>
            </a:r>
            <a:endParaRPr lang="en-US"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marL="342900" lvl="0" indent="-342900" rtl="0"/>
            <a:r>
              <a:rPr lang="en-US" sz="4800" b="1" dirty="0">
                <a:solidFill>
                  <a:prstClr val="black"/>
                </a:solidFill>
              </a:rPr>
              <a:t>Layers of </a:t>
            </a:r>
            <a:r>
              <a:rPr lang="en-US" sz="4800" b="1">
                <a:solidFill>
                  <a:prstClr val="black"/>
                </a:solidFill>
              </a:rPr>
              <a:t>the </a:t>
            </a:r>
            <a:r>
              <a:rPr lang="en-US" sz="4800" b="1" smtClean="0">
                <a:solidFill>
                  <a:prstClr val="black"/>
                </a:solidFill>
              </a:rPr>
              <a:t>Atmosphere</a:t>
            </a:r>
            <a:endParaRPr lang="en-US" sz="4800" dirty="0">
              <a:solidFill>
                <a:prstClr val="black"/>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rtl="0"/>
            <a:r>
              <a:rPr lang="en-US" sz="2800" b="1" dirty="0" smtClean="0"/>
              <a:t>Without </a:t>
            </a:r>
            <a:r>
              <a:rPr lang="en-US" sz="2800" b="1" dirty="0"/>
              <a:t>our </a:t>
            </a:r>
            <a:r>
              <a:rPr lang="en-US" sz="2800" b="1" dirty="0" smtClean="0"/>
              <a:t>atmosphere, there </a:t>
            </a:r>
            <a:r>
              <a:rPr lang="en-US" sz="2800" b="1" dirty="0"/>
              <a:t>would be no life on </a:t>
            </a:r>
            <a:endParaRPr lang="en-US" sz="2800" dirty="0"/>
          </a:p>
          <a:p>
            <a:pPr algn="l" rtl="0"/>
            <a:r>
              <a:rPr lang="en-US" sz="2800" b="1" dirty="0"/>
              <a:t>earth. Two gases make up the bulk of the earth’s </a:t>
            </a:r>
            <a:endParaRPr lang="en-US" sz="2800" dirty="0"/>
          </a:p>
          <a:p>
            <a:pPr algn="l" rtl="0"/>
            <a:r>
              <a:rPr lang="en-US" sz="2800" b="1" dirty="0"/>
              <a:t>atmosphere: Nitrogen 78% , and Oxygen 21%.</a:t>
            </a:r>
            <a:endParaRPr lang="en-US" sz="2800" dirty="0"/>
          </a:p>
          <a:p>
            <a:pPr algn="l"/>
            <a:r>
              <a:rPr lang="en-US" sz="2800" b="1" dirty="0"/>
              <a:t>Argon; </a:t>
            </a:r>
            <a:r>
              <a:rPr lang="en-US" sz="2800" b="1" dirty="0" smtClean="0"/>
              <a:t>carbon; Dioxide </a:t>
            </a:r>
            <a:r>
              <a:rPr lang="en-US" sz="2800" b="1" dirty="0"/>
              <a:t>and various trace gases make up the </a:t>
            </a:r>
            <a:r>
              <a:rPr lang="en-US" sz="2800" b="1" dirty="0" smtClean="0"/>
              <a:t>remainder</a:t>
            </a:r>
          </a:p>
          <a:p>
            <a:r>
              <a:rPr lang="ar-SA" sz="2800" b="1" dirty="0" smtClean="0"/>
              <a:t>بدون </a:t>
            </a:r>
            <a:r>
              <a:rPr lang="ar-SA" sz="2800" b="1" dirty="0"/>
              <a:t>غلافنا الجوي، لن يكون هناك حياة على </a:t>
            </a:r>
            <a:r>
              <a:rPr lang="ar-SA" sz="2800" b="1" dirty="0" smtClean="0"/>
              <a:t>الأرض</a:t>
            </a:r>
            <a:r>
              <a:rPr lang="ar-SA" sz="2800" b="1" dirty="0"/>
              <a:t>. اثنين من الغازات تشكل الجزء الأكبر من </a:t>
            </a:r>
            <a:r>
              <a:rPr lang="ar-SA" sz="2800" b="1" dirty="0" smtClean="0"/>
              <a:t>جوالأرض : </a:t>
            </a:r>
            <a:r>
              <a:rPr lang="ar-SA" sz="2800" b="1" dirty="0"/>
              <a:t>النيتروجين 78٪، والأكسجين 21٪. </a:t>
            </a:r>
          </a:p>
          <a:p>
            <a:r>
              <a:rPr lang="ar-SA" sz="2800" b="1" dirty="0"/>
              <a:t>الأرجون. الكربون، ثاني أكسيد </a:t>
            </a:r>
            <a:r>
              <a:rPr lang="ar-SA" sz="2800" b="1" dirty="0" smtClean="0"/>
              <a:t>وغازات مختلفة </a:t>
            </a:r>
            <a:r>
              <a:rPr lang="ar-SA" sz="2800" b="1" dirty="0"/>
              <a:t>يشكلون ما </a:t>
            </a:r>
            <a:r>
              <a:rPr lang="ar-SA" sz="2800" b="1" dirty="0" smtClean="0"/>
              <a:t>تبقى.</a:t>
            </a:r>
            <a:endParaRPr lang="en-US" sz="2800" b="1" dirty="0" smtClean="0"/>
          </a:p>
          <a:p>
            <a:endParaRPr lang="en-US" sz="2800" dirty="0"/>
          </a:p>
        </p:txBody>
      </p:sp>
    </p:spTree>
    <p:extLst>
      <p:ext uri="{BB962C8B-B14F-4D97-AF65-F5344CB8AC3E}">
        <p14:creationId xmlns:p14="http://schemas.microsoft.com/office/powerpoint/2010/main" xmlns="" val="1532450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2847" y="1556792"/>
            <a:ext cx="8915400" cy="4525963"/>
          </a:xfrm>
        </p:spPr>
        <p:txBody>
          <a:bodyPr/>
          <a:lstStyle/>
          <a:p>
            <a:pPr algn="l" rtl="0"/>
            <a:r>
              <a:rPr lang="en-US" sz="2800" b="1" dirty="0"/>
              <a:t>Scientists divided the atmosphere into four layers according to temperature: Troposphere; Stratosphere; Mesosphere; and Thermosphere</a:t>
            </a:r>
            <a:r>
              <a:rPr lang="en-US" sz="2800" b="1" dirty="0" smtClean="0"/>
              <a:t>.</a:t>
            </a:r>
            <a:endParaRPr lang="en-US" sz="2800" dirty="0"/>
          </a:p>
          <a:p>
            <a:pPr algn="l" rtl="0"/>
            <a:r>
              <a:rPr lang="en-US" sz="2800" b="1" dirty="0"/>
              <a:t>The temperature drops as we go up through the troposphere, but it rises as we move through the next layer </a:t>
            </a:r>
            <a:r>
              <a:rPr lang="en-US" sz="2800" dirty="0"/>
              <a:t> </a:t>
            </a:r>
          </a:p>
          <a:p>
            <a:r>
              <a:rPr lang="ar-SA" sz="2800" dirty="0" smtClean="0">
                <a:latin typeface="arial" panose="020B0604020202020204" pitchFamily="34" charset="0"/>
              </a:rPr>
              <a:t>يقسم </a:t>
            </a:r>
            <a:r>
              <a:rPr lang="ar-SA" sz="2800" dirty="0">
                <a:latin typeface="arial" panose="020B0604020202020204" pitchFamily="34" charset="0"/>
              </a:rPr>
              <a:t>العلماء الغلاف الجوي إلى أربع طبقات وفقا لدرجة الحرارة: الغلاف الجوي السفلي. الستراتوسفير. طبقة الميزوسفير. والحراري. </a:t>
            </a:r>
            <a:br>
              <a:rPr lang="ar-SA" sz="2800" dirty="0">
                <a:latin typeface="arial" panose="020B0604020202020204" pitchFamily="34" charset="0"/>
              </a:rPr>
            </a:br>
            <a:r>
              <a:rPr lang="ar-SA" sz="2800" dirty="0">
                <a:latin typeface="arial" panose="020B0604020202020204" pitchFamily="34" charset="0"/>
              </a:rPr>
              <a:t>تنخفض درجة الحرارة ونحن </a:t>
            </a:r>
            <a:r>
              <a:rPr lang="ar-SA" sz="2800" dirty="0" smtClean="0">
                <a:latin typeface="arial" panose="020B0604020202020204" pitchFamily="34" charset="0"/>
              </a:rPr>
              <a:t>نتجه الى الاعلى </a:t>
            </a:r>
            <a:r>
              <a:rPr lang="ar-SA" sz="2800" dirty="0">
                <a:latin typeface="arial" panose="020B0604020202020204" pitchFamily="34" charset="0"/>
              </a:rPr>
              <a:t>من خلال التروبوسفير، ولكنها ترتفع ونحن نتحرك من خلال الطبقة التالية</a:t>
            </a:r>
            <a:endParaRPr lang="en-US" sz="2800" dirty="0"/>
          </a:p>
        </p:txBody>
      </p:sp>
    </p:spTree>
    <p:extLst>
      <p:ext uri="{BB962C8B-B14F-4D97-AF65-F5344CB8AC3E}">
        <p14:creationId xmlns:p14="http://schemas.microsoft.com/office/powerpoint/2010/main" xmlns="" val="3432424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b="1" dirty="0">
                <a:solidFill>
                  <a:schemeClr val="tx1"/>
                </a:solidFill>
              </a:rPr>
              <a:t>1- TROPOSPHERE</a:t>
            </a:r>
            <a:r>
              <a:rPr lang="en-US" dirty="0"/>
              <a:t/>
            </a:r>
            <a:br>
              <a:rPr lang="en-US" dirty="0"/>
            </a:br>
            <a:endParaRPr lang="en-US" dirty="0"/>
          </a:p>
        </p:txBody>
      </p:sp>
      <p:sp>
        <p:nvSpPr>
          <p:cNvPr id="3" name="Content Placeholder 2"/>
          <p:cNvSpPr>
            <a:spLocks noGrp="1"/>
          </p:cNvSpPr>
          <p:nvPr>
            <p:ph idx="1"/>
          </p:nvPr>
        </p:nvSpPr>
        <p:spPr>
          <a:xfrm>
            <a:off x="632520" y="1628800"/>
            <a:ext cx="8915400" cy="4525963"/>
          </a:xfrm>
        </p:spPr>
        <p:txBody>
          <a:bodyPr/>
          <a:lstStyle/>
          <a:p>
            <a:pPr algn="l" rtl="0"/>
            <a:r>
              <a:rPr lang="en-US" b="1" dirty="0" smtClean="0"/>
              <a:t>This </a:t>
            </a:r>
            <a:r>
              <a:rPr lang="en-US" b="1" dirty="0"/>
              <a:t>is the layer of the atmosphere closest to the earth’s surface</a:t>
            </a:r>
            <a:r>
              <a:rPr lang="en-US" b="1" dirty="0" smtClean="0"/>
              <a:t>,</a:t>
            </a:r>
            <a:r>
              <a:rPr lang="ar-SA" b="1" dirty="0" smtClean="0"/>
              <a:t> </a:t>
            </a:r>
            <a:r>
              <a:rPr lang="en-US" b="1" dirty="0" smtClean="0"/>
              <a:t>extending </a:t>
            </a:r>
            <a:r>
              <a:rPr lang="en-US" b="1" dirty="0"/>
              <a:t>up to about 10-15 Km above the earth’s surface. It contains 75% of the </a:t>
            </a:r>
            <a:r>
              <a:rPr lang="en-US" b="1" dirty="0" smtClean="0"/>
              <a:t>atmosphere's </a:t>
            </a:r>
            <a:r>
              <a:rPr lang="en-US" b="1" dirty="0"/>
              <a:t>mass.</a:t>
            </a:r>
            <a:endParaRPr lang="en-US" dirty="0"/>
          </a:p>
          <a:p>
            <a:r>
              <a:rPr lang="en-US" b="1" dirty="0"/>
              <a:t> </a:t>
            </a:r>
            <a:r>
              <a:rPr lang="ar-SA" b="1" dirty="0">
                <a:latin typeface="arial" panose="020B0604020202020204" pitchFamily="34" charset="0"/>
              </a:rPr>
              <a:t>- التروبوسفير </a:t>
            </a:r>
            <a:br>
              <a:rPr lang="ar-SA" b="1" dirty="0">
                <a:latin typeface="arial" panose="020B0604020202020204" pitchFamily="34" charset="0"/>
              </a:rPr>
            </a:br>
            <a:r>
              <a:rPr lang="ar-SA" b="1" dirty="0">
                <a:latin typeface="arial" panose="020B0604020202020204" pitchFamily="34" charset="0"/>
              </a:rPr>
              <a:t>هذه هي طبقة من الغلاف الجوي الأقرب إلى سطح الأرض، وتمتد ما يصل الى حوالي 10-15 كم فوق سطح الأرض. أنه يحتوي على 75٪ من </a:t>
            </a:r>
            <a:r>
              <a:rPr lang="ar-SA" b="1" dirty="0" smtClean="0">
                <a:latin typeface="arial" panose="020B0604020202020204" pitchFamily="34" charset="0"/>
              </a:rPr>
              <a:t> كتلة الغلاف الجوي. </a:t>
            </a:r>
            <a:r>
              <a:rPr lang="ar-SA" b="1" dirty="0">
                <a:latin typeface="arial" panose="020B0604020202020204" pitchFamily="34" charset="0"/>
              </a:rPr>
              <a:t/>
            </a:r>
            <a:br>
              <a:rPr lang="ar-SA" b="1" dirty="0">
                <a:latin typeface="arial" panose="020B0604020202020204" pitchFamily="34" charset="0"/>
              </a:rPr>
            </a:br>
            <a:r>
              <a:rPr lang="ar-SA" b="1" dirty="0">
                <a:latin typeface="arial" panose="020B0604020202020204" pitchFamily="34" charset="0"/>
              </a:rPr>
              <a:t/>
            </a:r>
            <a:br>
              <a:rPr lang="ar-SA" b="1" dirty="0">
                <a:latin typeface="arial" panose="020B0604020202020204" pitchFamily="34" charset="0"/>
              </a:rPr>
            </a:br>
            <a:endParaRPr lang="en-US" b="1" dirty="0"/>
          </a:p>
        </p:txBody>
      </p:sp>
    </p:spTree>
    <p:extLst>
      <p:ext uri="{BB962C8B-B14F-4D97-AF65-F5344CB8AC3E}">
        <p14:creationId xmlns:p14="http://schemas.microsoft.com/office/powerpoint/2010/main" xmlns="" val="3999243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b="1" dirty="0" smtClean="0"/>
              <a:t>The </a:t>
            </a:r>
            <a:r>
              <a:rPr lang="en-US" b="1" dirty="0"/>
              <a:t>troposphere is wider at the equator than at the poles. Temperature and pressure drops as you go higher up the </a:t>
            </a:r>
            <a:r>
              <a:rPr lang="en-US" b="1" dirty="0" smtClean="0"/>
              <a:t>troposphere</a:t>
            </a:r>
            <a:endParaRPr lang="ar-SA" b="1" dirty="0" smtClean="0"/>
          </a:p>
          <a:p>
            <a:pPr algn="l"/>
            <a:endParaRPr lang="en-US" dirty="0"/>
          </a:p>
          <a:p>
            <a:r>
              <a:rPr lang="ar-SA" dirty="0">
                <a:latin typeface="arial" panose="020B0604020202020204" pitchFamily="34" charset="0"/>
              </a:rPr>
              <a:t>التروبوسفير </a:t>
            </a:r>
            <a:r>
              <a:rPr lang="ar-SA" dirty="0" smtClean="0">
                <a:latin typeface="arial" panose="020B0604020202020204" pitchFamily="34" charset="0"/>
              </a:rPr>
              <a:t>يكون أوسع </a:t>
            </a:r>
            <a:r>
              <a:rPr lang="ar-SA" dirty="0">
                <a:latin typeface="arial" panose="020B0604020202020204" pitchFamily="34" charset="0"/>
              </a:rPr>
              <a:t>عند خط الاستواء منه في القطبين. تنخفض درجة الحرارة والضغط كما </a:t>
            </a:r>
            <a:r>
              <a:rPr lang="ar-SA" dirty="0" smtClean="0">
                <a:latin typeface="arial" panose="020B0604020202020204" pitchFamily="34" charset="0"/>
              </a:rPr>
              <a:t>اتجهنا الى اعلى طبقة التروبوسفير.</a:t>
            </a:r>
            <a:endParaRPr lang="en-US" dirty="0"/>
          </a:p>
          <a:p>
            <a:endParaRPr lang="en-US" dirty="0"/>
          </a:p>
        </p:txBody>
      </p:sp>
    </p:spTree>
    <p:extLst>
      <p:ext uri="{BB962C8B-B14F-4D97-AF65-F5344CB8AC3E}">
        <p14:creationId xmlns:p14="http://schemas.microsoft.com/office/powerpoint/2010/main" xmlns="" val="22975551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tx1"/>
                </a:solidFill>
              </a:rPr>
              <a:t>2- </a:t>
            </a:r>
            <a:r>
              <a:rPr lang="en-US" b="1" u="sng" dirty="0">
                <a:solidFill>
                  <a:schemeClr val="tx1"/>
                </a:solidFill>
              </a:rPr>
              <a:t>STRATOSPHERE</a:t>
            </a:r>
            <a:r>
              <a:rPr lang="en-US" dirty="0"/>
              <a:t/>
            </a:r>
            <a:br>
              <a:rPr lang="en-US" dirty="0"/>
            </a:br>
            <a:endParaRPr lang="en-US" dirty="0"/>
          </a:p>
        </p:txBody>
      </p:sp>
      <p:sp>
        <p:nvSpPr>
          <p:cNvPr id="3" name="Content Placeholder 2"/>
          <p:cNvSpPr>
            <a:spLocks noGrp="1"/>
          </p:cNvSpPr>
          <p:nvPr>
            <p:ph idx="1"/>
          </p:nvPr>
        </p:nvSpPr>
        <p:spPr/>
        <p:txBody>
          <a:bodyPr/>
          <a:lstStyle/>
          <a:p>
            <a:pPr algn="l" rtl="0"/>
            <a:r>
              <a:rPr lang="en-US" b="1" dirty="0" smtClean="0"/>
              <a:t>This </a:t>
            </a:r>
            <a:r>
              <a:rPr lang="en-US" b="1" dirty="0"/>
              <a:t>layer lies directly above the troposphere and is about 35Km deep. It extends from about 15 to 50 Km above the earth’s surface The lower portion of the stratosphere has a nearly constant temperature with </a:t>
            </a:r>
            <a:r>
              <a:rPr lang="en-US" b="1" dirty="0" smtClean="0"/>
              <a:t>high </a:t>
            </a:r>
            <a:r>
              <a:rPr lang="en-US" b="1" dirty="0"/>
              <a:t>but in the upper portion the </a:t>
            </a:r>
            <a:r>
              <a:rPr lang="en-US" b="1" dirty="0" smtClean="0"/>
              <a:t>temperature </a:t>
            </a:r>
            <a:r>
              <a:rPr lang="en-US" b="1" dirty="0"/>
              <a:t>increases with altitude because of the absorption of sunlight by </a:t>
            </a:r>
            <a:r>
              <a:rPr lang="en-US" b="1" dirty="0" smtClean="0"/>
              <a:t>ozone. </a:t>
            </a:r>
            <a:r>
              <a:rPr lang="en-US" dirty="0"/>
              <a:t> </a:t>
            </a:r>
            <a:endParaRPr lang="en-US" dirty="0">
              <a:effectLst/>
            </a:endParaRPr>
          </a:p>
        </p:txBody>
      </p:sp>
    </p:spTree>
    <p:extLst>
      <p:ext uri="{BB962C8B-B14F-4D97-AF65-F5344CB8AC3E}">
        <p14:creationId xmlns:p14="http://schemas.microsoft.com/office/powerpoint/2010/main" xmlns="" val="1076200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 </a:t>
            </a:r>
            <a:r>
              <a:rPr lang="ar-SA" dirty="0" err="1"/>
              <a:t>الستراتوسفير</a:t>
            </a:r>
            <a:r>
              <a:rPr lang="ar-SA" dirty="0"/>
              <a:t> </a:t>
            </a:r>
            <a:r>
              <a:rPr lang="ar-SA" dirty="0" smtClean="0"/>
              <a:t>:</a:t>
            </a:r>
            <a:endParaRPr lang="en-US" dirty="0"/>
          </a:p>
        </p:txBody>
      </p:sp>
      <p:sp>
        <p:nvSpPr>
          <p:cNvPr id="3" name="Content Placeholder 2"/>
          <p:cNvSpPr>
            <a:spLocks noGrp="1"/>
          </p:cNvSpPr>
          <p:nvPr>
            <p:ph idx="1"/>
          </p:nvPr>
        </p:nvSpPr>
        <p:spPr/>
        <p:txBody>
          <a:bodyPr/>
          <a:lstStyle/>
          <a:p>
            <a:r>
              <a:rPr lang="ar-SA" dirty="0"/>
              <a:t>هذه الطبقة تقع مباشرة فوق التروبوسفير </a:t>
            </a:r>
            <a:r>
              <a:rPr lang="ar-SA" dirty="0" smtClean="0"/>
              <a:t>على عمق حوالي 35كم. </a:t>
            </a:r>
            <a:r>
              <a:rPr lang="ar-SA" dirty="0"/>
              <a:t>فهي تمتد من </a:t>
            </a:r>
            <a:r>
              <a:rPr lang="ar-SA" dirty="0" smtClean="0"/>
              <a:t>ما يقرب </a:t>
            </a:r>
            <a:r>
              <a:rPr lang="ar-SA" dirty="0"/>
              <a:t>15 إلى 50 كيلومترا فوق سطح الأرض في الجزء السفلي من طبقة الستراتوسفير </a:t>
            </a:r>
            <a:r>
              <a:rPr lang="ar-SA" dirty="0" smtClean="0"/>
              <a:t>تكون </a:t>
            </a:r>
            <a:r>
              <a:rPr lang="ar-SA" dirty="0"/>
              <a:t>درجة حرارة ثابتة تقريبا مع ارتفاع ولكن في الجزء العلوي </a:t>
            </a:r>
            <a:r>
              <a:rPr lang="ar-SA" dirty="0" smtClean="0"/>
              <a:t>ومع الارتفاع ترتفع درجات </a:t>
            </a:r>
            <a:r>
              <a:rPr lang="ar-SA" dirty="0"/>
              <a:t>الحرارة </a:t>
            </a:r>
            <a:r>
              <a:rPr lang="ar-SA" dirty="0" smtClean="0"/>
              <a:t>بسبب </a:t>
            </a:r>
            <a:r>
              <a:rPr lang="ar-SA" dirty="0"/>
              <a:t>امتصاص أشعة الشمس بواسطة الأوزون.</a:t>
            </a:r>
            <a:endParaRPr lang="en-US" dirty="0"/>
          </a:p>
        </p:txBody>
      </p:sp>
    </p:spTree>
    <p:extLst>
      <p:ext uri="{BB962C8B-B14F-4D97-AF65-F5344CB8AC3E}">
        <p14:creationId xmlns:p14="http://schemas.microsoft.com/office/powerpoint/2010/main" xmlns="" val="2373432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tx1"/>
                </a:solidFill>
                <a:latin typeface="Calibri,Bold"/>
              </a:rPr>
              <a:t>3- MESOSPHERE</a:t>
            </a:r>
            <a:r>
              <a:rPr lang="en-US" b="1" dirty="0">
                <a:latin typeface="Calibri,Bold"/>
              </a:rPr>
              <a:t/>
            </a:r>
            <a:br>
              <a:rPr lang="en-US" b="1" dirty="0">
                <a:latin typeface="Calibri,Bold"/>
              </a:rPr>
            </a:br>
            <a:endParaRPr lang="en-US" dirty="0"/>
          </a:p>
        </p:txBody>
      </p:sp>
      <p:sp>
        <p:nvSpPr>
          <p:cNvPr id="3" name="Content Placeholder 2"/>
          <p:cNvSpPr>
            <a:spLocks noGrp="1"/>
          </p:cNvSpPr>
          <p:nvPr>
            <p:ph idx="1"/>
          </p:nvPr>
        </p:nvSpPr>
        <p:spPr>
          <a:xfrm>
            <a:off x="200472" y="1600200"/>
            <a:ext cx="9210228" cy="4525963"/>
          </a:xfrm>
        </p:spPr>
        <p:txBody>
          <a:bodyPr/>
          <a:lstStyle/>
          <a:p>
            <a:pPr algn="l"/>
            <a:r>
              <a:rPr lang="en-US" b="1" dirty="0" smtClean="0">
                <a:latin typeface="Calibri,Bold"/>
              </a:rPr>
              <a:t>Directly </a:t>
            </a:r>
            <a:r>
              <a:rPr lang="en-US" b="1" dirty="0">
                <a:latin typeface="Calibri,Bold"/>
              </a:rPr>
              <a:t>above the stratosphere, extending from 50 to 80 </a:t>
            </a:r>
            <a:r>
              <a:rPr lang="en-US" b="1" dirty="0" smtClean="0">
                <a:latin typeface="Calibri,Bold"/>
              </a:rPr>
              <a:t>Km</a:t>
            </a:r>
            <a:r>
              <a:rPr lang="ar-SA" b="1" dirty="0" smtClean="0">
                <a:latin typeface="Calibri,Bold"/>
              </a:rPr>
              <a:t> </a:t>
            </a:r>
            <a:r>
              <a:rPr lang="en-US" b="1" dirty="0" smtClean="0">
                <a:latin typeface="Calibri,Bold"/>
              </a:rPr>
              <a:t>above </a:t>
            </a:r>
            <a:r>
              <a:rPr lang="en-US" b="1" dirty="0">
                <a:latin typeface="Calibri,Bold"/>
              </a:rPr>
              <a:t>the earth</a:t>
            </a:r>
            <a:r>
              <a:rPr lang="en-US" b="1" dirty="0">
                <a:latin typeface="Times New Roman,Bold"/>
              </a:rPr>
              <a:t>’</a:t>
            </a:r>
            <a:r>
              <a:rPr lang="en-US" b="1" dirty="0">
                <a:latin typeface="Calibri,Bold"/>
              </a:rPr>
              <a:t>s surface, the mesosphere is a cold layer where the temperature generally decreases with increasing </a:t>
            </a:r>
            <a:r>
              <a:rPr lang="en-US" b="1" dirty="0" smtClean="0">
                <a:latin typeface="Calibri,Bold"/>
              </a:rPr>
              <a:t>altitude.</a:t>
            </a:r>
            <a:r>
              <a:rPr lang="ar-SA" dirty="0" smtClean="0"/>
              <a:t> </a:t>
            </a:r>
          </a:p>
          <a:p>
            <a:r>
              <a:rPr lang="ar-SA" b="1" dirty="0" err="1" smtClean="0">
                <a:solidFill>
                  <a:prstClr val="black"/>
                </a:solidFill>
              </a:rPr>
              <a:t>الميزوسفير</a:t>
            </a:r>
            <a:r>
              <a:rPr lang="ar-SA" b="1" dirty="0" smtClean="0">
                <a:solidFill>
                  <a:prstClr val="black"/>
                </a:solidFill>
              </a:rPr>
              <a:t>:</a:t>
            </a:r>
            <a:endParaRPr lang="ar-SA" b="1" dirty="0" smtClean="0"/>
          </a:p>
          <a:p>
            <a:r>
              <a:rPr lang="ar-SA" b="1" dirty="0" smtClean="0"/>
              <a:t>مباشرة فوق طبقة الستراتوسفير، وتمتد 50-80 كم فوق سطح الأرض، طبقة الميزوسفير هي طبقة باردة حيث تنخفض درجة الحرارة عموما مع زيادة الارتفاع.</a:t>
            </a:r>
            <a:endParaRPr lang="ar-SA" b="1" dirty="0" smtClean="0">
              <a:latin typeface="Calibri,Bold"/>
            </a:endParaRPr>
          </a:p>
          <a:p>
            <a:endParaRPr lang="en-US" dirty="0"/>
          </a:p>
        </p:txBody>
      </p:sp>
    </p:spTree>
    <p:extLst>
      <p:ext uri="{BB962C8B-B14F-4D97-AF65-F5344CB8AC3E}">
        <p14:creationId xmlns:p14="http://schemas.microsoft.com/office/powerpoint/2010/main" xmlns="" val="3193032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tx1"/>
                </a:solidFill>
                <a:latin typeface="Calibri,Bold"/>
              </a:rPr>
              <a:t>4-THERMOSPHERE</a:t>
            </a:r>
            <a:r>
              <a:rPr lang="en-US" b="1" dirty="0">
                <a:latin typeface="Calibri,Bold"/>
              </a:rPr>
              <a:t/>
            </a:r>
            <a:br>
              <a:rPr lang="en-US" b="1" dirty="0">
                <a:latin typeface="Calibri,Bold"/>
              </a:rPr>
            </a:br>
            <a:endParaRPr lang="en-US" dirty="0"/>
          </a:p>
        </p:txBody>
      </p:sp>
      <p:sp>
        <p:nvSpPr>
          <p:cNvPr id="3" name="Content Placeholder 2"/>
          <p:cNvSpPr>
            <a:spLocks noGrp="1"/>
          </p:cNvSpPr>
          <p:nvPr>
            <p:ph idx="1"/>
          </p:nvPr>
        </p:nvSpPr>
        <p:spPr/>
        <p:txBody>
          <a:bodyPr/>
          <a:lstStyle/>
          <a:p>
            <a:pPr algn="l"/>
            <a:r>
              <a:rPr lang="en-US" b="1" dirty="0" smtClean="0">
                <a:latin typeface="Calibri,Bold"/>
              </a:rPr>
              <a:t>The </a:t>
            </a:r>
            <a:r>
              <a:rPr lang="en-US" b="1" dirty="0">
                <a:latin typeface="Calibri,Bold"/>
              </a:rPr>
              <a:t>thermosphere extends from 80Km above the earth</a:t>
            </a:r>
            <a:r>
              <a:rPr lang="en-US" b="1" dirty="0">
                <a:latin typeface="Times New Roman,Bold"/>
              </a:rPr>
              <a:t>’</a:t>
            </a:r>
            <a:r>
              <a:rPr lang="en-US" b="1" dirty="0">
                <a:latin typeface="Calibri,Bold"/>
              </a:rPr>
              <a:t>s surface to outer space. The temperature is hot and may be as high as thousands of degrees as the few , </a:t>
            </a:r>
            <a:r>
              <a:rPr lang="en-US" b="1" dirty="0" smtClean="0">
                <a:latin typeface="Calibri,Bold"/>
              </a:rPr>
              <a:t>molecules that </a:t>
            </a:r>
            <a:r>
              <a:rPr lang="en-US" b="1" dirty="0">
                <a:latin typeface="Calibri,Bold"/>
              </a:rPr>
              <a:t>are present in the thermosphere receive extraordinary large amounts of energy from the sun.</a:t>
            </a:r>
            <a:endParaRPr lang="en-US" dirty="0"/>
          </a:p>
        </p:txBody>
      </p:sp>
    </p:spTree>
    <p:extLst>
      <p:ext uri="{BB962C8B-B14F-4D97-AF65-F5344CB8AC3E}">
        <p14:creationId xmlns:p14="http://schemas.microsoft.com/office/powerpoint/2010/main" xmlns="" val="2165646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err="1" smtClean="0"/>
              <a:t>الثيرموسفير</a:t>
            </a:r>
            <a:r>
              <a:rPr lang="ar-SA" dirty="0" smtClean="0"/>
              <a:t>:</a:t>
            </a:r>
            <a:endParaRPr lang="en-US" dirty="0"/>
          </a:p>
        </p:txBody>
      </p:sp>
      <p:sp>
        <p:nvSpPr>
          <p:cNvPr id="3" name="Content Placeholder 2"/>
          <p:cNvSpPr>
            <a:spLocks noGrp="1"/>
          </p:cNvSpPr>
          <p:nvPr>
            <p:ph idx="1"/>
          </p:nvPr>
        </p:nvSpPr>
        <p:spPr/>
        <p:txBody>
          <a:bodyPr/>
          <a:lstStyle/>
          <a:p>
            <a:r>
              <a:rPr lang="ar-SA" dirty="0"/>
              <a:t>ويمتد من </a:t>
            </a:r>
            <a:r>
              <a:rPr lang="en-US" dirty="0" smtClean="0"/>
              <a:t> </a:t>
            </a:r>
            <a:r>
              <a:rPr lang="ar-SA" dirty="0" smtClean="0"/>
              <a:t>مسافة80كم </a:t>
            </a:r>
            <a:r>
              <a:rPr lang="en-US" dirty="0" smtClean="0"/>
              <a:t> </a:t>
            </a:r>
            <a:r>
              <a:rPr lang="ar-SA" dirty="0" smtClean="0"/>
              <a:t>فوق </a:t>
            </a:r>
            <a:r>
              <a:rPr lang="ar-SA" dirty="0"/>
              <a:t>سطح الأرض إلى الفضاء الخارجي. </a:t>
            </a:r>
            <a:r>
              <a:rPr lang="ar-SA" dirty="0" smtClean="0"/>
              <a:t>درجة </a:t>
            </a:r>
            <a:r>
              <a:rPr lang="ar-SA" dirty="0"/>
              <a:t>الحرارة </a:t>
            </a:r>
            <a:r>
              <a:rPr lang="ar-SA" dirty="0" smtClean="0"/>
              <a:t>مرتفعة ويمكن </a:t>
            </a:r>
            <a:r>
              <a:rPr lang="ar-SA" dirty="0"/>
              <a:t>أن تكون عالية </a:t>
            </a:r>
            <a:r>
              <a:rPr lang="ar-SA" dirty="0" smtClean="0"/>
              <a:t>تصل لالاف درجة، </a:t>
            </a:r>
            <a:r>
              <a:rPr lang="ar-SA" dirty="0"/>
              <a:t>والجزيئات الموجودة في الغلاف الحراري </a:t>
            </a:r>
            <a:r>
              <a:rPr lang="ar-SA" dirty="0" smtClean="0"/>
              <a:t>تتلقي </a:t>
            </a:r>
            <a:r>
              <a:rPr lang="ar-SA" dirty="0"/>
              <a:t>كميات كبيرة غير عادية من الطاقة </a:t>
            </a:r>
            <a:r>
              <a:rPr lang="ar-SA" dirty="0" smtClean="0"/>
              <a:t> الاتية من </a:t>
            </a:r>
            <a:r>
              <a:rPr lang="ar-SA" dirty="0"/>
              <a:t>الشمس.</a:t>
            </a:r>
            <a:endParaRPr lang="en-US" dirty="0"/>
          </a:p>
        </p:txBody>
      </p:sp>
    </p:spTree>
    <p:extLst>
      <p:ext uri="{BB962C8B-B14F-4D97-AF65-F5344CB8AC3E}">
        <p14:creationId xmlns:p14="http://schemas.microsoft.com/office/powerpoint/2010/main" xmlns="" val="19938183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tx1"/>
                </a:solidFill>
                <a:latin typeface="Calibri,Bold"/>
              </a:rPr>
              <a:t>Composition of the Atmosphere</a:t>
            </a:r>
            <a:br>
              <a:rPr lang="en-US" b="1" dirty="0">
                <a:solidFill>
                  <a:schemeClr val="tx1"/>
                </a:solidFill>
                <a:latin typeface="Calibri,Bold"/>
              </a:rPr>
            </a:br>
            <a:endParaRPr lang="en-US" dirty="0">
              <a:solidFill>
                <a:schemeClr val="tx1"/>
              </a:solidFill>
            </a:endParaRPr>
          </a:p>
        </p:txBody>
      </p:sp>
      <p:sp>
        <p:nvSpPr>
          <p:cNvPr id="3" name="Content Placeholder 2"/>
          <p:cNvSpPr>
            <a:spLocks noGrp="1"/>
          </p:cNvSpPr>
          <p:nvPr>
            <p:ph idx="1"/>
          </p:nvPr>
        </p:nvSpPr>
        <p:spPr>
          <a:xfrm>
            <a:off x="495300" y="1417638"/>
            <a:ext cx="8915400" cy="4708525"/>
          </a:xfrm>
        </p:spPr>
        <p:txBody>
          <a:bodyPr/>
          <a:lstStyle/>
          <a:p>
            <a:pPr algn="l"/>
            <a:r>
              <a:rPr lang="en-US" dirty="0" smtClean="0">
                <a:solidFill>
                  <a:prstClr val="black"/>
                </a:solidFill>
                <a:latin typeface="Calibri" panose="020F0502020204030204" pitchFamily="34" charset="0"/>
              </a:rPr>
              <a:t>The Air </a:t>
            </a:r>
            <a:r>
              <a:rPr lang="en-US" dirty="0" smtClean="0">
                <a:latin typeface="Calibri" panose="020F0502020204030204" pitchFamily="34" charset="0"/>
              </a:rPr>
              <a:t>Covering </a:t>
            </a:r>
            <a:r>
              <a:rPr lang="en-US" dirty="0">
                <a:latin typeface="Calibri" panose="020F0502020204030204" pitchFamily="34" charset="0"/>
              </a:rPr>
              <a:t>the whole </a:t>
            </a:r>
            <a:r>
              <a:rPr lang="en-US" dirty="0" smtClean="0">
                <a:latin typeface="Calibri" panose="020F0502020204030204" pitchFamily="34" charset="0"/>
              </a:rPr>
              <a:t> of </a:t>
            </a:r>
            <a:r>
              <a:rPr lang="en-US" dirty="0">
                <a:latin typeface="Calibri" panose="020F0502020204030204" pitchFamily="34" charset="0"/>
              </a:rPr>
              <a:t>the surface of the earth </a:t>
            </a:r>
            <a:r>
              <a:rPr lang="en-US" dirty="0" smtClean="0">
                <a:latin typeface="Calibri" panose="020F0502020204030204" pitchFamily="34" charset="0"/>
              </a:rPr>
              <a:t> . The </a:t>
            </a:r>
            <a:r>
              <a:rPr lang="en-US" dirty="0">
                <a:latin typeface="Calibri" panose="020F0502020204030204" pitchFamily="34" charset="0"/>
              </a:rPr>
              <a:t>air consists principally of tow gases oxygen and nitrogen. There are about 21 parts of oxygen and 79 parts of nitrogen</a:t>
            </a:r>
            <a:r>
              <a:rPr lang="en-US" dirty="0" smtClean="0">
                <a:latin typeface="Calibri" panose="020F0502020204030204" pitchFamily="34" charset="0"/>
              </a:rPr>
              <a:t>.</a:t>
            </a:r>
          </a:p>
          <a:p>
            <a:pPr algn="l"/>
            <a:r>
              <a:rPr lang="en-US" dirty="0">
                <a:latin typeface="Calibri" panose="020F0502020204030204" pitchFamily="34" charset="0"/>
              </a:rPr>
              <a:t>Thus in the atmosphere there is also a little carbon dioxide</a:t>
            </a:r>
            <a:r>
              <a:rPr lang="en-US" dirty="0" smtClean="0">
                <a:latin typeface="Calibri" panose="020F0502020204030204" pitchFamily="34" charset="0"/>
              </a:rPr>
              <a:t>.</a:t>
            </a:r>
            <a:r>
              <a:rPr lang="en-US" dirty="0">
                <a:latin typeface="Calibri" panose="020F0502020204030204" pitchFamily="34" charset="0"/>
              </a:rPr>
              <a:t> Besides oxygen , nitrogen, and carbon dioxide there are small</a:t>
            </a:r>
          </a:p>
          <a:p>
            <a:pPr algn="l"/>
            <a:r>
              <a:rPr lang="en-US" dirty="0">
                <a:latin typeface="Calibri" panose="020F0502020204030204" pitchFamily="34" charset="0"/>
              </a:rPr>
              <a:t>quantities of other gases in the atmosphere</a:t>
            </a:r>
            <a:endParaRPr lang="en-US" dirty="0" smtClean="0">
              <a:latin typeface="Calibri" panose="020F0502020204030204" pitchFamily="34" charset="0"/>
            </a:endParaRPr>
          </a:p>
          <a:p>
            <a:pPr algn="l"/>
            <a:endParaRPr lang="en-US" dirty="0"/>
          </a:p>
        </p:txBody>
      </p:sp>
    </p:spTree>
    <p:extLst>
      <p:ext uri="{BB962C8B-B14F-4D97-AF65-F5344CB8AC3E}">
        <p14:creationId xmlns:p14="http://schemas.microsoft.com/office/powerpoint/2010/main" xmlns="" val="3048043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تركيب </a:t>
            </a:r>
            <a:r>
              <a:rPr lang="ar-SA" dirty="0" err="1" smtClean="0"/>
              <a:t>الاتموسفير</a:t>
            </a:r>
            <a:r>
              <a:rPr lang="ar-SA" dirty="0" smtClean="0"/>
              <a:t>:</a:t>
            </a:r>
            <a:endParaRPr lang="en-US" dirty="0"/>
          </a:p>
        </p:txBody>
      </p:sp>
      <p:sp>
        <p:nvSpPr>
          <p:cNvPr id="3" name="Content Placeholder 2"/>
          <p:cNvSpPr>
            <a:spLocks noGrp="1"/>
          </p:cNvSpPr>
          <p:nvPr>
            <p:ph idx="1"/>
          </p:nvPr>
        </p:nvSpPr>
        <p:spPr/>
        <p:txBody>
          <a:bodyPr/>
          <a:lstStyle/>
          <a:p>
            <a:r>
              <a:rPr lang="ar-SA" dirty="0" smtClean="0"/>
              <a:t>يغطي </a:t>
            </a:r>
            <a:r>
              <a:rPr lang="ar-SA" dirty="0"/>
              <a:t>الهواء </a:t>
            </a:r>
            <a:r>
              <a:rPr lang="ar-SA" dirty="0" smtClean="0"/>
              <a:t>كل </a:t>
            </a:r>
            <a:r>
              <a:rPr lang="ar-SA" dirty="0"/>
              <a:t>سطح </a:t>
            </a:r>
            <a:r>
              <a:rPr lang="ar-SA" dirty="0" smtClean="0"/>
              <a:t>الأرض. </a:t>
            </a:r>
            <a:r>
              <a:rPr lang="ar-SA" dirty="0"/>
              <a:t>يتكون الهواء أساسا من </a:t>
            </a:r>
            <a:r>
              <a:rPr lang="ar-SA" dirty="0" smtClean="0"/>
              <a:t>غازات </a:t>
            </a:r>
            <a:r>
              <a:rPr lang="ar-SA" dirty="0"/>
              <a:t>سحب الأكسجين والنيتروجين. هناك حوالي 21 %</a:t>
            </a:r>
            <a:r>
              <a:rPr lang="ar-SA" dirty="0" smtClean="0"/>
              <a:t> </a:t>
            </a:r>
            <a:r>
              <a:rPr lang="ar-SA" dirty="0"/>
              <a:t>من الأوكسجين و 79 </a:t>
            </a:r>
            <a:r>
              <a:rPr lang="ar-SA" dirty="0" smtClean="0"/>
              <a:t>% </a:t>
            </a:r>
            <a:r>
              <a:rPr lang="ar-SA" dirty="0"/>
              <a:t>من النيتروجين. </a:t>
            </a:r>
            <a:br>
              <a:rPr lang="ar-SA" dirty="0"/>
            </a:br>
            <a:r>
              <a:rPr lang="ar-SA" dirty="0"/>
              <a:t>وبالتالي </a:t>
            </a:r>
            <a:r>
              <a:rPr lang="ar-SA" dirty="0" smtClean="0"/>
              <a:t>هناك في </a:t>
            </a:r>
            <a:r>
              <a:rPr lang="ar-SA" dirty="0"/>
              <a:t>الغلاف الجوي </a:t>
            </a:r>
            <a:r>
              <a:rPr lang="ar-SA" dirty="0" smtClean="0"/>
              <a:t>أيضا  القليل من ثاني </a:t>
            </a:r>
            <a:r>
              <a:rPr lang="ar-SA" dirty="0"/>
              <a:t>أكسيد </a:t>
            </a:r>
            <a:r>
              <a:rPr lang="ar-SA" dirty="0" smtClean="0"/>
              <a:t>الكربون. </a:t>
            </a:r>
            <a:r>
              <a:rPr lang="ar-SA" dirty="0"/>
              <a:t>بالإضافة إلى الأكسجين، والنيتروجين، وثاني أكسيد الكربون </a:t>
            </a:r>
            <a:r>
              <a:rPr lang="ar-SA" dirty="0" smtClean="0"/>
              <a:t>هناك</a:t>
            </a:r>
            <a:r>
              <a:rPr lang="ar-SA" dirty="0"/>
              <a:t> </a:t>
            </a:r>
            <a:r>
              <a:rPr lang="ar-SA" dirty="0" smtClean="0"/>
              <a:t>كميات غازات صغيرة </a:t>
            </a:r>
            <a:r>
              <a:rPr lang="ar-SA" dirty="0"/>
              <a:t>أخرى في الغلاف الجوي</a:t>
            </a:r>
          </a:p>
          <a:p>
            <a:endParaRPr lang="en-US" dirty="0"/>
          </a:p>
        </p:txBody>
      </p:sp>
    </p:spTree>
    <p:extLst>
      <p:ext uri="{BB962C8B-B14F-4D97-AF65-F5344CB8AC3E}">
        <p14:creationId xmlns:p14="http://schemas.microsoft.com/office/powerpoint/2010/main" xmlns="" val="3206901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16632"/>
            <a:ext cx="8915400" cy="1143000"/>
          </a:xfrm>
        </p:spPr>
        <p:txBody>
          <a:bodyPr/>
          <a:lstStyle/>
          <a:p>
            <a:pPr algn="l"/>
            <a:r>
              <a:rPr lang="en-US" sz="6000" dirty="0">
                <a:solidFill>
                  <a:srgbClr val="000000"/>
                </a:solidFill>
                <a:latin typeface="Calibri" panose="020F0502020204030204" pitchFamily="34" charset="0"/>
              </a:rPr>
              <a:t>Local winds:</a:t>
            </a:r>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endParaRPr lang="en-US" dirty="0"/>
          </a:p>
        </p:txBody>
      </p:sp>
      <p:sp>
        <p:nvSpPr>
          <p:cNvPr id="3" name="Content Placeholder 2"/>
          <p:cNvSpPr>
            <a:spLocks noGrp="1"/>
          </p:cNvSpPr>
          <p:nvPr>
            <p:ph idx="1"/>
          </p:nvPr>
        </p:nvSpPr>
        <p:spPr>
          <a:xfrm>
            <a:off x="495300" y="1259632"/>
            <a:ext cx="8915400" cy="5049688"/>
          </a:xfrm>
        </p:spPr>
        <p:txBody>
          <a:bodyPr/>
          <a:lstStyle/>
          <a:p>
            <a:pPr algn="l"/>
            <a:r>
              <a:rPr lang="en-US" dirty="0" smtClean="0">
                <a:solidFill>
                  <a:srgbClr val="000000"/>
                </a:solidFill>
                <a:latin typeface="Calibri" panose="020F0502020204030204" pitchFamily="34" charset="0"/>
              </a:rPr>
              <a:t>The presence </a:t>
            </a:r>
            <a:r>
              <a:rPr lang="en-US" dirty="0">
                <a:solidFill>
                  <a:srgbClr val="000000"/>
                </a:solidFill>
                <a:latin typeface="Calibri" panose="020F0502020204030204" pitchFamily="34" charset="0"/>
              </a:rPr>
              <a:t>of high mountains, hot desert, </a:t>
            </a:r>
            <a:r>
              <a:rPr lang="en-US" dirty="0" smtClean="0">
                <a:solidFill>
                  <a:srgbClr val="000000"/>
                </a:solidFill>
                <a:latin typeface="Calibri" panose="020F0502020204030204" pitchFamily="34" charset="0"/>
              </a:rPr>
              <a:t>etc., </a:t>
            </a:r>
            <a:r>
              <a:rPr lang="en-US" dirty="0">
                <a:solidFill>
                  <a:srgbClr val="000000"/>
                </a:solidFill>
                <a:latin typeface="Calibri" panose="020F0502020204030204" pitchFamily="34" charset="0"/>
              </a:rPr>
              <a:t>often causes winds, which receive special names in different parts of the world. Some like the </a:t>
            </a:r>
            <a:r>
              <a:rPr lang="en-US" dirty="0" smtClean="0">
                <a:solidFill>
                  <a:srgbClr val="000000"/>
                </a:solidFill>
                <a:latin typeface="Calibri" panose="020F0502020204030204" pitchFamily="34" charset="0"/>
              </a:rPr>
              <a:t>Sirocco which </a:t>
            </a:r>
            <a:r>
              <a:rPr lang="en-US" dirty="0">
                <a:solidFill>
                  <a:srgbClr val="000000"/>
                </a:solidFill>
                <a:latin typeface="Calibri" panose="020F0502020204030204" pitchFamily="34" charset="0"/>
              </a:rPr>
              <a:t>blows from the </a:t>
            </a:r>
            <a:r>
              <a:rPr lang="en-US" dirty="0" smtClean="0">
                <a:solidFill>
                  <a:srgbClr val="000000"/>
                </a:solidFill>
                <a:latin typeface="Calibri" panose="020F0502020204030204" pitchFamily="34" charset="0"/>
              </a:rPr>
              <a:t>Sahara across </a:t>
            </a:r>
            <a:r>
              <a:rPr lang="en-US" dirty="0">
                <a:solidFill>
                  <a:srgbClr val="000000"/>
                </a:solidFill>
                <a:latin typeface="Calibri" panose="020F0502020204030204" pitchFamily="34" charset="0"/>
              </a:rPr>
              <a:t>to Italy, are very hot. Other which blow from the mountains are very cold, sometimes air descending from mountains is warmed by compression and forms the warm </a:t>
            </a:r>
            <a:r>
              <a:rPr lang="en-US" dirty="0" err="1" smtClean="0">
                <a:solidFill>
                  <a:srgbClr val="000000"/>
                </a:solidFill>
                <a:latin typeface="Calibri" panose="020F0502020204030204" pitchFamily="34" charset="0"/>
              </a:rPr>
              <a:t>Fohn</a:t>
            </a:r>
            <a:r>
              <a:rPr lang="en-US" dirty="0" smtClean="0">
                <a:solidFill>
                  <a:srgbClr val="000000"/>
                </a:solidFill>
                <a:latin typeface="Calibri" panose="020F0502020204030204" pitchFamily="34" charset="0"/>
              </a:rPr>
              <a:t> and Chinook.</a:t>
            </a:r>
            <a:endParaRPr lang="en-US" dirty="0"/>
          </a:p>
        </p:txBody>
      </p:sp>
    </p:spTree>
    <p:extLst>
      <p:ext uri="{BB962C8B-B14F-4D97-AF65-F5344CB8AC3E}">
        <p14:creationId xmlns:p14="http://schemas.microsoft.com/office/powerpoint/2010/main" xmlns="" val="14480337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الرياح المحلية:</a:t>
            </a:r>
            <a:endParaRPr lang="en-US" dirty="0"/>
          </a:p>
        </p:txBody>
      </p:sp>
      <p:sp>
        <p:nvSpPr>
          <p:cNvPr id="3" name="Content Placeholder 2"/>
          <p:cNvSpPr>
            <a:spLocks noGrp="1"/>
          </p:cNvSpPr>
          <p:nvPr>
            <p:ph idx="1"/>
          </p:nvPr>
        </p:nvSpPr>
        <p:spPr/>
        <p:txBody>
          <a:bodyPr/>
          <a:lstStyle/>
          <a:p>
            <a:r>
              <a:rPr lang="ar-SA" dirty="0"/>
              <a:t>وجود الجبال العالية، الصحراء الساخنة، وما إلى ذلك، غالبا ما يسبب الرياح التي تلقي أسماء خاصة في أجزاء مختلفة من العالم. بعض مثل سيروكو التي تهب من الصحراء الكبرى عبر إلى إيطاليا، هي حار جدا. </a:t>
            </a:r>
            <a:r>
              <a:rPr lang="ar-SA" dirty="0" smtClean="0"/>
              <a:t>في بعض  الاحيان تهب </a:t>
            </a:r>
            <a:r>
              <a:rPr lang="ar-SA" dirty="0"/>
              <a:t>من الجبال الباردة </a:t>
            </a:r>
            <a:r>
              <a:rPr lang="ar-SA" dirty="0" smtClean="0"/>
              <a:t>جدا  ، وحيث ان درجة </a:t>
            </a:r>
            <a:r>
              <a:rPr lang="ar-SA" dirty="0"/>
              <a:t>حرارة الهواء </a:t>
            </a:r>
            <a:r>
              <a:rPr lang="ar-SA" dirty="0" smtClean="0"/>
              <a:t>تنازلية   </a:t>
            </a:r>
            <a:r>
              <a:rPr lang="ar-SA" dirty="0"/>
              <a:t>بواسطة الضغط </a:t>
            </a:r>
            <a:r>
              <a:rPr lang="ar-SA" dirty="0" smtClean="0"/>
              <a:t>حيث يتشكل الفهن</a:t>
            </a:r>
            <a:r>
              <a:rPr lang="en-US" dirty="0" smtClean="0"/>
              <a:t> </a:t>
            </a:r>
            <a:r>
              <a:rPr lang="ar-SA" dirty="0"/>
              <a:t>الدافئ </a:t>
            </a:r>
            <a:r>
              <a:rPr lang="ar-SA" smtClean="0"/>
              <a:t>والشينوك</a:t>
            </a:r>
            <a:r>
              <a:rPr lang="ar-SA" dirty="0"/>
              <a:t>.</a:t>
            </a:r>
            <a:endParaRPr lang="en-US" dirty="0"/>
          </a:p>
        </p:txBody>
      </p:sp>
    </p:spTree>
    <p:extLst>
      <p:ext uri="{BB962C8B-B14F-4D97-AF65-F5344CB8AC3E}">
        <p14:creationId xmlns:p14="http://schemas.microsoft.com/office/powerpoint/2010/main" xmlns="" val="334438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مناهج بحث 1</Template>
  <TotalTime>452</TotalTime>
  <Words>744</Words>
  <Application>Microsoft Office PowerPoint</Application>
  <PresentationFormat>A4 Paper (210x297 mm)‎</PresentationFormat>
  <Paragraphs>52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مناهج بحث 1</vt:lpstr>
      <vt:lpstr>الشريحة 1</vt:lpstr>
      <vt:lpstr>المحاضرة الخامسة عنوان المحاضرة</vt:lpstr>
      <vt:lpstr>الشريحة 3</vt:lpstr>
      <vt:lpstr>الشريحة 4</vt:lpstr>
      <vt:lpstr>1- TROPOSPHERE </vt:lpstr>
      <vt:lpstr>الشريحة 6</vt:lpstr>
      <vt:lpstr>2- STRATOSPHERE </vt:lpstr>
      <vt:lpstr> الستراتوسفير :</vt:lpstr>
      <vt:lpstr>3- MESOSPHERE </vt:lpstr>
      <vt:lpstr>4-THERMOSPHERE </vt:lpstr>
      <vt:lpstr>الثيرموسفير:</vt:lpstr>
      <vt:lpstr>Composition of the Atmosphere </vt:lpstr>
      <vt:lpstr>تركيب الاتموسفير:</vt:lpstr>
      <vt:lpstr>Local winds: </vt:lpstr>
      <vt:lpstr>الرياح المحلية:</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Mrawabdeh</dc:creator>
  <cp:lastModifiedBy>user</cp:lastModifiedBy>
  <cp:revision>53</cp:revision>
  <dcterms:created xsi:type="dcterms:W3CDTF">2011-02-14T16:02:57Z</dcterms:created>
  <dcterms:modified xsi:type="dcterms:W3CDTF">2015-03-28T10:55:47Z</dcterms:modified>
</cp:coreProperties>
</file>