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5" r:id="rId2"/>
  </p:sldMasterIdLst>
  <p:notesMasterIdLst>
    <p:notesMasterId r:id="rId23"/>
  </p:notesMasterIdLst>
  <p:sldIdLst>
    <p:sldId id="346" r:id="rId3"/>
    <p:sldId id="368" r:id="rId4"/>
    <p:sldId id="351" r:id="rId5"/>
    <p:sldId id="364" r:id="rId6"/>
    <p:sldId id="352" r:id="rId7"/>
    <p:sldId id="353" r:id="rId8"/>
    <p:sldId id="354" r:id="rId9"/>
    <p:sldId id="366" r:id="rId10"/>
    <p:sldId id="355" r:id="rId11"/>
    <p:sldId id="360" r:id="rId12"/>
    <p:sldId id="367" r:id="rId13"/>
    <p:sldId id="356" r:id="rId14"/>
    <p:sldId id="359" r:id="rId15"/>
    <p:sldId id="357" r:id="rId16"/>
    <p:sldId id="358" r:id="rId17"/>
    <p:sldId id="361" r:id="rId18"/>
    <p:sldId id="363" r:id="rId19"/>
    <p:sldId id="349" r:id="rId20"/>
    <p:sldId id="362" r:id="rId21"/>
    <p:sldId id="31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2945" autoAdjust="0"/>
  </p:normalViewPr>
  <p:slideViewPr>
    <p:cSldViewPr>
      <p:cViewPr varScale="1">
        <p:scale>
          <a:sx n="72" d="100"/>
          <a:sy n="72" d="100"/>
        </p:scale>
        <p:origin x="-930" y="-9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3/28/2015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6516954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3"/>
          <p:cNvSpPr/>
          <p:nvPr/>
        </p:nvSpPr>
        <p:spPr>
          <a:xfrm>
            <a:off x="4877330" y="6367464"/>
            <a:ext cx="646331"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        ]</a:t>
            </a:r>
          </a:p>
        </p:txBody>
      </p:sp>
      <p:sp>
        <p:nvSpPr>
          <p:cNvPr id="5" name="Rectangle 9"/>
          <p:cNvSpPr/>
          <p:nvPr/>
        </p:nvSpPr>
        <p:spPr>
          <a:xfrm>
            <a:off x="1" y="2133600"/>
            <a:ext cx="2667397"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auto" hangingPunct="0">
              <a:spcBef>
                <a:spcPts val="0"/>
              </a:spcBef>
              <a:spcAft>
                <a:spcPts val="0"/>
              </a:spcAft>
              <a:defRPr/>
            </a:pPr>
            <a:endParaRPr lang="en-US" sz="2215">
              <a:solidFill>
                <a:prstClr val="white"/>
              </a:solidFill>
            </a:endParaRPr>
          </a:p>
        </p:txBody>
      </p:sp>
      <p:sp>
        <p:nvSpPr>
          <p:cNvPr id="6" name="Rectangle 11"/>
          <p:cNvSpPr/>
          <p:nvPr/>
        </p:nvSpPr>
        <p:spPr>
          <a:xfrm>
            <a:off x="7238604" y="2133600"/>
            <a:ext cx="266739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auto" hangingPunct="0">
              <a:spcBef>
                <a:spcPts val="0"/>
              </a:spcBef>
              <a:spcAft>
                <a:spcPts val="0"/>
              </a:spcAft>
              <a:defRPr/>
            </a:pPr>
            <a:endParaRPr lang="en-US" sz="2215" dirty="0">
              <a:solidFill>
                <a:prstClr val="white"/>
              </a:solidFill>
            </a:endParaRPr>
          </a:p>
        </p:txBody>
      </p:sp>
      <p:sp>
        <p:nvSpPr>
          <p:cNvPr id="2" name="Title 1"/>
          <p:cNvSpPr>
            <a:spLocks noGrp="1"/>
          </p:cNvSpPr>
          <p:nvPr>
            <p:ph type="ctrTitle"/>
          </p:nvPr>
        </p:nvSpPr>
        <p:spPr>
          <a:xfrm>
            <a:off x="742950" y="2130428"/>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204" y="6356351"/>
            <a:ext cx="483261" cy="365125"/>
          </a:xfrm>
        </p:spPr>
        <p:txBody>
          <a:bodyPr/>
          <a:lstStyle>
            <a:lvl1pPr>
              <a:defRPr/>
            </a:lvl1pPr>
          </a:lstStyle>
          <a:p>
            <a:pPr>
              <a:defRPr/>
            </a:pPr>
            <a:fld id="{69E5A8F9-9BE4-470D-AABC-2709905FCD19}" type="slidenum">
              <a:rPr lang="de-DE" altLang="en-US">
                <a:solidFill>
                  <a:prstClr val="white"/>
                </a:solidFill>
              </a:rPr>
              <a:pPr>
                <a:defRPr/>
              </a:pPr>
              <a:t>‹#›</a:t>
            </a:fld>
            <a:endParaRPr lang="de-DE" altLang="en-US">
              <a:solidFill>
                <a:prstClr val="white"/>
              </a:solidFill>
            </a:endParaRPr>
          </a:p>
        </p:txBody>
      </p:sp>
    </p:spTree>
    <p:extLst>
      <p:ext uri="{BB962C8B-B14F-4D97-AF65-F5344CB8AC3E}">
        <p14:creationId xmlns:p14="http://schemas.microsoft.com/office/powerpoint/2010/main" xmlns="" val="2105253200"/>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459" y="280988"/>
            <a:ext cx="306123"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auto" hangingPunct="0">
              <a:spcBef>
                <a:spcPts val="0"/>
              </a:spcBef>
              <a:spcAft>
                <a:spcPts val="0"/>
              </a:spcAft>
              <a:defRPr/>
            </a:pPr>
            <a:endParaRPr lang="en-US" sz="2215">
              <a:solidFill>
                <a:prstClr val="white"/>
              </a:solidFill>
            </a:endParaRPr>
          </a:p>
        </p:txBody>
      </p:sp>
      <p:cxnSp>
        <p:nvCxnSpPr>
          <p:cNvPr id="5" name="Straight Connector 11"/>
          <p:cNvCxnSpPr/>
          <p:nvPr/>
        </p:nvCxnSpPr>
        <p:spPr>
          <a:xfrm>
            <a:off x="416189" y="1365250"/>
            <a:ext cx="9295475"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459" y="1"/>
            <a:ext cx="306123"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auto" hangingPunct="0">
              <a:spcBef>
                <a:spcPts val="0"/>
              </a:spcBef>
              <a:spcAft>
                <a:spcPts val="0"/>
              </a:spcAft>
              <a:defRPr/>
            </a:pPr>
            <a:endParaRPr lang="en-US" sz="2215">
              <a:solidFill>
                <a:prstClr val="white"/>
              </a:solidFill>
            </a:endParaRPr>
          </a:p>
        </p:txBody>
      </p:sp>
      <p:sp>
        <p:nvSpPr>
          <p:cNvPr id="7" name="Rectangle 6"/>
          <p:cNvSpPr/>
          <p:nvPr/>
        </p:nvSpPr>
        <p:spPr>
          <a:xfrm>
            <a:off x="4877330" y="6367464"/>
            <a:ext cx="646331"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xmlns="" val="629459349"/>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Rectangle 3"/>
          <p:cNvSpPr/>
          <p:nvPr/>
        </p:nvSpPr>
        <p:spPr>
          <a:xfrm>
            <a:off x="4877330" y="6367464"/>
            <a:ext cx="646331"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        ]</a:t>
            </a:r>
          </a:p>
        </p:txBody>
      </p:sp>
      <p:sp>
        <p:nvSpPr>
          <p:cNvPr id="2" name="Title 1"/>
          <p:cNvSpPr>
            <a:spLocks noGrp="1"/>
          </p:cNvSpPr>
          <p:nvPr>
            <p:ph type="title"/>
          </p:nvPr>
        </p:nvSpPr>
        <p:spPr>
          <a:xfrm>
            <a:off x="782506" y="4406903"/>
            <a:ext cx="8420100" cy="1362075"/>
          </a:xfrm>
        </p:spPr>
        <p:txBody>
          <a:bodyPr anchor="t"/>
          <a:lstStyle>
            <a:lvl1pPr algn="l">
              <a:defRPr sz="3692"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1846">
                <a:solidFill>
                  <a:schemeClr val="tx1">
                    <a:tint val="75000"/>
                  </a:schemeClr>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xmlns="" val="29286571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9424459" y="280988"/>
            <a:ext cx="306123"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auto" hangingPunct="0">
              <a:spcBef>
                <a:spcPts val="0"/>
              </a:spcBef>
              <a:spcAft>
                <a:spcPts val="0"/>
              </a:spcAft>
              <a:defRPr/>
            </a:pPr>
            <a:endParaRPr lang="en-US" sz="2215">
              <a:solidFill>
                <a:prstClr val="white"/>
              </a:solidFill>
            </a:endParaRPr>
          </a:p>
        </p:txBody>
      </p:sp>
      <p:cxnSp>
        <p:nvCxnSpPr>
          <p:cNvPr id="6" name="Straight Connector 11"/>
          <p:cNvCxnSpPr/>
          <p:nvPr/>
        </p:nvCxnSpPr>
        <p:spPr>
          <a:xfrm>
            <a:off x="416189" y="1365250"/>
            <a:ext cx="9295475"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459" y="1"/>
            <a:ext cx="306123"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auto" hangingPunct="0">
              <a:spcBef>
                <a:spcPts val="0"/>
              </a:spcBef>
              <a:spcAft>
                <a:spcPts val="0"/>
              </a:spcAft>
              <a:defRPr/>
            </a:pPr>
            <a:endParaRPr lang="en-US" sz="2215">
              <a:solidFill>
                <a:prstClr val="white"/>
              </a:solidFill>
            </a:endParaRPr>
          </a:p>
        </p:txBody>
      </p:sp>
      <p:sp>
        <p:nvSpPr>
          <p:cNvPr id="8" name="Rectangle 7"/>
          <p:cNvSpPr/>
          <p:nvPr/>
        </p:nvSpPr>
        <p:spPr>
          <a:xfrm>
            <a:off x="4877330" y="6367464"/>
            <a:ext cx="646331"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3"/>
            <a:ext cx="4389120" cy="4525963"/>
          </a:xfrm>
        </p:spPr>
        <p:txBody>
          <a:bodyPr/>
          <a:lstStyle>
            <a:lvl1pPr marL="158265" marR="0" indent="-263776" algn="r" defTabSz="844083" rtl="1" eaLnBrk="1" fontAlgn="auto" latinLnBrk="0" hangingPunct="1">
              <a:lnSpc>
                <a:spcPct val="100000"/>
              </a:lnSpc>
              <a:spcBef>
                <a:spcPct val="20000"/>
              </a:spcBef>
              <a:spcAft>
                <a:spcPts val="0"/>
              </a:spcAft>
              <a:buClrTx/>
              <a:buSzTx/>
              <a:buFont typeface="Arial" pitchFamily="34" charset="0"/>
              <a:buNone/>
              <a:tabLst/>
              <a:defRPr sz="2585"/>
            </a:lvl1pPr>
            <a:lvl2pPr marL="685817" marR="0" indent="-263776" algn="r" defTabSz="844083" rtl="0" eaLnBrk="1" fontAlgn="auto" latinLnBrk="0" hangingPunct="1">
              <a:lnSpc>
                <a:spcPct val="100000"/>
              </a:lnSpc>
              <a:spcBef>
                <a:spcPct val="20000"/>
              </a:spcBef>
              <a:spcAft>
                <a:spcPts val="0"/>
              </a:spcAft>
              <a:buClrTx/>
              <a:buSzTx/>
              <a:buFont typeface="Arial" pitchFamily="34" charset="0"/>
              <a:buNone/>
              <a:tabLst/>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p:txBody>
      </p:sp>
      <p:sp>
        <p:nvSpPr>
          <p:cNvPr id="12" name="Content Placeholder 2"/>
          <p:cNvSpPr>
            <a:spLocks noGrp="1"/>
          </p:cNvSpPr>
          <p:nvPr>
            <p:ph sz="half" idx="1"/>
          </p:nvPr>
        </p:nvSpPr>
        <p:spPr>
          <a:xfrm>
            <a:off x="457201" y="1600203"/>
            <a:ext cx="4389120" cy="4525963"/>
          </a:xfrm>
        </p:spPr>
        <p:txBody>
          <a:bodyPr/>
          <a:lstStyle>
            <a:lvl1pPr marL="158265" marR="0" indent="-263776" algn="r" defTabSz="844083" rtl="1" eaLnBrk="1" fontAlgn="auto" latinLnBrk="0" hangingPunct="1">
              <a:lnSpc>
                <a:spcPct val="100000"/>
              </a:lnSpc>
              <a:spcBef>
                <a:spcPct val="20000"/>
              </a:spcBef>
              <a:spcAft>
                <a:spcPts val="0"/>
              </a:spcAft>
              <a:buClrTx/>
              <a:buSzTx/>
              <a:buFont typeface="Arial" pitchFamily="34" charset="0"/>
              <a:buNone/>
              <a:tabLst/>
              <a:defRPr sz="2585"/>
            </a:lvl1pPr>
            <a:lvl2pPr marL="685817" marR="0" indent="-263776" algn="r" defTabSz="844083" rtl="0" eaLnBrk="1" fontAlgn="auto" latinLnBrk="0" hangingPunct="1">
              <a:lnSpc>
                <a:spcPct val="100000"/>
              </a:lnSpc>
              <a:spcBef>
                <a:spcPct val="20000"/>
              </a:spcBef>
              <a:spcAft>
                <a:spcPts val="0"/>
              </a:spcAft>
              <a:buClrTx/>
              <a:buSzTx/>
              <a:buFont typeface="Arial" pitchFamily="34" charset="0"/>
              <a:buNone/>
              <a:tabLst/>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p:txBody>
      </p:sp>
    </p:spTree>
    <p:extLst>
      <p:ext uri="{BB962C8B-B14F-4D97-AF65-F5344CB8AC3E}">
        <p14:creationId xmlns:p14="http://schemas.microsoft.com/office/powerpoint/2010/main" xmlns="" val="2607076247"/>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Rectangle 6"/>
          <p:cNvSpPr/>
          <p:nvPr/>
        </p:nvSpPr>
        <p:spPr>
          <a:xfrm>
            <a:off x="4877330" y="6367464"/>
            <a:ext cx="646331"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60810497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Rectangle 2"/>
          <p:cNvSpPr/>
          <p:nvPr/>
        </p:nvSpPr>
        <p:spPr>
          <a:xfrm>
            <a:off x="4877330" y="6367464"/>
            <a:ext cx="646331"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401750755"/>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1"/>
          <p:cNvSpPr/>
          <p:nvPr/>
        </p:nvSpPr>
        <p:spPr>
          <a:xfrm>
            <a:off x="4877330" y="6367464"/>
            <a:ext cx="646331"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        ]</a:t>
            </a:r>
          </a:p>
        </p:txBody>
      </p:sp>
    </p:spTree>
    <p:extLst>
      <p:ext uri="{BB962C8B-B14F-4D97-AF65-F5344CB8AC3E}">
        <p14:creationId xmlns:p14="http://schemas.microsoft.com/office/powerpoint/2010/main" xmlns="" val="61898649"/>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1846" b="1"/>
            </a:lvl1pPr>
          </a:lstStyle>
          <a:p>
            <a:r>
              <a:rPr lang="en-US" smtClean="0"/>
              <a:t>Click to edit Master title style</a:t>
            </a:r>
            <a:endParaRPr lang="en-US"/>
          </a:p>
        </p:txBody>
      </p:sp>
      <p:sp>
        <p:nvSpPr>
          <p:cNvPr id="3" name="Content Placeholder 2"/>
          <p:cNvSpPr>
            <a:spLocks noGrp="1"/>
          </p:cNvSpPr>
          <p:nvPr>
            <p:ph idx="1"/>
          </p:nvPr>
        </p:nvSpPr>
        <p:spPr>
          <a:xfrm>
            <a:off x="3872972" y="273053"/>
            <a:ext cx="5537729"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0971" cy="365125"/>
          </a:xfrm>
        </p:spPr>
        <p:txBody>
          <a:bodyPr/>
          <a:lstStyle>
            <a:lvl1pPr>
              <a:defRPr/>
            </a:lvl1pPr>
          </a:lstStyle>
          <a:p>
            <a:pPr>
              <a:defRPr/>
            </a:pPr>
            <a:fld id="{B96E63A3-CE42-45FE-BEF8-EE55C68C9FFE}" type="slidenum">
              <a:rPr lang="de-DE" altLang="en-US">
                <a:solidFill>
                  <a:prstClr val="white"/>
                </a:solidFill>
              </a:rPr>
              <a:pPr>
                <a:defRPr/>
              </a:pPr>
              <a:t>‹#›</a:t>
            </a:fld>
            <a:endParaRPr lang="de-DE" altLang="en-US">
              <a:solidFill>
                <a:prstClr val="white"/>
              </a:solidFill>
            </a:endParaRPr>
          </a:p>
        </p:txBody>
      </p:sp>
    </p:spTree>
    <p:extLst>
      <p:ext uri="{BB962C8B-B14F-4D97-AF65-F5344CB8AC3E}">
        <p14:creationId xmlns:p14="http://schemas.microsoft.com/office/powerpoint/2010/main" xmlns="" val="1623634783"/>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1846"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r>
              <a:rPr lang="en-US" noProof="0" smtClean="0"/>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9"/>
            <a:ext cx="570971" cy="365125"/>
          </a:xfrm>
        </p:spPr>
        <p:txBody>
          <a:bodyPr/>
          <a:lstStyle>
            <a:lvl1pPr>
              <a:defRPr/>
            </a:lvl1pPr>
          </a:lstStyle>
          <a:p>
            <a:pPr>
              <a:defRPr/>
            </a:pPr>
            <a:fld id="{C7673A8D-CC24-4E30-AC82-CBAC35D61953}" type="slidenum">
              <a:rPr lang="de-DE" altLang="en-US">
                <a:solidFill>
                  <a:prstClr val="white"/>
                </a:solidFill>
              </a:rPr>
              <a:pPr>
                <a:defRPr/>
              </a:pPr>
              <a:t>‹#›</a:t>
            </a:fld>
            <a:endParaRPr lang="de-DE" altLang="en-US">
              <a:solidFill>
                <a:prstClr val="white"/>
              </a:solidFill>
            </a:endParaRPr>
          </a:p>
        </p:txBody>
      </p:sp>
    </p:spTree>
    <p:extLst>
      <p:ext uri="{BB962C8B-B14F-4D97-AF65-F5344CB8AC3E}">
        <p14:creationId xmlns:p14="http://schemas.microsoft.com/office/powerpoint/2010/main" xmlns="" val="28665043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0971" cy="365125"/>
          </a:xfrm>
        </p:spPr>
        <p:txBody>
          <a:bodyPr/>
          <a:lstStyle>
            <a:lvl1pPr>
              <a:defRPr/>
            </a:lvl1pPr>
          </a:lstStyle>
          <a:p>
            <a:pPr>
              <a:defRPr/>
            </a:pPr>
            <a:fld id="{44C9CED4-89A6-4B32-8B51-3380922B2BC9}" type="slidenum">
              <a:rPr lang="de-DE" altLang="en-US">
                <a:solidFill>
                  <a:prstClr val="white"/>
                </a:solidFill>
              </a:rPr>
              <a:pPr>
                <a:defRPr/>
              </a:pPr>
              <a:t>‹#›</a:t>
            </a:fld>
            <a:endParaRPr lang="de-DE" altLang="en-US">
              <a:solidFill>
                <a:prstClr val="white"/>
              </a:solidFill>
            </a:endParaRPr>
          </a:p>
        </p:txBody>
      </p:sp>
    </p:spTree>
    <p:extLst>
      <p:ext uri="{BB962C8B-B14F-4D97-AF65-F5344CB8AC3E}">
        <p14:creationId xmlns:p14="http://schemas.microsoft.com/office/powerpoint/2010/main" xmlns="" val="2573708503"/>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9"/>
            <a:ext cx="570971" cy="365125"/>
          </a:xfrm>
        </p:spPr>
        <p:txBody>
          <a:bodyPr/>
          <a:lstStyle>
            <a:lvl1pPr>
              <a:defRPr/>
            </a:lvl1pPr>
          </a:lstStyle>
          <a:p>
            <a:pPr>
              <a:defRPr/>
            </a:pPr>
            <a:fld id="{5262324A-E112-48DA-81C4-55C252C05F60}" type="slidenum">
              <a:rPr lang="de-DE" altLang="en-US">
                <a:solidFill>
                  <a:prstClr val="white"/>
                </a:solidFill>
              </a:rPr>
              <a:pPr>
                <a:defRPr/>
              </a:pPr>
              <a:t>‹#›</a:t>
            </a:fld>
            <a:endParaRPr lang="de-DE" altLang="en-US">
              <a:solidFill>
                <a:prstClr val="white"/>
              </a:solidFill>
            </a:endParaRPr>
          </a:p>
        </p:txBody>
      </p:sp>
    </p:spTree>
    <p:extLst>
      <p:ext uri="{BB962C8B-B14F-4D97-AF65-F5344CB8AC3E}">
        <p14:creationId xmlns:p14="http://schemas.microsoft.com/office/powerpoint/2010/main" xmlns="" val="3461591450"/>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47650" y="1981200"/>
            <a:ext cx="40036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6425" y="1981200"/>
            <a:ext cx="40036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dt" sz="half" idx="10"/>
          </p:nvPr>
        </p:nvSpPr>
        <p:spPr>
          <a:xfrm>
            <a:off x="247650" y="6248400"/>
            <a:ext cx="1733550" cy="457200"/>
          </a:xfrm>
          <a:prstGeom prst="rect">
            <a:avLst/>
          </a:prstGeom>
        </p:spPr>
        <p:txBody>
          <a:bodyPr/>
          <a:lstStyle>
            <a:lvl1pPr>
              <a:defRPr/>
            </a:lvl1pPr>
          </a:lstStyle>
          <a:p>
            <a:pPr algn="l" rtl="0" eaLnBrk="0" hangingPunct="0">
              <a:defRPr/>
            </a:pPr>
            <a:endParaRPr lang="de-DE" altLang="en-US" sz="2400">
              <a:solidFill>
                <a:prstClr val="black"/>
              </a:solidFill>
              <a:latin typeface="Times New Roman" panose="02020603050405020304" pitchFamily="18" charset="0"/>
              <a:cs typeface="+mn-cs"/>
            </a:endParaRPr>
          </a:p>
        </p:txBody>
      </p:sp>
      <p:sp>
        <p:nvSpPr>
          <p:cNvPr id="6" name="Rectangle 11"/>
          <p:cNvSpPr>
            <a:spLocks noGrp="1" noChangeArrowheads="1"/>
          </p:cNvSpPr>
          <p:nvPr>
            <p:ph type="ftr" sz="quarter" idx="11"/>
          </p:nvPr>
        </p:nvSpPr>
        <p:spPr>
          <a:xfrm>
            <a:off x="2393950" y="6248400"/>
            <a:ext cx="3797300" cy="457200"/>
          </a:xfrm>
          <a:prstGeom prst="rect">
            <a:avLst/>
          </a:prstGeom>
        </p:spPr>
        <p:txBody>
          <a:bodyPr/>
          <a:lstStyle>
            <a:lvl1pPr>
              <a:defRPr/>
            </a:lvl1pPr>
          </a:lstStyle>
          <a:p>
            <a:pPr algn="l" rtl="0" eaLnBrk="0" hangingPunct="0">
              <a:defRPr/>
            </a:pPr>
            <a:r>
              <a:rPr lang="de-DE" altLang="en-US" sz="2400">
                <a:solidFill>
                  <a:prstClr val="black"/>
                </a:solidFill>
                <a:latin typeface="Times New Roman" panose="02020603050405020304" pitchFamily="18" charset="0"/>
                <a:cs typeface="+mn-cs"/>
              </a:rPr>
              <a:t>Migration WL</a:t>
            </a:r>
          </a:p>
        </p:txBody>
      </p:sp>
      <p:sp>
        <p:nvSpPr>
          <p:cNvPr id="7" name="Rectangle 12"/>
          <p:cNvSpPr>
            <a:spLocks noGrp="1" noChangeArrowheads="1"/>
          </p:cNvSpPr>
          <p:nvPr>
            <p:ph type="sldNum" sz="quarter" idx="12"/>
          </p:nvPr>
        </p:nvSpPr>
        <p:spPr/>
        <p:txBody>
          <a:bodyPr/>
          <a:lstStyle>
            <a:lvl1pPr>
              <a:defRPr/>
            </a:lvl1pPr>
          </a:lstStyle>
          <a:p>
            <a:pPr>
              <a:defRPr/>
            </a:pPr>
            <a:fld id="{2C2D5153-848C-4C36-8AD9-841BA865E323}" type="slidenum">
              <a:rPr lang="de-DE" altLang="en-US">
                <a:solidFill>
                  <a:prstClr val="white"/>
                </a:solidFill>
              </a:rPr>
              <a:pPr>
                <a:defRPr/>
              </a:pPr>
              <a:t>‹#›</a:t>
            </a:fld>
            <a:endParaRPr lang="de-DE" altLang="en-US">
              <a:solidFill>
                <a:prstClr val="white"/>
              </a:solidFill>
            </a:endParaRPr>
          </a:p>
        </p:txBody>
      </p:sp>
    </p:spTree>
    <p:extLst>
      <p:ext uri="{BB962C8B-B14F-4D97-AF65-F5344CB8AC3E}">
        <p14:creationId xmlns:p14="http://schemas.microsoft.com/office/powerpoint/2010/main" xmlns="" val="2781352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altLang="en-US" smtClean="0"/>
              <a:t>العنوان الرئيسي</a:t>
            </a:r>
          </a:p>
        </p:txBody>
      </p:sp>
      <p:sp>
        <p:nvSpPr>
          <p:cNvPr id="1027" name="Text Placeholder 2"/>
          <p:cNvSpPr>
            <a:spLocks noGrp="1"/>
          </p:cNvSpPr>
          <p:nvPr>
            <p:ph type="body" idx="1"/>
          </p:nvPr>
        </p:nvSpPr>
        <p:spPr bwMode="auto">
          <a:xfrm>
            <a:off x="495300" y="1600201"/>
            <a:ext cx="89154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altLang="en-US" smtClean="0"/>
              <a:t>المحتوى المستوى الأول</a:t>
            </a:r>
          </a:p>
          <a:p>
            <a:pPr lvl="1"/>
            <a:r>
              <a:rPr lang="ar-EG" altLang="en-US" smtClean="0"/>
              <a:t>المحتوى المستوى الثاني</a:t>
            </a:r>
          </a:p>
          <a:p>
            <a:pPr lvl="2"/>
            <a:r>
              <a:rPr lang="ar-EG" altLang="en-US" smtClean="0"/>
              <a:t>المحتوى المستوى الثالث</a:t>
            </a:r>
          </a:p>
          <a:p>
            <a:pPr lvl="3"/>
            <a:r>
              <a:rPr lang="ar-EG" altLang="en-US" smtClean="0"/>
              <a:t>المحتوى المستوى الرابع</a:t>
            </a:r>
          </a:p>
          <a:p>
            <a:pPr lvl="4"/>
            <a:r>
              <a:rPr lang="ar-EG" altLang="en-US" smtClean="0"/>
              <a:t>المحتوى المستوى الخامس</a:t>
            </a:r>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09" tIns="47605" rIns="95209" bIns="47605" anchor="ctr"/>
          <a:lstStyle/>
          <a:p>
            <a:pPr algn="ctr" rtl="0" eaLnBrk="0" fontAlgn="auto" hangingPunct="0">
              <a:spcBef>
                <a:spcPts val="0"/>
              </a:spcBef>
              <a:spcAft>
                <a:spcPts val="0"/>
              </a:spcAft>
              <a:defRPr/>
            </a:pPr>
            <a:endParaRPr lang="en-US" sz="2215">
              <a:solidFill>
                <a:prstClr val="white"/>
              </a:solidFill>
            </a:endParaRPr>
          </a:p>
        </p:txBody>
      </p:sp>
      <p:grpSp>
        <p:nvGrpSpPr>
          <p:cNvPr id="1029" name="Group 7"/>
          <p:cNvGrpSpPr>
            <a:grpSpLocks/>
          </p:cNvGrpSpPr>
          <p:nvPr/>
        </p:nvGrpSpPr>
        <p:grpSpPr bwMode="auto">
          <a:xfrm>
            <a:off x="8610997" y="5791200"/>
            <a:ext cx="940726" cy="914400"/>
            <a:chOff x="5210750" y="1066800"/>
            <a:chExt cx="2976900" cy="3130677"/>
          </a:xfrm>
        </p:grpSpPr>
        <p:sp>
          <p:nvSpPr>
            <p:cNvPr id="13" name="Oval 12"/>
            <p:cNvSpPr/>
            <p:nvPr/>
          </p:nvSpPr>
          <p:spPr>
            <a:xfrm>
              <a:off x="5319595" y="1142893"/>
              <a:ext cx="2770095"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auto" hangingPunct="0">
                <a:spcBef>
                  <a:spcPts val="0"/>
                </a:spcBef>
                <a:spcAft>
                  <a:spcPts val="0"/>
                </a:spcAft>
                <a:defRPr/>
              </a:pPr>
              <a:endParaRPr lang="en-US" sz="2215">
                <a:solidFill>
                  <a:prstClr val="white"/>
                </a:solidFill>
              </a:endParaRPr>
            </a:p>
          </p:txBody>
        </p:sp>
        <p:pic>
          <p:nvPicPr>
            <p:cNvPr id="1037"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915165" y="6376989"/>
            <a:ext cx="570971" cy="365125"/>
          </a:xfrm>
          <a:prstGeom prst="rect">
            <a:avLst/>
          </a:prstGeom>
        </p:spPr>
        <p:txBody>
          <a:bodyPr vert="horz" wrap="square" lIns="91440" tIns="45720" rIns="91440" bIns="45720" numCol="1" anchor="ctr" anchorCtr="0" compatLnSpc="1">
            <a:prstTxWarp prst="textNoShape">
              <a:avLst/>
            </a:prstTxWarp>
          </a:bodyPr>
          <a:lstStyle>
            <a:lvl1pPr rtl="0">
              <a:defRPr sz="1108">
                <a:solidFill>
                  <a:schemeClr val="bg1"/>
                </a:solidFill>
                <a:latin typeface="Calibri" pitchFamily="34" charset="0"/>
                <a:cs typeface="Arial" charset="0"/>
              </a:defRPr>
            </a:lvl1pPr>
          </a:lstStyle>
          <a:p>
            <a:pPr algn="l" eaLnBrk="0" hangingPunct="0">
              <a:defRPr/>
            </a:pPr>
            <a:fld id="{34DA8CDC-6963-473C-BCC9-D811903DF0B1}" type="slidenum">
              <a:rPr lang="de-DE" altLang="en-US">
                <a:solidFill>
                  <a:prstClr val="white"/>
                </a:solidFill>
              </a:rPr>
              <a:pPr algn="l" eaLnBrk="0" hangingPunct="0">
                <a:defRPr/>
              </a:pPr>
              <a:t>‹#›</a:t>
            </a:fld>
            <a:endParaRPr lang="de-DE" altLang="en-US">
              <a:solidFill>
                <a:prstClr val="white"/>
              </a:solidFill>
            </a:endParaRPr>
          </a:p>
        </p:txBody>
      </p:sp>
      <p:sp>
        <p:nvSpPr>
          <p:cNvPr id="16" name="Rectangle 15"/>
          <p:cNvSpPr/>
          <p:nvPr/>
        </p:nvSpPr>
        <p:spPr>
          <a:xfrm>
            <a:off x="6781139" y="6519864"/>
            <a:ext cx="1796774" cy="319639"/>
          </a:xfrm>
          <a:prstGeom prst="rect">
            <a:avLst/>
          </a:prstGeom>
        </p:spPr>
        <p:txBody>
          <a:bodyPr wrap="none">
            <a:spAutoFit/>
          </a:bodyPr>
          <a:lstStyle/>
          <a:p>
            <a:pPr algn="l" rtl="0" eaLnBrk="0" fontAlgn="auto" hangingPunct="0">
              <a:spcBef>
                <a:spcPts val="0"/>
              </a:spcBef>
              <a:spcAft>
                <a:spcPts val="0"/>
              </a:spcAft>
              <a:defRPr/>
            </a:pPr>
            <a:r>
              <a:rPr lang="en-US" sz="1477" dirty="0">
                <a:solidFill>
                  <a:prstClr val="white"/>
                </a:solidFill>
                <a:latin typeface="Calibri"/>
                <a:cs typeface="+mn-cs"/>
              </a:rPr>
              <a:t>King Faisal University</a:t>
            </a:r>
          </a:p>
        </p:txBody>
      </p:sp>
      <p:sp>
        <p:nvSpPr>
          <p:cNvPr id="17" name="Rectangle 16"/>
          <p:cNvSpPr/>
          <p:nvPr/>
        </p:nvSpPr>
        <p:spPr>
          <a:xfrm>
            <a:off x="7051147" y="6291264"/>
            <a:ext cx="1313180" cy="319639"/>
          </a:xfrm>
          <a:prstGeom prst="rect">
            <a:avLst/>
          </a:prstGeom>
        </p:spPr>
        <p:txBody>
          <a:bodyPr wrap="none">
            <a:spAutoFit/>
          </a:bodyPr>
          <a:lstStyle/>
          <a:p>
            <a:pPr algn="l" rtl="0" eaLnBrk="0" fontAlgn="auto" hangingPunct="0">
              <a:spcBef>
                <a:spcPts val="0"/>
              </a:spcBef>
              <a:spcAft>
                <a:spcPts val="0"/>
              </a:spcAft>
              <a:defRPr/>
            </a:pPr>
            <a:r>
              <a:rPr lang="ar-SA" sz="1477" b="1" dirty="0">
                <a:solidFill>
                  <a:prstClr val="white"/>
                </a:solidFill>
                <a:latin typeface="Calibri"/>
              </a:rPr>
              <a:t>جامعة الملك فيصل</a:t>
            </a:r>
            <a:endParaRPr lang="en-US" sz="1477" b="1" dirty="0">
              <a:solidFill>
                <a:prstClr val="white"/>
              </a:solidFill>
              <a:latin typeface="Calibri"/>
              <a:cs typeface="+mn-cs"/>
            </a:endParaRPr>
          </a:p>
        </p:txBody>
      </p:sp>
      <p:pic>
        <p:nvPicPr>
          <p:cNvPr id="1033" name="Picture 17" descr="logo EDE.png"/>
          <p:cNvPicPr>
            <a:picLocks noChangeAspect="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04404" y="5791201"/>
            <a:ext cx="839258" cy="938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Rectangle 18"/>
          <p:cNvSpPr/>
          <p:nvPr/>
        </p:nvSpPr>
        <p:spPr>
          <a:xfrm>
            <a:off x="914930" y="6581775"/>
            <a:ext cx="2904962" cy="262829"/>
          </a:xfrm>
          <a:prstGeom prst="rect">
            <a:avLst/>
          </a:prstGeom>
        </p:spPr>
        <p:txBody>
          <a:bodyPr wrap="none">
            <a:spAutoFit/>
          </a:bodyPr>
          <a:lstStyle/>
          <a:p>
            <a:pPr algn="l" rtl="0" eaLnBrk="0" fontAlgn="auto" hangingPunct="0">
              <a:spcBef>
                <a:spcPts val="0"/>
              </a:spcBef>
              <a:spcAft>
                <a:spcPts val="0"/>
              </a:spcAft>
              <a:defRPr/>
            </a:pPr>
            <a:r>
              <a:rPr lang="en-US" sz="1108" dirty="0">
                <a:solidFill>
                  <a:prstClr val="white"/>
                </a:solidFill>
                <a:latin typeface="Calibri"/>
                <a:cs typeface="+mn-cs"/>
              </a:rPr>
              <a:t>Deanship of E-Learning and Distance Education</a:t>
            </a:r>
          </a:p>
        </p:txBody>
      </p:sp>
      <p:sp>
        <p:nvSpPr>
          <p:cNvPr id="20" name="Rectangle 19"/>
          <p:cNvSpPr/>
          <p:nvPr/>
        </p:nvSpPr>
        <p:spPr>
          <a:xfrm>
            <a:off x="1183217" y="6291264"/>
            <a:ext cx="2555508" cy="319639"/>
          </a:xfrm>
          <a:prstGeom prst="rect">
            <a:avLst/>
          </a:prstGeom>
        </p:spPr>
        <p:txBody>
          <a:bodyPr wrap="none">
            <a:spAutoFit/>
          </a:bodyPr>
          <a:lstStyle/>
          <a:p>
            <a:pPr algn="l" rtl="0" eaLnBrk="0" fontAlgn="auto" hangingPunct="0">
              <a:spcBef>
                <a:spcPts val="0"/>
              </a:spcBef>
              <a:spcAft>
                <a:spcPts val="0"/>
              </a:spcAft>
              <a:defRPr/>
            </a:pPr>
            <a:r>
              <a:rPr lang="ar-SA" sz="1477" b="1" dirty="0">
                <a:solidFill>
                  <a:prstClr val="white"/>
                </a:solidFill>
                <a:latin typeface="Calibri"/>
              </a:rPr>
              <a:t>عمادة التعليم الإكتروني والتعلم عن بعد</a:t>
            </a:r>
            <a:endParaRPr lang="en-US" sz="1477" b="1" dirty="0">
              <a:solidFill>
                <a:prstClr val="white"/>
              </a:solidFill>
              <a:latin typeface="Calibri"/>
              <a:cs typeface="+mn-cs"/>
            </a:endParaRPr>
          </a:p>
        </p:txBody>
      </p:sp>
    </p:spTree>
    <p:extLst>
      <p:ext uri="{BB962C8B-B14F-4D97-AF65-F5344CB8AC3E}">
        <p14:creationId xmlns:p14="http://schemas.microsoft.com/office/powerpoint/2010/main" xmlns="" val="131114303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Lst>
  <p:hf hdr="0" dt="0"/>
  <p:txStyles>
    <p:titleStyle>
      <a:lvl1pPr algn="r" rtl="1" eaLnBrk="0" fontAlgn="base" hangingPunct="0">
        <a:spcBef>
          <a:spcPct val="0"/>
        </a:spcBef>
        <a:spcAft>
          <a:spcPct val="0"/>
        </a:spcAft>
        <a:defRPr sz="4000" kern="1200">
          <a:solidFill>
            <a:srgbClr val="376092"/>
          </a:solidFill>
          <a:latin typeface="+mj-lt"/>
          <a:ea typeface="+mj-ea"/>
          <a:cs typeface="Arial" charset="0"/>
        </a:defRPr>
      </a:lvl1pPr>
      <a:lvl2pPr algn="r" rtl="1" eaLnBrk="0" fontAlgn="base" hangingPunct="0">
        <a:spcBef>
          <a:spcPct val="0"/>
        </a:spcBef>
        <a:spcAft>
          <a:spcPct val="0"/>
        </a:spcAft>
        <a:defRPr sz="4000">
          <a:solidFill>
            <a:srgbClr val="376092"/>
          </a:solidFill>
          <a:latin typeface="Calibri" pitchFamily="34" charset="0"/>
          <a:cs typeface="Arial" charset="0"/>
        </a:defRPr>
      </a:lvl2pPr>
      <a:lvl3pPr algn="r" rtl="1" eaLnBrk="0" fontAlgn="base" hangingPunct="0">
        <a:spcBef>
          <a:spcPct val="0"/>
        </a:spcBef>
        <a:spcAft>
          <a:spcPct val="0"/>
        </a:spcAft>
        <a:defRPr sz="4000">
          <a:solidFill>
            <a:srgbClr val="376092"/>
          </a:solidFill>
          <a:latin typeface="Calibri" pitchFamily="34" charset="0"/>
          <a:cs typeface="Arial" charset="0"/>
        </a:defRPr>
      </a:lvl3pPr>
      <a:lvl4pPr algn="r" rtl="1" eaLnBrk="0" fontAlgn="base" hangingPunct="0">
        <a:spcBef>
          <a:spcPct val="0"/>
        </a:spcBef>
        <a:spcAft>
          <a:spcPct val="0"/>
        </a:spcAft>
        <a:defRPr sz="4000">
          <a:solidFill>
            <a:srgbClr val="376092"/>
          </a:solidFill>
          <a:latin typeface="Calibri" pitchFamily="34" charset="0"/>
          <a:cs typeface="Arial" charset="0"/>
        </a:defRPr>
      </a:lvl4pPr>
      <a:lvl5pPr algn="r" rtl="1" eaLnBrk="0" fontAlgn="base" hangingPunct="0">
        <a:spcBef>
          <a:spcPct val="0"/>
        </a:spcBef>
        <a:spcAft>
          <a:spcPct val="0"/>
        </a:spcAft>
        <a:defRPr sz="4000">
          <a:solidFill>
            <a:srgbClr val="376092"/>
          </a:solidFill>
          <a:latin typeface="Calibri" pitchFamily="34" charset="0"/>
          <a:cs typeface="Arial" charset="0"/>
        </a:defRPr>
      </a:lvl5pPr>
      <a:lvl6pPr marL="422041" algn="r" rtl="1" eaLnBrk="1" fontAlgn="base" hangingPunct="1">
        <a:spcBef>
          <a:spcPct val="0"/>
        </a:spcBef>
        <a:spcAft>
          <a:spcPct val="0"/>
        </a:spcAft>
        <a:defRPr sz="4062">
          <a:solidFill>
            <a:srgbClr val="376092"/>
          </a:solidFill>
          <a:latin typeface="Calibri" pitchFamily="34" charset="0"/>
          <a:cs typeface="Arial" charset="0"/>
        </a:defRPr>
      </a:lvl6pPr>
      <a:lvl7pPr marL="844083" algn="r" rtl="1" eaLnBrk="1" fontAlgn="base" hangingPunct="1">
        <a:spcBef>
          <a:spcPct val="0"/>
        </a:spcBef>
        <a:spcAft>
          <a:spcPct val="0"/>
        </a:spcAft>
        <a:defRPr sz="4062">
          <a:solidFill>
            <a:srgbClr val="376092"/>
          </a:solidFill>
          <a:latin typeface="Calibri" pitchFamily="34" charset="0"/>
          <a:cs typeface="Arial" charset="0"/>
        </a:defRPr>
      </a:lvl7pPr>
      <a:lvl8pPr marL="1266124" algn="r" rtl="1" eaLnBrk="1" fontAlgn="base" hangingPunct="1">
        <a:spcBef>
          <a:spcPct val="0"/>
        </a:spcBef>
        <a:spcAft>
          <a:spcPct val="0"/>
        </a:spcAft>
        <a:defRPr sz="4062">
          <a:solidFill>
            <a:srgbClr val="376092"/>
          </a:solidFill>
          <a:latin typeface="Calibri" pitchFamily="34" charset="0"/>
          <a:cs typeface="Arial" charset="0"/>
        </a:defRPr>
      </a:lvl8pPr>
      <a:lvl9pPr marL="1688165" algn="r" rtl="1" eaLnBrk="1" fontAlgn="base" hangingPunct="1">
        <a:spcBef>
          <a:spcPct val="0"/>
        </a:spcBef>
        <a:spcAft>
          <a:spcPct val="0"/>
        </a:spcAft>
        <a:defRPr sz="4062">
          <a:solidFill>
            <a:srgbClr val="376092"/>
          </a:solidFill>
          <a:latin typeface="Calibri" pitchFamily="34" charset="0"/>
          <a:cs typeface="Arial" charset="0"/>
        </a:defRPr>
      </a:lvl9pPr>
    </p:titleStyle>
    <p:bodyStyle>
      <a:lvl1pPr marL="315913" indent="-315913" algn="r" rtl="1"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Arial" charset="0"/>
        </a:defRPr>
      </a:lvl1pPr>
      <a:lvl2pPr marL="685800" indent="-263525" algn="r" rtl="1"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Arial" charset="0"/>
        </a:defRPr>
      </a:lvl2pPr>
      <a:lvl3pPr marL="1054100" indent="-209550" algn="r" rtl="1"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Arial" charset="0"/>
        </a:defRPr>
      </a:lvl3pPr>
      <a:lvl4pPr marL="1476375" indent="-209550" algn="r" rtl="1"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Arial" charset="0"/>
        </a:defRPr>
      </a:lvl4pPr>
      <a:lvl5pPr marL="1898650" indent="-209550" algn="r" rtl="1"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Arial" charset="0"/>
        </a:defRPr>
      </a:lvl5pPr>
      <a:lvl6pPr marL="2321227"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r" defTabSz="844083" rtl="1"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r" defTabSz="844083" rtl="1" eaLnBrk="1" latinLnBrk="0" hangingPunct="1">
        <a:defRPr sz="1662" kern="1200">
          <a:solidFill>
            <a:schemeClr val="tx1"/>
          </a:solidFill>
          <a:latin typeface="+mn-lt"/>
          <a:ea typeface="+mn-ea"/>
          <a:cs typeface="+mn-cs"/>
        </a:defRPr>
      </a:lvl1pPr>
      <a:lvl2pPr marL="422041" algn="r" defTabSz="844083" rtl="1" eaLnBrk="1" latinLnBrk="0" hangingPunct="1">
        <a:defRPr sz="1662" kern="1200">
          <a:solidFill>
            <a:schemeClr val="tx1"/>
          </a:solidFill>
          <a:latin typeface="+mn-lt"/>
          <a:ea typeface="+mn-ea"/>
          <a:cs typeface="+mn-cs"/>
        </a:defRPr>
      </a:lvl2pPr>
      <a:lvl3pPr marL="844083" algn="r" defTabSz="844083" rtl="1" eaLnBrk="1" latinLnBrk="0" hangingPunct="1">
        <a:defRPr sz="1662" kern="1200">
          <a:solidFill>
            <a:schemeClr val="tx1"/>
          </a:solidFill>
          <a:latin typeface="+mn-lt"/>
          <a:ea typeface="+mn-ea"/>
          <a:cs typeface="+mn-cs"/>
        </a:defRPr>
      </a:lvl3pPr>
      <a:lvl4pPr marL="1266124" algn="r" defTabSz="844083" rtl="1" eaLnBrk="1" latinLnBrk="0" hangingPunct="1">
        <a:defRPr sz="1662" kern="1200">
          <a:solidFill>
            <a:schemeClr val="tx1"/>
          </a:solidFill>
          <a:latin typeface="+mn-lt"/>
          <a:ea typeface="+mn-ea"/>
          <a:cs typeface="+mn-cs"/>
        </a:defRPr>
      </a:lvl4pPr>
      <a:lvl5pPr marL="1688165" algn="r" defTabSz="844083" rtl="1" eaLnBrk="1" latinLnBrk="0" hangingPunct="1">
        <a:defRPr sz="1662" kern="1200">
          <a:solidFill>
            <a:schemeClr val="tx1"/>
          </a:solidFill>
          <a:latin typeface="+mn-lt"/>
          <a:ea typeface="+mn-ea"/>
          <a:cs typeface="+mn-cs"/>
        </a:defRPr>
      </a:lvl5pPr>
      <a:lvl6pPr marL="2110207" algn="r" defTabSz="844083" rtl="1" eaLnBrk="1" latinLnBrk="0" hangingPunct="1">
        <a:defRPr sz="1662" kern="1200">
          <a:solidFill>
            <a:schemeClr val="tx1"/>
          </a:solidFill>
          <a:latin typeface="+mn-lt"/>
          <a:ea typeface="+mn-ea"/>
          <a:cs typeface="+mn-cs"/>
        </a:defRPr>
      </a:lvl6pPr>
      <a:lvl7pPr marL="2532248" algn="r" defTabSz="844083" rtl="1" eaLnBrk="1" latinLnBrk="0" hangingPunct="1">
        <a:defRPr sz="1662" kern="1200">
          <a:solidFill>
            <a:schemeClr val="tx1"/>
          </a:solidFill>
          <a:latin typeface="+mn-lt"/>
          <a:ea typeface="+mn-ea"/>
          <a:cs typeface="+mn-cs"/>
        </a:defRPr>
      </a:lvl7pPr>
      <a:lvl8pPr marL="2954289" algn="r" defTabSz="844083" rtl="1" eaLnBrk="1" latinLnBrk="0" hangingPunct="1">
        <a:defRPr sz="1662" kern="1200">
          <a:solidFill>
            <a:schemeClr val="tx1"/>
          </a:solidFill>
          <a:latin typeface="+mn-lt"/>
          <a:ea typeface="+mn-ea"/>
          <a:cs typeface="+mn-cs"/>
        </a:defRPr>
      </a:lvl8pPr>
      <a:lvl9pPr marL="3376331" algn="r" defTabSz="844083" rtl="1"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105400" y="4648200"/>
            <a:ext cx="4464050" cy="10668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lgn="ctr" rtl="0">
              <a:spcBef>
                <a:spcPct val="20000"/>
              </a:spcBef>
              <a:buFont typeface="Arial" pitchFamily="34" charset="0"/>
              <a:buNone/>
            </a:pPr>
            <a:r>
              <a:rPr lang="ar-EG" sz="2400" b="1" dirty="0">
                <a:solidFill>
                  <a:srgbClr val="FF0000"/>
                </a:solidFill>
                <a:latin typeface="Calibri" pitchFamily="34" charset="0"/>
              </a:rPr>
              <a:t>نظام التعليم المطور </a:t>
            </a:r>
            <a:r>
              <a:rPr lang="ar-EG" sz="2400" b="1" dirty="0" smtClean="0">
                <a:solidFill>
                  <a:srgbClr val="FF0000"/>
                </a:solidFill>
                <a:latin typeface="Calibri" pitchFamily="34" charset="0"/>
              </a:rPr>
              <a:t>للانتساب</a:t>
            </a:r>
            <a:endParaRPr lang="en-US" sz="2400" b="1" dirty="0" smtClean="0">
              <a:solidFill>
                <a:srgbClr val="FF0000"/>
              </a:solidFill>
              <a:latin typeface="Calibri" pitchFamily="34" charset="0"/>
            </a:endParaRPr>
          </a:p>
          <a:p>
            <a:pPr algn="ctr" rtl="0">
              <a:spcBef>
                <a:spcPct val="20000"/>
              </a:spcBef>
              <a:buFont typeface="Arial" pitchFamily="34" charset="0"/>
              <a:buNone/>
            </a:pPr>
            <a:r>
              <a:rPr lang="ar-SA" sz="2400" dirty="0" smtClean="0">
                <a:solidFill>
                  <a:srgbClr val="FF0000"/>
                </a:solidFill>
                <a:latin typeface="Calibri" pitchFamily="34" charset="0"/>
              </a:rPr>
              <a:t>العلوم الاجتماعية</a:t>
            </a:r>
            <a:r>
              <a:rPr lang="en-US" sz="2400" dirty="0" smtClean="0">
                <a:solidFill>
                  <a:srgbClr val="FF0000"/>
                </a:solidFill>
                <a:latin typeface="Calibri" pitchFamily="34" charset="0"/>
              </a:rPr>
              <a:t>  </a:t>
            </a:r>
            <a:r>
              <a:rPr lang="ar-SA" sz="2400" b="1" dirty="0" smtClean="0">
                <a:solidFill>
                  <a:srgbClr val="FF0000"/>
                </a:solidFill>
              </a:rPr>
              <a:t>كلية الآداب </a:t>
            </a:r>
            <a:r>
              <a:rPr lang="ar-EG" sz="2400" dirty="0" smtClean="0">
                <a:solidFill>
                  <a:srgbClr val="FF0000"/>
                </a:solidFill>
                <a:latin typeface="Calibri" pitchFamily="34" charset="0"/>
              </a:rPr>
              <a:t>– قسم</a:t>
            </a:r>
            <a:endParaRPr lang="en-US" sz="2400" dirty="0">
              <a:solidFill>
                <a:srgbClr val="FF000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2132856"/>
            <a:ext cx="4953000" cy="374441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nchor="ctr"/>
          <a:lstStyle/>
          <a:p>
            <a:pPr algn="ctr">
              <a:lnSpc>
                <a:spcPct val="80000"/>
              </a:lnSpc>
            </a:pPr>
            <a:r>
              <a:rPr lang="ar-EG" sz="2400" b="1" dirty="0">
                <a:solidFill>
                  <a:srgbClr val="376092"/>
                </a:solidFill>
                <a:latin typeface="AYM Wadiy S_U normal."/>
                <a:cs typeface="Times New Roman" pitchFamily="18" charset="0"/>
              </a:rPr>
              <a:t>اسم المقرر </a:t>
            </a:r>
            <a:r>
              <a:rPr lang="ar-EG" sz="2400" b="1" dirty="0" smtClean="0">
                <a:solidFill>
                  <a:srgbClr val="376092"/>
                </a:solidFill>
                <a:latin typeface="AYM Wadiy S_U normal."/>
                <a:cs typeface="Times New Roman" pitchFamily="18" charset="0"/>
              </a:rPr>
              <a:t>ورقمه</a:t>
            </a:r>
            <a:endParaRPr lang="ar-SA" sz="2400" b="1" dirty="0" smtClean="0">
              <a:solidFill>
                <a:srgbClr val="376092"/>
              </a:solidFill>
              <a:latin typeface="AYM Wadiy S_U normal."/>
              <a:cs typeface="Times New Roman" pitchFamily="18" charset="0"/>
            </a:endParaRPr>
          </a:p>
          <a:p>
            <a:pPr algn="ctr">
              <a:lnSpc>
                <a:spcPct val="80000"/>
              </a:lnSpc>
            </a:pPr>
            <a:endParaRPr lang="ar-SA" sz="2400" b="1" dirty="0">
              <a:solidFill>
                <a:srgbClr val="376092"/>
              </a:solidFill>
              <a:latin typeface="AYM Wadiy S_U normal."/>
              <a:cs typeface="Times New Roman" pitchFamily="18" charset="0"/>
            </a:endParaRPr>
          </a:p>
          <a:p>
            <a:pPr algn="ctr">
              <a:lnSpc>
                <a:spcPct val="80000"/>
              </a:lnSpc>
            </a:pPr>
            <a:r>
              <a:rPr lang="ar-SA" b="1" dirty="0" smtClean="0"/>
              <a:t>نصوص جغرافية باللغة الانجليزية</a:t>
            </a:r>
          </a:p>
          <a:p>
            <a:pPr algn="ctr"/>
            <a:r>
              <a:rPr lang="en-US" b="1" dirty="0" smtClean="0"/>
              <a:t>Geographic Texts- in English (1)</a:t>
            </a:r>
            <a:endParaRPr lang="ar-SA" b="1" dirty="0" smtClean="0"/>
          </a:p>
          <a:p>
            <a:pPr algn="ctr"/>
            <a:endParaRPr lang="ar-SA" b="1" dirty="0" smtClean="0"/>
          </a:p>
          <a:p>
            <a:pPr algn="ctr"/>
            <a:r>
              <a:rPr lang="ar-SA" b="1" dirty="0" smtClean="0"/>
              <a:t>جغر7405435</a:t>
            </a:r>
            <a:endParaRPr lang="en-US" b="1" dirty="0" smtClean="0"/>
          </a:p>
          <a:p>
            <a:pPr algn="ctr">
              <a:lnSpc>
                <a:spcPct val="80000"/>
              </a:lnSpc>
            </a:pP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EG" sz="2200" b="1" dirty="0" smtClean="0">
                <a:solidFill>
                  <a:schemeClr val="tx1"/>
                </a:solidFill>
                <a:latin typeface="Calibri" pitchFamily="34" charset="0"/>
                <a:cs typeface="Times New Roman" pitchFamily="18" charset="0"/>
              </a:rPr>
              <a:t>الفصل الدراسي </a:t>
            </a:r>
            <a:r>
              <a:rPr lang="ar-SA" sz="2200" b="1" dirty="0" smtClean="0">
                <a:solidFill>
                  <a:schemeClr val="tx1"/>
                </a:solidFill>
                <a:latin typeface="Calibri" pitchFamily="34" charset="0"/>
                <a:cs typeface="Times New Roman" pitchFamily="18" charset="0"/>
              </a:rPr>
              <a:t>الاول</a:t>
            </a:r>
          </a:p>
          <a:p>
            <a:pPr algn="ctr">
              <a:lnSpc>
                <a:spcPct val="80000"/>
              </a:lnSpc>
            </a:pPr>
            <a:r>
              <a:rPr lang="ar-EG" sz="3200" b="1" dirty="0" smtClean="0">
                <a:solidFill>
                  <a:schemeClr val="tx1"/>
                </a:solidFill>
                <a:latin typeface="Calibri" pitchFamily="34" charset="0"/>
                <a:cs typeface="Times New Roman" pitchFamily="18" charset="0"/>
              </a:rPr>
              <a:t/>
            </a:r>
            <a:br>
              <a:rPr lang="ar-EG" sz="3200" b="1" dirty="0" smtClean="0">
                <a:solidFill>
                  <a:schemeClr val="tx1"/>
                </a:solidFill>
                <a:latin typeface="Calibri" pitchFamily="34" charset="0"/>
                <a:cs typeface="Times New Roman" pitchFamily="18" charset="0"/>
              </a:rPr>
            </a:br>
            <a:r>
              <a:rPr lang="ar-EG" sz="1700" b="1" dirty="0" smtClean="0">
                <a:solidFill>
                  <a:schemeClr val="tx1"/>
                </a:solidFill>
                <a:latin typeface="Calibri" pitchFamily="34" charset="0"/>
                <a:cs typeface="Times New Roman" pitchFamily="18" charset="0"/>
              </a:rPr>
              <a:t>العام الدراسي 143</a:t>
            </a:r>
            <a:r>
              <a:rPr lang="ar-SA" sz="1700" b="1" dirty="0" smtClean="0">
                <a:solidFill>
                  <a:schemeClr val="tx1"/>
                </a:solidFill>
                <a:latin typeface="Calibri" pitchFamily="34" charset="0"/>
                <a:cs typeface="Times New Roman" pitchFamily="18" charset="0"/>
              </a:rPr>
              <a:t>3</a:t>
            </a:r>
            <a:r>
              <a:rPr lang="ar-EG" sz="1700" b="1" dirty="0" smtClean="0">
                <a:solidFill>
                  <a:schemeClr val="tx1"/>
                </a:solidFill>
                <a:latin typeface="Calibri" pitchFamily="34" charset="0"/>
                <a:cs typeface="Times New Roman" pitchFamily="18" charset="0"/>
              </a:rPr>
              <a:t>– 143</a:t>
            </a:r>
            <a:r>
              <a:rPr lang="ar-SA" sz="1700" b="1" dirty="0" smtClean="0">
                <a:solidFill>
                  <a:schemeClr val="tx1"/>
                </a:solidFill>
                <a:latin typeface="Calibri" pitchFamily="34" charset="0"/>
                <a:cs typeface="Times New Roman" pitchFamily="18" charset="0"/>
              </a:rPr>
              <a:t>4</a:t>
            </a:r>
          </a:p>
          <a:p>
            <a:pPr algn="ctr">
              <a:lnSpc>
                <a:spcPct val="80000"/>
              </a:lnSpc>
            </a:pPr>
            <a:endParaRPr lang="ar-SA" sz="2600" b="1" dirty="0" smtClean="0">
              <a:solidFill>
                <a:schemeClr val="tx1"/>
              </a:solidFill>
              <a:latin typeface="Calibri" pitchFamily="34" charset="0"/>
              <a:cs typeface="Times New Roman" pitchFamily="18" charset="0"/>
            </a:endParaRPr>
          </a:p>
          <a:p>
            <a:pPr algn="ctr">
              <a:lnSpc>
                <a:spcPct val="80000"/>
              </a:lnSpc>
            </a:pPr>
            <a:r>
              <a:rPr lang="ar-SA" sz="2600" b="1" dirty="0" smtClean="0">
                <a:solidFill>
                  <a:schemeClr val="tx1"/>
                </a:solidFill>
                <a:latin typeface="Calibri" pitchFamily="34" charset="0"/>
                <a:cs typeface="Times New Roman" pitchFamily="18" charset="0"/>
              </a:rPr>
              <a:t>د</a:t>
            </a:r>
            <a:r>
              <a:rPr lang="ar-SA" sz="2600" b="1" dirty="0">
                <a:solidFill>
                  <a:schemeClr val="tx1"/>
                </a:solidFill>
                <a:latin typeface="Calibri" pitchFamily="34" charset="0"/>
                <a:cs typeface="Times New Roman" pitchFamily="18" charset="0"/>
              </a:rPr>
              <a:t>. </a:t>
            </a:r>
            <a:r>
              <a:rPr lang="ar-SA" sz="2600" b="1" dirty="0" smtClean="0">
                <a:solidFill>
                  <a:schemeClr val="tx1"/>
                </a:solidFill>
                <a:latin typeface="Calibri" pitchFamily="34" charset="0"/>
                <a:cs typeface="Times New Roman" pitchFamily="18" charset="0"/>
              </a:rPr>
              <a:t>عبد الرحيم مسعد</a:t>
            </a:r>
            <a:endParaRPr lang="en-US" sz="2600" b="1" dirty="0">
              <a:solidFill>
                <a:schemeClr val="tx1"/>
              </a:solidFill>
              <a:latin typeface="Calibri" pitchFamily="34" charset="0"/>
            </a:endParaRPr>
          </a:p>
        </p:txBody>
      </p:sp>
      <p:sp>
        <p:nvSpPr>
          <p:cNvPr id="5131" name="Slide Number Placeholder 10"/>
          <p:cNvSpPr txBox="1">
            <a:spLocks/>
          </p:cNvSpPr>
          <p:nvPr/>
        </p:nvSpPr>
        <p:spPr bwMode="auto">
          <a:xfrm>
            <a:off x="272480" y="649287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ctrTitle"/>
          </p:nvPr>
        </p:nvSpPr>
        <p:spPr>
          <a:xfrm>
            <a:off x="685800" y="2276872"/>
            <a:ext cx="8077200" cy="3361928"/>
          </a:xfrm>
        </p:spPr>
        <p:txBody>
          <a:bodyPr/>
          <a:lstStyle/>
          <a:p>
            <a:pPr lvl="0" eaLnBrk="1" hangingPunct="1">
              <a:spcBef>
                <a:spcPct val="20000"/>
              </a:spcBef>
            </a:pPr>
            <a:r>
              <a:rPr lang="ar-SA" altLang="en-US" sz="3600" b="1" dirty="0" smtClean="0"/>
              <a:t>المحاضرة</a:t>
            </a:r>
            <a:r>
              <a:rPr lang="en-US" altLang="en-US" sz="3600" b="1" dirty="0" smtClean="0"/>
              <a:t> </a:t>
            </a:r>
            <a:r>
              <a:rPr lang="ar-SA" altLang="en-US" sz="3600" b="1" dirty="0" smtClean="0"/>
              <a:t>السادسة</a:t>
            </a:r>
            <a:r>
              <a:rPr lang="en-US" altLang="en-US" sz="3600" b="1" dirty="0" smtClean="0"/>
              <a:t/>
            </a:r>
            <a:br>
              <a:rPr lang="en-US" altLang="en-US" sz="3600" b="1" dirty="0" smtClean="0"/>
            </a:br>
            <a:r>
              <a:rPr lang="ar-SA" sz="6000" spc="-150" dirty="0">
                <a:solidFill>
                  <a:srgbClr val="376092"/>
                </a:solidFill>
                <a:latin typeface="ae_AlMateen" pitchFamily="2" charset="-78"/>
                <a:cs typeface="ae_AlMateen" pitchFamily="2" charset="-78"/>
              </a:rPr>
              <a:t>عنوان المحاضرة</a:t>
            </a:r>
            <a:r>
              <a:rPr lang="en-US" altLang="en-US" sz="3600" b="1" dirty="0"/>
              <a:t/>
            </a:r>
            <a:br>
              <a:rPr lang="en-US" altLang="en-US" sz="3600" b="1" dirty="0"/>
            </a:br>
            <a:r>
              <a:rPr lang="ar-SA" altLang="en-US" sz="3600" b="1" dirty="0"/>
              <a:t/>
            </a:r>
            <a:br>
              <a:rPr lang="ar-SA" altLang="en-US" sz="3600" b="1" dirty="0"/>
            </a:br>
            <a:r>
              <a:rPr lang="ar-SA" altLang="en-US" sz="3600" b="1" dirty="0"/>
              <a:t/>
            </a:r>
            <a:br>
              <a:rPr lang="ar-SA" altLang="en-US" sz="3600" b="1" dirty="0"/>
            </a:br>
            <a:r>
              <a:rPr lang="en-US" altLang="en-US" sz="3200" b="1" dirty="0" smtClean="0">
                <a:solidFill>
                  <a:prstClr val="black"/>
                </a:solidFill>
                <a:ea typeface="+mn-ea"/>
              </a:rPr>
              <a:t>EARTHQUAKES</a:t>
            </a:r>
            <a:r>
              <a:rPr lang="en-US" sz="3200" b="1" dirty="0">
                <a:solidFill>
                  <a:prstClr val="black"/>
                </a:solidFill>
                <a:ea typeface="+mn-ea"/>
              </a:rPr>
              <a:t/>
            </a:r>
            <a:br>
              <a:rPr lang="en-US" sz="3200" b="1" dirty="0">
                <a:solidFill>
                  <a:prstClr val="black"/>
                </a:solidFill>
                <a:ea typeface="+mn-ea"/>
              </a:rPr>
            </a:br>
            <a:r>
              <a:rPr lang="ar-SA" sz="5400" b="1" dirty="0">
                <a:solidFill>
                  <a:prstClr val="black"/>
                </a:solidFill>
                <a:ea typeface="+mn-ea"/>
                <a:cs typeface="Arial" pitchFamily="34" charset="0"/>
              </a:rPr>
              <a:t>الزلازل</a:t>
            </a:r>
            <a:r>
              <a:rPr lang="en-US" sz="5400" b="1" dirty="0">
                <a:solidFill>
                  <a:prstClr val="black"/>
                </a:solidFill>
                <a:ea typeface="+mn-ea"/>
                <a:cs typeface="Arial" pitchFamily="34" charset="0"/>
              </a:rPr>
              <a:t/>
            </a:r>
            <a:br>
              <a:rPr lang="en-US" sz="5400" b="1" dirty="0">
                <a:solidFill>
                  <a:prstClr val="black"/>
                </a:solidFill>
                <a:ea typeface="+mn-ea"/>
                <a:cs typeface="Arial" pitchFamily="34" charset="0"/>
              </a:rPr>
            </a:br>
            <a:endParaRPr lang="de-CH" altLang="en-US" sz="4400" b="1" dirty="0"/>
          </a:p>
        </p:txBody>
      </p:sp>
      <p:sp>
        <p:nvSpPr>
          <p:cNvPr id="27651" name="Rectangle 6"/>
          <p:cNvSpPr>
            <a:spLocks noGrp="1" noChangeArrowheads="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E43240F-8DCE-49A0-A4C1-1C4B848622A6}" type="slidenum">
              <a:rPr lang="de-DE" altLang="en-US" sz="1400">
                <a:solidFill>
                  <a:prstClr val="black"/>
                </a:solidFill>
                <a:cs typeface="Arial" panose="020B0604020202020204" pitchFamily="34" charset="0"/>
              </a:rPr>
              <a:pPr/>
              <a:t>2</a:t>
            </a:fld>
            <a:endParaRPr lang="de-DE" altLang="en-US" sz="1400">
              <a:solidFill>
                <a:prstClr val="black"/>
              </a:solidFill>
              <a:cs typeface="Arial" panose="020B0604020202020204" pitchFamily="34" charset="0"/>
            </a:endParaRPr>
          </a:p>
        </p:txBody>
      </p:sp>
    </p:spTree>
    <p:extLst>
      <p:ext uri="{BB962C8B-B14F-4D97-AF65-F5344CB8AC3E}">
        <p14:creationId xmlns:p14="http://schemas.microsoft.com/office/powerpoint/2010/main" xmlns="" val="643092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4528" y="1700808"/>
            <a:ext cx="8915400" cy="4525963"/>
          </a:xfrm>
        </p:spPr>
        <p:txBody>
          <a:bodyPr/>
          <a:lstStyle/>
          <a:p>
            <a:pPr algn="l"/>
            <a:r>
              <a:rPr lang="en-US" dirty="0"/>
              <a:t>Earthquakes are vibrations in the earth’s crust The movement between plate and along faults is not smooth They move in jerks, giving rise to earthquakes</a:t>
            </a:r>
            <a:r>
              <a:rPr lang="en-US" dirty="0" smtClean="0"/>
              <a:t>.</a:t>
            </a:r>
          </a:p>
          <a:p>
            <a:r>
              <a:rPr lang="en-US" dirty="0" smtClean="0"/>
              <a:t> </a:t>
            </a:r>
            <a:r>
              <a:rPr lang="ar-SA" dirty="0"/>
              <a:t>الزلازل هي اهتزازات في القشرة الأرضية والتنقل بين لوحة وعلى طول </a:t>
            </a:r>
            <a:r>
              <a:rPr lang="ar-SA" dirty="0" smtClean="0"/>
              <a:t>الصدوع على نحو</a:t>
            </a:r>
            <a:r>
              <a:rPr lang="en-US" dirty="0" smtClean="0"/>
              <a:t> </a:t>
            </a:r>
            <a:r>
              <a:rPr lang="ar-SA" dirty="0" smtClean="0"/>
              <a:t>غير </a:t>
            </a:r>
            <a:r>
              <a:rPr lang="ar-SA" dirty="0"/>
              <a:t>سلس وهم يتحركون في الهزات، مما </a:t>
            </a:r>
            <a:r>
              <a:rPr lang="ar-SA" dirty="0" smtClean="0"/>
              <a:t>تؤدي </a:t>
            </a:r>
            <a:r>
              <a:rPr lang="ar-SA" dirty="0"/>
              <a:t>إلى الزلازل</a:t>
            </a:r>
            <a:endParaRPr lang="en-US" dirty="0"/>
          </a:p>
        </p:txBody>
      </p:sp>
    </p:spTree>
    <p:extLst>
      <p:ext uri="{BB962C8B-B14F-4D97-AF65-F5344CB8AC3E}">
        <p14:creationId xmlns:p14="http://schemas.microsoft.com/office/powerpoint/2010/main" xmlns="" val="3246008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a:t>The locations of earthquakes throughout the world exist along the major tectonic boundaries. An earthquake is a sudden shaking of the ground. They </a:t>
            </a:r>
            <a:r>
              <a:rPr lang="en-US" dirty="0" smtClean="0"/>
              <a:t>generate </a:t>
            </a:r>
            <a:r>
              <a:rPr lang="en-US" dirty="0"/>
              <a:t>seismic waves</a:t>
            </a:r>
            <a:r>
              <a:rPr lang="en-US" dirty="0" smtClean="0"/>
              <a:t>.</a:t>
            </a:r>
            <a:endParaRPr lang="ar-SA" dirty="0" smtClean="0"/>
          </a:p>
          <a:p>
            <a:r>
              <a:rPr lang="ar-SA" dirty="0" smtClean="0"/>
              <a:t> </a:t>
            </a:r>
            <a:r>
              <a:rPr lang="ar-SA" dirty="0"/>
              <a:t>توجد مواقع الزلازل في جميع أنحاء العالم على طول الحدود التكتونية الرئيسية. </a:t>
            </a:r>
            <a:r>
              <a:rPr lang="ar-SA" dirty="0" smtClean="0"/>
              <a:t>فالزلزال </a:t>
            </a:r>
            <a:r>
              <a:rPr lang="ar-SA" dirty="0"/>
              <a:t>هو اهتزاز مفاجئ </a:t>
            </a:r>
            <a:r>
              <a:rPr lang="ar-SA" dirty="0" smtClean="0"/>
              <a:t>للأرض يولد </a:t>
            </a:r>
            <a:r>
              <a:rPr lang="ar-SA" dirty="0"/>
              <a:t>الموجات الزلزالية</a:t>
            </a:r>
            <a:endParaRPr lang="ar-SA" dirty="0" smtClean="0"/>
          </a:p>
          <a:p>
            <a:pPr algn="l"/>
            <a:endParaRPr lang="en-US" dirty="0"/>
          </a:p>
        </p:txBody>
      </p:sp>
    </p:spTree>
    <p:extLst>
      <p:ext uri="{BB962C8B-B14F-4D97-AF65-F5344CB8AC3E}">
        <p14:creationId xmlns:p14="http://schemas.microsoft.com/office/powerpoint/2010/main" xmlns="" val="1208387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a:t>FAULTS Distant forces cause a gradual build up of stress in the earth over tens or hundreds or thousands of years, slowly distorting the earth </a:t>
            </a:r>
            <a:r>
              <a:rPr lang="en-US" dirty="0" smtClean="0"/>
              <a:t>underneath </a:t>
            </a:r>
            <a:r>
              <a:rPr lang="en-US" dirty="0"/>
              <a:t>our feet. </a:t>
            </a:r>
            <a:endParaRPr lang="ar-SA" dirty="0" smtClean="0"/>
          </a:p>
          <a:p>
            <a:r>
              <a:rPr lang="ar-SA" dirty="0" smtClean="0"/>
              <a:t>تسبب القوى </a:t>
            </a:r>
            <a:r>
              <a:rPr lang="ar-SA" dirty="0"/>
              <a:t>البعيدة </a:t>
            </a:r>
            <a:r>
              <a:rPr lang="ar-SA" dirty="0" smtClean="0"/>
              <a:t>للصدوع تراكم </a:t>
            </a:r>
            <a:r>
              <a:rPr lang="ar-SA" dirty="0"/>
              <a:t>تدريجي من الإجهاد في الأرض على مدى عشرات أو مئات أو آلاف السنين، وتشويه </a:t>
            </a:r>
            <a:r>
              <a:rPr lang="ar-SA" dirty="0" smtClean="0"/>
              <a:t>بطيء للأرض </a:t>
            </a:r>
            <a:r>
              <a:rPr lang="ar-SA" dirty="0"/>
              <a:t>تحت أقدامنا</a:t>
            </a:r>
            <a:endParaRPr lang="ar-SA" dirty="0" smtClean="0"/>
          </a:p>
          <a:p>
            <a:endParaRPr lang="en-US" dirty="0"/>
          </a:p>
        </p:txBody>
      </p:sp>
    </p:spTree>
    <p:extLst>
      <p:ext uri="{BB962C8B-B14F-4D97-AF65-F5344CB8AC3E}">
        <p14:creationId xmlns:p14="http://schemas.microsoft.com/office/powerpoint/2010/main" xmlns="" val="2681947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l"/>
            <a:r>
              <a:rPr lang="en-US" sz="2800" dirty="0"/>
              <a:t>Fault Zones </a:t>
            </a:r>
            <a:r>
              <a:rPr lang="en-US" sz="2800" dirty="0" smtClean="0"/>
              <a:t>are a narrow </a:t>
            </a:r>
            <a:r>
              <a:rPr lang="en-US" sz="2800" dirty="0"/>
              <a:t>zones in the Earth, usually extending no more than about 10 miles deep, which separate rigid crustal blocks. A well known fault is the San Andreas Fault which separates the Pacific plate from the North American plate. </a:t>
            </a:r>
          </a:p>
          <a:p>
            <a:r>
              <a:rPr lang="en-US" sz="2800" dirty="0" smtClean="0"/>
              <a:t>   </a:t>
            </a:r>
            <a:r>
              <a:rPr lang="ar-SA" sz="2800" dirty="0" smtClean="0"/>
              <a:t>مناطق الصدوع </a:t>
            </a:r>
            <a:r>
              <a:rPr lang="ar-SA" sz="2800" dirty="0"/>
              <a:t>هي مناطق ضيقة في الأرض، تمتد عادة </a:t>
            </a:r>
            <a:r>
              <a:rPr lang="ar-SA" sz="2800" dirty="0" smtClean="0"/>
              <a:t>على عمق لا </a:t>
            </a:r>
            <a:r>
              <a:rPr lang="ar-SA" sz="2800" dirty="0"/>
              <a:t>يزيد عن حوالي 10 </a:t>
            </a:r>
            <a:r>
              <a:rPr lang="ar-SA" sz="2800" dirty="0" smtClean="0"/>
              <a:t>ميلا، </a:t>
            </a:r>
            <a:r>
              <a:rPr lang="ar-SA" sz="2800" dirty="0"/>
              <a:t>التي تفصل بين كتل القشرة الأرضية الصلبة. وهناك </a:t>
            </a:r>
            <a:r>
              <a:rPr lang="ar-SA" sz="2800" dirty="0" smtClean="0"/>
              <a:t>صدع </a:t>
            </a:r>
            <a:r>
              <a:rPr lang="ar-SA" sz="2800" dirty="0"/>
              <a:t>معروف هو </a:t>
            </a:r>
            <a:r>
              <a:rPr lang="ar-SA" sz="2800" dirty="0" smtClean="0"/>
              <a:t>صدع </a:t>
            </a:r>
            <a:r>
              <a:rPr lang="ar-SA" sz="2800" dirty="0"/>
              <a:t>سان أندرياس الذي يفصل بين صفيحة المحيط الهادئ من لوحة أمريكا الشمالية.</a:t>
            </a:r>
            <a:endParaRPr lang="en-US" sz="2800" dirty="0"/>
          </a:p>
        </p:txBody>
      </p:sp>
    </p:spTree>
    <p:extLst>
      <p:ext uri="{BB962C8B-B14F-4D97-AF65-F5344CB8AC3E}">
        <p14:creationId xmlns:p14="http://schemas.microsoft.com/office/powerpoint/2010/main" xmlns="" val="35050396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spcBef>
                <a:spcPct val="20000"/>
              </a:spcBef>
            </a:pPr>
            <a:r>
              <a:rPr lang="en-US" sz="4000" b="1" dirty="0">
                <a:solidFill>
                  <a:prstClr val="black"/>
                </a:solidFill>
                <a:ea typeface="+mn-ea"/>
              </a:rPr>
              <a:t>Types of Seismic Waves</a:t>
            </a:r>
            <a:endParaRPr lang="ar-SA" sz="4000" b="1" dirty="0">
              <a:solidFill>
                <a:prstClr val="black"/>
              </a:solidFill>
              <a:ea typeface="+mn-ea"/>
            </a:endParaRPr>
          </a:p>
        </p:txBody>
      </p:sp>
      <p:sp>
        <p:nvSpPr>
          <p:cNvPr id="3" name="Content Placeholder 2"/>
          <p:cNvSpPr>
            <a:spLocks noGrp="1"/>
          </p:cNvSpPr>
          <p:nvPr>
            <p:ph idx="1"/>
          </p:nvPr>
        </p:nvSpPr>
        <p:spPr/>
        <p:txBody>
          <a:bodyPr/>
          <a:lstStyle/>
          <a:p>
            <a:pPr lvl="0" algn="l"/>
            <a:r>
              <a:rPr lang="en-US" dirty="0" smtClean="0"/>
              <a:t>Earthquakes </a:t>
            </a:r>
            <a:r>
              <a:rPr lang="en-US" dirty="0"/>
              <a:t>generate three major types of seismic waves P, for "Primary" S, for "Secondary" waves L, for “Long” waves </a:t>
            </a:r>
          </a:p>
          <a:p>
            <a:pPr lvl="0" algn="l"/>
            <a:r>
              <a:rPr lang="en-US" dirty="0"/>
              <a:t>P Waves - Primary Move the fastest and are the first recorded by a seismographic Can travel through liquids and solids The P waves move in a compressional motion </a:t>
            </a:r>
            <a:r>
              <a:rPr lang="en-US" dirty="0" smtClean="0"/>
              <a:t>.</a:t>
            </a:r>
            <a:endParaRPr lang="en-US" dirty="0"/>
          </a:p>
        </p:txBody>
      </p:sp>
    </p:spTree>
    <p:extLst>
      <p:ext uri="{BB962C8B-B14F-4D97-AF65-F5344CB8AC3E}">
        <p14:creationId xmlns:p14="http://schemas.microsoft.com/office/powerpoint/2010/main" xmlns="" val="1871975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906000" cy="4525963"/>
          </a:xfrm>
        </p:spPr>
        <p:txBody>
          <a:bodyPr/>
          <a:lstStyle/>
          <a:p>
            <a:r>
              <a:rPr lang="ar-SA" dirty="0"/>
              <a:t>أنواع الموجات الزلزالية </a:t>
            </a:r>
            <a:r>
              <a:rPr lang="ar-SA" dirty="0" smtClean="0"/>
              <a:t>:-</a:t>
            </a:r>
          </a:p>
          <a:p>
            <a:r>
              <a:rPr lang="ar-SA" dirty="0" smtClean="0"/>
              <a:t>تولد </a:t>
            </a:r>
            <a:r>
              <a:rPr lang="ar-SA" dirty="0"/>
              <a:t>الزلازل ثلاثة أنواع رئيسية من الموجات </a:t>
            </a:r>
            <a:r>
              <a:rPr lang="ar-SA" dirty="0" smtClean="0"/>
              <a:t>الزلزالية:</a:t>
            </a:r>
          </a:p>
          <a:p>
            <a:r>
              <a:rPr lang="ar-SA" dirty="0" smtClean="0"/>
              <a:t> </a:t>
            </a:r>
            <a:r>
              <a:rPr lang="en-US" dirty="0" smtClean="0"/>
              <a:t>P</a:t>
            </a:r>
            <a:r>
              <a:rPr lang="ar-SA" dirty="0" smtClean="0"/>
              <a:t> </a:t>
            </a:r>
            <a:r>
              <a:rPr lang="en-US" dirty="0" smtClean="0"/>
              <a:t> </a:t>
            </a:r>
            <a:r>
              <a:rPr lang="ar-SA" dirty="0" smtClean="0"/>
              <a:t>"الابتدائية</a:t>
            </a:r>
            <a:r>
              <a:rPr lang="ar-SA" dirty="0">
                <a:solidFill>
                  <a:prstClr val="black"/>
                </a:solidFill>
              </a:rPr>
              <a:t> "</a:t>
            </a:r>
            <a:endParaRPr lang="ar-SA" dirty="0" smtClean="0"/>
          </a:p>
          <a:p>
            <a:r>
              <a:rPr lang="ar-SA" dirty="0" smtClean="0"/>
              <a:t> </a:t>
            </a:r>
            <a:r>
              <a:rPr lang="en-US" dirty="0" smtClean="0"/>
              <a:t>S</a:t>
            </a:r>
            <a:r>
              <a:rPr lang="ar-SA" dirty="0" smtClean="0"/>
              <a:t> الموجات </a:t>
            </a:r>
            <a:r>
              <a:rPr lang="ar-SA" dirty="0"/>
              <a:t>"الثانوية" </a:t>
            </a:r>
            <a:endParaRPr lang="ar-SA" dirty="0" smtClean="0"/>
          </a:p>
          <a:p>
            <a:r>
              <a:rPr lang="en-US" dirty="0" smtClean="0"/>
              <a:t>L</a:t>
            </a:r>
            <a:r>
              <a:rPr lang="ar-SA" dirty="0" smtClean="0"/>
              <a:t> </a:t>
            </a:r>
            <a:r>
              <a:rPr lang="en-US" dirty="0" smtClean="0"/>
              <a:t> </a:t>
            </a:r>
            <a:r>
              <a:rPr lang="ar-SA" dirty="0" smtClean="0"/>
              <a:t>الموجات «الطويلة</a:t>
            </a:r>
            <a:r>
              <a:rPr lang="ar-SA" dirty="0"/>
              <a:t>" </a:t>
            </a:r>
            <a:br>
              <a:rPr lang="ar-SA" dirty="0"/>
            </a:br>
            <a:r>
              <a:rPr lang="ar-SA" dirty="0" smtClean="0"/>
              <a:t>الموجات </a:t>
            </a:r>
            <a:r>
              <a:rPr lang="en-US" dirty="0"/>
              <a:t>P </a:t>
            </a:r>
            <a:r>
              <a:rPr lang="en-US" dirty="0" smtClean="0"/>
              <a:t>– </a:t>
            </a:r>
            <a:r>
              <a:rPr lang="ar-SA" dirty="0" smtClean="0"/>
              <a:t>الابتدائية تتحرك بسرعة وهي </a:t>
            </a:r>
            <a:r>
              <a:rPr lang="ar-SA" dirty="0"/>
              <a:t>أول </a:t>
            </a:r>
            <a:r>
              <a:rPr lang="ar-SA" dirty="0" smtClean="0"/>
              <a:t>الموجات المسجلة </a:t>
            </a:r>
            <a:r>
              <a:rPr lang="ar-SA" dirty="0"/>
              <a:t>من قبل </a:t>
            </a:r>
            <a:r>
              <a:rPr lang="ar-SA" dirty="0" smtClean="0"/>
              <a:t>السيزموغراف . يمكنها الانتقال </a:t>
            </a:r>
            <a:r>
              <a:rPr lang="ar-SA" dirty="0"/>
              <a:t>من خلال السوائل والمواد الصلبة </a:t>
            </a:r>
            <a:r>
              <a:rPr lang="ar-SA" dirty="0" smtClean="0"/>
              <a:t>,وموجات </a:t>
            </a:r>
            <a:r>
              <a:rPr lang="en-US" dirty="0" smtClean="0"/>
              <a:t>P </a:t>
            </a:r>
            <a:r>
              <a:rPr lang="ar-SA" dirty="0" smtClean="0"/>
              <a:t> تتحرك </a:t>
            </a:r>
            <a:r>
              <a:rPr lang="ar-SA" dirty="0"/>
              <a:t>في حركة </a:t>
            </a:r>
            <a:r>
              <a:rPr lang="ar-SA" dirty="0" smtClean="0"/>
              <a:t>انضغاطية</a:t>
            </a:r>
            <a:r>
              <a:rPr lang="ar-SA" dirty="0"/>
              <a:t>.</a:t>
            </a:r>
            <a:endParaRPr lang="en-US" dirty="0"/>
          </a:p>
        </p:txBody>
      </p:sp>
    </p:spTree>
    <p:extLst>
      <p:ext uri="{BB962C8B-B14F-4D97-AF65-F5344CB8AC3E}">
        <p14:creationId xmlns:p14="http://schemas.microsoft.com/office/powerpoint/2010/main" xmlns="" val="11947556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2800" dirty="0"/>
              <a:t>S Waves - Secondary </a:t>
            </a:r>
            <a:r>
              <a:rPr lang="en-US" sz="2800" dirty="0" smtClean="0"/>
              <a:t>Waves </a:t>
            </a:r>
            <a:r>
              <a:rPr lang="en-US" sz="2800" dirty="0"/>
              <a:t>are the second to be recorded by a seismograph, Can only travel through solid </a:t>
            </a:r>
            <a:r>
              <a:rPr lang="en-US" sz="2800" dirty="0" smtClean="0"/>
              <a:t>materials. </a:t>
            </a:r>
            <a:r>
              <a:rPr lang="en-US" sz="2800" dirty="0"/>
              <a:t>S waves move in a shear motion perpendicular to the direction the </a:t>
            </a:r>
            <a:r>
              <a:rPr lang="en-US" sz="2800" dirty="0" smtClean="0"/>
              <a:t>wave </a:t>
            </a:r>
            <a:r>
              <a:rPr lang="en-US" sz="2800" dirty="0"/>
              <a:t>is traveling</a:t>
            </a:r>
            <a:r>
              <a:rPr lang="en-US" sz="2800" dirty="0" smtClean="0"/>
              <a:t>.</a:t>
            </a:r>
            <a:r>
              <a:rPr lang="en-US" sz="2800" dirty="0"/>
              <a:t> </a:t>
            </a:r>
            <a:endParaRPr lang="en-US" sz="2800" dirty="0" smtClean="0"/>
          </a:p>
          <a:p>
            <a:r>
              <a:rPr lang="ar-SA" sz="2800" dirty="0" smtClean="0"/>
              <a:t> </a:t>
            </a:r>
            <a:r>
              <a:rPr lang="ar-SA" sz="2800" dirty="0"/>
              <a:t>- الأمواج الثانوية هي الثانية ا</a:t>
            </a:r>
            <a:r>
              <a:rPr lang="ar-SA" sz="2800" dirty="0" smtClean="0"/>
              <a:t>لتي يتم </a:t>
            </a:r>
            <a:r>
              <a:rPr lang="ar-SA" sz="2800" dirty="0"/>
              <a:t>تسجيلها بواسطة جهاز قياس الزلازل، يمكن </a:t>
            </a:r>
            <a:r>
              <a:rPr lang="ar-SA" sz="2800" dirty="0" smtClean="0"/>
              <a:t>تحركها </a:t>
            </a:r>
            <a:r>
              <a:rPr lang="ar-SA" sz="2800" dirty="0"/>
              <a:t>من خلال المواد </a:t>
            </a:r>
            <a:r>
              <a:rPr lang="ar-SA" sz="2800" dirty="0" smtClean="0"/>
              <a:t>الصلبة فقط. موجات </a:t>
            </a:r>
            <a:r>
              <a:rPr lang="en-US" sz="2800" dirty="0"/>
              <a:t>S </a:t>
            </a:r>
            <a:r>
              <a:rPr lang="ar-SA" sz="2800" dirty="0" smtClean="0"/>
              <a:t>تتحرك </a:t>
            </a:r>
            <a:r>
              <a:rPr lang="ar-SA" sz="2800" dirty="0"/>
              <a:t>في حركة القص عمودي على اتجاه </a:t>
            </a:r>
            <a:r>
              <a:rPr lang="ar-SA" sz="2800" dirty="0" smtClean="0"/>
              <a:t>الموجة المتحركة.</a:t>
            </a:r>
            <a:endParaRPr lang="ar-SA" sz="2800" dirty="0"/>
          </a:p>
          <a:p>
            <a:pPr lvl="0" algn="l"/>
            <a:endParaRPr lang="ar-SA" sz="2800" dirty="0" smtClean="0"/>
          </a:p>
          <a:p>
            <a:pPr lvl="0" algn="l"/>
            <a:endParaRPr lang="en-US" sz="2800" dirty="0" smtClean="0"/>
          </a:p>
          <a:p>
            <a:pPr lvl="0" algn="l"/>
            <a:r>
              <a:rPr lang="en-US" sz="2800" dirty="0" smtClean="0"/>
              <a:t> </a:t>
            </a:r>
            <a:endParaRPr lang="en-US" sz="2800" dirty="0"/>
          </a:p>
        </p:txBody>
      </p:sp>
    </p:spTree>
    <p:extLst>
      <p:ext uri="{BB962C8B-B14F-4D97-AF65-F5344CB8AC3E}">
        <p14:creationId xmlns:p14="http://schemas.microsoft.com/office/powerpoint/2010/main" xmlns="" val="389412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l"/>
            <a:r>
              <a:rPr lang="en-US" dirty="0" smtClean="0"/>
              <a:t>Long </a:t>
            </a:r>
            <a:r>
              <a:rPr lang="en-US" dirty="0"/>
              <a:t>Waves or Surface Waves </a:t>
            </a:r>
            <a:r>
              <a:rPr lang="en-US" dirty="0" smtClean="0"/>
              <a:t>occur </a:t>
            </a:r>
            <a:r>
              <a:rPr lang="en-US" dirty="0"/>
              <a:t>only in the earth's crust and cause the most damage travel along the surface of the earth from the point directly above the quake or epicenter </a:t>
            </a:r>
            <a:r>
              <a:rPr lang="en-US" dirty="0" smtClean="0"/>
              <a:t>.Slowest </a:t>
            </a:r>
            <a:r>
              <a:rPr lang="en-US" dirty="0"/>
              <a:t>moving waves, last to be recorded by a seismograph. </a:t>
            </a:r>
          </a:p>
          <a:p>
            <a:pPr algn="l"/>
            <a:endParaRPr lang="en-US" dirty="0"/>
          </a:p>
        </p:txBody>
      </p:sp>
    </p:spTree>
    <p:extLst>
      <p:ext uri="{BB962C8B-B14F-4D97-AF65-F5344CB8AC3E}">
        <p14:creationId xmlns:p14="http://schemas.microsoft.com/office/powerpoint/2010/main" xmlns="" val="4214000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ar-SA" dirty="0"/>
              <a:t>تحدث </a:t>
            </a:r>
            <a:r>
              <a:rPr lang="ar-SA" dirty="0" smtClean="0"/>
              <a:t>الموجات الطويلة </a:t>
            </a:r>
            <a:r>
              <a:rPr lang="ar-SA" dirty="0"/>
              <a:t>أو </a:t>
            </a:r>
            <a:r>
              <a:rPr lang="ar-SA" dirty="0" smtClean="0"/>
              <a:t>الموجات </a:t>
            </a:r>
            <a:r>
              <a:rPr lang="ar-SA" dirty="0"/>
              <a:t>السطحية </a:t>
            </a:r>
            <a:r>
              <a:rPr lang="ar-SA" dirty="0" smtClean="0"/>
              <a:t>فقط </a:t>
            </a:r>
            <a:r>
              <a:rPr lang="ar-SA" dirty="0"/>
              <a:t>في قشرة الأرض وتتسبب في معظم </a:t>
            </a:r>
            <a:r>
              <a:rPr lang="ar-SA" dirty="0" smtClean="0"/>
              <a:t>الضرر </a:t>
            </a:r>
            <a:r>
              <a:rPr lang="ar-SA" dirty="0"/>
              <a:t>على طول سطح الأرض </a:t>
            </a:r>
            <a:r>
              <a:rPr lang="ar-SA" dirty="0" smtClean="0"/>
              <a:t>وتتحرك من </a:t>
            </a:r>
            <a:r>
              <a:rPr lang="ar-SA" dirty="0"/>
              <a:t>نقطة مباشرة فوق الزلزال أو مركزه </a:t>
            </a:r>
            <a:r>
              <a:rPr lang="ar-SA" dirty="0" smtClean="0"/>
              <a:t>.</a:t>
            </a:r>
            <a:r>
              <a:rPr lang="ar-SA" dirty="0"/>
              <a:t> الأمواج </a:t>
            </a:r>
            <a:r>
              <a:rPr lang="en-US" dirty="0"/>
              <a:t>L </a:t>
            </a:r>
            <a:r>
              <a:rPr lang="ar-SA" dirty="0" smtClean="0"/>
              <a:t>المتحركة الابطأ تتحرك، ليتم </a:t>
            </a:r>
            <a:r>
              <a:rPr lang="ar-SA" dirty="0"/>
              <a:t>تسجيلها بواسطة جهاز قياس </a:t>
            </a:r>
            <a:r>
              <a:rPr lang="ar-SA" dirty="0" smtClean="0"/>
              <a:t>الزلازل.</a:t>
            </a:r>
            <a:endParaRPr lang="ar-SA" dirty="0"/>
          </a:p>
          <a:p>
            <a:endParaRPr lang="en-US" dirty="0"/>
          </a:p>
        </p:txBody>
      </p:sp>
    </p:spTree>
    <p:extLst>
      <p:ext uri="{BB962C8B-B14F-4D97-AF65-F5344CB8AC3E}">
        <p14:creationId xmlns:p14="http://schemas.microsoft.com/office/powerpoint/2010/main" xmlns="" val="2356685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l"/>
            <a:r>
              <a:rPr lang="en-US" dirty="0"/>
              <a:t>Earthquake Measurement Richter Scale expresses the magnitude or measure of energy released by an earthquake. </a:t>
            </a:r>
            <a:r>
              <a:rPr lang="en-US" dirty="0" err="1"/>
              <a:t>Mercalli</a:t>
            </a:r>
            <a:r>
              <a:rPr lang="en-US" dirty="0"/>
              <a:t> scale expresses the intensity of an earthquake or the amount of damage it causes. </a:t>
            </a:r>
            <a:endParaRPr lang="ar-SA" dirty="0" smtClean="0"/>
          </a:p>
          <a:p>
            <a:r>
              <a:rPr lang="ar-SA" dirty="0" smtClean="0"/>
              <a:t>مقياس ريختر</a:t>
            </a:r>
            <a:r>
              <a:rPr lang="ar-SA" dirty="0"/>
              <a:t> </a:t>
            </a:r>
            <a:r>
              <a:rPr lang="ar-SA" dirty="0" smtClean="0"/>
              <a:t>لقياس الزلازل يعبر </a:t>
            </a:r>
            <a:r>
              <a:rPr lang="ar-SA" dirty="0"/>
              <a:t>عن حجم أو قياس الطاقة المنطلقة من الزلزال. مقياس ميركالى يعبر عن شدة زلزال أو مقدار الضرر الذي يتسبب فيه.</a:t>
            </a:r>
            <a:endParaRPr lang="ar-SA" dirty="0">
              <a:effectLst/>
            </a:endParaRPr>
          </a:p>
        </p:txBody>
      </p:sp>
    </p:spTree>
    <p:extLst>
      <p:ext uri="{BB962C8B-B14F-4D97-AF65-F5344CB8AC3E}">
        <p14:creationId xmlns:p14="http://schemas.microsoft.com/office/powerpoint/2010/main" xmlns="" val="34366595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l"/>
            <a:r>
              <a:rPr lang="en-US" dirty="0">
                <a:solidFill>
                  <a:prstClr val="black"/>
                </a:solidFill>
              </a:rPr>
              <a:t>Earthquake Destruction important factors: Intensity &amp; duration of shaking Soil type (</a:t>
            </a:r>
            <a:r>
              <a:rPr lang="en-US" dirty="0" smtClean="0">
                <a:solidFill>
                  <a:prstClr val="black"/>
                </a:solidFill>
              </a:rPr>
              <a:t>soft/ </a:t>
            </a:r>
            <a:r>
              <a:rPr lang="en-US" dirty="0">
                <a:solidFill>
                  <a:prstClr val="black"/>
                </a:solidFill>
              </a:rPr>
              <a:t>hard </a:t>
            </a:r>
            <a:r>
              <a:rPr lang="en-US" dirty="0" smtClean="0">
                <a:solidFill>
                  <a:prstClr val="black"/>
                </a:solidFill>
              </a:rPr>
              <a:t>rock) </a:t>
            </a:r>
            <a:r>
              <a:rPr lang="en-US" dirty="0">
                <a:solidFill>
                  <a:prstClr val="black"/>
                </a:solidFill>
              </a:rPr>
              <a:t>Building </a:t>
            </a:r>
            <a:r>
              <a:rPr lang="en-US" dirty="0" smtClean="0">
                <a:solidFill>
                  <a:prstClr val="black"/>
                </a:solidFill>
              </a:rPr>
              <a:t>design. </a:t>
            </a:r>
            <a:endParaRPr lang="ar-SA" dirty="0">
              <a:solidFill>
                <a:prstClr val="black"/>
              </a:solidFill>
            </a:endParaRPr>
          </a:p>
          <a:p>
            <a:pPr lvl="0" algn="l"/>
            <a:endParaRPr lang="en-US" dirty="0">
              <a:solidFill>
                <a:prstClr val="black"/>
              </a:solidFill>
            </a:endParaRPr>
          </a:p>
          <a:p>
            <a:r>
              <a:rPr lang="ar-SA" dirty="0"/>
              <a:t>العوامل الهامة </a:t>
            </a:r>
            <a:r>
              <a:rPr lang="ar-SA" dirty="0" smtClean="0"/>
              <a:t>في تدمير الزلزال :</a:t>
            </a:r>
          </a:p>
          <a:p>
            <a:r>
              <a:rPr lang="ar-SA" dirty="0" smtClean="0"/>
              <a:t> </a:t>
            </a:r>
            <a:r>
              <a:rPr lang="ar-SA" dirty="0"/>
              <a:t>كثافة ومدة </a:t>
            </a:r>
            <a:r>
              <a:rPr lang="ar-SA" dirty="0" smtClean="0"/>
              <a:t>الاهتزاز</a:t>
            </a:r>
          </a:p>
          <a:p>
            <a:r>
              <a:rPr lang="ar-SA" dirty="0" smtClean="0"/>
              <a:t> </a:t>
            </a:r>
            <a:r>
              <a:rPr lang="ar-SA" dirty="0"/>
              <a:t>نوع التربة (الصخور الصلبة </a:t>
            </a:r>
            <a:r>
              <a:rPr lang="ar-SA" dirty="0" smtClean="0"/>
              <a:t>/االهشة؟) </a:t>
            </a:r>
            <a:r>
              <a:rPr lang="en-US" dirty="0" smtClean="0"/>
              <a:t> ,</a:t>
            </a:r>
            <a:endParaRPr lang="ar-SA" dirty="0" smtClean="0"/>
          </a:p>
          <a:p>
            <a:r>
              <a:rPr lang="ar-SA" dirty="0" smtClean="0"/>
              <a:t>وتصميم المباني.</a:t>
            </a:r>
            <a:endParaRPr lang="en-US" dirty="0"/>
          </a:p>
        </p:txBody>
      </p:sp>
    </p:spTree>
    <p:extLst>
      <p:ext uri="{BB962C8B-B14F-4D97-AF65-F5344CB8AC3E}">
        <p14:creationId xmlns:p14="http://schemas.microsoft.com/office/powerpoint/2010/main" xmlns="" val="3733285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l"/>
            <a:r>
              <a:rPr lang="en-US" sz="2800" dirty="0"/>
              <a:t>After an earthquake be cautious </a:t>
            </a:r>
            <a:r>
              <a:rPr lang="en-US" sz="2800" dirty="0" smtClean="0"/>
              <a:t>check </a:t>
            </a:r>
            <a:r>
              <a:rPr lang="en-US" sz="2800" dirty="0"/>
              <a:t>for fire and fire hazards. Watch for broken </a:t>
            </a:r>
            <a:r>
              <a:rPr lang="en-US" sz="2800" dirty="0" smtClean="0"/>
              <a:t>glass, avoid </a:t>
            </a:r>
            <a:r>
              <a:rPr lang="en-US" sz="2800" dirty="0"/>
              <a:t>downed power lines </a:t>
            </a:r>
            <a:r>
              <a:rPr lang="en-US" sz="2800" dirty="0" smtClean="0"/>
              <a:t>earthquake, warnings </a:t>
            </a:r>
            <a:r>
              <a:rPr lang="en-US" sz="2800" dirty="0"/>
              <a:t>and </a:t>
            </a:r>
            <a:r>
              <a:rPr lang="en-US" sz="2800" dirty="0" smtClean="0"/>
              <a:t>predictions earliest </a:t>
            </a:r>
            <a:r>
              <a:rPr lang="en-US" sz="2800" dirty="0"/>
              <a:t>means of prediction was animal behavior </a:t>
            </a:r>
            <a:r>
              <a:rPr lang="en-US" sz="2800" dirty="0" smtClean="0"/>
              <a:t>using </a:t>
            </a:r>
            <a:r>
              <a:rPr lang="en-US" sz="2800" dirty="0"/>
              <a:t>records of past </a:t>
            </a:r>
            <a:r>
              <a:rPr lang="en-US" sz="2800" dirty="0" smtClean="0"/>
              <a:t>earthquakes. </a:t>
            </a:r>
            <a:endParaRPr lang="en-US" sz="2800" dirty="0"/>
          </a:p>
          <a:p>
            <a:r>
              <a:rPr lang="ar-SA" sz="2800" dirty="0" smtClean="0"/>
              <a:t>    بعد</a:t>
            </a:r>
            <a:r>
              <a:rPr lang="en-US" sz="2800" dirty="0" smtClean="0"/>
              <a:t> </a:t>
            </a:r>
            <a:r>
              <a:rPr lang="ar-SA" sz="2800" dirty="0" smtClean="0"/>
              <a:t>اي </a:t>
            </a:r>
            <a:r>
              <a:rPr lang="ar-SA" sz="2800" dirty="0"/>
              <a:t>زلزال </a:t>
            </a:r>
            <a:r>
              <a:rPr lang="ar-SA" sz="2800" dirty="0" smtClean="0"/>
              <a:t>يجب ان نتوخى الحذر للتحقق </a:t>
            </a:r>
            <a:r>
              <a:rPr lang="ar-SA" sz="2800" dirty="0"/>
              <a:t>من مخاطر الحرائق والنيران. </a:t>
            </a:r>
            <a:r>
              <a:rPr lang="ar-SA" sz="2800" dirty="0" smtClean="0"/>
              <a:t>ومراقبة الزجاج المكسور وتجنب </a:t>
            </a:r>
            <a:r>
              <a:rPr lang="ar-SA" sz="2800" dirty="0"/>
              <a:t>خطوط الكهرباء المعطلة </a:t>
            </a:r>
            <a:br>
              <a:rPr lang="ar-SA" sz="2800" dirty="0"/>
            </a:br>
            <a:r>
              <a:rPr lang="ar-SA" sz="2800" dirty="0" smtClean="0"/>
              <a:t>ويعتبر </a:t>
            </a:r>
            <a:r>
              <a:rPr lang="ar-SA" sz="2800" dirty="0"/>
              <a:t>سلوك الحيوان </a:t>
            </a:r>
            <a:r>
              <a:rPr lang="ar-SA" sz="2800" dirty="0" smtClean="0"/>
              <a:t>اقدم </a:t>
            </a:r>
            <a:r>
              <a:rPr lang="ar-SA" sz="2800" dirty="0"/>
              <a:t>وسيلة </a:t>
            </a:r>
            <a:r>
              <a:rPr lang="ar-SA" sz="2800" dirty="0" smtClean="0"/>
              <a:t>لتحذيرات </a:t>
            </a:r>
            <a:r>
              <a:rPr lang="ar-SA" sz="2800" dirty="0"/>
              <a:t>الزلزال </a:t>
            </a:r>
            <a:r>
              <a:rPr lang="ar-SA" sz="2800" dirty="0" smtClean="0"/>
              <a:t>والتنبؤ بها بالرجوع الى سجلات </a:t>
            </a:r>
            <a:r>
              <a:rPr lang="ar-SA" sz="2800" dirty="0"/>
              <a:t>الزلازل </a:t>
            </a:r>
            <a:r>
              <a:rPr lang="ar-SA" sz="2800" dirty="0" smtClean="0"/>
              <a:t>الماضية.</a:t>
            </a:r>
            <a:endParaRPr lang="en-US" sz="2800" dirty="0"/>
          </a:p>
        </p:txBody>
      </p:sp>
    </p:spTree>
    <p:extLst>
      <p:ext uri="{BB962C8B-B14F-4D97-AF65-F5344CB8AC3E}">
        <p14:creationId xmlns:p14="http://schemas.microsoft.com/office/powerpoint/2010/main" xmlns="" val="1960392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l"/>
            <a:r>
              <a:rPr lang="en-US" dirty="0"/>
              <a:t>Scientists are trying to make more accurate predictions by detecting changes in the earth’s crust. Faults have been located and mapped Instruments placed along faults measure small changes in rock movement. </a:t>
            </a:r>
          </a:p>
          <a:p>
            <a:r>
              <a:rPr lang="ar-SA" dirty="0"/>
              <a:t>ويحاول العلماء القيام بتنبؤات أكثر دقة عن طريق الكشف عن التغيرات في القشرة الأرضية. وقد </a:t>
            </a:r>
            <a:r>
              <a:rPr lang="ar-SA" dirty="0" smtClean="0"/>
              <a:t>تم تعيين الصدوع على الخرائط  و</a:t>
            </a:r>
            <a:r>
              <a:rPr lang="ar-SA" dirty="0" smtClean="0">
                <a:solidFill>
                  <a:prstClr val="black"/>
                </a:solidFill>
              </a:rPr>
              <a:t>وضع</a:t>
            </a:r>
            <a:r>
              <a:rPr lang="ar-SA" dirty="0" smtClean="0"/>
              <a:t> الأدوات </a:t>
            </a:r>
            <a:r>
              <a:rPr lang="ar-SA" dirty="0"/>
              <a:t>المعينة </a:t>
            </a:r>
            <a:r>
              <a:rPr lang="ar-SA" dirty="0" smtClean="0"/>
              <a:t>على </a:t>
            </a:r>
            <a:r>
              <a:rPr lang="ar-SA" dirty="0"/>
              <a:t>طول </a:t>
            </a:r>
            <a:r>
              <a:rPr lang="ar-SA" dirty="0" smtClean="0"/>
              <a:t>الصدوع  و ادوات </a:t>
            </a:r>
            <a:r>
              <a:rPr lang="ar-SA" dirty="0"/>
              <a:t>قياس التغيرات الصغيرة في حركة الصخور.</a:t>
            </a:r>
            <a:endParaRPr lang="en-US" dirty="0"/>
          </a:p>
        </p:txBody>
      </p:sp>
    </p:spTree>
    <p:extLst>
      <p:ext uri="{BB962C8B-B14F-4D97-AF65-F5344CB8AC3E}">
        <p14:creationId xmlns:p14="http://schemas.microsoft.com/office/powerpoint/2010/main" xmlns="" val="23564948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l"/>
            <a:r>
              <a:rPr lang="en-US" dirty="0"/>
              <a:t>Seismic Gaps – Zones of immobile rock along faults Scientists think that seismic gaps, where the fault is locked and unable to move, are the locations of future earthquakes </a:t>
            </a:r>
            <a:endParaRPr lang="ar-SA" dirty="0" smtClean="0"/>
          </a:p>
          <a:p>
            <a:pPr lvl="0"/>
            <a:r>
              <a:rPr lang="ar-SA" dirty="0" smtClean="0"/>
              <a:t>   الفجوات </a:t>
            </a:r>
            <a:r>
              <a:rPr lang="ar-SA" dirty="0"/>
              <a:t>الزلزالية - المناطق من الصخور </a:t>
            </a:r>
            <a:r>
              <a:rPr lang="ar-SA" dirty="0" smtClean="0"/>
              <a:t>المتحركة </a:t>
            </a:r>
            <a:r>
              <a:rPr lang="ar-SA" dirty="0"/>
              <a:t>على طول الصدوع </a:t>
            </a:r>
            <a:r>
              <a:rPr lang="ar-SA" dirty="0" smtClean="0"/>
              <a:t>ويعتقد العلماء أن </a:t>
            </a:r>
            <a:r>
              <a:rPr lang="ar-SA" dirty="0"/>
              <a:t>الثغرات الزلزالية، حيث يتم تأمين </a:t>
            </a:r>
            <a:r>
              <a:rPr lang="ar-SA" dirty="0" smtClean="0"/>
              <a:t>الصدع، </a:t>
            </a:r>
            <a:r>
              <a:rPr lang="ar-SA" dirty="0"/>
              <a:t>هي مواقع الزلازل في المستقبل</a:t>
            </a:r>
            <a:endParaRPr lang="en-US" dirty="0"/>
          </a:p>
        </p:txBody>
      </p:sp>
    </p:spTree>
    <p:extLst>
      <p:ext uri="{BB962C8B-B14F-4D97-AF65-F5344CB8AC3E}">
        <p14:creationId xmlns:p14="http://schemas.microsoft.com/office/powerpoint/2010/main" xmlns="" val="718124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a:t>Explore these maps and animations to get a jump start on understanding plate tectonic processes, history, and how motion of the plates affects our planet today. </a:t>
            </a:r>
            <a:endParaRPr lang="ar-SA" dirty="0" smtClean="0"/>
          </a:p>
          <a:p>
            <a:r>
              <a:rPr lang="ar-SA" dirty="0" smtClean="0"/>
              <a:t>  استكشاف </a:t>
            </a:r>
            <a:r>
              <a:rPr lang="ar-SA" dirty="0"/>
              <a:t>هذه الخرائط والرسوم المتحركة للحصول على </a:t>
            </a:r>
            <a:r>
              <a:rPr lang="ar-SA" dirty="0" smtClean="0"/>
              <a:t>قفزة بداية في </a:t>
            </a:r>
            <a:r>
              <a:rPr lang="ar-SA" dirty="0"/>
              <a:t>فهم </a:t>
            </a:r>
            <a:r>
              <a:rPr lang="ar-SA" dirty="0" smtClean="0"/>
              <a:t>  العمليات التكتونية وتاريخها، </a:t>
            </a:r>
            <a:r>
              <a:rPr lang="ar-SA" dirty="0"/>
              <a:t>وكيف </a:t>
            </a:r>
            <a:r>
              <a:rPr lang="ar-SA" dirty="0" smtClean="0"/>
              <a:t>تؤثرحركة </a:t>
            </a:r>
            <a:r>
              <a:rPr lang="ar-SA" dirty="0"/>
              <a:t>الصفائح </a:t>
            </a:r>
            <a:r>
              <a:rPr lang="ar-SA" dirty="0" smtClean="0"/>
              <a:t>على </a:t>
            </a:r>
            <a:r>
              <a:rPr lang="ar-SA" dirty="0"/>
              <a:t>كوكبنا اليوم.</a:t>
            </a:r>
            <a:endParaRPr lang="en-US" dirty="0"/>
          </a:p>
        </p:txBody>
      </p:sp>
    </p:spTree>
    <p:extLst>
      <p:ext uri="{BB962C8B-B14F-4D97-AF65-F5344CB8AC3E}">
        <p14:creationId xmlns:p14="http://schemas.microsoft.com/office/powerpoint/2010/main" xmlns="" val="4199885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Tsunamis</a:t>
            </a:r>
          </a:p>
        </p:txBody>
      </p:sp>
      <p:sp>
        <p:nvSpPr>
          <p:cNvPr id="3" name="Content Placeholder 2"/>
          <p:cNvSpPr>
            <a:spLocks noGrp="1"/>
          </p:cNvSpPr>
          <p:nvPr>
            <p:ph idx="1"/>
          </p:nvPr>
        </p:nvSpPr>
        <p:spPr>
          <a:xfrm>
            <a:off x="0" y="1417638"/>
            <a:ext cx="9906000" cy="4708525"/>
          </a:xfrm>
        </p:spPr>
        <p:txBody>
          <a:bodyPr/>
          <a:lstStyle/>
          <a:p>
            <a:pPr algn="l"/>
            <a:r>
              <a:rPr lang="en-US" sz="4400" u="sng" dirty="0">
                <a:solidFill>
                  <a:srgbClr val="72A376">
                    <a:lumMod val="75000"/>
                  </a:srgbClr>
                </a:solidFill>
                <a:ea typeface="+mj-ea"/>
              </a:rPr>
              <a:t>Tsunamis</a:t>
            </a:r>
            <a:endParaRPr lang="ar-SA" u="sng" dirty="0" smtClean="0"/>
          </a:p>
          <a:p>
            <a:pPr algn="l"/>
            <a:r>
              <a:rPr lang="en-US" dirty="0" smtClean="0"/>
              <a:t>A </a:t>
            </a:r>
            <a:r>
              <a:rPr lang="en-US" dirty="0"/>
              <a:t>very large ocean wave that is caused by an underwater earthquake or volcanic eruption and </a:t>
            </a:r>
            <a:r>
              <a:rPr lang="en-US" dirty="0" smtClean="0"/>
              <a:t>often </a:t>
            </a:r>
            <a:r>
              <a:rPr lang="en-US" dirty="0"/>
              <a:t>causes extreme destruction when it strikes land. </a:t>
            </a:r>
            <a:endParaRPr lang="ar-SA" dirty="0" smtClean="0"/>
          </a:p>
          <a:p>
            <a:r>
              <a:rPr lang="ar-SA" u="sng" dirty="0" smtClean="0"/>
              <a:t>الموجات الزلزالية</a:t>
            </a:r>
          </a:p>
          <a:p>
            <a:r>
              <a:rPr lang="ar-SA" dirty="0" smtClean="0"/>
              <a:t>موجة محيطية </a:t>
            </a:r>
            <a:r>
              <a:rPr lang="ar-SA" dirty="0"/>
              <a:t>كبيرة جدا </a:t>
            </a:r>
            <a:r>
              <a:rPr lang="ar-SA" dirty="0" smtClean="0"/>
              <a:t>تلك </a:t>
            </a:r>
            <a:r>
              <a:rPr lang="ar-SA" dirty="0"/>
              <a:t>التي يسببها زلزال تحت الماء أو انفجار بركاني، وغالبا ما تسبب الدمار الشديد عند </a:t>
            </a:r>
            <a:r>
              <a:rPr lang="ar-SA" dirty="0" smtClean="0"/>
              <a:t>ضربها </a:t>
            </a:r>
            <a:r>
              <a:rPr lang="ar-SA" dirty="0"/>
              <a:t>الأرض.</a:t>
            </a:r>
          </a:p>
          <a:p>
            <a:endParaRPr lang="en-US" dirty="0"/>
          </a:p>
        </p:txBody>
      </p:sp>
    </p:spTree>
    <p:extLst>
      <p:ext uri="{BB962C8B-B14F-4D97-AF65-F5344CB8AC3E}">
        <p14:creationId xmlns:p14="http://schemas.microsoft.com/office/powerpoint/2010/main" xmlns="" val="2013402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dirty="0"/>
              <a:t>Tsunamis can have heights of up to 30 m and reach speeds of 950 km per hour. They are characterized by long wavelengths of up to 200 km and long periods, </a:t>
            </a:r>
            <a:r>
              <a:rPr lang="en-US" dirty="0" smtClean="0"/>
              <a:t>usually </a:t>
            </a:r>
            <a:r>
              <a:rPr lang="en-US" dirty="0"/>
              <a:t>between 10 and 60 </a:t>
            </a:r>
            <a:r>
              <a:rPr lang="en-US" dirty="0" smtClean="0"/>
              <a:t>minutes</a:t>
            </a:r>
            <a:endParaRPr lang="ar-SA" dirty="0" smtClean="0"/>
          </a:p>
          <a:p>
            <a:r>
              <a:rPr lang="ar-SA" dirty="0" smtClean="0"/>
              <a:t>يمكن </a:t>
            </a:r>
            <a:r>
              <a:rPr lang="ar-SA" dirty="0"/>
              <a:t>أن </a:t>
            </a:r>
            <a:r>
              <a:rPr lang="ar-SA" dirty="0" smtClean="0"/>
              <a:t>تصل ارتفاعات</a:t>
            </a:r>
            <a:r>
              <a:rPr lang="ar-SA" dirty="0"/>
              <a:t> تسونامي</a:t>
            </a:r>
            <a:r>
              <a:rPr lang="ar-SA" dirty="0" smtClean="0"/>
              <a:t> إلى </a:t>
            </a:r>
            <a:r>
              <a:rPr lang="ar-SA" dirty="0"/>
              <a:t>30 متر </a:t>
            </a:r>
            <a:r>
              <a:rPr lang="ar-SA" dirty="0" smtClean="0"/>
              <a:t>وان تصل الى سرعة </a:t>
            </a:r>
            <a:r>
              <a:rPr lang="ar-SA" dirty="0"/>
              <a:t>950 كم في الساعة. فهي تتميز </a:t>
            </a:r>
            <a:r>
              <a:rPr lang="ar-SA" dirty="0" smtClean="0"/>
              <a:t>بموجات </a:t>
            </a:r>
            <a:r>
              <a:rPr lang="ar-SA" dirty="0"/>
              <a:t>طويلة تصل إلى 200 كم </a:t>
            </a:r>
            <a:r>
              <a:rPr lang="ar-SA" dirty="0" smtClean="0"/>
              <a:t>ولفترات </a:t>
            </a:r>
            <a:r>
              <a:rPr lang="ar-SA" dirty="0"/>
              <a:t>طويلة، وعادة ما بين 10 و 60 دقيقة</a:t>
            </a:r>
            <a:endParaRPr lang="ar-SA" dirty="0" smtClean="0"/>
          </a:p>
          <a:p>
            <a:endParaRPr lang="en-US" dirty="0"/>
          </a:p>
        </p:txBody>
      </p:sp>
    </p:spTree>
    <p:extLst>
      <p:ext uri="{BB962C8B-B14F-4D97-AF65-F5344CB8AC3E}">
        <p14:creationId xmlns:p14="http://schemas.microsoft.com/office/powerpoint/2010/main" xmlns="" val="292049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مناهج بحث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مناهج بحث 1</Template>
  <TotalTime>1250</TotalTime>
  <Words>998</Words>
  <Application>Microsoft Office PowerPoint</Application>
  <PresentationFormat>A4 Paper (210x297 mm)‎</PresentationFormat>
  <Paragraphs>62</Paragraphs>
  <Slides>20</Slides>
  <Notes>0</Notes>
  <HiddenSlides>0</HiddenSlides>
  <MMClips>0</MMClips>
  <ScaleCrop>false</ScaleCrop>
  <HeadingPairs>
    <vt:vector size="4" baseType="variant">
      <vt:variant>
        <vt:lpstr>سمة</vt:lpstr>
      </vt:variant>
      <vt:variant>
        <vt:i4>2</vt:i4>
      </vt:variant>
      <vt:variant>
        <vt:lpstr>عناوين الشرائح</vt:lpstr>
      </vt:variant>
      <vt:variant>
        <vt:i4>20</vt:i4>
      </vt:variant>
    </vt:vector>
  </HeadingPairs>
  <TitlesOfParts>
    <vt:vector size="22" baseType="lpstr">
      <vt:lpstr>مناهج بحث 1</vt:lpstr>
      <vt:lpstr>1_مناهج بحث 1</vt:lpstr>
      <vt:lpstr>الشريحة 1</vt:lpstr>
      <vt:lpstr>المحاضرة السادسة عنوان المحاضرة   EARTHQUAKES الزلازل </vt:lpstr>
      <vt:lpstr>الشريحة 3</vt:lpstr>
      <vt:lpstr>الشريحة 4</vt:lpstr>
      <vt:lpstr>الشريحة 5</vt:lpstr>
      <vt:lpstr>الشريحة 6</vt:lpstr>
      <vt:lpstr>Types of Seismic Waves</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Tsunamis</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Mrawabdeh</dc:creator>
  <cp:lastModifiedBy>user</cp:lastModifiedBy>
  <cp:revision>74</cp:revision>
  <dcterms:created xsi:type="dcterms:W3CDTF">2011-02-14T16:02:57Z</dcterms:created>
  <dcterms:modified xsi:type="dcterms:W3CDTF">2015-03-28T10:56:51Z</dcterms:modified>
</cp:coreProperties>
</file>