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346" r:id="rId2"/>
    <p:sldId id="340" r:id="rId3"/>
    <p:sldId id="347" r:id="rId4"/>
    <p:sldId id="349" r:id="rId5"/>
    <p:sldId id="350" r:id="rId6"/>
    <p:sldId id="351" r:id="rId7"/>
    <p:sldId id="352" r:id="rId8"/>
    <p:sldId id="353" r:id="rId9"/>
    <p:sldId id="354" r:id="rId10"/>
    <p:sldId id="355" r:id="rId11"/>
    <p:sldId id="356" r:id="rId12"/>
    <p:sldId id="357" r:id="rId13"/>
    <p:sldId id="358" r:id="rId14"/>
    <p:sldId id="362" r:id="rId15"/>
    <p:sldId id="359" r:id="rId16"/>
    <p:sldId id="360" r:id="rId17"/>
    <p:sldId id="361" r:id="rId18"/>
    <p:sldId id="363" r:id="rId19"/>
    <p:sldId id="365" r:id="rId20"/>
    <p:sldId id="366" r:id="rId21"/>
    <p:sldId id="368" r:id="rId22"/>
    <p:sldId id="369" r:id="rId23"/>
    <p:sldId id="266" r:id="rId2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2945" autoAdjust="0"/>
  </p:normalViewPr>
  <p:slideViewPr>
    <p:cSldViewPr>
      <p:cViewPr varScale="1">
        <p:scale>
          <a:sx n="72" d="100"/>
          <a:sy n="72" d="100"/>
        </p:scale>
        <p:origin x="-930" y="-90"/>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3/28/2015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124987999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الرمز لإضافة صورة</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105400" y="4648200"/>
            <a:ext cx="4464050" cy="1066800"/>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a:lstStyle/>
          <a:p>
            <a:pPr algn="ctr" rtl="0">
              <a:spcBef>
                <a:spcPct val="20000"/>
              </a:spcBef>
              <a:buFont typeface="Arial" pitchFamily="34" charset="0"/>
              <a:buNone/>
            </a:pPr>
            <a:r>
              <a:rPr lang="ar-EG" sz="2400" b="1" dirty="0">
                <a:solidFill>
                  <a:srgbClr val="FF0000"/>
                </a:solidFill>
                <a:latin typeface="Calibri" pitchFamily="34" charset="0"/>
              </a:rPr>
              <a:t>نظام التعليم المطور </a:t>
            </a:r>
            <a:r>
              <a:rPr lang="ar-EG" sz="2400" b="1" dirty="0" smtClean="0">
                <a:solidFill>
                  <a:srgbClr val="FF0000"/>
                </a:solidFill>
                <a:latin typeface="Calibri" pitchFamily="34" charset="0"/>
              </a:rPr>
              <a:t>للانتساب</a:t>
            </a:r>
            <a:endParaRPr lang="en-US" sz="2400" b="1" dirty="0" smtClean="0">
              <a:solidFill>
                <a:srgbClr val="FF0000"/>
              </a:solidFill>
              <a:latin typeface="Calibri" pitchFamily="34" charset="0"/>
            </a:endParaRPr>
          </a:p>
          <a:p>
            <a:pPr algn="ctr" rtl="0">
              <a:spcBef>
                <a:spcPct val="20000"/>
              </a:spcBef>
              <a:buFont typeface="Arial" pitchFamily="34" charset="0"/>
              <a:buNone/>
            </a:pPr>
            <a:r>
              <a:rPr lang="ar-SA" sz="2400" dirty="0" smtClean="0">
                <a:solidFill>
                  <a:srgbClr val="FF0000"/>
                </a:solidFill>
                <a:latin typeface="Calibri" pitchFamily="34" charset="0"/>
              </a:rPr>
              <a:t>العلوم الاجتماعية</a:t>
            </a:r>
            <a:r>
              <a:rPr lang="en-US" sz="2400" dirty="0" smtClean="0">
                <a:solidFill>
                  <a:srgbClr val="FF0000"/>
                </a:solidFill>
                <a:latin typeface="Calibri" pitchFamily="34" charset="0"/>
              </a:rPr>
              <a:t>  </a:t>
            </a:r>
            <a:r>
              <a:rPr lang="ar-SA" sz="2400" b="1" dirty="0" smtClean="0">
                <a:solidFill>
                  <a:srgbClr val="FF0000"/>
                </a:solidFill>
              </a:rPr>
              <a:t>كلية الآداب </a:t>
            </a:r>
            <a:r>
              <a:rPr lang="ar-EG" sz="2400" dirty="0" smtClean="0">
                <a:solidFill>
                  <a:srgbClr val="FF0000"/>
                </a:solidFill>
                <a:latin typeface="Calibri" pitchFamily="34" charset="0"/>
              </a:rPr>
              <a:t>– قسم</a:t>
            </a:r>
            <a:endParaRPr lang="en-US" sz="2400" dirty="0">
              <a:solidFill>
                <a:srgbClr val="FF0000"/>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0" y="2132856"/>
            <a:ext cx="4953000" cy="3744416"/>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anchor="ctr"/>
          <a:lstStyle/>
          <a:p>
            <a:pPr lvl="0" algn="ctr">
              <a:lnSpc>
                <a:spcPct val="80000"/>
              </a:lnSpc>
            </a:pPr>
            <a:r>
              <a:rPr lang="ar-EG" sz="2400" b="1" dirty="0">
                <a:solidFill>
                  <a:srgbClr val="376092"/>
                </a:solidFill>
                <a:latin typeface="AYM Wadiy S_U normal."/>
                <a:cs typeface="Times New Roman" pitchFamily="18" charset="0"/>
              </a:rPr>
              <a:t>اسم المقرر ورقمه</a:t>
            </a:r>
            <a:endParaRPr lang="ar-SA" sz="2400" b="1" dirty="0">
              <a:solidFill>
                <a:srgbClr val="376092"/>
              </a:solidFill>
              <a:latin typeface="AYM Wadiy S_U normal."/>
              <a:cs typeface="Times New Roman" pitchFamily="18" charset="0"/>
            </a:endParaRPr>
          </a:p>
          <a:p>
            <a:pPr lvl="0" algn="ctr">
              <a:lnSpc>
                <a:spcPct val="80000"/>
              </a:lnSpc>
            </a:pPr>
            <a:endParaRPr lang="ar-SA" sz="2400" b="1" dirty="0">
              <a:solidFill>
                <a:srgbClr val="376092"/>
              </a:solidFill>
              <a:latin typeface="AYM Wadiy S_U normal."/>
              <a:cs typeface="Times New Roman" pitchFamily="18" charset="0"/>
            </a:endParaRPr>
          </a:p>
          <a:p>
            <a:pPr lvl="0" algn="ctr">
              <a:lnSpc>
                <a:spcPct val="80000"/>
              </a:lnSpc>
            </a:pPr>
            <a:r>
              <a:rPr lang="ar-SA" b="1" dirty="0">
                <a:solidFill>
                  <a:prstClr val="black"/>
                </a:solidFill>
              </a:rPr>
              <a:t>نصوص جغرافية باللغة الانجليزية</a:t>
            </a:r>
          </a:p>
          <a:p>
            <a:pPr lvl="0" algn="ctr"/>
            <a:r>
              <a:rPr lang="en-US" b="1" dirty="0">
                <a:solidFill>
                  <a:prstClr val="black"/>
                </a:solidFill>
              </a:rPr>
              <a:t>Geographic Texts- in English (1)</a:t>
            </a:r>
            <a:endParaRPr lang="ar-SA" b="1" dirty="0">
              <a:solidFill>
                <a:prstClr val="black"/>
              </a:solidFill>
            </a:endParaRPr>
          </a:p>
          <a:p>
            <a:pPr lvl="0" algn="ctr"/>
            <a:endParaRPr lang="ar-SA" b="1" dirty="0">
              <a:solidFill>
                <a:prstClr val="black"/>
              </a:solidFill>
            </a:endParaRPr>
          </a:p>
          <a:p>
            <a:pPr lvl="0" algn="ctr">
              <a:lnSpc>
                <a:spcPct val="80000"/>
              </a:lnSpc>
            </a:pP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r>
              <a:rPr lang="ar-EG" sz="2200" b="1" dirty="0">
                <a:solidFill>
                  <a:prstClr val="black"/>
                </a:solidFill>
                <a:latin typeface="Calibri" pitchFamily="34" charset="0"/>
                <a:cs typeface="Times New Roman" pitchFamily="18" charset="0"/>
              </a:rPr>
              <a:t>الفصل الدراسي </a:t>
            </a:r>
            <a:r>
              <a:rPr lang="ar-SA" sz="2200" b="1" dirty="0">
                <a:solidFill>
                  <a:prstClr val="black"/>
                </a:solidFill>
                <a:latin typeface="Calibri" pitchFamily="34" charset="0"/>
                <a:cs typeface="Times New Roman" pitchFamily="18" charset="0"/>
              </a:rPr>
              <a:t>الاول</a:t>
            </a:r>
          </a:p>
          <a:p>
            <a:pPr lvl="0" algn="ctr">
              <a:lnSpc>
                <a:spcPct val="80000"/>
              </a:lnSpc>
            </a:pPr>
            <a:r>
              <a:rPr lang="ar-EG" sz="3200" b="1" dirty="0">
                <a:solidFill>
                  <a:prstClr val="black"/>
                </a:solidFill>
                <a:latin typeface="Calibri" pitchFamily="34" charset="0"/>
                <a:cs typeface="Times New Roman" pitchFamily="18" charset="0"/>
              </a:rPr>
              <a:t/>
            </a:r>
            <a:br>
              <a:rPr lang="ar-EG" sz="3200" b="1" dirty="0">
                <a:solidFill>
                  <a:prstClr val="black"/>
                </a:solidFill>
                <a:latin typeface="Calibri" pitchFamily="34" charset="0"/>
                <a:cs typeface="Times New Roman" pitchFamily="18" charset="0"/>
              </a:rPr>
            </a:br>
            <a:r>
              <a:rPr lang="ar-EG" sz="1700" b="1" dirty="0">
                <a:solidFill>
                  <a:prstClr val="black"/>
                </a:solidFill>
                <a:latin typeface="Calibri" pitchFamily="34" charset="0"/>
                <a:cs typeface="Times New Roman" pitchFamily="18" charset="0"/>
              </a:rPr>
              <a:t>العام الدراسي 143</a:t>
            </a:r>
            <a:r>
              <a:rPr lang="ar-SA" sz="1700" b="1" dirty="0">
                <a:solidFill>
                  <a:prstClr val="black"/>
                </a:solidFill>
                <a:latin typeface="Calibri" pitchFamily="34" charset="0"/>
                <a:cs typeface="Times New Roman" pitchFamily="18" charset="0"/>
              </a:rPr>
              <a:t>4</a:t>
            </a:r>
            <a:r>
              <a:rPr lang="ar-EG" sz="1700" b="1" dirty="0">
                <a:solidFill>
                  <a:prstClr val="black"/>
                </a:solidFill>
                <a:latin typeface="Calibri" pitchFamily="34" charset="0"/>
                <a:cs typeface="Times New Roman" pitchFamily="18" charset="0"/>
              </a:rPr>
              <a:t>– 143</a:t>
            </a:r>
            <a:r>
              <a:rPr lang="ar-SA" sz="1700" b="1" dirty="0">
                <a:solidFill>
                  <a:prstClr val="black"/>
                </a:solidFill>
                <a:latin typeface="Calibri" pitchFamily="34" charset="0"/>
                <a:cs typeface="Times New Roman" pitchFamily="18" charset="0"/>
              </a:rPr>
              <a:t>5</a:t>
            </a:r>
          </a:p>
          <a:p>
            <a:pPr lvl="0" algn="ctr">
              <a:lnSpc>
                <a:spcPct val="80000"/>
              </a:lnSpc>
            </a:pPr>
            <a:endParaRPr lang="ar-SA" sz="2600" b="1" dirty="0">
              <a:solidFill>
                <a:prstClr val="black"/>
              </a:solidFill>
              <a:latin typeface="Calibri" pitchFamily="34" charset="0"/>
              <a:cs typeface="Times New Roman" pitchFamily="18" charset="0"/>
            </a:endParaRPr>
          </a:p>
          <a:p>
            <a:pPr lvl="0" algn="ctr">
              <a:lnSpc>
                <a:spcPct val="80000"/>
              </a:lnSpc>
            </a:pPr>
            <a:r>
              <a:rPr lang="ar-SA" sz="2600" b="1" dirty="0">
                <a:solidFill>
                  <a:prstClr val="black"/>
                </a:solidFill>
                <a:latin typeface="Calibri" pitchFamily="34" charset="0"/>
                <a:cs typeface="Times New Roman" pitchFamily="18" charset="0"/>
              </a:rPr>
              <a:t>د. </a:t>
            </a:r>
            <a:r>
              <a:rPr lang="ar-SA" sz="2600" b="1">
                <a:solidFill>
                  <a:prstClr val="black"/>
                </a:solidFill>
                <a:latin typeface="Calibri" pitchFamily="34" charset="0"/>
                <a:cs typeface="Times New Roman" pitchFamily="18" charset="0"/>
              </a:rPr>
              <a:t>عبد الرحيم مسعد</a:t>
            </a:r>
            <a:endParaRPr lang="en-US" sz="2600" b="1" dirty="0">
              <a:solidFill>
                <a:prstClr val="black"/>
              </a:solidFill>
              <a:latin typeface="Calibri" pitchFamily="34" charset="0"/>
            </a:endParaRPr>
          </a:p>
        </p:txBody>
      </p:sp>
      <p:sp>
        <p:nvSpPr>
          <p:cNvPr id="5131" name="Slide Number Placeholder 10"/>
          <p:cNvSpPr txBox="1">
            <a:spLocks/>
          </p:cNvSpPr>
          <p:nvPr/>
        </p:nvSpPr>
        <p:spPr bwMode="auto">
          <a:xfrm>
            <a:off x="272480" y="6492875"/>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SA" spc="-150" dirty="0" smtClean="0">
                <a:solidFill>
                  <a:srgbClr val="376092"/>
                </a:solidFill>
                <a:latin typeface="ae_AlMateen" pitchFamily="2" charset="-78"/>
                <a:cs typeface="ae_AlMateen" pitchFamily="2" charset="-78"/>
              </a:rPr>
              <a:t>المحاضرة السابعة</a:t>
            </a:r>
            <a:r>
              <a:rPr lang="en-US" spc="-150" dirty="0" smtClean="0">
                <a:solidFill>
                  <a:srgbClr val="376092"/>
                </a:solidFill>
                <a:latin typeface="ae_AlMateen" pitchFamily="2" charset="-78"/>
                <a:cs typeface="ae_AlMateen" pitchFamily="2" charset="-78"/>
              </a:rPr>
              <a:t/>
            </a:r>
            <a:br>
              <a:rPr lang="en-US" spc="-150" dirty="0" smtClean="0">
                <a:solidFill>
                  <a:srgbClr val="376092"/>
                </a:solidFill>
                <a:latin typeface="ae_AlMateen" pitchFamily="2" charset="-78"/>
                <a:cs typeface="ae_AlMateen" pitchFamily="2" charset="-78"/>
              </a:rPr>
            </a:br>
            <a:r>
              <a:rPr lang="ar-SA" sz="6000" spc="-150" dirty="0">
                <a:solidFill>
                  <a:srgbClr val="376092"/>
                </a:solidFill>
                <a:latin typeface="ae_AlMateen" pitchFamily="2" charset="-78"/>
                <a:cs typeface="ae_AlMateen" pitchFamily="2" charset="-78"/>
              </a:rPr>
              <a:t>عنوان</a:t>
            </a:r>
            <a:r>
              <a:rPr lang="en-US" sz="6000" spc="-150" dirty="0">
                <a:solidFill>
                  <a:srgbClr val="376092"/>
                </a:solidFill>
                <a:latin typeface="ae_AlMateen" pitchFamily="2" charset="-78"/>
                <a:cs typeface="ae_AlMateen" pitchFamily="2" charset="-78"/>
              </a:rPr>
              <a:t> </a:t>
            </a:r>
            <a:r>
              <a:rPr lang="ar-SA" sz="6000" spc="-150">
                <a:solidFill>
                  <a:srgbClr val="376092"/>
                </a:solidFill>
                <a:latin typeface="ae_AlMateen" pitchFamily="2" charset="-78"/>
                <a:cs typeface="ae_AlMateen" pitchFamily="2" charset="-78"/>
              </a:rPr>
              <a:t>المحاضرة</a:t>
            </a:r>
            <a:r>
              <a:rPr lang="en-US" spc="-150">
                <a:solidFill>
                  <a:srgbClr val="376092"/>
                </a:solidFill>
                <a:latin typeface="ae_AlMateen" pitchFamily="2" charset="-78"/>
                <a:cs typeface="ae_AlMateen" pitchFamily="2" charset="-78"/>
              </a:rPr>
              <a:t/>
            </a:r>
            <a:br>
              <a:rPr lang="en-US" spc="-150">
                <a:solidFill>
                  <a:srgbClr val="376092"/>
                </a:solidFill>
                <a:latin typeface="ae_AlMateen" pitchFamily="2" charset="-78"/>
                <a:cs typeface="ae_AlMateen" pitchFamily="2" charset="-78"/>
              </a:rPr>
            </a:b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r>
              <a:rPr lang="en-US" sz="5200" b="1" smtClean="0">
                <a:solidFill>
                  <a:schemeClr val="tx1"/>
                </a:solidFill>
              </a:rPr>
              <a:t> GEODETIC SURVEY</a:t>
            </a:r>
            <a:endParaRPr lang="ar-SA" sz="5200" b="1" dirty="0" smtClean="0">
              <a:solidFill>
                <a:schemeClr val="tx1"/>
              </a:solidFill>
            </a:endParaRPr>
          </a:p>
          <a:p>
            <a:r>
              <a:rPr lang="ar-SA" sz="5200" b="1" dirty="0" smtClean="0">
                <a:solidFill>
                  <a:schemeClr val="tx1"/>
                </a:solidFill>
              </a:rPr>
              <a:t>المساحة الجيوديسية</a:t>
            </a:r>
            <a:endParaRPr lang="en-US" sz="5200" b="1" dirty="0" smtClean="0">
              <a:solidFill>
                <a:schemeClr val="tx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Geodetic Survey: </a:t>
            </a:r>
          </a:p>
        </p:txBody>
      </p:sp>
      <p:sp>
        <p:nvSpPr>
          <p:cNvPr id="3" name="Content Placeholder 2"/>
          <p:cNvSpPr>
            <a:spLocks noGrp="1"/>
          </p:cNvSpPr>
          <p:nvPr>
            <p:ph idx="1"/>
          </p:nvPr>
        </p:nvSpPr>
        <p:spPr/>
        <p:txBody>
          <a:bodyPr/>
          <a:lstStyle/>
          <a:p>
            <a:pPr algn="l"/>
            <a:r>
              <a:rPr lang="en-US" sz="2800" dirty="0" smtClean="0">
                <a:latin typeface="Times New Roman" panose="02020603050405020304" pitchFamily="18" charset="0"/>
                <a:cs typeface="Times New Roman" panose="02020603050405020304" pitchFamily="18" charset="0"/>
              </a:rPr>
              <a:t>Is </a:t>
            </a:r>
            <a:r>
              <a:rPr lang="en-US" sz="2800" dirty="0">
                <a:latin typeface="Times New Roman" panose="02020603050405020304" pitchFamily="18" charset="0"/>
                <a:cs typeface="Times New Roman" panose="02020603050405020304" pitchFamily="18" charset="0"/>
              </a:rPr>
              <a:t>the branch of geodesy, which deals with large spaces and areas. Taking into consideration spherical Earth. And the Geodetic Survey specialized in studying the survey operations which is necessary to establish maps of the vast and large areas, countries and regions. The Geodetic survey considered as the most accurate types of survey at all, the main purpose of it is to install points on the surface of the earth accurately , and the locations of these points and its levels is the basis and reference to bind other areas, whether detailed or topography</a:t>
            </a:r>
          </a:p>
        </p:txBody>
      </p:sp>
    </p:spTree>
    <p:extLst>
      <p:ext uri="{BB962C8B-B14F-4D97-AF65-F5344CB8AC3E}">
        <p14:creationId xmlns:p14="http://schemas.microsoft.com/office/powerpoint/2010/main" xmlns="" val="33989903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t>المساحة الجيوديسية:</a:t>
            </a:r>
            <a:br>
              <a:rPr lang="ar-SA" dirty="0"/>
            </a:br>
            <a:endParaRPr lang="en-US" dirty="0"/>
          </a:p>
        </p:txBody>
      </p:sp>
      <p:sp>
        <p:nvSpPr>
          <p:cNvPr id="3" name="Content Placeholder 2"/>
          <p:cNvSpPr>
            <a:spLocks noGrp="1"/>
          </p:cNvSpPr>
          <p:nvPr>
            <p:ph idx="1"/>
          </p:nvPr>
        </p:nvSpPr>
        <p:spPr/>
        <p:txBody>
          <a:bodyPr/>
          <a:lstStyle/>
          <a:p>
            <a:r>
              <a:rPr lang="ar-SA" dirty="0" smtClean="0">
                <a:ea typeface="Calibri" panose="020F0502020204030204" pitchFamily="34" charset="0"/>
                <a:cs typeface="Times New Roman" panose="02020603050405020304" pitchFamily="18" charset="0"/>
              </a:rPr>
              <a:t>هي </a:t>
            </a:r>
            <a:r>
              <a:rPr lang="ar-SA" dirty="0">
                <a:ea typeface="Calibri" panose="020F0502020204030204" pitchFamily="34" charset="0"/>
                <a:cs typeface="Times New Roman" panose="02020603050405020304" pitchFamily="18" charset="0"/>
              </a:rPr>
              <a:t>ذلك الفرع من الجيوديسيا الذي يتعامل مع مساحات ومناطق كبيرة بحيث يلزم الأمر ضرورة أخذ كروية الأرض في الإعتبار</a:t>
            </a:r>
            <a:r>
              <a:rPr lang="en-US" dirty="0">
                <a:latin typeface="Times New Roman" panose="02020603050405020304" pitchFamily="18" charset="0"/>
                <a:ea typeface="Calibri" panose="020F0502020204030204" pitchFamily="34" charset="0"/>
              </a:rPr>
              <a:t>. </a:t>
            </a:r>
            <a:r>
              <a:rPr lang="ar-SA" dirty="0">
                <a:ea typeface="Calibri" panose="020F0502020204030204" pitchFamily="34" charset="0"/>
                <a:cs typeface="Times New Roman" panose="02020603050405020304" pitchFamily="18" charset="0"/>
              </a:rPr>
              <a:t>والمساحة الجيوديسية تختص بدراسة العمليات المساحية اللازمة لإنشاء الخرائط للمناطق الشاسعة والمساحات الكبيرة والدول والأقاليم</a:t>
            </a:r>
            <a:r>
              <a:rPr lang="en-GB" dirty="0">
                <a:latin typeface="Times New Roman" panose="02020603050405020304" pitchFamily="18" charset="0"/>
                <a:ea typeface="Calibri" panose="020F0502020204030204" pitchFamily="34" charset="0"/>
              </a:rPr>
              <a:t>.</a:t>
            </a:r>
            <a:br>
              <a:rPr lang="en-GB" dirty="0">
                <a:latin typeface="Times New Roman" panose="02020603050405020304" pitchFamily="18" charset="0"/>
                <a:ea typeface="Calibri" panose="020F0502020204030204" pitchFamily="34" charset="0"/>
              </a:rPr>
            </a:br>
            <a:r>
              <a:rPr lang="ar-SA" dirty="0">
                <a:ea typeface="Calibri" panose="020F0502020204030204" pitchFamily="34" charset="0"/>
                <a:cs typeface="Times New Roman" panose="02020603050405020304" pitchFamily="18" charset="0"/>
              </a:rPr>
              <a:t>وتعتبر المساحة الجيوديسية أدق أنواع المساحات على الإطلاق، وغرضها الرئيسي تثبيت نقط على سطح الأرض بدقة تامة، ومواقع هذه النقط و مناسيبهاتعتبر أساسا ومرجعا لربط المساحات الأخرى سواء أكانت طبوغرافية أم تفصيلية</a:t>
            </a:r>
            <a:r>
              <a:rPr lang="en-US" dirty="0">
                <a:latin typeface="Times New Roman" panose="02020603050405020304" pitchFamily="18" charset="0"/>
                <a:ea typeface="Calibri" panose="020F0502020204030204" pitchFamily="34" charset="0"/>
              </a:rPr>
              <a:t>. </a:t>
            </a:r>
            <a:endParaRPr lang="en-US" dirty="0"/>
          </a:p>
        </p:txBody>
      </p:sp>
    </p:spTree>
    <p:extLst>
      <p:ext uri="{BB962C8B-B14F-4D97-AF65-F5344CB8AC3E}">
        <p14:creationId xmlns:p14="http://schemas.microsoft.com/office/powerpoint/2010/main" xmlns="" val="10234932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Topics </a:t>
            </a:r>
            <a:r>
              <a:rPr lang="en-US" dirty="0" smtClean="0"/>
              <a:t> of Geodetic </a:t>
            </a:r>
            <a:r>
              <a:rPr lang="en-US" dirty="0"/>
              <a:t>survey </a:t>
            </a:r>
          </a:p>
        </p:txBody>
      </p:sp>
      <p:sp>
        <p:nvSpPr>
          <p:cNvPr id="3" name="Content Placeholder 2"/>
          <p:cNvSpPr>
            <a:spLocks noGrp="1"/>
          </p:cNvSpPr>
          <p:nvPr>
            <p:ph idx="1"/>
          </p:nvPr>
        </p:nvSpPr>
        <p:spPr/>
        <p:txBody>
          <a:bodyPr/>
          <a:lstStyle/>
          <a:p>
            <a:pPr algn="l"/>
            <a:r>
              <a:rPr lang="en-US" dirty="0" smtClean="0"/>
              <a:t> </a:t>
            </a:r>
            <a:r>
              <a:rPr lang="en-US" dirty="0"/>
              <a:t>We can, on a large scale, to say that the geodetic survey looking at studying the private information of large parts of the earth's surface in the following topics: </a:t>
            </a:r>
          </a:p>
          <a:p>
            <a:pPr algn="l"/>
            <a:r>
              <a:rPr lang="en-US" dirty="0"/>
              <a:t> 1 - selection and location of several points on the surface of the Earth called (points triangles) as a basis and structure to create large areas and reference to create the small area Whether topography or detailed. </a:t>
            </a:r>
          </a:p>
          <a:p>
            <a:pPr algn="l"/>
            <a:endParaRPr lang="en-US" dirty="0"/>
          </a:p>
        </p:txBody>
      </p:sp>
    </p:spTree>
    <p:extLst>
      <p:ext uri="{BB962C8B-B14F-4D97-AF65-F5344CB8AC3E}">
        <p14:creationId xmlns:p14="http://schemas.microsoft.com/office/powerpoint/2010/main" xmlns="" val="24483558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l"/>
            <a:r>
              <a:rPr lang="en-US" dirty="0"/>
              <a:t>2 - astronomical observations: To set a place for the observer to the surface of the ground and purpose of it is to install positions of  triangulation points. </a:t>
            </a:r>
          </a:p>
          <a:p>
            <a:pPr algn="l"/>
            <a:r>
              <a:rPr lang="en-US" dirty="0"/>
              <a:t> 3 - the accurate leveling and geodetic survey to assign heights of the points above the average sea level. </a:t>
            </a:r>
          </a:p>
          <a:p>
            <a:pPr algn="l"/>
            <a:r>
              <a:rPr lang="en-US" dirty="0"/>
              <a:t>Study of tides and the bottom of the sea to set the level of attribution in leveling and to create nautical charts. </a:t>
            </a:r>
          </a:p>
          <a:p>
            <a:pPr algn="l"/>
            <a:endParaRPr lang="en-US" dirty="0"/>
          </a:p>
        </p:txBody>
      </p:sp>
    </p:spTree>
    <p:extLst>
      <p:ext uri="{BB962C8B-B14F-4D97-AF65-F5344CB8AC3E}">
        <p14:creationId xmlns:p14="http://schemas.microsoft.com/office/powerpoint/2010/main" xmlns="" val="13537069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t>موضوعات المساحة الجيوديسية:</a:t>
            </a:r>
          </a:p>
        </p:txBody>
      </p:sp>
      <p:sp>
        <p:nvSpPr>
          <p:cNvPr id="3" name="Content Placeholder 2"/>
          <p:cNvSpPr>
            <a:spLocks noGrp="1"/>
          </p:cNvSpPr>
          <p:nvPr>
            <p:ph idx="1"/>
          </p:nvPr>
        </p:nvSpPr>
        <p:spPr/>
        <p:txBody>
          <a:bodyPr/>
          <a:lstStyle/>
          <a:p>
            <a:endParaRPr lang="ar-SA" dirty="0"/>
          </a:p>
          <a:p>
            <a:r>
              <a:rPr lang="ar-SA" dirty="0" smtClean="0"/>
              <a:t>يمكن</a:t>
            </a:r>
            <a:r>
              <a:rPr lang="ar-SA" dirty="0"/>
              <a:t>، وعلى نطاق واسع، أن نقول أن المساحة الجيوديسية تبحث في دراسة معلومات خاصة بأجزاء كبيرة من سطح الأرض في الموضوعات التالية:</a:t>
            </a:r>
          </a:p>
          <a:p>
            <a:r>
              <a:rPr lang="ar-SA" dirty="0"/>
              <a:t>1-اختيار وتحديد مواقع نقط عديدة على سطح الأرض تسمى (نقط المثلثات)لتكون أساسا وهيكلا لعمل مساحات كبيرة وضابطا ومرجعا لعمل المساحات</a:t>
            </a:r>
          </a:p>
          <a:p>
            <a:r>
              <a:rPr lang="ar-SA" dirty="0"/>
              <a:t>الصغيرة سواء أكانت طبوغرافية أو تفصيلية. </a:t>
            </a:r>
          </a:p>
          <a:p>
            <a:endParaRPr lang="en-US" dirty="0"/>
          </a:p>
        </p:txBody>
      </p:sp>
    </p:spTree>
    <p:extLst>
      <p:ext uri="{BB962C8B-B14F-4D97-AF65-F5344CB8AC3E}">
        <p14:creationId xmlns:p14="http://schemas.microsoft.com/office/powerpoint/2010/main" xmlns="" val="1274778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ar-SA" dirty="0"/>
              <a:t> 2- الرصد الفلكي: لتعيين مكان الراصد بالنسبة لسطح الأرض والغرض منه تثبيت مواقع نقط المثلثات.</a:t>
            </a:r>
          </a:p>
          <a:p>
            <a:r>
              <a:rPr lang="ar-SA" dirty="0"/>
              <a:t>3-الميزانيات الدقيقة والجيوديسية لتعيين ارتفاعات النقط فوق متوسط سطح البحر.</a:t>
            </a:r>
          </a:p>
          <a:p>
            <a:r>
              <a:rPr lang="ar-SA" dirty="0"/>
              <a:t>دراسة المد والجزر و قاع البحار لتعيين مستوى الإسناد في الميزانيات وفي عمل الخرائط الملاحية.</a:t>
            </a:r>
          </a:p>
          <a:p>
            <a:endParaRPr lang="ar-SA" dirty="0"/>
          </a:p>
          <a:p>
            <a:endParaRPr lang="en-US" dirty="0"/>
          </a:p>
        </p:txBody>
      </p:sp>
    </p:spTree>
    <p:extLst>
      <p:ext uri="{BB962C8B-B14F-4D97-AF65-F5344CB8AC3E}">
        <p14:creationId xmlns:p14="http://schemas.microsoft.com/office/powerpoint/2010/main" xmlns="" val="29527499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Flat </a:t>
            </a:r>
            <a:r>
              <a:rPr lang="en-US" dirty="0"/>
              <a:t>survey :-</a:t>
            </a:r>
          </a:p>
        </p:txBody>
      </p:sp>
      <p:sp>
        <p:nvSpPr>
          <p:cNvPr id="3" name="Content Placeholder 2"/>
          <p:cNvSpPr>
            <a:spLocks noGrp="1"/>
          </p:cNvSpPr>
          <p:nvPr>
            <p:ph idx="1"/>
          </p:nvPr>
        </p:nvSpPr>
        <p:spPr/>
        <p:txBody>
          <a:bodyPr/>
          <a:lstStyle/>
          <a:p>
            <a:pPr algn="l"/>
            <a:r>
              <a:rPr lang="en-US" dirty="0"/>
              <a:t>Which study of creating maps on the basis that the surface of the ground is flat in the plot which wants to be filed and neglect the spherical Earth and applied to areas of up to 250 kilometers and has two sections topographic detailed.</a:t>
            </a:r>
          </a:p>
          <a:p>
            <a:pPr algn="l"/>
            <a:r>
              <a:rPr lang="en-US" dirty="0"/>
              <a:t> – which study of creating maps on the basis of the surface of the ground level which means that it is neglect the spherical earth </a:t>
            </a:r>
          </a:p>
          <a:p>
            <a:pPr algn="l"/>
            <a:r>
              <a:rPr lang="en-US" dirty="0"/>
              <a:t> - Of this neglect has produced a line mentioned in the spaces that up to 250 km 2 </a:t>
            </a:r>
          </a:p>
          <a:p>
            <a:endParaRPr lang="en-US" dirty="0"/>
          </a:p>
          <a:p>
            <a:endParaRPr lang="en-US" dirty="0"/>
          </a:p>
        </p:txBody>
      </p:sp>
    </p:spTree>
    <p:extLst>
      <p:ext uri="{BB962C8B-B14F-4D97-AF65-F5344CB8AC3E}">
        <p14:creationId xmlns:p14="http://schemas.microsoft.com/office/powerpoint/2010/main" xmlns="" val="7065662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t>المساحة المستوية:- </a:t>
            </a:r>
            <a:endParaRPr lang="en-US" dirty="0"/>
          </a:p>
        </p:txBody>
      </p:sp>
      <p:sp>
        <p:nvSpPr>
          <p:cNvPr id="3" name="Content Placeholder 2"/>
          <p:cNvSpPr>
            <a:spLocks noGrp="1"/>
          </p:cNvSpPr>
          <p:nvPr>
            <p:ph idx="1"/>
          </p:nvPr>
        </p:nvSpPr>
        <p:spPr/>
        <p:txBody>
          <a:bodyPr/>
          <a:lstStyle/>
          <a:p>
            <a:r>
              <a:rPr lang="ar-SA" dirty="0"/>
              <a:t> </a:t>
            </a:r>
          </a:p>
          <a:p>
            <a:r>
              <a:rPr lang="ar-SA" dirty="0"/>
              <a:t>وهي التي تبحث في عمل خرائط على أساس أن سطح الأرض مستوي في الأرض المراد رفعها وتهمل كروية الأرض وتطبق على المساحات التي تصل إلى 250 كم تقريبا ولها قسمان طبوغرافية وتفصيلية</a:t>
            </a:r>
          </a:p>
          <a:p>
            <a:r>
              <a:rPr lang="ar-SA" dirty="0"/>
              <a:t>-وهى تبحث فى عمل الخرائط على اسس سطح الارض المستوي اى انها تهمل كروية الارض</a:t>
            </a:r>
          </a:p>
          <a:p>
            <a:r>
              <a:rPr lang="ar-SA" dirty="0"/>
              <a:t>-لاينتج عن هذا الاهمال خطا يذكر فى المساحات التى تصل الى 250كم2 </a:t>
            </a:r>
          </a:p>
          <a:p>
            <a:endParaRPr lang="ar-SA" dirty="0"/>
          </a:p>
          <a:p>
            <a:endParaRPr lang="en-US" dirty="0"/>
          </a:p>
        </p:txBody>
      </p:sp>
    </p:spTree>
    <p:extLst>
      <p:ext uri="{BB962C8B-B14F-4D97-AF65-F5344CB8AC3E}">
        <p14:creationId xmlns:p14="http://schemas.microsoft.com/office/powerpoint/2010/main" xmlns="" val="33709101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Topographic Survey: - </a:t>
            </a:r>
            <a:br>
              <a:rPr lang="en-US" dirty="0"/>
            </a:br>
            <a:endParaRPr lang="en-US" dirty="0"/>
          </a:p>
        </p:txBody>
      </p:sp>
      <p:sp>
        <p:nvSpPr>
          <p:cNvPr id="3" name="Content Placeholder 2"/>
          <p:cNvSpPr>
            <a:spLocks noGrp="1"/>
          </p:cNvSpPr>
          <p:nvPr>
            <p:ph idx="1"/>
          </p:nvPr>
        </p:nvSpPr>
        <p:spPr/>
        <p:txBody>
          <a:bodyPr/>
          <a:lstStyle/>
          <a:p>
            <a:pPr algn="l"/>
            <a:r>
              <a:rPr lang="en-US" sz="2400" dirty="0" smtClean="0"/>
              <a:t>This </a:t>
            </a:r>
            <a:r>
              <a:rPr lang="en-US" sz="2400" dirty="0"/>
              <a:t>type of survey is intended to: - </a:t>
            </a:r>
            <a:r>
              <a:rPr lang="en-US" sz="2400" dirty="0" smtClean="0"/>
              <a:t>-</a:t>
            </a:r>
            <a:r>
              <a:rPr lang="en-US" sz="2400" dirty="0"/>
              <a:t>1 Mapping of widening area such like the centers, departments and the provinces and Database containing the features of a natural or industrial</a:t>
            </a:r>
            <a:r>
              <a:rPr lang="en-US" sz="2400" dirty="0" smtClean="0"/>
              <a:t>. </a:t>
            </a:r>
            <a:r>
              <a:rPr lang="en-US" sz="2400" dirty="0"/>
              <a:t>-2 evidence </a:t>
            </a:r>
            <a:r>
              <a:rPr lang="en-US" sz="2400" dirty="0" smtClean="0"/>
              <a:t>hills and </a:t>
            </a:r>
            <a:r>
              <a:rPr lang="en-US" sz="2400" dirty="0"/>
              <a:t>valleys of the earth's surface and its representation in the form of imaginary lines called contour lines and it's useful for engineers in the planning .</a:t>
            </a:r>
          </a:p>
          <a:p>
            <a:pPr algn="l"/>
            <a:r>
              <a:rPr lang="en-US" sz="2400" dirty="0"/>
              <a:t>-3 For use in the preliminary studies for the projects as water, roads and rail projects</a:t>
            </a:r>
          </a:p>
          <a:p>
            <a:pPr algn="l"/>
            <a:r>
              <a:rPr lang="en-US" sz="2400" dirty="0"/>
              <a:t> -4 in the geological studies and military </a:t>
            </a:r>
          </a:p>
          <a:p>
            <a:pPr algn="l"/>
            <a:r>
              <a:rPr lang="en-US" sz="2400" dirty="0"/>
              <a:t> -5 the basis on which to create maps with a greater scale or detailed maps.</a:t>
            </a:r>
          </a:p>
          <a:p>
            <a:endParaRPr lang="en-US" dirty="0"/>
          </a:p>
          <a:p>
            <a:endParaRPr lang="en-US" dirty="0"/>
          </a:p>
        </p:txBody>
      </p:sp>
    </p:spTree>
    <p:extLst>
      <p:ext uri="{BB962C8B-B14F-4D97-AF65-F5344CB8AC3E}">
        <p14:creationId xmlns:p14="http://schemas.microsoft.com/office/powerpoint/2010/main" xmlns="" val="29436236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t>المساحة الطبوغرافية:- </a:t>
            </a:r>
            <a:br>
              <a:rPr lang="ar-SA" dirty="0"/>
            </a:br>
            <a:endParaRPr lang="en-US" dirty="0"/>
          </a:p>
        </p:txBody>
      </p:sp>
      <p:sp>
        <p:nvSpPr>
          <p:cNvPr id="3" name="Content Placeholder 2"/>
          <p:cNvSpPr>
            <a:spLocks noGrp="1"/>
          </p:cNvSpPr>
          <p:nvPr>
            <p:ph idx="1"/>
          </p:nvPr>
        </p:nvSpPr>
        <p:spPr>
          <a:xfrm>
            <a:off x="495300" y="1417638"/>
            <a:ext cx="8915400" cy="4708525"/>
          </a:xfrm>
        </p:spPr>
        <p:txBody>
          <a:bodyPr/>
          <a:lstStyle/>
          <a:p>
            <a:r>
              <a:rPr lang="ar-SA" sz="2800" dirty="0" smtClean="0"/>
              <a:t>وهذا </a:t>
            </a:r>
            <a:r>
              <a:rPr lang="ar-SA" sz="2800" dirty="0"/>
              <a:t>النوع من المساحة الغرض منه:-</a:t>
            </a:r>
          </a:p>
          <a:p>
            <a:r>
              <a:rPr lang="ar-SA" sz="2800" dirty="0"/>
              <a:t>-1رسم خرائط المناطق المتسعة نسبيا كالمراكز والمديريات والمحافظات وبيانات تحتوي على معالم طبيعية او صناعية</a:t>
            </a:r>
          </a:p>
          <a:p>
            <a:r>
              <a:rPr lang="ar-SA" sz="2800" dirty="0"/>
              <a:t>-2بينات ارتفاعات وانخفاضات سطح الارض وتمثيلها فى صورة خطوط وهمية تسمى خطوط الكنتورولها فائدة للمهندسين فى التخطيط</a:t>
            </a:r>
          </a:p>
          <a:p>
            <a:r>
              <a:rPr lang="ar-SA" sz="2800" dirty="0"/>
              <a:t>-3الاستعانة بها فى الدراسات التمهيدية لمشروعات كمشروعات المياة والطرق والسكك الحديدة</a:t>
            </a:r>
          </a:p>
          <a:p>
            <a:r>
              <a:rPr lang="ar-SA" sz="2800" dirty="0"/>
              <a:t>-4فى الدراسات الجيولوجية والحربية</a:t>
            </a:r>
          </a:p>
          <a:p>
            <a:r>
              <a:rPr lang="ar-SA" sz="2800" dirty="0"/>
              <a:t>-5تعتبر الاساس الذى يعتمد عليه لعمل خرائط ذات مقياس اكبر او خرائط تفصيلية.</a:t>
            </a:r>
          </a:p>
          <a:p>
            <a:endParaRPr lang="ar-SA" dirty="0"/>
          </a:p>
          <a:p>
            <a:endParaRPr lang="en-US" dirty="0"/>
          </a:p>
        </p:txBody>
      </p:sp>
    </p:spTree>
    <p:extLst>
      <p:ext uri="{BB962C8B-B14F-4D97-AF65-F5344CB8AC3E}">
        <p14:creationId xmlns:p14="http://schemas.microsoft.com/office/powerpoint/2010/main" xmlns="" val="34994852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Hydrographic survey </a:t>
            </a:r>
          </a:p>
        </p:txBody>
      </p:sp>
      <p:sp>
        <p:nvSpPr>
          <p:cNvPr id="3" name="Content Placeholder 2"/>
          <p:cNvSpPr>
            <a:spLocks noGrp="1"/>
          </p:cNvSpPr>
          <p:nvPr>
            <p:ph idx="1"/>
          </p:nvPr>
        </p:nvSpPr>
        <p:spPr/>
        <p:txBody>
          <a:bodyPr/>
          <a:lstStyle/>
          <a:p>
            <a:pPr algn="l"/>
            <a:r>
              <a:rPr lang="en-US" dirty="0"/>
              <a:t> </a:t>
            </a:r>
            <a:r>
              <a:rPr lang="en-US" sz="2800" dirty="0" smtClean="0"/>
              <a:t> </a:t>
            </a:r>
            <a:r>
              <a:rPr lang="en-US" sz="2800" dirty="0"/>
              <a:t>Hydrographic survey is the branch of applied science, which handles measure and describes the physical characteristics of the navigable parts of the sea surface and associated coastal areas, with emphasis on their use for navigational purposes. </a:t>
            </a:r>
          </a:p>
          <a:p>
            <a:pPr algn="l"/>
            <a:r>
              <a:rPr lang="en-US" sz="2800" dirty="0"/>
              <a:t> The purpose of Hydrographic survey is to carry out the marine survey and data collection, analysis and processing for the production of hydrographic charts and navigational various kinds of paper and digital and Marine GPS. </a:t>
            </a:r>
          </a:p>
          <a:p>
            <a:endParaRPr lang="en-US" dirty="0"/>
          </a:p>
        </p:txBody>
      </p:sp>
    </p:spTree>
    <p:extLst>
      <p:ext uri="{BB962C8B-B14F-4D97-AF65-F5344CB8AC3E}">
        <p14:creationId xmlns:p14="http://schemas.microsoft.com/office/powerpoint/2010/main" xmlns="" val="18441321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t>المساحة البحرية:- </a:t>
            </a:r>
            <a:br>
              <a:rPr lang="ar-SA" dirty="0"/>
            </a:br>
            <a:endParaRPr lang="en-US" dirty="0"/>
          </a:p>
        </p:txBody>
      </p:sp>
      <p:sp>
        <p:nvSpPr>
          <p:cNvPr id="3" name="Content Placeholder 2"/>
          <p:cNvSpPr>
            <a:spLocks noGrp="1"/>
          </p:cNvSpPr>
          <p:nvPr>
            <p:ph idx="1"/>
          </p:nvPr>
        </p:nvSpPr>
        <p:spPr/>
        <p:txBody>
          <a:bodyPr/>
          <a:lstStyle/>
          <a:p>
            <a:r>
              <a:rPr lang="ar-SA" dirty="0" smtClean="0"/>
              <a:t>علم </a:t>
            </a:r>
            <a:r>
              <a:rPr lang="ar-SA" dirty="0"/>
              <a:t>المساحة البحرية هو فرع من العلوم التطبيقية الذي يختص بقياس ووصف الخصائص الفيزيائية للأجزاء القابلة للملاحة البحرية من سطح الكرة الأرضية وما يتصل بها من مناطق ساحلية، مع التأكيد على استخداماتها في الأغراض الملاحية. </a:t>
            </a:r>
          </a:p>
          <a:p>
            <a:r>
              <a:rPr lang="ar-SA" dirty="0"/>
              <a:t>تهدف المساحة البحرية الى انجاز اعمال المسح البحري و جمع البيانات وتحليلها ومعالجتها لإنتاج الخرائط الهيدروجرافية والملاحية بمختلف أنواعها الورقية والرقمية و تحديد المواقع البحرية .</a:t>
            </a:r>
          </a:p>
          <a:p>
            <a:endParaRPr lang="en-US" dirty="0"/>
          </a:p>
        </p:txBody>
      </p:sp>
    </p:spTree>
    <p:extLst>
      <p:ext uri="{BB962C8B-B14F-4D97-AF65-F5344CB8AC3E}">
        <p14:creationId xmlns:p14="http://schemas.microsoft.com/office/powerpoint/2010/main" xmlns="" val="12383837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Photogrammetric survey: </a:t>
            </a:r>
            <a:br>
              <a:rPr lang="en-US" dirty="0"/>
            </a:br>
            <a:endParaRPr lang="en-US" dirty="0"/>
          </a:p>
        </p:txBody>
      </p:sp>
      <p:sp>
        <p:nvSpPr>
          <p:cNvPr id="3" name="Content Placeholder 2"/>
          <p:cNvSpPr>
            <a:spLocks noGrp="1"/>
          </p:cNvSpPr>
          <p:nvPr>
            <p:ph idx="1"/>
          </p:nvPr>
        </p:nvSpPr>
        <p:spPr/>
        <p:txBody>
          <a:bodyPr/>
          <a:lstStyle/>
          <a:p>
            <a:pPr algn="l"/>
            <a:r>
              <a:rPr lang="en-US" dirty="0" smtClean="0"/>
              <a:t>it </a:t>
            </a:r>
            <a:r>
              <a:rPr lang="en-US" dirty="0"/>
              <a:t>is the science of using the different images in creating survey maps for different purposes and it's done by taking pictures of objectives to be drawn in the maps illustrated by the two different modes so you can see the objectives in its three dimensions through special equipment by putting those images in the devices and it's carried out </a:t>
            </a:r>
            <a:r>
              <a:rPr lang="en-US" dirty="0" smtClean="0"/>
              <a:t>   </a:t>
            </a:r>
            <a:endParaRPr lang="en-US" dirty="0"/>
          </a:p>
          <a:p>
            <a:endParaRPr lang="en-US" dirty="0"/>
          </a:p>
        </p:txBody>
      </p:sp>
    </p:spTree>
    <p:extLst>
      <p:ext uri="{BB962C8B-B14F-4D97-AF65-F5344CB8AC3E}">
        <p14:creationId xmlns:p14="http://schemas.microsoft.com/office/powerpoint/2010/main" xmlns="" val="17953367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المساحة التصويرية:-</a:t>
            </a:r>
            <a:endParaRPr lang="en-US" dirty="0"/>
          </a:p>
        </p:txBody>
      </p:sp>
      <p:sp>
        <p:nvSpPr>
          <p:cNvPr id="3" name="Content Placeholder 2"/>
          <p:cNvSpPr>
            <a:spLocks noGrp="1"/>
          </p:cNvSpPr>
          <p:nvPr>
            <p:ph idx="1"/>
          </p:nvPr>
        </p:nvSpPr>
        <p:spPr/>
        <p:txBody>
          <a:bodyPr/>
          <a:lstStyle/>
          <a:p>
            <a:endParaRPr lang="ar-SA" dirty="0"/>
          </a:p>
          <a:p>
            <a:r>
              <a:rPr lang="ar-SA" dirty="0"/>
              <a:t>هى علم استخدام الصور  المختلفة فى عمل خرائط مساحية للأغراض المختلفة ويتم ذلك بأخذ صور الأهداف المطلوب رسمها فى الخرائط مصورة من وضعين مختلفين حتى يمكن رؤية الأهداف بأبعادها الثلاثة من خلال اجهزة خاصة حيث توضع تلك الصور فى مثل هذه الأجهزة وتجرى عليها ضبط وتعديل، كما يتم ربط بعض النقط على الصورة بنظائرها فى الطبيعة  يمكن بعد ذلك تعين المسافات الأفقية وفرق المنسوب بين باقى النقط.</a:t>
            </a:r>
          </a:p>
          <a:p>
            <a:endParaRPr lang="en-US" dirty="0"/>
          </a:p>
        </p:txBody>
      </p:sp>
    </p:spTree>
    <p:extLst>
      <p:ext uri="{BB962C8B-B14F-4D97-AF65-F5344CB8AC3E}">
        <p14:creationId xmlns:p14="http://schemas.microsoft.com/office/powerpoint/2010/main" xmlns="" val="5265133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Terrestrial photogrammetric survey: </a:t>
            </a:r>
            <a:br>
              <a:rPr lang="en-US" dirty="0"/>
            </a:br>
            <a:endParaRPr lang="en-US" dirty="0"/>
          </a:p>
        </p:txBody>
      </p:sp>
      <p:sp>
        <p:nvSpPr>
          <p:cNvPr id="3" name="Content Placeholder 2"/>
          <p:cNvSpPr>
            <a:spLocks noGrp="1"/>
          </p:cNvSpPr>
          <p:nvPr>
            <p:ph idx="1"/>
          </p:nvPr>
        </p:nvSpPr>
        <p:spPr/>
        <p:txBody>
          <a:bodyPr/>
          <a:lstStyle/>
          <a:p>
            <a:pPr algn="l"/>
            <a:r>
              <a:rPr lang="en-US" dirty="0" smtClean="0"/>
              <a:t>which </a:t>
            </a:r>
            <a:r>
              <a:rPr lang="en-US" dirty="0"/>
              <a:t>take pairs of images from a special camera installed on the carrier on the surface of the Earth This method is used to make maps of a particular kind, This method is used in creating maps of a particular kind of work such as making accurate drawings of Antiquities and views of rare buildings .also its used in some medical purposes and record the progress of the construction of important facilities.</a:t>
            </a:r>
          </a:p>
          <a:p>
            <a:endParaRPr lang="en-US" dirty="0"/>
          </a:p>
          <a:p>
            <a:endParaRPr lang="en-US" dirty="0"/>
          </a:p>
        </p:txBody>
      </p:sp>
    </p:spTree>
    <p:extLst>
      <p:ext uri="{BB962C8B-B14F-4D97-AF65-F5344CB8AC3E}">
        <p14:creationId xmlns:p14="http://schemas.microsoft.com/office/powerpoint/2010/main" xmlns="" val="30072492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المساحة التصويرية الارضية</a:t>
            </a:r>
            <a:endParaRPr lang="en-US" dirty="0"/>
          </a:p>
        </p:txBody>
      </p:sp>
      <p:sp>
        <p:nvSpPr>
          <p:cNvPr id="3" name="Content Placeholder 2"/>
          <p:cNvSpPr>
            <a:spLocks noGrp="1"/>
          </p:cNvSpPr>
          <p:nvPr>
            <p:ph idx="1"/>
          </p:nvPr>
        </p:nvSpPr>
        <p:spPr/>
        <p:txBody>
          <a:bodyPr/>
          <a:lstStyle/>
          <a:p>
            <a:endParaRPr lang="ar-SA" dirty="0"/>
          </a:p>
          <a:p>
            <a:r>
              <a:rPr lang="ar-SA" dirty="0"/>
              <a:t>وفيها تأخذ أزواج الصور من آلة تصوير خاصة ومثبتة على حامل على سطح الأرض وتستخدم هذه الطريقة فى عمل خرائط من نوع خاص مثل عمل رسومات دقيقة للآثار ولوجهات المبانى النادرة، كما تستخدم فى بعض الأغراض الطبية وتسجيل تقدم عمليات البناء والتشييد للمنشآت الهامة</a:t>
            </a:r>
          </a:p>
          <a:p>
            <a:endParaRPr lang="en-US" dirty="0"/>
          </a:p>
        </p:txBody>
      </p:sp>
    </p:spTree>
    <p:extLst>
      <p:ext uri="{BB962C8B-B14F-4D97-AF65-F5344CB8AC3E}">
        <p14:creationId xmlns:p14="http://schemas.microsoft.com/office/powerpoint/2010/main" xmlns="" val="37381863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Survey with remote sensing:</a:t>
            </a:r>
          </a:p>
        </p:txBody>
      </p:sp>
      <p:sp>
        <p:nvSpPr>
          <p:cNvPr id="3" name="Content Placeholder 2"/>
          <p:cNvSpPr>
            <a:spLocks noGrp="1"/>
          </p:cNvSpPr>
          <p:nvPr>
            <p:ph idx="1"/>
          </p:nvPr>
        </p:nvSpPr>
        <p:spPr/>
        <p:txBody>
          <a:bodyPr/>
          <a:lstStyle/>
          <a:p>
            <a:r>
              <a:rPr lang="en-US" dirty="0"/>
              <a:t> </a:t>
            </a:r>
          </a:p>
          <a:p>
            <a:pPr algn="l"/>
            <a:r>
              <a:rPr lang="en-US" dirty="0"/>
              <a:t> </a:t>
            </a:r>
            <a:r>
              <a:rPr lang="en-US" sz="2400" dirty="0"/>
              <a:t>There are many satellites orbiting the planet in specific pathways and receives operating orders and control from ground stations and these satellite photographed a specific parts of the Earth's surface, according to ground control commands,, also it send these pictures by waves similar to radio waves, where the ground stations received it , initially processed and selling it to users.  The ground resolutions for these satellite images are different according to the design of the satellite and its purpose. </a:t>
            </a:r>
          </a:p>
        </p:txBody>
      </p:sp>
    </p:spTree>
    <p:extLst>
      <p:ext uri="{BB962C8B-B14F-4D97-AF65-F5344CB8AC3E}">
        <p14:creationId xmlns:p14="http://schemas.microsoft.com/office/powerpoint/2010/main" xmlns="" val="22659740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 In general, the amount of information that can be taken from satellite images much less than those that can be taken from aerial photographs, but the nature of satellite imagery enabling the use of computers in analyzing their contents , for that we find that frequent use of these images in the classification of soils and forests, as well as make initial exploration for major projects</a:t>
            </a:r>
          </a:p>
          <a:p>
            <a:endParaRPr lang="en-US" dirty="0"/>
          </a:p>
        </p:txBody>
      </p:sp>
    </p:spTree>
    <p:extLst>
      <p:ext uri="{BB962C8B-B14F-4D97-AF65-F5344CB8AC3E}">
        <p14:creationId xmlns:p14="http://schemas.microsoft.com/office/powerpoint/2010/main" xmlns="" val="242300725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t>المساحة بالاستشعار عن بعد: </a:t>
            </a:r>
            <a:br>
              <a:rPr lang="ar-SA" dirty="0"/>
            </a:br>
            <a:endParaRPr lang="en-US" dirty="0"/>
          </a:p>
        </p:txBody>
      </p:sp>
      <p:sp>
        <p:nvSpPr>
          <p:cNvPr id="3" name="Content Placeholder 2"/>
          <p:cNvSpPr>
            <a:spLocks noGrp="1"/>
          </p:cNvSpPr>
          <p:nvPr>
            <p:ph idx="1"/>
          </p:nvPr>
        </p:nvSpPr>
        <p:spPr/>
        <p:txBody>
          <a:bodyPr/>
          <a:lstStyle/>
          <a:p>
            <a:r>
              <a:rPr lang="ar-SA" dirty="0" smtClean="0"/>
              <a:t>يوجد </a:t>
            </a:r>
            <a:r>
              <a:rPr lang="ar-SA" dirty="0"/>
              <a:t>العديد من الأقمار الصناعية التى تدور حول الكرة الأرضية فى مسارات محددة وتستقبل أوامر التشغيل والتحكم من محطات أرضية وتقوم هذه الأقمار الصناعية بتصوير أجزاء محددة من سطح الكرة الأرضية طبقاً لأوامر التحكم الأرضية، كما تقوم بإرسال هذه الصور عن طريق موجات مشابهة لموجات الراديو حيث تستقبلها المحطات الأرضية وتقوم بمعالجتها مبدئياً وتقوم ببيعها للمستخدمين. وتختلف الدقة الأرضية لصور هذه الأقمار الصناعية طبقاً لتصميم القمر الصناعي والغرض منه.</a:t>
            </a:r>
          </a:p>
          <a:p>
            <a:endParaRPr lang="en-US" dirty="0"/>
          </a:p>
        </p:txBody>
      </p:sp>
    </p:spTree>
    <p:extLst>
      <p:ext uri="{BB962C8B-B14F-4D97-AF65-F5344CB8AC3E}">
        <p14:creationId xmlns:p14="http://schemas.microsoft.com/office/powerpoint/2010/main" xmlns="" val="422298203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ar-SA" dirty="0"/>
              <a:t>وبصفة عامة فإن كمية المعلومات التى يمكن استخلاصها من صور الأقمار الصناعية أقل بكثير من تلك التى يمكن استخلاصها من الصور الجوية ولكن طبيعة صور الأقمار الصناعية تمكن من استخدام أجهزة الكمبيوتر فى تحليل محتوياتها لذلك نجد أنه يكثر استخدام هذه الصور فى تصنيف التربة والغابات، وكذلك عمل الاستكشاف المبدئى للمشروعات الكبرى </a:t>
            </a:r>
          </a:p>
          <a:p>
            <a:endParaRPr lang="ar-SA" dirty="0"/>
          </a:p>
          <a:p>
            <a:endParaRPr lang="en-US" dirty="0"/>
          </a:p>
        </p:txBody>
      </p:sp>
    </p:spTree>
    <p:extLst>
      <p:ext uri="{BB962C8B-B14F-4D97-AF65-F5344CB8AC3E}">
        <p14:creationId xmlns:p14="http://schemas.microsoft.com/office/powerpoint/2010/main" xmlns="" val="111293980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مناهج بحث 1">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مناهج بحث 1</Template>
  <TotalTime>247</TotalTime>
  <Words>1480</Words>
  <Application>Microsoft Office PowerPoint</Application>
  <PresentationFormat>A4 Paper (210x297 mm)‎</PresentationFormat>
  <Paragraphs>78</Paragraphs>
  <Slides>23</Slides>
  <Notes>0</Notes>
  <HiddenSlides>0</HiddenSlides>
  <MMClips>0</MMClips>
  <ScaleCrop>false</ScaleCrop>
  <HeadingPairs>
    <vt:vector size="4" baseType="variant">
      <vt:variant>
        <vt:lpstr>سمة</vt:lpstr>
      </vt:variant>
      <vt:variant>
        <vt:i4>1</vt:i4>
      </vt:variant>
      <vt:variant>
        <vt:lpstr>عناوين الشرائح</vt:lpstr>
      </vt:variant>
      <vt:variant>
        <vt:i4>23</vt:i4>
      </vt:variant>
    </vt:vector>
  </HeadingPairs>
  <TitlesOfParts>
    <vt:vector size="24" baseType="lpstr">
      <vt:lpstr>مناهج بحث 1</vt:lpstr>
      <vt:lpstr>الشريحة 1</vt:lpstr>
      <vt:lpstr>المحاضرة السابعة عنوان المحاضرة </vt:lpstr>
      <vt:lpstr>Geodetic Survey: </vt:lpstr>
      <vt:lpstr>المساحة الجيوديسية: </vt:lpstr>
      <vt:lpstr>Topics  of Geodetic survey </vt:lpstr>
      <vt:lpstr>الشريحة 6</vt:lpstr>
      <vt:lpstr>موضوعات المساحة الجيوديسية:</vt:lpstr>
      <vt:lpstr>الشريحة 8</vt:lpstr>
      <vt:lpstr>Flat survey :-</vt:lpstr>
      <vt:lpstr>المساحة المستوية:- </vt:lpstr>
      <vt:lpstr>Topographic Survey: -  </vt:lpstr>
      <vt:lpstr>المساحة الطبوغرافية:-  </vt:lpstr>
      <vt:lpstr>Hydrographic survey </vt:lpstr>
      <vt:lpstr>المساحة البحرية:-  </vt:lpstr>
      <vt:lpstr>Photogrammetric survey:  </vt:lpstr>
      <vt:lpstr>المساحة التصويرية:-</vt:lpstr>
      <vt:lpstr>Terrestrial photogrammetric survey:  </vt:lpstr>
      <vt:lpstr>المساحة التصويرية الارضية</vt:lpstr>
      <vt:lpstr>Survey with remote sensing:</vt:lpstr>
      <vt:lpstr>الشريحة 20</vt:lpstr>
      <vt:lpstr>المساحة بالاستشعار عن بعد:  </vt:lpstr>
      <vt:lpstr>الشريحة 22</vt:lpstr>
      <vt:lpstr>الشريحة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Mrawabdeh</dc:creator>
  <cp:lastModifiedBy>user</cp:lastModifiedBy>
  <cp:revision>41</cp:revision>
  <dcterms:created xsi:type="dcterms:W3CDTF">2011-02-14T16:02:57Z</dcterms:created>
  <dcterms:modified xsi:type="dcterms:W3CDTF">2015-03-28T11:18:29Z</dcterms:modified>
</cp:coreProperties>
</file>