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46" r:id="rId2"/>
    <p:sldId id="257" r:id="rId3"/>
    <p:sldId id="347" r:id="rId4"/>
    <p:sldId id="348" r:id="rId5"/>
    <p:sldId id="349" r:id="rId6"/>
    <p:sldId id="350" r:id="rId7"/>
    <p:sldId id="351" r:id="rId8"/>
    <p:sldId id="352" r:id="rId9"/>
    <p:sldId id="353" r:id="rId10"/>
    <p:sldId id="354" r:id="rId11"/>
    <p:sldId id="355" r:id="rId12"/>
    <p:sldId id="356" r:id="rId13"/>
    <p:sldId id="357" r:id="rId14"/>
    <p:sldId id="358" r:id="rId15"/>
    <p:sldId id="359" r:id="rId16"/>
    <p:sldId id="363" r:id="rId17"/>
    <p:sldId id="361" r:id="rId18"/>
    <p:sldId id="362" r:id="rId19"/>
    <p:sldId id="31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2945" autoAdjust="0"/>
  </p:normalViewPr>
  <p:slideViewPr>
    <p:cSldViewPr>
      <p:cViewPr varScale="1">
        <p:scale>
          <a:sx n="72" d="100"/>
          <a:sy n="72" d="100"/>
        </p:scale>
        <p:origin x="-930" y="-9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3/28/2015</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6516954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105400" y="4648200"/>
            <a:ext cx="4464050" cy="106680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a:lstStyle/>
          <a:p>
            <a:pPr algn="ctr" rtl="0">
              <a:spcBef>
                <a:spcPct val="20000"/>
              </a:spcBef>
              <a:buFont typeface="Arial" pitchFamily="34" charset="0"/>
              <a:buNone/>
            </a:pPr>
            <a:r>
              <a:rPr lang="ar-EG" sz="2400" b="1" dirty="0">
                <a:solidFill>
                  <a:srgbClr val="FF0000"/>
                </a:solidFill>
                <a:latin typeface="Calibri" pitchFamily="34" charset="0"/>
              </a:rPr>
              <a:t>نظام التعليم المطور </a:t>
            </a:r>
            <a:r>
              <a:rPr lang="ar-EG" sz="2400" b="1" dirty="0" smtClean="0">
                <a:solidFill>
                  <a:srgbClr val="FF0000"/>
                </a:solidFill>
                <a:latin typeface="Calibri" pitchFamily="34" charset="0"/>
              </a:rPr>
              <a:t>للانتساب</a:t>
            </a:r>
            <a:endParaRPr lang="en-US" sz="2400" b="1" dirty="0" smtClean="0">
              <a:solidFill>
                <a:srgbClr val="FF0000"/>
              </a:solidFill>
              <a:latin typeface="Calibri" pitchFamily="34" charset="0"/>
            </a:endParaRPr>
          </a:p>
          <a:p>
            <a:pPr algn="ctr" rtl="0">
              <a:spcBef>
                <a:spcPct val="20000"/>
              </a:spcBef>
              <a:buFont typeface="Arial" pitchFamily="34" charset="0"/>
              <a:buNone/>
            </a:pPr>
            <a:r>
              <a:rPr lang="ar-SA" sz="2400" dirty="0" smtClean="0">
                <a:solidFill>
                  <a:srgbClr val="FF0000"/>
                </a:solidFill>
                <a:latin typeface="Calibri" pitchFamily="34" charset="0"/>
              </a:rPr>
              <a:t>العلوم الاجتماعية</a:t>
            </a:r>
            <a:r>
              <a:rPr lang="en-US" sz="2400" dirty="0" smtClean="0">
                <a:solidFill>
                  <a:srgbClr val="FF0000"/>
                </a:solidFill>
                <a:latin typeface="Calibri" pitchFamily="34" charset="0"/>
              </a:rPr>
              <a:t>  </a:t>
            </a:r>
            <a:r>
              <a:rPr lang="ar-SA" sz="2400" b="1" dirty="0" smtClean="0">
                <a:solidFill>
                  <a:srgbClr val="FF0000"/>
                </a:solidFill>
              </a:rPr>
              <a:t>كلية الآداب </a:t>
            </a:r>
            <a:r>
              <a:rPr lang="ar-EG" sz="2400" dirty="0" smtClean="0">
                <a:solidFill>
                  <a:srgbClr val="FF0000"/>
                </a:solidFill>
                <a:latin typeface="Calibri" pitchFamily="34" charset="0"/>
              </a:rPr>
              <a:t>– قسم</a:t>
            </a:r>
            <a:endParaRPr lang="en-US" sz="2400" dirty="0">
              <a:solidFill>
                <a:srgbClr val="FF0000"/>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0" y="2132856"/>
            <a:ext cx="4953000" cy="3744416"/>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nchor="ctr"/>
          <a:lstStyle/>
          <a:p>
            <a:pPr lvl="0" algn="ctr">
              <a:lnSpc>
                <a:spcPct val="80000"/>
              </a:lnSpc>
            </a:pPr>
            <a:r>
              <a:rPr lang="ar-EG" sz="2400" b="1" dirty="0">
                <a:solidFill>
                  <a:srgbClr val="376092"/>
                </a:solidFill>
                <a:latin typeface="AYM Wadiy S_U normal."/>
                <a:cs typeface="Times New Roman" pitchFamily="18" charset="0"/>
              </a:rPr>
              <a:t>اسم المقرر ورقمه</a:t>
            </a:r>
            <a:endParaRPr lang="ar-SA" sz="2400" b="1" dirty="0">
              <a:solidFill>
                <a:srgbClr val="376092"/>
              </a:solidFill>
              <a:latin typeface="AYM Wadiy S_U normal."/>
              <a:cs typeface="Times New Roman" pitchFamily="18" charset="0"/>
            </a:endParaRPr>
          </a:p>
          <a:p>
            <a:pPr lvl="0" algn="ctr">
              <a:lnSpc>
                <a:spcPct val="80000"/>
              </a:lnSpc>
            </a:pPr>
            <a:endParaRPr lang="ar-SA" sz="2400" b="1" dirty="0">
              <a:solidFill>
                <a:srgbClr val="376092"/>
              </a:solidFill>
              <a:latin typeface="AYM Wadiy S_U normal."/>
              <a:cs typeface="Times New Roman" pitchFamily="18" charset="0"/>
            </a:endParaRPr>
          </a:p>
          <a:p>
            <a:pPr lvl="0" algn="ctr">
              <a:lnSpc>
                <a:spcPct val="80000"/>
              </a:lnSpc>
            </a:pPr>
            <a:r>
              <a:rPr lang="ar-SA" b="1" dirty="0">
                <a:solidFill>
                  <a:prstClr val="black"/>
                </a:solidFill>
              </a:rPr>
              <a:t>نصوص جغرافية باللغة الانجليزية</a:t>
            </a:r>
          </a:p>
          <a:p>
            <a:pPr lvl="0" algn="ctr"/>
            <a:r>
              <a:rPr lang="en-US" b="1" dirty="0">
                <a:solidFill>
                  <a:prstClr val="black"/>
                </a:solidFill>
              </a:rPr>
              <a:t>Geographic Texts- in English (1)</a:t>
            </a:r>
            <a:endParaRPr lang="ar-SA" b="1" dirty="0">
              <a:solidFill>
                <a:prstClr val="black"/>
              </a:solidFill>
            </a:endParaRPr>
          </a:p>
          <a:p>
            <a:pPr lvl="0" algn="ctr"/>
            <a:endParaRPr lang="ar-SA" b="1" dirty="0">
              <a:solidFill>
                <a:prstClr val="black"/>
              </a:solidFill>
            </a:endParaRPr>
          </a:p>
          <a:p>
            <a:pPr lvl="0" algn="ctr">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endParaRPr lang="ar-SA" sz="2600" b="1" dirty="0">
              <a:solidFill>
                <a:prstClr val="black"/>
              </a:solidFill>
              <a:latin typeface="Calibri" pitchFamily="34" charset="0"/>
              <a:cs typeface="Times New Roman" pitchFamily="18" charset="0"/>
            </a:endParaRPr>
          </a:p>
          <a:p>
            <a:pPr lvl="0" algn="ctr">
              <a:lnSpc>
                <a:spcPct val="80000"/>
              </a:lnSpc>
            </a:pPr>
            <a:r>
              <a:rPr lang="ar-SA" sz="2600" b="1" dirty="0">
                <a:solidFill>
                  <a:prstClr val="black"/>
                </a:solidFill>
                <a:latin typeface="Calibri" pitchFamily="34" charset="0"/>
                <a:cs typeface="Times New Roman" pitchFamily="18" charset="0"/>
              </a:rPr>
              <a:t>د. عبد الرحيم مسعد</a:t>
            </a:r>
            <a:endParaRPr lang="en-US" sz="2600" b="1" dirty="0">
              <a:solidFill>
                <a:prstClr val="black"/>
              </a:solidFill>
              <a:latin typeface="Calibri" pitchFamily="34" charset="0"/>
            </a:endParaRPr>
          </a:p>
        </p:txBody>
      </p:sp>
      <p:sp>
        <p:nvSpPr>
          <p:cNvPr id="5131" name="Slide Number Placeholder 10"/>
          <p:cNvSpPr txBox="1">
            <a:spLocks/>
          </p:cNvSpPr>
          <p:nvPr/>
        </p:nvSpPr>
        <p:spPr bwMode="auto">
          <a:xfrm>
            <a:off x="272480" y="6492875"/>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200472" y="1268760"/>
            <a:ext cx="8886378" cy="1470025"/>
          </a:xfrm>
        </p:spPr>
        <p:txBody>
          <a:bodyPr/>
          <a:lstStyle/>
          <a:p>
            <a:r>
              <a:rPr lang="ar-SA" b="1" spc="-150" dirty="0" smtClean="0">
                <a:solidFill>
                  <a:srgbClr val="376092"/>
                </a:solidFill>
                <a:latin typeface="ae_AlMateen" pitchFamily="2" charset="-78"/>
                <a:cs typeface="+mj-cs"/>
              </a:rPr>
              <a:t>المحاضرة</a:t>
            </a:r>
            <a:r>
              <a:rPr lang="en-US" b="1" spc="-150" dirty="0" smtClean="0">
                <a:solidFill>
                  <a:srgbClr val="376092"/>
                </a:solidFill>
                <a:latin typeface="ae_AlMateen" pitchFamily="2" charset="-78"/>
                <a:cs typeface="+mj-cs"/>
              </a:rPr>
              <a:t> </a:t>
            </a:r>
            <a:r>
              <a:rPr lang="ar-SA" b="1" spc="-150" dirty="0" smtClean="0">
                <a:solidFill>
                  <a:srgbClr val="376092"/>
                </a:solidFill>
                <a:latin typeface="ae_AlMateen" pitchFamily="2" charset="-78"/>
                <a:cs typeface="+mj-cs"/>
              </a:rPr>
              <a:t>التاسعة</a:t>
            </a:r>
            <a:r>
              <a:rPr lang="en-US" b="1" spc="-150" dirty="0" smtClean="0">
                <a:solidFill>
                  <a:srgbClr val="376092"/>
                </a:solidFill>
                <a:latin typeface="ae_AlMateen" pitchFamily="2" charset="-78"/>
                <a:cs typeface="+mj-cs"/>
              </a:rPr>
              <a:t/>
            </a:r>
            <a:br>
              <a:rPr lang="en-US" b="1" spc="-150" dirty="0" smtClean="0">
                <a:solidFill>
                  <a:srgbClr val="376092"/>
                </a:solidFill>
                <a:latin typeface="ae_AlMateen" pitchFamily="2" charset="-78"/>
                <a:cs typeface="+mj-cs"/>
              </a:rPr>
            </a:br>
            <a:r>
              <a:rPr lang="ar-SA" sz="6000" spc="-150" dirty="0">
                <a:solidFill>
                  <a:srgbClr val="376092"/>
                </a:solidFill>
                <a:latin typeface="ae_AlMateen" pitchFamily="2" charset="-78"/>
                <a:cs typeface="ae_AlMateen" pitchFamily="2" charset="-78"/>
              </a:rPr>
              <a:t>عنوان</a:t>
            </a:r>
            <a:r>
              <a:rPr lang="en-US" sz="6000" spc="-150" dirty="0">
                <a:solidFill>
                  <a:srgbClr val="376092"/>
                </a:solidFill>
                <a:latin typeface="ae_AlMateen" pitchFamily="2" charset="-78"/>
                <a:cs typeface="ae_AlMateen" pitchFamily="2" charset="-78"/>
              </a:rPr>
              <a:t> </a:t>
            </a:r>
            <a:r>
              <a:rPr lang="ar-SA" sz="6000" spc="-150" dirty="0">
                <a:solidFill>
                  <a:srgbClr val="376092"/>
                </a:solidFill>
                <a:latin typeface="ae_AlMateen" pitchFamily="2" charset="-78"/>
                <a:cs typeface="ae_AlMateen" pitchFamily="2" charset="-78"/>
              </a:rPr>
              <a:t>المحاضرة</a:t>
            </a:r>
            <a:endParaRPr lang="en-US" b="1" spc="-150" dirty="0" smtClean="0">
              <a:solidFill>
                <a:srgbClr val="376092"/>
              </a:solidFill>
              <a:latin typeface="ae_AlMateen" pitchFamily="2" charset="-78"/>
              <a:cs typeface="+mj-cs"/>
            </a:endParaRPr>
          </a:p>
        </p:txBody>
      </p:sp>
      <p:sp>
        <p:nvSpPr>
          <p:cNvPr id="6147" name="Subtitle 5"/>
          <p:cNvSpPr>
            <a:spLocks noGrp="1"/>
          </p:cNvSpPr>
          <p:nvPr>
            <p:ph type="subTitle" idx="1"/>
          </p:nvPr>
        </p:nvSpPr>
        <p:spPr>
          <a:xfrm>
            <a:off x="488504" y="3140968"/>
            <a:ext cx="9577064" cy="3074114"/>
          </a:xfrm>
        </p:spPr>
        <p:txBody>
          <a:bodyPr/>
          <a:lstStyle/>
          <a:p>
            <a:endParaRPr lang="en-US" b="1" dirty="0" smtClean="0">
              <a:solidFill>
                <a:schemeClr val="tx1"/>
              </a:solidFill>
              <a:cs typeface="Arial" pitchFamily="34" charset="0"/>
            </a:endParaRPr>
          </a:p>
          <a:p>
            <a:r>
              <a:rPr lang="en-US" b="1" dirty="0" smtClean="0">
                <a:solidFill>
                  <a:schemeClr val="tx1"/>
                </a:solidFill>
                <a:cs typeface="Arial" pitchFamily="34" charset="0"/>
              </a:rPr>
              <a:t>  </a:t>
            </a:r>
            <a:r>
              <a:rPr lang="en-US" sz="3600" b="1" dirty="0" smtClean="0">
                <a:solidFill>
                  <a:schemeClr val="tx1"/>
                </a:solidFill>
                <a:cs typeface="+mj-cs"/>
              </a:rPr>
              <a:t>GEOGRAPHIC </a:t>
            </a:r>
            <a:r>
              <a:rPr lang="en-US" sz="3600" b="1" smtClean="0">
                <a:solidFill>
                  <a:schemeClr val="tx1"/>
                </a:solidFill>
                <a:cs typeface="+mj-cs"/>
              </a:rPr>
              <a:t>INFORMATION  </a:t>
            </a:r>
            <a:r>
              <a:rPr lang="en-US" sz="3600" b="1" dirty="0" smtClean="0">
                <a:solidFill>
                  <a:schemeClr val="tx1"/>
                </a:solidFill>
                <a:cs typeface="+mj-cs"/>
              </a:rPr>
              <a:t>SYSTEM(GIS) </a:t>
            </a:r>
          </a:p>
          <a:p>
            <a:r>
              <a:rPr lang="ar-SA" sz="3600" b="1" dirty="0" smtClean="0">
                <a:solidFill>
                  <a:schemeClr val="tx1"/>
                </a:solidFill>
                <a:cs typeface="+mj-cs"/>
              </a:rPr>
              <a:t>نظم المعلومات الجغرافية    </a:t>
            </a:r>
            <a:endParaRPr lang="en-US" sz="3600" b="1" dirty="0" smtClean="0">
              <a:solidFill>
                <a:schemeClr val="tx1"/>
              </a:solidFill>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anose="02020603050405020304" pitchFamily="18" charset="0"/>
                <a:ea typeface="Calibri" panose="020F0502020204030204" pitchFamily="34" charset="0"/>
                <a:cs typeface="Times New Roman" panose="02020603050405020304" pitchFamily="18" charset="0"/>
              </a:rPr>
              <a:t>What is a GIS?</a:t>
            </a:r>
            <a:br>
              <a:rPr lang="en-US" b="1" dirty="0">
                <a:latin typeface="Times New Roman" panose="02020603050405020304" pitchFamily="18"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a:xfrm>
            <a:off x="56456" y="1417638"/>
            <a:ext cx="9849544" cy="4891682"/>
          </a:xfrm>
        </p:spPr>
        <p:txBody>
          <a:bodyPr/>
          <a:lstStyle/>
          <a:p>
            <a:pPr marL="0" marR="0" algn="l" rtl="0">
              <a:spcBef>
                <a:spcPts val="0"/>
              </a:spcBef>
              <a:spcAft>
                <a:spcPts val="0"/>
              </a:spcAft>
            </a:pPr>
            <a:r>
              <a:rPr lang="en-US" b="1" dirty="0" smtClean="0">
                <a:latin typeface="Times New Roman" panose="02020603050405020304" pitchFamily="18" charset="0"/>
                <a:ea typeface="Calibri" panose="020F0502020204030204" pitchFamily="34" charset="0"/>
                <a:cs typeface="Times New Roman" panose="02020603050405020304" pitchFamily="18" charset="0"/>
              </a:rPr>
              <a:t>A </a:t>
            </a:r>
            <a:r>
              <a:rPr lang="en-US" b="1" dirty="0">
                <a:latin typeface="Times New Roman" panose="02020603050405020304" pitchFamily="18" charset="0"/>
                <a:ea typeface="Calibri" panose="020F0502020204030204" pitchFamily="34" charset="0"/>
                <a:cs typeface="Times New Roman" panose="02020603050405020304" pitchFamily="18" charset="0"/>
              </a:rPr>
              <a:t>GIS is a tool for making and using spatial information. Among the many definitions of GIS, we choose:</a:t>
            </a:r>
          </a:p>
          <a:p>
            <a:pPr marL="0" marR="0" algn="l" rtl="0">
              <a:spcBef>
                <a:spcPts val="0"/>
              </a:spcBef>
              <a:spcAft>
                <a:spcPts val="0"/>
              </a:spcAft>
            </a:pPr>
            <a:r>
              <a:rPr lang="en-US" b="1" dirty="0">
                <a:latin typeface="Times New Roman" panose="02020603050405020304" pitchFamily="18" charset="0"/>
                <a:ea typeface="Calibri" panose="020F0502020204030204" pitchFamily="34" charset="0"/>
                <a:cs typeface="Times New Roman" panose="02020603050405020304" pitchFamily="18" charset="0"/>
              </a:rPr>
              <a:t>A GIS is a computer-based system to aid in the collection, maintenance, storage, analysis, output, and distribution of spatial data and information.</a:t>
            </a:r>
          </a:p>
          <a:p>
            <a:pPr marL="0" marR="0" algn="l" rtl="0">
              <a:spcBef>
                <a:spcPts val="0"/>
              </a:spcBef>
              <a:spcAft>
                <a:spcPts val="0"/>
              </a:spcAft>
            </a:pPr>
            <a:r>
              <a:rPr lang="en-US" b="1" dirty="0">
                <a:latin typeface="Times New Roman" panose="02020603050405020304" pitchFamily="18" charset="0"/>
                <a:ea typeface="Calibri" panose="020F0502020204030204" pitchFamily="34" charset="0"/>
                <a:cs typeface="Times New Roman" panose="02020603050405020304" pitchFamily="18" charset="0"/>
              </a:rPr>
              <a:t>When used wisely, GIS can help us live healthier, wealthier, and safer.</a:t>
            </a:r>
          </a:p>
          <a:p>
            <a:endParaRPr lang="en-US" dirty="0"/>
          </a:p>
        </p:txBody>
      </p:sp>
    </p:spTree>
    <p:extLst>
      <p:ext uri="{BB962C8B-B14F-4D97-AF65-F5344CB8AC3E}">
        <p14:creationId xmlns:p14="http://schemas.microsoft.com/office/powerpoint/2010/main" xmlns="" val="31611013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412777"/>
            <a:ext cx="9138220" cy="4392488"/>
          </a:xfrm>
        </p:spPr>
        <p:txBody>
          <a:bodyPr/>
          <a:lstStyle/>
          <a:p>
            <a:endParaRPr lang="en-US" dirty="0"/>
          </a:p>
        </p:txBody>
      </p:sp>
      <p:sp>
        <p:nvSpPr>
          <p:cNvPr id="4" name="Rectangle 3"/>
          <p:cNvSpPr/>
          <p:nvPr/>
        </p:nvSpPr>
        <p:spPr>
          <a:xfrm>
            <a:off x="632520" y="2115834"/>
            <a:ext cx="8424936" cy="4127284"/>
          </a:xfrm>
          <a:prstGeom prst="rect">
            <a:avLst/>
          </a:prstGeom>
        </p:spPr>
        <p:txBody>
          <a:bodyPr wrap="square">
            <a:spAutoFit/>
          </a:bodyPr>
          <a:lstStyle/>
          <a:p>
            <a:pPr fontAlgn="t">
              <a:lnSpc>
                <a:spcPct val="115000"/>
              </a:lnSpc>
              <a:spcBef>
                <a:spcPts val="0"/>
              </a:spcBef>
              <a:spcAft>
                <a:spcPts val="0"/>
              </a:spcAft>
            </a:pPr>
            <a:r>
              <a:rPr lang="ar-SA" sz="2800" b="1" dirty="0" smtClean="0">
                <a:solidFill>
                  <a:srgbClr val="333333"/>
                </a:solidFill>
                <a:latin typeface="Calibri" panose="020F0502020204030204" pitchFamily="34" charset="0"/>
                <a:ea typeface="Times New Roman" panose="02020603050405020304" pitchFamily="18" charset="0"/>
              </a:rPr>
              <a:t>ما هي نظم المعلومات الجغرافية؟</a:t>
            </a:r>
            <a:r>
              <a:rPr lang="ar-SA" sz="2800" dirty="0" smtClean="0">
                <a:solidFill>
                  <a:srgbClr val="333333"/>
                </a:solidFill>
                <a:latin typeface="Calibri" panose="020F0502020204030204" pitchFamily="34" charset="0"/>
                <a:ea typeface="Times New Roman" panose="02020603050405020304" pitchFamily="18" charset="0"/>
              </a:rPr>
              <a:t/>
            </a:r>
            <a:br>
              <a:rPr lang="ar-SA" sz="2800" dirty="0" smtClean="0">
                <a:solidFill>
                  <a:srgbClr val="333333"/>
                </a:solidFill>
                <a:latin typeface="Calibri" panose="020F0502020204030204" pitchFamily="34" charset="0"/>
                <a:ea typeface="Times New Roman" panose="02020603050405020304" pitchFamily="18" charset="0"/>
              </a:rPr>
            </a:br>
            <a:r>
              <a:rPr lang="ar-SA" sz="2800" dirty="0" smtClean="0">
                <a:solidFill>
                  <a:srgbClr val="333333"/>
                </a:solidFill>
                <a:latin typeface="Calibri" panose="020F0502020204030204" pitchFamily="34" charset="0"/>
                <a:ea typeface="Times New Roman" panose="02020603050405020304" pitchFamily="18" charset="0"/>
              </a:rPr>
              <a:t>نظم المعلومات الجغرافية هي أداة لصنع واستخدام المعلومات المكانية. من بين العديد من التعريفات لنظم المعلومات الجغرافية، نختار:</a:t>
            </a:r>
            <a:endParaRPr lang="en-US" sz="2800" dirty="0" smtClean="0">
              <a:solidFill>
                <a:srgbClr val="333333"/>
              </a:solidFill>
              <a:latin typeface="Calibri" panose="020F0502020204030204" pitchFamily="34" charset="0"/>
              <a:ea typeface="Times New Roman" panose="02020603050405020304" pitchFamily="18" charset="0"/>
            </a:endParaRPr>
          </a:p>
          <a:p>
            <a:pPr fontAlgn="t">
              <a:lnSpc>
                <a:spcPct val="115000"/>
              </a:lnSpc>
              <a:spcBef>
                <a:spcPts val="0"/>
              </a:spcBef>
              <a:spcAft>
                <a:spcPts val="0"/>
              </a:spcAft>
            </a:pPr>
            <a:r>
              <a:rPr lang="ar-SA" sz="2800" dirty="0" smtClean="0">
                <a:solidFill>
                  <a:srgbClr val="333333"/>
                </a:solidFill>
                <a:latin typeface="Calibri" panose="020F0502020204030204" pitchFamily="34" charset="0"/>
                <a:ea typeface="Times New Roman" panose="02020603050405020304" pitchFamily="18" charset="0"/>
              </a:rPr>
              <a:t>نظم المعلومات الجغرافية هو نظام حاسوبي للمساعدة في جمع وصيانة وتخزين وتحليل،الانتاج، والتوزيع للبيانات المكانية</a:t>
            </a:r>
            <a:r>
              <a:rPr lang="en-US" sz="2800" dirty="0" smtClean="0">
                <a:solidFill>
                  <a:srgbClr val="333333"/>
                </a:solidFill>
                <a:latin typeface="Calibri" panose="020F0502020204030204" pitchFamily="34" charset="0"/>
                <a:ea typeface="Times New Roman" panose="02020603050405020304" pitchFamily="18" charset="0"/>
              </a:rPr>
              <a:t> </a:t>
            </a:r>
            <a:r>
              <a:rPr lang="ar-SA" sz="2800" dirty="0" smtClean="0">
                <a:solidFill>
                  <a:srgbClr val="333333"/>
                </a:solidFill>
                <a:latin typeface="Calibri" panose="020F0502020204030204" pitchFamily="34" charset="0"/>
                <a:ea typeface="Times New Roman" panose="02020603050405020304" pitchFamily="18" charset="0"/>
              </a:rPr>
              <a:t>والمعلومات.</a:t>
            </a:r>
            <a:br>
              <a:rPr lang="ar-SA" sz="2800" dirty="0" smtClean="0">
                <a:solidFill>
                  <a:srgbClr val="333333"/>
                </a:solidFill>
                <a:latin typeface="Calibri" panose="020F0502020204030204" pitchFamily="34" charset="0"/>
                <a:ea typeface="Times New Roman" panose="02020603050405020304" pitchFamily="18" charset="0"/>
              </a:rPr>
            </a:br>
            <a:r>
              <a:rPr lang="ar-SA" sz="2800" dirty="0" smtClean="0">
                <a:solidFill>
                  <a:srgbClr val="333333"/>
                </a:solidFill>
                <a:latin typeface="Calibri" panose="020F0502020204030204" pitchFamily="34" charset="0"/>
                <a:ea typeface="Times New Roman" panose="02020603050405020304" pitchFamily="18" charset="0"/>
              </a:rPr>
              <a:t>عندما تستخدم بحكمة، يمكن ان يساعدنا نظم المعلومات الجغرافية  على العيش اكثرصحة وثراء، وأكثر أمانا</a:t>
            </a:r>
            <a:r>
              <a:rPr lang="ar-SA" sz="2800" dirty="0" smtClean="0">
                <a:solidFill>
                  <a:srgbClr val="888888"/>
                </a:solidFill>
                <a:latin typeface="Calibri" panose="020F0502020204030204" pitchFamily="34" charset="0"/>
                <a:ea typeface="Times New Roman" panose="02020603050405020304" pitchFamily="18" charset="0"/>
              </a:rPr>
              <a:t>.</a:t>
            </a:r>
            <a:endParaRPr lang="en-US" sz="2800" dirty="0" smtClean="0">
              <a:latin typeface="Calibri" panose="020F0502020204030204" pitchFamily="34" charset="0"/>
              <a:ea typeface="Calibri" panose="020F0502020204030204" pitchFamily="34" charset="0"/>
            </a:endParaRPr>
          </a:p>
          <a:p>
            <a:pPr marL="0" marR="0" algn="l" rtl="0">
              <a:lnSpc>
                <a:spcPct val="115000"/>
              </a:lnSpc>
              <a:spcBef>
                <a:spcPts val="0"/>
              </a:spcBef>
              <a:spcAft>
                <a:spcPts val="0"/>
              </a:spcAft>
            </a:pPr>
            <a:r>
              <a:rPr lang="en-US" sz="3200" b="1" dirty="0">
                <a:latin typeface="Times New Roman" panose="02020603050405020304" pitchFamily="18" charset="0"/>
                <a:ea typeface="Calibri" panose="020F0502020204030204" pitchFamily="34" charset="0"/>
              </a:rPr>
              <a:t> </a:t>
            </a:r>
            <a:endParaRPr lang="en-US" sz="32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xmlns="" val="1832229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344488" y="1772816"/>
            <a:ext cx="8915400" cy="3490186"/>
          </a:xfrm>
          <a:prstGeom prst="rect">
            <a:avLst/>
          </a:prstGeom>
        </p:spPr>
        <p:txBody>
          <a:bodyPr wrap="square">
            <a:spAutoFit/>
          </a:bodyPr>
          <a:lstStyle/>
          <a:p>
            <a:pPr marL="0" marR="0" algn="l" rtl="0">
              <a:lnSpc>
                <a:spcPct val="115000"/>
              </a:lnSpc>
              <a:spcBef>
                <a:spcPts val="0"/>
              </a:spcBef>
              <a:spcAft>
                <a:spcPts val="0"/>
              </a:spcAft>
            </a:pPr>
            <a:r>
              <a:rPr lang="en-US" sz="3200" b="1" dirty="0">
                <a:latin typeface="Times New Roman" panose="02020603050405020304" pitchFamily="18" charset="0"/>
                <a:ea typeface="Calibri" panose="020F0502020204030204" pitchFamily="34" charset="0"/>
              </a:rPr>
              <a:t>GIS Components</a:t>
            </a:r>
            <a:endParaRPr lang="en-US" sz="3200" dirty="0">
              <a:latin typeface="Calibri" panose="020F0502020204030204" pitchFamily="34" charset="0"/>
              <a:ea typeface="Calibri" panose="020F0502020204030204" pitchFamily="34" charset="0"/>
            </a:endParaRPr>
          </a:p>
          <a:p>
            <a:pPr marL="0" marR="0" algn="l" rtl="0">
              <a:lnSpc>
                <a:spcPct val="115000"/>
              </a:lnSpc>
              <a:spcBef>
                <a:spcPts val="0"/>
              </a:spcBef>
              <a:spcAft>
                <a:spcPts val="0"/>
              </a:spcAft>
            </a:pPr>
            <a:r>
              <a:rPr lang="en-US" sz="3200" dirty="0">
                <a:latin typeface="Times New Roman" panose="02020603050405020304" pitchFamily="18" charset="0"/>
                <a:ea typeface="Calibri" panose="020F0502020204030204" pitchFamily="34" charset="0"/>
              </a:rPr>
              <a:t>A GIS is comprised of hardware, software, data, humans, and a set of organizational protocols. These components must be well integrated for effective use of GIS, and the development and integration of these components is an </a:t>
            </a:r>
            <a:r>
              <a:rPr lang="en-US" sz="3200" dirty="0" smtClean="0">
                <a:latin typeface="Times New Roman" panose="02020603050405020304" pitchFamily="18" charset="0"/>
                <a:ea typeface="Calibri" panose="020F0502020204030204" pitchFamily="34" charset="0"/>
              </a:rPr>
              <a:t>interactive, </a:t>
            </a:r>
            <a:r>
              <a:rPr lang="en-US" sz="3200" dirty="0">
                <a:latin typeface="Times New Roman" panose="02020603050405020304" pitchFamily="18" charset="0"/>
                <a:ea typeface="Calibri" panose="020F0502020204030204" pitchFamily="34" charset="0"/>
              </a:rPr>
              <a:t>ongoing process.</a:t>
            </a:r>
            <a:endParaRPr lang="en-US" sz="32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xmlns="" val="236698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fontAlgn="t">
              <a:lnSpc>
                <a:spcPct val="115000"/>
              </a:lnSpc>
              <a:spcBef>
                <a:spcPts val="0"/>
              </a:spcBef>
              <a:spcAft>
                <a:spcPts val="0"/>
              </a:spcAft>
            </a:pPr>
            <a:r>
              <a:rPr lang="ar-SA" dirty="0">
                <a:solidFill>
                  <a:srgbClr val="333333"/>
                </a:solidFill>
                <a:latin typeface="Calibri" panose="020F0502020204030204" pitchFamily="34" charset="0"/>
                <a:ea typeface="Times New Roman" panose="02020603050405020304" pitchFamily="18" charset="0"/>
                <a:cs typeface="Arial" panose="020B0604020202020204" pitchFamily="34" charset="0"/>
              </a:rPr>
              <a:t>مكونات نظم المعلومات الجغرافية </a:t>
            </a:r>
            <a:br>
              <a:rPr lang="ar-SA" dirty="0">
                <a:solidFill>
                  <a:srgbClr val="333333"/>
                </a:solidFill>
                <a:latin typeface="Calibri" panose="020F0502020204030204" pitchFamily="34" charset="0"/>
                <a:ea typeface="Times New Roman" panose="02020603050405020304" pitchFamily="18" charset="0"/>
                <a:cs typeface="Arial" panose="020B0604020202020204" pitchFamily="34" charset="0"/>
              </a:rPr>
            </a:br>
            <a:r>
              <a:rPr lang="ar-SA" dirty="0">
                <a:solidFill>
                  <a:srgbClr val="333333"/>
                </a:solidFill>
                <a:latin typeface="Calibri" panose="020F0502020204030204" pitchFamily="34" charset="0"/>
                <a:ea typeface="Times New Roman" panose="02020603050405020304" pitchFamily="18" charset="0"/>
                <a:cs typeface="Arial" panose="020B0604020202020204" pitchFamily="34" charset="0"/>
              </a:rPr>
              <a:t>يتألف نظم المعلومات الجغرافية من الأجهزة والبرامج والبيانات، والبشر، ومجموعة من البروتوكولات التنظيمية. يجب أن تكون هذه المكونات متكاملة تماما للاستخدام الفعال لنظم المعلومات الجغرافية، وتطوير وتكامل هذه المكونات هي عملية تفاعلية،  مستمرة.</a:t>
            </a:r>
            <a:endParaRPr lang="en-US" sz="2400" dirty="0">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xmlns="" val="2543442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marR="0" algn="l" rtl="0">
              <a:lnSpc>
                <a:spcPct val="115000"/>
              </a:lnSpc>
              <a:spcBef>
                <a:spcPts val="0"/>
              </a:spcBef>
              <a:spcAft>
                <a:spcPts val="0"/>
              </a:spcAft>
            </a:pPr>
            <a:r>
              <a:rPr lang="en-US" dirty="0">
                <a:latin typeface="Times New Roman" panose="02020603050405020304" pitchFamily="18" charset="0"/>
                <a:ea typeface="Calibri" panose="020F0502020204030204" pitchFamily="34" charset="0"/>
                <a:cs typeface="Arial" panose="020B0604020202020204" pitchFamily="34" charset="0"/>
              </a:rPr>
              <a:t>The selection and purchase of hardware and software is often the easiest and quickest step in the development of a GIS. Data collection and organization, personnel development, and the establishment of protocols for GIS use are often more difficult and time consuming endeavors.</a:t>
            </a:r>
            <a:endParaRPr lang="en-US" sz="2400" dirty="0">
              <a:latin typeface="Calibri" panose="020F0502020204030204" pitchFamily="34" charset="0"/>
              <a:ea typeface="Calibri" panose="020F0502020204030204" pitchFamily="34" charset="0"/>
              <a:cs typeface="Arial" panose="020B0604020202020204" pitchFamily="34" charset="0"/>
            </a:endParaRPr>
          </a:p>
          <a:p>
            <a:pPr marL="0" marR="0" algn="l" rtl="0">
              <a:lnSpc>
                <a:spcPct val="115000"/>
              </a:lnSpc>
              <a:spcBef>
                <a:spcPts val="0"/>
              </a:spcBef>
              <a:spcAft>
                <a:spcPts val="0"/>
              </a:spcAft>
            </a:pPr>
            <a:r>
              <a:rPr lang="en-US" dirty="0">
                <a:latin typeface="Times New Roman" panose="02020603050405020304" pitchFamily="18" charset="0"/>
                <a:ea typeface="Calibri" panose="020F0502020204030204" pitchFamily="34" charset="0"/>
                <a:cs typeface="Arial" panose="020B0604020202020204" pitchFamily="34" charset="0"/>
              </a:rPr>
              <a:t> </a:t>
            </a:r>
            <a:endParaRPr lang="en-US" sz="2400" dirty="0">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xmlns="" val="1598094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fontAlgn="t">
              <a:lnSpc>
                <a:spcPct val="115000"/>
              </a:lnSpc>
              <a:spcBef>
                <a:spcPts val="0"/>
              </a:spcBef>
              <a:spcAft>
                <a:spcPts val="1000"/>
              </a:spcAft>
            </a:pPr>
            <a:r>
              <a:rPr lang="ar-SA" dirty="0">
                <a:solidFill>
                  <a:srgbClr val="333333"/>
                </a:solidFill>
                <a:latin typeface="Calibri" panose="020F0502020204030204" pitchFamily="34" charset="0"/>
                <a:ea typeface="Times New Roman" panose="02020603050405020304" pitchFamily="18" charset="0"/>
                <a:cs typeface="Arial" panose="020B0604020202020204" pitchFamily="34" charset="0"/>
              </a:rPr>
              <a:t>اختيار وشراء الأجهزة والبرمجيات وغالبا ما يكون خطوة أسهل وأسرع في تطوير نظام للمعلومات الجغرافية. جمع البيانات وتنظيمها، وتطوير الموظفين، وإنشاء بروتوكولات لاستخدام نظم المعلومات الجغرافية وغالبا ما تكون أكثر صعوبة واكثر استهلاكا للوقت في الجهود</a:t>
            </a:r>
            <a:endParaRPr lang="en-US" sz="2400" dirty="0">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xmlns="" val="2507396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marR="0" algn="l" rtl="0">
              <a:lnSpc>
                <a:spcPct val="115000"/>
              </a:lnSpc>
              <a:spcBef>
                <a:spcPts val="0"/>
              </a:spcBef>
              <a:spcAft>
                <a:spcPts val="0"/>
              </a:spcAft>
            </a:pPr>
            <a:r>
              <a:rPr lang="en-US" sz="3600" b="1" dirty="0">
                <a:latin typeface="Times New Roman" panose="02020603050405020304" pitchFamily="18" charset="0"/>
                <a:ea typeface="Calibri" panose="020F0502020204030204" pitchFamily="34" charset="0"/>
                <a:cs typeface="Arial" panose="020B0604020202020204" pitchFamily="34" charset="0"/>
              </a:rPr>
              <a:t>Hardware for GIS</a:t>
            </a:r>
            <a:endParaRPr lang="en-US" sz="2400" dirty="0">
              <a:latin typeface="Calibri" panose="020F0502020204030204" pitchFamily="34" charset="0"/>
              <a:ea typeface="Calibri" panose="020F0502020204030204" pitchFamily="34" charset="0"/>
              <a:cs typeface="Arial" panose="020B0604020202020204" pitchFamily="34" charset="0"/>
            </a:endParaRPr>
          </a:p>
          <a:p>
            <a:pPr algn="l"/>
            <a:r>
              <a:rPr lang="en-US" dirty="0">
                <a:latin typeface="Times New Roman" panose="02020603050405020304" pitchFamily="18" charset="0"/>
                <a:ea typeface="Calibri" panose="020F0502020204030204" pitchFamily="34" charset="0"/>
              </a:rPr>
              <a:t>A fast computer, large data storage capacities, and a high-quality, large display form the hardware foundation of most GIS. A fast computer is required because spatial analyses are often applied over large areas and/or at high spatial </a:t>
            </a:r>
            <a:r>
              <a:rPr lang="en-US" dirty="0" smtClean="0">
                <a:latin typeface="Times New Roman" panose="02020603050405020304" pitchFamily="18" charset="0"/>
                <a:ea typeface="Calibri" panose="020F0502020204030204" pitchFamily="34" charset="0"/>
              </a:rPr>
              <a:t>resolutions.</a:t>
            </a:r>
            <a:endParaRPr lang="en-US" dirty="0"/>
          </a:p>
        </p:txBody>
      </p:sp>
    </p:spTree>
    <p:extLst>
      <p:ext uri="{BB962C8B-B14F-4D97-AF65-F5344CB8AC3E}">
        <p14:creationId xmlns:p14="http://schemas.microsoft.com/office/powerpoint/2010/main" xmlns="" val="2405718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fontAlgn="t">
              <a:lnSpc>
                <a:spcPct val="115000"/>
              </a:lnSpc>
              <a:spcBef>
                <a:spcPts val="0"/>
              </a:spcBef>
              <a:spcAft>
                <a:spcPts val="0"/>
              </a:spcAft>
            </a:pPr>
            <a:r>
              <a:rPr lang="ar-SA" dirty="0">
                <a:solidFill>
                  <a:srgbClr val="333333"/>
                </a:solidFill>
                <a:latin typeface="Calibri" panose="020F0502020204030204" pitchFamily="34" charset="0"/>
                <a:ea typeface="Times New Roman" panose="02020603050405020304" pitchFamily="18" charset="0"/>
                <a:cs typeface="Arial" panose="020B0604020202020204" pitchFamily="34" charset="0"/>
              </a:rPr>
              <a:t>أجهزة نظم المعلومات الجغرافية</a:t>
            </a:r>
            <a:br>
              <a:rPr lang="ar-SA" dirty="0">
                <a:solidFill>
                  <a:srgbClr val="333333"/>
                </a:solidFill>
                <a:latin typeface="Calibri" panose="020F0502020204030204" pitchFamily="34" charset="0"/>
                <a:ea typeface="Times New Roman" panose="02020603050405020304" pitchFamily="18" charset="0"/>
                <a:cs typeface="Arial" panose="020B0604020202020204" pitchFamily="34" charset="0"/>
              </a:rPr>
            </a:br>
            <a:r>
              <a:rPr lang="ar-SA" dirty="0">
                <a:solidFill>
                  <a:srgbClr val="333333"/>
                </a:solidFill>
                <a:latin typeface="Calibri" panose="020F0502020204030204" pitchFamily="34" charset="0"/>
                <a:ea typeface="Times New Roman" panose="02020603050405020304" pitchFamily="18" charset="0"/>
                <a:cs typeface="Arial" panose="020B0604020202020204" pitchFamily="34" charset="0"/>
              </a:rPr>
              <a:t>كمبيوتر سريع، قدرات كبيرة لتخزين البيانات، جودة عالية، وشاشة العرض الكبيرة التي تشكل جهاز الأساس لمعظم نظم المعلومات الجغرافية. و يحتاج  الى جهاز كمبيوتر سريع لأن التحليلات المساحية يتم تطبيقها في كثير من الأحيان على مساحات واسعة و / أو في درجة وضوح مكاني عالية.</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xmlns="" val="2748757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95300" y="836712"/>
            <a:ext cx="8915400" cy="5289451"/>
          </a:xfrm>
        </p:spPr>
        <p:txBody>
          <a:bodyPr/>
          <a:lstStyle/>
          <a:p>
            <a:pPr marL="0" marR="0" algn="l" rtl="0">
              <a:lnSpc>
                <a:spcPct val="115000"/>
              </a:lnSpc>
              <a:spcBef>
                <a:spcPts val="0"/>
              </a:spcBef>
              <a:spcAft>
                <a:spcPts val="0"/>
              </a:spcAft>
            </a:pPr>
            <a:r>
              <a:rPr lang="en-US" b="1" dirty="0">
                <a:latin typeface="Times New Roman" panose="02020603050405020304" pitchFamily="18" charset="0"/>
                <a:ea typeface="Calibri" panose="020F0502020204030204" pitchFamily="34" charset="0"/>
                <a:cs typeface="Arial" panose="020B0604020202020204" pitchFamily="34" charset="0"/>
              </a:rPr>
              <a:t>GIS </a:t>
            </a:r>
            <a:r>
              <a:rPr lang="en-US" b="1" dirty="0" smtClean="0">
                <a:latin typeface="Times New Roman" panose="02020603050405020304" pitchFamily="18" charset="0"/>
                <a:ea typeface="Calibri" panose="020F0502020204030204" pitchFamily="34" charset="0"/>
                <a:cs typeface="Arial" panose="020B0604020202020204" pitchFamily="34" charset="0"/>
              </a:rPr>
              <a:t>Software:</a:t>
            </a:r>
            <a:endParaRPr lang="en-US" sz="2400" dirty="0">
              <a:latin typeface="Calibri" panose="020F0502020204030204" pitchFamily="34" charset="0"/>
              <a:ea typeface="Calibri" panose="020F0502020204030204" pitchFamily="34" charset="0"/>
              <a:cs typeface="Arial" panose="020B0604020202020204" pitchFamily="34" charset="0"/>
            </a:endParaRPr>
          </a:p>
          <a:p>
            <a:pPr marL="0" marR="0" algn="l" rtl="0">
              <a:lnSpc>
                <a:spcPct val="115000"/>
              </a:lnSpc>
              <a:spcBef>
                <a:spcPts val="0"/>
              </a:spcBef>
              <a:spcAft>
                <a:spcPts val="0"/>
              </a:spcAft>
            </a:pPr>
            <a:r>
              <a:rPr lang="en-US" dirty="0">
                <a:latin typeface="Times New Roman" panose="02020603050405020304" pitchFamily="18" charset="0"/>
                <a:ea typeface="Calibri" panose="020F0502020204030204" pitchFamily="34" charset="0"/>
                <a:cs typeface="Arial" panose="020B0604020202020204" pitchFamily="34" charset="0"/>
              </a:rPr>
              <a:t>GIS software provides the tools to manage, analyze, and effectively display and disseminate spatial data and spatial information. GIS by necessity involves the collection and manipulation of the coordinates we use to specify location. We also must collect qualitative or quantitative information on the non-spatial attributes of our geographic features of interest.</a:t>
            </a:r>
            <a:endParaRPr lang="en-US" sz="2400" dirty="0">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xmlns="" val="3430878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fontAlgn="t">
              <a:lnSpc>
                <a:spcPct val="115000"/>
              </a:lnSpc>
              <a:spcBef>
                <a:spcPts val="0"/>
              </a:spcBef>
              <a:spcAft>
                <a:spcPts val="0"/>
              </a:spcAft>
            </a:pPr>
            <a:r>
              <a:rPr lang="ar-SA" b="1" dirty="0">
                <a:solidFill>
                  <a:srgbClr val="333333"/>
                </a:solidFill>
                <a:latin typeface="Calibri" panose="020F0502020204030204" pitchFamily="34" charset="0"/>
                <a:ea typeface="Times New Roman" panose="02020603050405020304" pitchFamily="18" charset="0"/>
                <a:cs typeface="Arial" panose="020B0604020202020204" pitchFamily="34" charset="0"/>
              </a:rPr>
              <a:t>برمجيات نظم المعلومات </a:t>
            </a:r>
            <a:r>
              <a:rPr lang="ar-SA" b="1" dirty="0" smtClean="0">
                <a:solidFill>
                  <a:srgbClr val="333333"/>
                </a:solidFill>
                <a:latin typeface="Calibri" panose="020F0502020204030204" pitchFamily="34" charset="0"/>
                <a:ea typeface="Times New Roman" panose="02020603050405020304" pitchFamily="18" charset="0"/>
                <a:cs typeface="Arial" panose="020B0604020202020204" pitchFamily="34" charset="0"/>
              </a:rPr>
              <a:t>الجغرافية</a:t>
            </a:r>
            <a:r>
              <a:rPr lang="en-US" b="1" dirty="0" smtClean="0">
                <a:solidFill>
                  <a:srgbClr val="333333"/>
                </a:solidFill>
                <a:latin typeface="Calibri" panose="020F0502020204030204" pitchFamily="34" charset="0"/>
                <a:ea typeface="Times New Roman" panose="02020603050405020304" pitchFamily="18" charset="0"/>
                <a:cs typeface="Arial" panose="020B0604020202020204" pitchFamily="34" charset="0"/>
              </a:rPr>
              <a:t>:</a:t>
            </a:r>
            <a:r>
              <a:rPr lang="ar-SA" dirty="0">
                <a:solidFill>
                  <a:srgbClr val="333333"/>
                </a:solidFill>
                <a:latin typeface="Calibri" panose="020F0502020204030204" pitchFamily="34" charset="0"/>
                <a:ea typeface="Times New Roman" panose="02020603050405020304" pitchFamily="18" charset="0"/>
                <a:cs typeface="Arial" panose="020B0604020202020204" pitchFamily="34" charset="0"/>
              </a:rPr>
              <a:t/>
            </a:r>
            <a:br>
              <a:rPr lang="ar-SA" dirty="0">
                <a:solidFill>
                  <a:srgbClr val="333333"/>
                </a:solidFill>
                <a:latin typeface="Calibri" panose="020F0502020204030204" pitchFamily="34" charset="0"/>
                <a:ea typeface="Times New Roman" panose="02020603050405020304" pitchFamily="18" charset="0"/>
                <a:cs typeface="Arial" panose="020B0604020202020204" pitchFamily="34" charset="0"/>
              </a:rPr>
            </a:br>
            <a:r>
              <a:rPr lang="ar-SA" dirty="0">
                <a:solidFill>
                  <a:srgbClr val="333333"/>
                </a:solidFill>
                <a:latin typeface="Calibri" panose="020F0502020204030204" pitchFamily="34" charset="0"/>
                <a:ea typeface="Times New Roman" panose="02020603050405020304" pitchFamily="18" charset="0"/>
                <a:cs typeface="Arial" panose="020B0604020202020204" pitchFamily="34" charset="0"/>
              </a:rPr>
              <a:t>برمجيات نظم المعلومات الجغرافية تتيح أدوات لإدارة وتحليل وعرض على نحو فعال ونشر البيانات المكانية والمعلومات المكانية. نظم المعلومات الجغرافية التي تشمل بالضرورة على مجموعة من التلاعب في الإحداثيات التي نستخدمها لتحديد الموقع. يجب علينا أيضا جمع المعلومات النوعية أو الكمية على السمات غير مساحية من السمات الجغرافية.</a:t>
            </a:r>
            <a:endParaRPr lang="en-US" sz="2400" dirty="0">
              <a:latin typeface="Calibri" panose="020F0502020204030204" pitchFamily="34" charset="0"/>
              <a:ea typeface="Calibri" panose="020F0502020204030204" pitchFamily="34" charset="0"/>
              <a:cs typeface="Arial" panose="020B0604020202020204" pitchFamily="34" charset="0"/>
            </a:endParaRPr>
          </a:p>
          <a:p>
            <a:r>
              <a:rPr lang="en-US" sz="3600" dirty="0">
                <a:latin typeface="Times New Roman" panose="02020603050405020304" pitchFamily="18" charset="0"/>
                <a:ea typeface="Calibri" panose="020F0502020204030204" pitchFamily="34" charset="0"/>
              </a:rPr>
              <a:t>	</a:t>
            </a:r>
            <a:endParaRPr lang="en-US" dirty="0"/>
          </a:p>
        </p:txBody>
      </p:sp>
    </p:spTree>
    <p:extLst>
      <p:ext uri="{BB962C8B-B14F-4D97-AF65-F5344CB8AC3E}">
        <p14:creationId xmlns:p14="http://schemas.microsoft.com/office/powerpoint/2010/main" xmlns="" val="1614691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marR="0" algn="l" rtl="0">
              <a:lnSpc>
                <a:spcPct val="115000"/>
              </a:lnSpc>
              <a:spcBef>
                <a:spcPts val="0"/>
              </a:spcBef>
              <a:spcAft>
                <a:spcPts val="0"/>
              </a:spcAft>
            </a:pPr>
            <a:r>
              <a:rPr lang="en-US" dirty="0">
                <a:latin typeface="Times New Roman" panose="02020603050405020304" pitchFamily="18" charset="0"/>
                <a:ea typeface="Calibri" panose="020F0502020204030204" pitchFamily="34" charset="0"/>
                <a:cs typeface="Arial" panose="020B0604020202020204" pitchFamily="34" charset="0"/>
              </a:rPr>
              <a:t>We need tools to view and edit these data, manipulate them to generate and extract the information we require, and produce the materials to communicate the information we have developed. GIS software provides the specific tools for some or all of these tasks.</a:t>
            </a:r>
            <a:endParaRPr lang="en-US" sz="2400" dirty="0">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xmlns="" val="16736204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rtl="0">
              <a:lnSpc>
                <a:spcPct val="115000"/>
              </a:lnSpc>
              <a:spcBef>
                <a:spcPts val="0"/>
              </a:spcBef>
              <a:spcAft>
                <a:spcPts val="0"/>
              </a:spcAft>
            </a:pPr>
            <a:r>
              <a:rPr lang="ar-SA" dirty="0">
                <a:solidFill>
                  <a:srgbClr val="333333"/>
                </a:solidFill>
                <a:latin typeface="Calibri" panose="020F0502020204030204" pitchFamily="34" charset="0"/>
                <a:ea typeface="Calibri" panose="020F0502020204030204" pitchFamily="34" charset="0"/>
                <a:cs typeface="Arial" panose="020B0604020202020204" pitchFamily="34" charset="0"/>
              </a:rPr>
              <a:t>نحن بحاجة إلى أدوات لعرض وتحرير هذه البيانات، والتلاعب بها لتوليد واستخراج المعلومات التي نحتاجها، وإنتاج المواد اللازمة لإيصال المعلومات التي قمنا بتطويرها. برمجيات نظم المعلومات الجغرافية توفر أدوات محددة لبعض أو كل من هذه المهام.</a:t>
            </a:r>
            <a:endParaRPr lang="en-US" sz="2400" dirty="0">
              <a:latin typeface="Calibri" panose="020F0502020204030204" pitchFamily="34" charset="0"/>
              <a:ea typeface="Calibri" panose="020F0502020204030204" pitchFamily="34" charset="0"/>
              <a:cs typeface="Arial" panose="020B0604020202020204" pitchFamily="34" charset="0"/>
            </a:endParaRPr>
          </a:p>
          <a:p>
            <a:pPr marL="0" marR="0" algn="l" rtl="0">
              <a:lnSpc>
                <a:spcPct val="115000"/>
              </a:lnSpc>
              <a:spcBef>
                <a:spcPts val="0"/>
              </a:spcBef>
              <a:spcAft>
                <a:spcPts val="0"/>
              </a:spcAft>
            </a:pPr>
            <a:r>
              <a:rPr lang="en-US" dirty="0">
                <a:latin typeface="Times New Roman" panose="02020603050405020304" pitchFamily="18" charset="0"/>
                <a:ea typeface="Calibri" panose="020F0502020204030204" pitchFamily="34" charset="0"/>
                <a:cs typeface="Arial" panose="020B0604020202020204" pitchFamily="34" charset="0"/>
              </a:rPr>
              <a:t> </a:t>
            </a:r>
            <a:endParaRPr lang="en-US" sz="2400" dirty="0">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xmlns="" val="12062548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95300" y="1417638"/>
            <a:ext cx="8915400" cy="4708525"/>
          </a:xfrm>
        </p:spPr>
        <p:txBody>
          <a:bodyPr/>
          <a:lstStyle/>
          <a:p>
            <a:pPr algn="l"/>
            <a:r>
              <a:rPr lang="en-US" dirty="0">
                <a:latin typeface="Times New Roman" panose="02020603050405020304" pitchFamily="18" charset="0"/>
                <a:ea typeface="Calibri" panose="020F0502020204030204" pitchFamily="34" charset="0"/>
              </a:rPr>
              <a:t> Most GIS also require trained people to use them, and </a:t>
            </a:r>
            <a:r>
              <a:rPr lang="en-US" dirty="0" smtClean="0">
                <a:latin typeface="Times New Roman" panose="02020603050405020304" pitchFamily="18" charset="0"/>
                <a:ea typeface="Calibri" panose="020F0502020204030204" pitchFamily="34" charset="0"/>
              </a:rPr>
              <a:t>a </a:t>
            </a:r>
            <a:r>
              <a:rPr lang="en-US" dirty="0">
                <a:latin typeface="Times New Roman" panose="02020603050405020304" pitchFamily="18" charset="0"/>
                <a:ea typeface="Calibri" panose="020F0502020204030204" pitchFamily="34" charset="0"/>
              </a:rPr>
              <a:t>set of protocols guiding how the GIS will be used. The institutional context determines what spatial data are important, how these data will be collected and used, and ensures that the results of GIS analyses are properly interpreted and applied. </a:t>
            </a:r>
            <a:endParaRPr lang="en-US" dirty="0"/>
          </a:p>
        </p:txBody>
      </p:sp>
    </p:spTree>
    <p:extLst>
      <p:ext uri="{BB962C8B-B14F-4D97-AF65-F5344CB8AC3E}">
        <p14:creationId xmlns:p14="http://schemas.microsoft.com/office/powerpoint/2010/main" xmlns="" val="3533435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44488" y="1417638"/>
            <a:ext cx="9066212" cy="4891682"/>
          </a:xfrm>
        </p:spPr>
        <p:txBody>
          <a:bodyPr/>
          <a:lstStyle/>
          <a:p>
            <a:pPr marL="0" fontAlgn="t">
              <a:lnSpc>
                <a:spcPct val="115000"/>
              </a:lnSpc>
              <a:spcBef>
                <a:spcPts val="0"/>
              </a:spcBef>
              <a:spcAft>
                <a:spcPts val="0"/>
              </a:spcAft>
            </a:pPr>
            <a:r>
              <a:rPr lang="ar-SA" dirty="0">
                <a:solidFill>
                  <a:srgbClr val="333333"/>
                </a:solidFill>
                <a:latin typeface="Calibri" panose="020F0502020204030204" pitchFamily="34" charset="0"/>
                <a:ea typeface="Times New Roman" panose="02020603050405020304" pitchFamily="18" charset="0"/>
                <a:cs typeface="Arial" panose="020B0604020202020204" pitchFamily="34" charset="0"/>
              </a:rPr>
              <a:t>معظم نظم المعلومات الجغرافية يتطلب أيضا الأشخاص المدربين على استخدامها، ومجموعة من البروتوكولات الارشادية  للكيفية التي سيتم بها استخدام نظم المعلومات الجغرافية. السياق المؤسسي يحدد ما هي مهمة للبيانات المكانية، وكيف سيتم جمع هذه البيانات واستخدامها، ويضمن أن يتم تفسيرها بشكل صحيح نتائج التحليلات نظم المعلومات الجغرافية وتطبيقها. </a:t>
            </a:r>
            <a:endParaRPr lang="en-US" dirty="0"/>
          </a:p>
        </p:txBody>
      </p:sp>
    </p:spTree>
    <p:extLst>
      <p:ext uri="{BB962C8B-B14F-4D97-AF65-F5344CB8AC3E}">
        <p14:creationId xmlns:p14="http://schemas.microsoft.com/office/powerpoint/2010/main" xmlns="" val="9426472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endParaRPr lang="en-US" dirty="0" smtClean="0">
              <a:latin typeface="Times New Roman" panose="02020603050405020304" pitchFamily="18" charset="0"/>
              <a:ea typeface="Calibri" panose="020F0502020204030204" pitchFamily="34" charset="0"/>
            </a:endParaRPr>
          </a:p>
          <a:p>
            <a:pPr algn="l"/>
            <a:r>
              <a:rPr lang="en-US" dirty="0" smtClean="0">
                <a:latin typeface="Times New Roman" panose="02020603050405020304" pitchFamily="18" charset="0"/>
                <a:ea typeface="Calibri" panose="020F0502020204030204" pitchFamily="34" charset="0"/>
              </a:rPr>
              <a:t>GIS </a:t>
            </a:r>
            <a:r>
              <a:rPr lang="en-US" dirty="0">
                <a:latin typeface="Times New Roman" panose="02020603050405020304" pitchFamily="18" charset="0"/>
                <a:ea typeface="Calibri" panose="020F0502020204030204" pitchFamily="34" charset="0"/>
              </a:rPr>
              <a:t>share a common characteristic of many powerful technologies. If not properly used, the technology may lead to a significant waste of resources, and may do more harm than </a:t>
            </a:r>
            <a:r>
              <a:rPr lang="en-US" dirty="0" smtClean="0">
                <a:latin typeface="Times New Roman" panose="02020603050405020304" pitchFamily="18" charset="0"/>
                <a:ea typeface="Calibri" panose="020F0502020204030204" pitchFamily="34" charset="0"/>
              </a:rPr>
              <a:t>good.</a:t>
            </a:r>
            <a:endParaRPr lang="en-US" dirty="0"/>
          </a:p>
        </p:txBody>
      </p:sp>
    </p:spTree>
    <p:extLst>
      <p:ext uri="{BB962C8B-B14F-4D97-AF65-F5344CB8AC3E}">
        <p14:creationId xmlns:p14="http://schemas.microsoft.com/office/powerpoint/2010/main" xmlns="" val="25472877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fontAlgn="t">
              <a:lnSpc>
                <a:spcPct val="115000"/>
              </a:lnSpc>
              <a:spcBef>
                <a:spcPts val="0"/>
              </a:spcBef>
              <a:spcAft>
                <a:spcPts val="0"/>
              </a:spcAft>
            </a:pPr>
            <a:endParaRPr lang="en-US" dirty="0" smtClean="0">
              <a:solidFill>
                <a:srgbClr val="333333"/>
              </a:solidFill>
              <a:latin typeface="Calibri" panose="020F0502020204030204" pitchFamily="34" charset="0"/>
              <a:ea typeface="Times New Roman" panose="02020603050405020304" pitchFamily="18" charset="0"/>
              <a:cs typeface="Arial" panose="020B0604020202020204" pitchFamily="34" charset="0"/>
            </a:endParaRPr>
          </a:p>
          <a:p>
            <a:pPr marL="0" fontAlgn="t">
              <a:lnSpc>
                <a:spcPct val="115000"/>
              </a:lnSpc>
              <a:spcBef>
                <a:spcPts val="0"/>
              </a:spcBef>
              <a:spcAft>
                <a:spcPts val="0"/>
              </a:spcAft>
            </a:pPr>
            <a:r>
              <a:rPr lang="ar-SA" dirty="0" smtClean="0">
                <a:solidFill>
                  <a:srgbClr val="333333"/>
                </a:solidFill>
                <a:latin typeface="Calibri" panose="020F0502020204030204" pitchFamily="34" charset="0"/>
                <a:ea typeface="Times New Roman" panose="02020603050405020304" pitchFamily="18" charset="0"/>
                <a:cs typeface="Arial" panose="020B0604020202020204" pitchFamily="34" charset="0"/>
              </a:rPr>
              <a:t>نظم </a:t>
            </a:r>
            <a:r>
              <a:rPr lang="ar-SA" dirty="0">
                <a:solidFill>
                  <a:srgbClr val="333333"/>
                </a:solidFill>
                <a:latin typeface="Calibri" panose="020F0502020204030204" pitchFamily="34" charset="0"/>
                <a:ea typeface="Times New Roman" panose="02020603050405020304" pitchFamily="18" charset="0"/>
                <a:cs typeface="Arial" panose="020B0604020202020204" pitchFamily="34" charset="0"/>
              </a:rPr>
              <a:t>المعلومات الجغرافية تشترك في سمة مشتركة للتكنولوجيات قوية كثيرة. إذا لم يتم استخدامها بشكل صحيح، قد تؤدي  التكنولوجيا الى هدر كبير للموارد، ويمكن أن تضر أكثر مما تنفع.</a:t>
            </a:r>
            <a:endParaRPr lang="en-US" sz="2800" dirty="0">
              <a:latin typeface="Calibri" panose="020F0502020204030204" pitchFamily="34" charset="0"/>
              <a:ea typeface="Calibri" panose="020F0502020204030204" pitchFamily="34" charset="0"/>
              <a:cs typeface="Arial" panose="020B0604020202020204" pitchFamily="34" charset="0"/>
            </a:endParaRPr>
          </a:p>
          <a:p>
            <a:pPr marL="0" marR="0" algn="l" rtl="0">
              <a:lnSpc>
                <a:spcPct val="115000"/>
              </a:lnSpc>
              <a:spcBef>
                <a:spcPts val="0"/>
              </a:spcBef>
              <a:spcAft>
                <a:spcPts val="0"/>
              </a:spcAft>
            </a:pPr>
            <a:r>
              <a:rPr lang="en-US" dirty="0">
                <a:latin typeface="Times New Roman" panose="02020603050405020304" pitchFamily="18" charset="0"/>
                <a:ea typeface="Calibri" panose="020F0502020204030204" pitchFamily="34" charset="0"/>
                <a:cs typeface="Arial" panose="020B0604020202020204" pitchFamily="34" charset="0"/>
              </a:rPr>
              <a:t> </a:t>
            </a:r>
            <a:endParaRPr lang="en-US" sz="28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xmlns="" val="15461895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مناهج بحث 1">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مناهج بحث 1</Template>
  <TotalTime>222</TotalTime>
  <Words>633</Words>
  <Application>Microsoft Office PowerPoint</Application>
  <PresentationFormat>A4 Paper (210x297 mm)‎</PresentationFormat>
  <Paragraphs>46</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مناهج بحث 1</vt:lpstr>
      <vt:lpstr>الشريحة 1</vt:lpstr>
      <vt:lpstr>المحاضرة التاسعة عنوان المحاضرة</vt:lpstr>
      <vt:lpstr>What is a GIS? </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Mrawabdeh</dc:creator>
  <cp:lastModifiedBy>user</cp:lastModifiedBy>
  <cp:revision>39</cp:revision>
  <dcterms:created xsi:type="dcterms:W3CDTF">2011-02-14T16:02:57Z</dcterms:created>
  <dcterms:modified xsi:type="dcterms:W3CDTF">2015-03-28T10:53:18Z</dcterms:modified>
</cp:coreProperties>
</file>