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75" r:id="rId2"/>
    <p:sldMasterId id="2147483787" r:id="rId3"/>
  </p:sldMasterIdLst>
  <p:notesMasterIdLst>
    <p:notesMasterId r:id="rId32"/>
  </p:notesMasterIdLst>
  <p:sldIdLst>
    <p:sldId id="300" r:id="rId4"/>
    <p:sldId id="301" r:id="rId5"/>
    <p:sldId id="330" r:id="rId6"/>
    <p:sldId id="329" r:id="rId7"/>
    <p:sldId id="328" r:id="rId8"/>
    <p:sldId id="327" r:id="rId9"/>
    <p:sldId id="325" r:id="rId10"/>
    <p:sldId id="324" r:id="rId11"/>
    <p:sldId id="323" r:id="rId12"/>
    <p:sldId id="326" r:id="rId13"/>
    <p:sldId id="322" r:id="rId14"/>
    <p:sldId id="321" r:id="rId15"/>
    <p:sldId id="320" r:id="rId16"/>
    <p:sldId id="319" r:id="rId17"/>
    <p:sldId id="331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33" r:id="rId27"/>
    <p:sldId id="332" r:id="rId28"/>
    <p:sldId id="346" r:id="rId29"/>
    <p:sldId id="347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0099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55" d="100"/>
          <a:sy n="55" d="100"/>
        </p:scale>
        <p:origin x="-906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68590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1000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555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4991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9076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71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004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77142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14956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97967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934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3686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676A55">
                    <a:lumMod val="75000"/>
                  </a:srgb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676A55">
                    <a:lumMod val="75000"/>
                  </a:srgb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676A55">
                  <a:lumMod val="75000"/>
                </a:srgb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676A55">
                    <a:lumMod val="75000"/>
                  </a:srgb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676A55">
                  <a:lumMod val="75000"/>
                </a:srgb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0314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‹#›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3162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091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770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7345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7717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371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24901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2165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1813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8910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692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1124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2" y="6372225"/>
            <a:ext cx="25188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421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  <a:cs typeface="+mn-cs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</a:rPr>
              <a:t>عمادة التعلم الإ</a:t>
            </a:r>
            <a:r>
              <a:rPr lang="ar-EG" sz="1600" b="1" dirty="0" smtClean="0">
                <a:solidFill>
                  <a:prstClr val="white"/>
                </a:solidFill>
                <a:latin typeface="Calibri"/>
              </a:rPr>
              <a:t>ل</a:t>
            </a:r>
            <a:r>
              <a:rPr lang="ar-SA" sz="1600" b="1" dirty="0" smtClean="0">
                <a:solidFill>
                  <a:prstClr val="white"/>
                </a:solidFill>
                <a:latin typeface="Calibri"/>
              </a:rPr>
              <a:t>كتروني والتعل</a:t>
            </a:r>
            <a:r>
              <a:rPr lang="ar-EG" sz="1600" b="1" dirty="0" smtClean="0">
                <a:solidFill>
                  <a:prstClr val="white"/>
                </a:solidFill>
                <a:latin typeface="Calibri"/>
              </a:rPr>
              <a:t>ي</a:t>
            </a:r>
            <a:r>
              <a:rPr lang="ar-SA" sz="1600" b="1" dirty="0" smtClean="0">
                <a:solidFill>
                  <a:prstClr val="white"/>
                </a:solidFill>
                <a:latin typeface="Calibri"/>
              </a:rPr>
              <a:t>م عن بعد</a:t>
            </a:r>
            <a:endParaRPr lang="en-US" sz="16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1D16D93-8795-4AD6-9A1F-54CC01E741BE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06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1</a:t>
            </a:fld>
            <a:endParaRPr lang="en-US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378904" y="490326"/>
            <a:ext cx="5530850" cy="161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prstClr val="black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prstClr val="black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</a:rPr>
              <a:t>  </a:t>
            </a:r>
            <a:r>
              <a:rPr lang="ar-SA" sz="2800" b="1" dirty="0" smtClean="0">
                <a:solidFill>
                  <a:prstClr val="black"/>
                </a:solidFill>
                <a:latin typeface="Calibri" pitchFamily="34" charset="0"/>
              </a:rPr>
              <a:t>الدراسات </a:t>
            </a:r>
            <a:r>
              <a:rPr lang="ar-EG" sz="2800" b="1" dirty="0" smtClean="0">
                <a:solidFill>
                  <a:prstClr val="black"/>
                </a:solidFill>
                <a:latin typeface="Calibri" pitchFamily="34" charset="0"/>
              </a:rPr>
              <a:t>الاجتماعية</a:t>
            </a: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ar-SA" sz="2800" b="1" dirty="0" smtClean="0">
                <a:solidFill>
                  <a:prstClr val="black"/>
                </a:solidFill>
                <a:latin typeface="Calibri" pitchFamily="34" charset="0"/>
              </a:rPr>
              <a:t>  </a:t>
            </a:r>
            <a:r>
              <a:rPr lang="ar-EG" sz="2600" b="1" dirty="0" smtClean="0">
                <a:solidFill>
                  <a:prstClr val="black"/>
                </a:solidFill>
                <a:latin typeface="Calibri" pitchFamily="34" charset="0"/>
              </a:rPr>
              <a:t>كلية </a:t>
            </a:r>
            <a:r>
              <a:rPr lang="ar-SA" sz="2600" b="1" dirty="0" smtClean="0">
                <a:solidFill>
                  <a:prstClr val="black"/>
                </a:solidFill>
                <a:latin typeface="Calibri" pitchFamily="34" charset="0"/>
              </a:rPr>
              <a:t>الآداب </a:t>
            </a:r>
            <a:r>
              <a:rPr lang="ar-EG" sz="2600" b="1" dirty="0" smtClean="0">
                <a:solidFill>
                  <a:prstClr val="black"/>
                </a:solidFill>
                <a:latin typeface="Calibri" pitchFamily="34" charset="0"/>
              </a:rPr>
              <a:t>– قسم</a:t>
            </a:r>
            <a:endParaRPr lang="en-US" sz="26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prstClr val="black"/>
                </a:solidFill>
                <a:latin typeface="Calibri" pitchFamily="34" charset="0"/>
              </a:rPr>
              <a:t>شعبة الجغرافيا </a:t>
            </a:r>
            <a:endParaRPr lang="en-US" sz="2800" b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2934462"/>
            <a:ext cx="5751514" cy="325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4000" b="1" dirty="0">
                <a:solidFill>
                  <a:srgbClr val="FF0000"/>
                </a:solidFill>
              </a:rPr>
              <a:t>اسم المقرر: </a:t>
            </a:r>
            <a:r>
              <a:rPr lang="ar-SA" sz="4000" b="1" dirty="0" smtClean="0">
                <a:solidFill>
                  <a:srgbClr val="FF0000"/>
                </a:solidFill>
              </a:rPr>
              <a:t>الجغرافيا التاريخية </a:t>
            </a:r>
            <a:endParaRPr lang="en-US" sz="4000" b="1" dirty="0">
              <a:solidFill>
                <a:srgbClr val="FF0000"/>
              </a:solidFill>
            </a:endParaRPr>
          </a:p>
          <a:p>
            <a:pPr algn="ctr"/>
            <a:r>
              <a:rPr lang="en-US" sz="4000" b="1" dirty="0">
                <a:solidFill>
                  <a:prstClr val="black"/>
                </a:solidFill>
              </a:rPr>
              <a:t>Historical </a:t>
            </a:r>
            <a:r>
              <a:rPr lang="en-US" sz="4000" b="1" dirty="0" smtClean="0">
                <a:solidFill>
                  <a:prstClr val="black"/>
                </a:solidFill>
              </a:rPr>
              <a:t>Geography</a:t>
            </a:r>
          </a:p>
          <a:p>
            <a:pPr algn="ctr"/>
            <a:r>
              <a:rPr lang="ar-SA" sz="4000" dirty="0" smtClean="0">
                <a:solidFill>
                  <a:prstClr val="black"/>
                </a:solidFill>
              </a:rPr>
              <a:t>رمز </a:t>
            </a:r>
            <a:r>
              <a:rPr lang="ar-SA" sz="4000" dirty="0">
                <a:solidFill>
                  <a:prstClr val="black"/>
                </a:solidFill>
              </a:rPr>
              <a:t>المقرر: </a:t>
            </a:r>
            <a:r>
              <a:rPr lang="ar-SA" sz="4000" dirty="0" smtClean="0">
                <a:solidFill>
                  <a:prstClr val="black"/>
                </a:solidFill>
              </a:rPr>
              <a:t>جغر</a:t>
            </a:r>
            <a:r>
              <a:rPr lang="ar-SA" sz="4000" b="1" dirty="0" smtClean="0">
                <a:solidFill>
                  <a:prstClr val="black"/>
                </a:solidFill>
              </a:rPr>
              <a:t>7405438</a:t>
            </a:r>
          </a:p>
          <a:p>
            <a:pPr algn="ctr"/>
            <a:r>
              <a:rPr lang="ar-SA" sz="4000" dirty="0" smtClean="0">
                <a:solidFill>
                  <a:prstClr val="black"/>
                </a:solidFill>
              </a:rPr>
              <a:t>عدد </a:t>
            </a:r>
            <a:r>
              <a:rPr lang="ar-SA" sz="4000" dirty="0">
                <a:solidFill>
                  <a:prstClr val="black"/>
                </a:solidFill>
              </a:rPr>
              <a:t>الساعات: 2 (نظري)</a:t>
            </a:r>
          </a:p>
          <a:p>
            <a:pPr algn="ctr"/>
            <a:r>
              <a:rPr lang="ar-SA" sz="4000" b="1" dirty="0">
                <a:solidFill>
                  <a:prstClr val="black"/>
                </a:solidFill>
              </a:rPr>
              <a:t>د. حسن مرزوق السيد محمود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prstClr val="white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748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8420100" cy="3352800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smtClean="0">
                <a:solidFill>
                  <a:srgbClr val="FF3300"/>
                </a:solidFill>
                <a:cs typeface="Arial" pitchFamily="34" charset="0"/>
              </a:rPr>
              <a:t>التغيرات المناخية </a:t>
            </a:r>
            <a:br>
              <a:rPr lang="ar-SA" b="1" dirty="0" smtClean="0">
                <a:solidFill>
                  <a:srgbClr val="FF3300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FF3300"/>
                </a:solidFill>
                <a:cs typeface="Arial" pitchFamily="34" charset="0"/>
              </a:rPr>
              <a:t>في الزمن الرابع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87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9906000" cy="1143000"/>
          </a:xfrm>
        </p:spPr>
        <p:txBody>
          <a:bodyPr/>
          <a:lstStyle/>
          <a:p>
            <a:pPr algn="ctr" eaLnBrk="1" hangingPunct="1"/>
            <a:r>
              <a:rPr lang="ar-SA" sz="4000" b="1" dirty="0" smtClean="0">
                <a:solidFill>
                  <a:srgbClr val="FF3300"/>
                </a:solidFill>
                <a:cs typeface="Arial" pitchFamily="34" charset="0"/>
              </a:rPr>
              <a:t>التغيرات المناخية في الزمن الرابع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220200" cy="4678363"/>
          </a:xfrm>
        </p:spPr>
        <p:txBody>
          <a:bodyPr/>
          <a:lstStyle/>
          <a:p>
            <a:pPr marL="0" lvl="0" indent="0" rtl="1">
              <a:buNone/>
            </a:pPr>
            <a:r>
              <a:rPr lang="ar-SA" sz="3600" dirty="0" smtClean="0"/>
              <a:t> </a:t>
            </a:r>
          </a:p>
          <a:p>
            <a:pPr marL="0" lvl="0" indent="0" algn="just" rtl="1">
              <a:buNone/>
            </a:pPr>
            <a:r>
              <a:rPr lang="ar-SA" sz="3500" dirty="0" smtClean="0"/>
              <a:t>وتشتمل الدراسة على الموضوعات التالية:</a:t>
            </a:r>
          </a:p>
          <a:p>
            <a:pPr marL="0" lvl="0" indent="0" algn="just" rtl="1">
              <a:buNone/>
            </a:pPr>
            <a:r>
              <a:rPr lang="ar-SA" sz="3500" dirty="0" smtClean="0"/>
              <a:t>1- التغيرات المناخية في عصر </a:t>
            </a:r>
            <a:r>
              <a:rPr lang="ar-SA" sz="3500" dirty="0" err="1" smtClean="0"/>
              <a:t>البليوستوسين</a:t>
            </a:r>
            <a:r>
              <a:rPr lang="ar-SA" sz="3500" dirty="0" smtClean="0"/>
              <a:t>.</a:t>
            </a:r>
          </a:p>
          <a:p>
            <a:pPr marL="0" lvl="0" indent="0" algn="just" rtl="1">
              <a:buNone/>
            </a:pPr>
            <a:r>
              <a:rPr lang="ar-SA" sz="3500" dirty="0" smtClean="0"/>
              <a:t>2- التغيرات المناخية في عصر </a:t>
            </a:r>
            <a:r>
              <a:rPr lang="ar-SA" sz="3500" dirty="0" err="1" smtClean="0"/>
              <a:t>الهولوسين</a:t>
            </a:r>
            <a:r>
              <a:rPr lang="ar-SA" sz="3500" dirty="0" smtClean="0"/>
              <a:t> ( الحديث ). </a:t>
            </a:r>
          </a:p>
          <a:p>
            <a:pPr marL="0" lvl="0" indent="0" algn="just" rtl="1">
              <a:buNone/>
            </a:pPr>
            <a:r>
              <a:rPr lang="ar-SA" sz="3500" dirty="0" smtClean="0"/>
              <a:t>3- أسباب التغيرات المناخية.</a:t>
            </a:r>
            <a:endParaRPr lang="en-US" sz="3500" dirty="0" smtClean="0"/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3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778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4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967739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087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5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772" y="76200"/>
            <a:ext cx="9696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4800" b="1" dirty="0" smtClean="0">
                <a:solidFill>
                  <a:srgbClr val="FF0000"/>
                </a:solidFill>
              </a:rPr>
              <a:t>أولاً: التغيرات </a:t>
            </a:r>
            <a:r>
              <a:rPr lang="ar-SA" sz="4800" b="1" dirty="0">
                <a:solidFill>
                  <a:srgbClr val="FF0000"/>
                </a:solidFill>
              </a:rPr>
              <a:t>المناخية في عصر </a:t>
            </a:r>
            <a:r>
              <a:rPr lang="ar-SA" sz="4800" b="1" dirty="0" err="1">
                <a:solidFill>
                  <a:srgbClr val="FF0000"/>
                </a:solidFill>
              </a:rPr>
              <a:t>البليوستوسين</a:t>
            </a:r>
            <a:r>
              <a:rPr lang="ar-SA" sz="4800" b="1" dirty="0">
                <a:solidFill>
                  <a:srgbClr val="FF0000"/>
                </a:solidFill>
              </a:rPr>
              <a:t>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33769" y="1079109"/>
            <a:ext cx="9326892" cy="2562983"/>
            <a:chOff x="333769" y="1079109"/>
            <a:chExt cx="9326892" cy="256298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769" y="1079109"/>
              <a:ext cx="9326892" cy="2562983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8839200" y="1079109"/>
              <a:ext cx="228600" cy="5972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xmlns="" val="420254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6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81000"/>
            <a:ext cx="9564688" cy="524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932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7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9939" y="304800"/>
            <a:ext cx="9588061" cy="4975561"/>
            <a:chOff x="129939" y="304800"/>
            <a:chExt cx="9588061" cy="497556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939" y="304800"/>
              <a:ext cx="9588061" cy="4975561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730734" y="4558118"/>
              <a:ext cx="5651266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xmlns="" val="80868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8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28600" y="228600"/>
            <a:ext cx="9485422" cy="4899248"/>
            <a:chOff x="228600" y="228600"/>
            <a:chExt cx="9485422" cy="489924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609600"/>
              <a:ext cx="9485422" cy="451824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6400800" y="228600"/>
              <a:ext cx="3313222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4400" dirty="0" smtClean="0"/>
                <a:t>الذى قدر أن </a:t>
              </a:r>
              <a:endParaRPr lang="ar-EG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28079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9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SA" sz="4800" b="1" dirty="0" smtClean="0">
                <a:solidFill>
                  <a:srgbClr val="FF0000"/>
                </a:solidFill>
              </a:rPr>
              <a:t>أدوار الجليد في </a:t>
            </a:r>
            <a:r>
              <a:rPr lang="ar-SA" sz="4800" b="1" dirty="0" err="1" smtClean="0">
                <a:solidFill>
                  <a:srgbClr val="FF0000"/>
                </a:solidFill>
              </a:rPr>
              <a:t>البليوستوسين</a:t>
            </a:r>
            <a:r>
              <a:rPr lang="ar-SA" sz="4800" b="1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526" y="914124"/>
            <a:ext cx="9670375" cy="314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044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10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4800" y="33130"/>
            <a:ext cx="9432579" cy="5161228"/>
            <a:chOff x="304800" y="33130"/>
            <a:chExt cx="9432579" cy="516122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33130"/>
              <a:ext cx="9432579" cy="25828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890" y="2895600"/>
              <a:ext cx="9422489" cy="22987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4211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11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28600"/>
            <a:ext cx="9176774" cy="566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088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12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772" y="1143000"/>
            <a:ext cx="9696885" cy="44244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772" y="76200"/>
            <a:ext cx="9696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SA" sz="4800" b="1" dirty="0" smtClean="0">
                <a:solidFill>
                  <a:srgbClr val="FF0000"/>
                </a:solidFill>
              </a:rPr>
              <a:t>تراجع الجليد في </a:t>
            </a:r>
            <a:r>
              <a:rPr lang="ar-SA" sz="4800" b="1" dirty="0" err="1" smtClean="0">
                <a:solidFill>
                  <a:srgbClr val="FF0000"/>
                </a:solidFill>
              </a:rPr>
              <a:t>البليوستوسين</a:t>
            </a:r>
            <a:r>
              <a:rPr lang="ar-SA" sz="4800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28267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13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28600"/>
            <a:ext cx="886021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208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schemeClr val="bg1"/>
                </a:solidFill>
                <a:latin typeface="Calibri" pitchFamily="34" charset="0"/>
              </a:rPr>
              <a:pPr rtl="0"/>
              <a:t>14</a:t>
            </a:fld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4800" b="1" dirty="0" smtClean="0">
                <a:solidFill>
                  <a:srgbClr val="FF0000"/>
                </a:solidFill>
              </a:rPr>
              <a:t>ثانياً: التغيرات </a:t>
            </a:r>
            <a:r>
              <a:rPr lang="ar-SA" sz="4800" b="1" dirty="0">
                <a:solidFill>
                  <a:srgbClr val="FF0000"/>
                </a:solidFill>
              </a:rPr>
              <a:t>المناخية في عصر </a:t>
            </a:r>
            <a:r>
              <a:rPr lang="ar-SA" sz="4800" b="1" dirty="0" err="1" smtClean="0">
                <a:solidFill>
                  <a:srgbClr val="FF0000"/>
                </a:solidFill>
              </a:rPr>
              <a:t>الهولوسين</a:t>
            </a:r>
            <a:r>
              <a:rPr lang="ar-SA" sz="4800" b="1" dirty="0" smtClean="0">
                <a:solidFill>
                  <a:srgbClr val="FF0000"/>
                </a:solidFill>
              </a:rPr>
              <a:t>.</a:t>
            </a:r>
            <a:endParaRPr lang="ar-SA" sz="4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t="5881"/>
          <a:stretch/>
        </p:blipFill>
        <p:spPr>
          <a:xfrm>
            <a:off x="155398" y="1371600"/>
            <a:ext cx="9432579" cy="373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24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schemeClr val="bg1"/>
                </a:solidFill>
                <a:latin typeface="Calibri" pitchFamily="34" charset="0"/>
              </a:rPr>
              <a:pPr rtl="0"/>
              <a:t>15</a:t>
            </a:fld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81000"/>
            <a:ext cx="9601200" cy="382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392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16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4800" b="1" dirty="0" smtClean="0">
                <a:solidFill>
                  <a:srgbClr val="FF0000"/>
                </a:solidFill>
              </a:rPr>
              <a:t>الذبذبات المناخية في بداية عصر </a:t>
            </a:r>
            <a:r>
              <a:rPr lang="ar-SA" sz="4800" b="1" dirty="0" err="1" smtClean="0">
                <a:solidFill>
                  <a:srgbClr val="FF0000"/>
                </a:solidFill>
              </a:rPr>
              <a:t>الهولوسين</a:t>
            </a:r>
            <a:r>
              <a:rPr lang="ar-SA" sz="4800" b="1" dirty="0" smtClean="0">
                <a:solidFill>
                  <a:srgbClr val="FF0000"/>
                </a:solidFill>
              </a:rPr>
              <a:t>.</a:t>
            </a:r>
            <a:endParaRPr lang="ar-SA" sz="4800" b="1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4800" y="990601"/>
            <a:ext cx="9540857" cy="3851991"/>
            <a:chOff x="490819" y="990601"/>
            <a:chExt cx="9354838" cy="385199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print"/>
            <a:srcRect b="13793"/>
            <a:stretch/>
          </p:blipFill>
          <p:spPr>
            <a:xfrm>
              <a:off x="490819" y="990601"/>
              <a:ext cx="9354838" cy="3809999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490819" y="4309192"/>
              <a:ext cx="4677419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xmlns="" val="163829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17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47" y="304800"/>
            <a:ext cx="9723218" cy="432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112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18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SA" sz="4800" b="1" dirty="0" smtClean="0">
                <a:solidFill>
                  <a:srgbClr val="FF0000"/>
                </a:solidFill>
              </a:rPr>
              <a:t>فترة المناخ الأمثل </a:t>
            </a:r>
            <a:r>
              <a:rPr lang="ar-SA" sz="4800" b="1" dirty="0" err="1" smtClean="0">
                <a:solidFill>
                  <a:srgbClr val="FF0000"/>
                </a:solidFill>
              </a:rPr>
              <a:t>فى</a:t>
            </a:r>
            <a:r>
              <a:rPr lang="ar-SA" sz="4800" b="1" dirty="0" smtClean="0">
                <a:solidFill>
                  <a:srgbClr val="FF0000"/>
                </a:solidFill>
              </a:rPr>
              <a:t> عصر </a:t>
            </a:r>
            <a:r>
              <a:rPr lang="ar-SA" sz="4800" b="1" dirty="0" err="1" smtClean="0">
                <a:solidFill>
                  <a:srgbClr val="FF0000"/>
                </a:solidFill>
              </a:rPr>
              <a:t>الهولوسين</a:t>
            </a:r>
            <a:r>
              <a:rPr lang="ar-SA" sz="4800" b="1" dirty="0" smtClean="0">
                <a:solidFill>
                  <a:srgbClr val="FF0000"/>
                </a:solidFill>
              </a:rPr>
              <a:t>.</a:t>
            </a:r>
            <a:endParaRPr lang="ar-SA" sz="4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61" y="1143000"/>
            <a:ext cx="9670375" cy="435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132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19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28600" y="228600"/>
            <a:ext cx="9525000" cy="2497153"/>
            <a:chOff x="228600" y="228600"/>
            <a:chExt cx="9525000" cy="249715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print"/>
            <a:srcRect l="3707" r="3620"/>
            <a:stretch/>
          </p:blipFill>
          <p:spPr>
            <a:xfrm>
              <a:off x="228600" y="228600"/>
              <a:ext cx="9525000" cy="159195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599" y="1371600"/>
              <a:ext cx="9459001" cy="13541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39199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20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SA" sz="4800" b="1" dirty="0" smtClean="0">
                <a:solidFill>
                  <a:srgbClr val="FF0000"/>
                </a:solidFill>
              </a:rPr>
              <a:t>التغيرات المناخية في العصر </a:t>
            </a:r>
            <a:r>
              <a:rPr lang="ar-SA" sz="4800" b="1" dirty="0" err="1" smtClean="0">
                <a:solidFill>
                  <a:srgbClr val="FF0000"/>
                </a:solidFill>
              </a:rPr>
              <a:t>التاريخى</a:t>
            </a:r>
            <a:r>
              <a:rPr lang="ar-SA" sz="4800" b="1" dirty="0" smtClean="0">
                <a:solidFill>
                  <a:srgbClr val="FF0000"/>
                </a:solidFill>
              </a:rPr>
              <a:t>.</a:t>
            </a:r>
            <a:endParaRPr lang="ar-SA" sz="4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136" y="1066800"/>
            <a:ext cx="9501682" cy="450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502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21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SA" sz="4800" b="1" dirty="0" smtClean="0">
                <a:solidFill>
                  <a:srgbClr val="FF0000"/>
                </a:solidFill>
              </a:rPr>
              <a:t>أ- فترة تدهور المناخ في </a:t>
            </a:r>
            <a:r>
              <a:rPr lang="ar-SA" sz="4800" b="1" dirty="0" err="1" smtClean="0">
                <a:solidFill>
                  <a:srgbClr val="FF0000"/>
                </a:solidFill>
              </a:rPr>
              <a:t>الهولوسين</a:t>
            </a:r>
            <a:r>
              <a:rPr lang="ar-SA" sz="4800" b="1" dirty="0" smtClean="0">
                <a:solidFill>
                  <a:srgbClr val="FF0000"/>
                </a:solidFill>
              </a:rPr>
              <a:t> المتأخر.</a:t>
            </a:r>
            <a:endParaRPr lang="ar-SA" sz="4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995" y="1066800"/>
            <a:ext cx="9298438" cy="427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294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22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3000" b="1" dirty="0" smtClean="0"/>
              <a:t>1- حدوث تدهور في الأحوال المناخية في نطاق العروض العليا خلال الفترة الممتدة بين 3000 – 2500 سنة من وقتنا الحاضر.</a:t>
            </a:r>
          </a:p>
          <a:p>
            <a:pPr lvl="0" algn="just"/>
            <a:r>
              <a:rPr lang="ar-SA" sz="3000" b="1" dirty="0" smtClean="0"/>
              <a:t>2- أظهرت بقايا التكوينات الفحمية حدوث تغير في الأحوال المناخية في قارة أوروبا استمرت لفترات قصيرة وذلك منذ 5500 سنة ووصل </a:t>
            </a:r>
            <a:r>
              <a:rPr lang="ar-SA" sz="3000" b="1" dirty="0" err="1" smtClean="0"/>
              <a:t>الى</a:t>
            </a:r>
            <a:r>
              <a:rPr lang="ar-SA" sz="3000" b="1" dirty="0" smtClean="0"/>
              <a:t> حالة من التدهور منذ 2500 سنة.</a:t>
            </a:r>
          </a:p>
          <a:p>
            <a:pPr lvl="0" algn="just"/>
            <a:r>
              <a:rPr lang="ar-SA" sz="3000" b="1" dirty="0" smtClean="0"/>
              <a:t>3- عاد المناخ الى التحسن </a:t>
            </a:r>
            <a:r>
              <a:rPr lang="ar-SA" sz="3000" b="1" dirty="0" err="1" smtClean="0"/>
              <a:t>التدريجى</a:t>
            </a:r>
            <a:r>
              <a:rPr lang="ar-SA" sz="3000" b="1" dirty="0" smtClean="0"/>
              <a:t> في أوروبا في أواخر هذه الفترة، وتميز </a:t>
            </a:r>
            <a:r>
              <a:rPr lang="ar-SA" sz="3000" b="1" smtClean="0"/>
              <a:t>هذا الاتساع </a:t>
            </a:r>
            <a:r>
              <a:rPr lang="ar-SA" sz="3000" b="1" dirty="0" smtClean="0"/>
              <a:t>بزيادة كمية الامطار واتساع المسطحات المائية.</a:t>
            </a:r>
          </a:p>
          <a:p>
            <a:pPr lvl="0" algn="just"/>
            <a:r>
              <a:rPr lang="ar-SA" sz="3000" b="1" dirty="0" smtClean="0"/>
              <a:t>4- لم تسلم مناطق العروض الوسطى من بعض التغيرات المناخية خلال </a:t>
            </a:r>
            <a:r>
              <a:rPr lang="ar-SA" sz="3000" b="1" dirty="0" err="1" smtClean="0"/>
              <a:t>الهولوسين</a:t>
            </a:r>
            <a:r>
              <a:rPr lang="ar-SA" sz="3000" b="1" dirty="0" smtClean="0"/>
              <a:t> المتأخر، فكانت شمال افريقيا واسيا خلال الفترة من 5000 – 2400 ق.م اكثر مطرا من وقتنا الحاضر.</a:t>
            </a:r>
          </a:p>
          <a:p>
            <a:pPr lvl="0" algn="just"/>
            <a:r>
              <a:rPr lang="ar-SA" sz="3000" b="1" dirty="0" smtClean="0"/>
              <a:t>5- عثر في جزر </a:t>
            </a:r>
            <a:r>
              <a:rPr lang="ar-SA" sz="3000" b="1" dirty="0" err="1" smtClean="0"/>
              <a:t>هاواى</a:t>
            </a:r>
            <a:r>
              <a:rPr lang="ar-SA" sz="3000" b="1" dirty="0" smtClean="0"/>
              <a:t> على ادلة تشير الى ان درجة الحرارة وكمية الامطار في نطاق الرياح التجارية التي تقع فيه الجزر كانتا اعلى منه الان. </a:t>
            </a:r>
            <a:endParaRPr lang="ar-SA" sz="3000" b="1" dirty="0"/>
          </a:p>
        </p:txBody>
      </p:sp>
    </p:spTree>
    <p:extLst>
      <p:ext uri="{BB962C8B-B14F-4D97-AF65-F5344CB8AC3E}">
        <p14:creationId xmlns:p14="http://schemas.microsoft.com/office/powerpoint/2010/main" xmlns="" val="205369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23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500" b="1" dirty="0" smtClean="0">
                <a:solidFill>
                  <a:srgbClr val="FF0000"/>
                </a:solidFill>
              </a:rPr>
              <a:t>ب- فترة البرودة في أوائل عصر الحديد.</a:t>
            </a:r>
            <a:endParaRPr lang="ar-SA" sz="25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772" y="553254"/>
            <a:ext cx="8229600" cy="569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428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24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3000" b="1" dirty="0" smtClean="0">
                <a:solidFill>
                  <a:srgbClr val="FF0000"/>
                </a:solidFill>
              </a:rPr>
              <a:t>ج- فترة المناخ </a:t>
            </a:r>
            <a:r>
              <a:rPr lang="ar-SA" sz="3000" b="1" dirty="0" err="1" smtClean="0">
                <a:solidFill>
                  <a:srgbClr val="FF0000"/>
                </a:solidFill>
              </a:rPr>
              <a:t>الامثل</a:t>
            </a:r>
            <a:r>
              <a:rPr lang="ar-SA" sz="3000" b="1" dirty="0" smtClean="0">
                <a:solidFill>
                  <a:srgbClr val="FF0000"/>
                </a:solidFill>
              </a:rPr>
              <a:t>.</a:t>
            </a:r>
            <a:endParaRPr lang="ar-SA" sz="3000" b="1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4461" y="838200"/>
            <a:ext cx="9549269" cy="4572000"/>
            <a:chOff x="84461" y="838200"/>
            <a:chExt cx="9549269" cy="4572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461" y="838200"/>
              <a:ext cx="9549269" cy="45720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04800" y="4800600"/>
              <a:ext cx="838200" cy="609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xmlns="" val="360546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schemeClr val="bg1"/>
                </a:solidFill>
                <a:latin typeface="Calibri" pitchFamily="34" charset="0"/>
              </a:rPr>
              <a:pPr rtl="0"/>
              <a:t>25</a:t>
            </a:fld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772" y="76200"/>
            <a:ext cx="96968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3000" b="1" dirty="0" smtClean="0">
                <a:solidFill>
                  <a:srgbClr val="FF0000"/>
                </a:solidFill>
              </a:rPr>
              <a:t>د- العصر </a:t>
            </a:r>
            <a:r>
              <a:rPr lang="ar-SA" sz="3000" b="1" dirty="0" err="1" smtClean="0">
                <a:solidFill>
                  <a:srgbClr val="FF0000"/>
                </a:solidFill>
              </a:rPr>
              <a:t>الجليدى</a:t>
            </a:r>
            <a:r>
              <a:rPr lang="ar-SA" sz="3000" b="1" dirty="0" smtClean="0">
                <a:solidFill>
                  <a:srgbClr val="FF0000"/>
                </a:solidFill>
              </a:rPr>
              <a:t> </a:t>
            </a:r>
            <a:r>
              <a:rPr lang="ar-SA" sz="3000" b="1" dirty="0" err="1" smtClean="0">
                <a:solidFill>
                  <a:srgbClr val="FF0000"/>
                </a:solidFill>
              </a:rPr>
              <a:t>الاصغر</a:t>
            </a:r>
            <a:r>
              <a:rPr lang="ar-SA" sz="3000" b="1" dirty="0" smtClean="0">
                <a:solidFill>
                  <a:srgbClr val="FF0000"/>
                </a:solidFill>
              </a:rPr>
              <a:t>.</a:t>
            </a:r>
            <a:endParaRPr lang="ar-SA" sz="3000" b="1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9512" y="1066800"/>
            <a:ext cx="9667834" cy="4113654"/>
            <a:chOff x="79512" y="1066800"/>
            <a:chExt cx="9667834" cy="411365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512" y="1066800"/>
              <a:ext cx="9667834" cy="4113654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04800" y="4267200"/>
              <a:ext cx="15240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xmlns="" val="362706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التغيرات المناخية.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975" y="1905000"/>
            <a:ext cx="9525001" cy="351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917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أسباب التغيرات المناخية.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600201"/>
            <a:ext cx="9609668" cy="4114800"/>
          </a:xfrm>
        </p:spPr>
        <p:txBody>
          <a:bodyPr/>
          <a:lstStyle/>
          <a:p>
            <a:pPr algn="just" rtl="1"/>
            <a:r>
              <a:rPr lang="ar-SA" dirty="0" smtClean="0"/>
              <a:t> </a:t>
            </a:r>
            <a:r>
              <a:rPr lang="ar-SA" b="1" dirty="0" smtClean="0"/>
              <a:t>1- حدوث حركات </a:t>
            </a:r>
            <a:r>
              <a:rPr lang="ar-SA" b="1" dirty="0" err="1" smtClean="0"/>
              <a:t>تكتونية</a:t>
            </a:r>
            <a:r>
              <a:rPr lang="ar-SA" b="1" dirty="0" smtClean="0"/>
              <a:t>، وهى نظرية تقدم بها العالم </a:t>
            </a:r>
            <a:r>
              <a:rPr lang="ar-SA" b="1" dirty="0" err="1" smtClean="0"/>
              <a:t>بروكس</a:t>
            </a:r>
            <a:r>
              <a:rPr lang="ar-SA" b="1" dirty="0" smtClean="0"/>
              <a:t> عام 1949.</a:t>
            </a:r>
          </a:p>
          <a:p>
            <a:pPr algn="just" rtl="1"/>
            <a:r>
              <a:rPr lang="ar-SA" b="1" dirty="0"/>
              <a:t> </a:t>
            </a:r>
            <a:r>
              <a:rPr lang="ar-SA" b="1" dirty="0" smtClean="0"/>
              <a:t>2- التغير في الاشعاع الشمسي.</a:t>
            </a:r>
          </a:p>
          <a:p>
            <a:pPr algn="just" rtl="1"/>
            <a:r>
              <a:rPr lang="ar-SA" b="1" dirty="0"/>
              <a:t> </a:t>
            </a:r>
            <a:r>
              <a:rPr lang="ar-SA" b="1" dirty="0" smtClean="0"/>
              <a:t>3- حدوث البقع الشمسية </a:t>
            </a:r>
            <a:r>
              <a:rPr lang="en-US" b="1" dirty="0" smtClean="0"/>
              <a:t>Sun Spots</a:t>
            </a:r>
            <a:r>
              <a:rPr lang="ar-SA" b="1" dirty="0" smtClean="0"/>
              <a:t>.</a:t>
            </a:r>
          </a:p>
          <a:p>
            <a:pPr algn="just" rtl="1"/>
            <a:r>
              <a:rPr lang="ar-SA" b="1" dirty="0"/>
              <a:t> </a:t>
            </a:r>
            <a:r>
              <a:rPr lang="ar-SA" b="1" dirty="0" smtClean="0"/>
              <a:t>4- تغير نسبة ثاني أكسيد الكربون و بعض الغازات الأخرى. </a:t>
            </a:r>
          </a:p>
          <a:p>
            <a:r>
              <a:rPr lang="ar-SA" b="1" dirty="0"/>
              <a:t>5- التغيرات في طبقة الأوزون.  </a:t>
            </a:r>
          </a:p>
          <a:p>
            <a:r>
              <a:rPr lang="ar-SA" b="1" dirty="0"/>
              <a:t>6- نشاط الغبار البركاني.   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27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040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</TotalTime>
  <Words>369</Words>
  <Application>Microsoft Office PowerPoint</Application>
  <PresentationFormat>A4 Paper (210x297 mm)‎</PresentationFormat>
  <Paragraphs>69</Paragraphs>
  <Slides>28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3</vt:i4>
      </vt:variant>
      <vt:variant>
        <vt:lpstr>عناوين الشرائح</vt:lpstr>
      </vt:variant>
      <vt:variant>
        <vt:i4>28</vt:i4>
      </vt:variant>
    </vt:vector>
  </HeadingPairs>
  <TitlesOfParts>
    <vt:vector size="31" baseType="lpstr">
      <vt:lpstr>Office Theme</vt:lpstr>
      <vt:lpstr>1_Office Theme</vt:lpstr>
      <vt:lpstr>2_Office Theme</vt:lpstr>
      <vt:lpstr>الشريحة 1</vt:lpstr>
      <vt:lpstr>المحاضرة الثانية التغيرات المناخية  في الزمن الرابع</vt:lpstr>
      <vt:lpstr>التغيرات المناخية في الزمن الرابع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التغيرات المناخية.</vt:lpstr>
      <vt:lpstr>أسباب التغيرات المناخية.</vt:lpstr>
      <vt:lpstr>الشريحة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115</cp:revision>
  <dcterms:created xsi:type="dcterms:W3CDTF">2009-10-14T19:14:34Z</dcterms:created>
  <dcterms:modified xsi:type="dcterms:W3CDTF">2015-04-15T12:03:55Z</dcterms:modified>
</cp:coreProperties>
</file>