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0"/>
  </p:notesMasterIdLst>
  <p:sldIdLst>
    <p:sldId id="300" r:id="rId4"/>
    <p:sldId id="301" r:id="rId5"/>
    <p:sldId id="330" r:id="rId6"/>
    <p:sldId id="331" r:id="rId7"/>
    <p:sldId id="332" r:id="rId8"/>
    <p:sldId id="333" r:id="rId9"/>
    <p:sldId id="334" r:id="rId10"/>
    <p:sldId id="349" r:id="rId11"/>
    <p:sldId id="335" r:id="rId12"/>
    <p:sldId id="350" r:id="rId13"/>
    <p:sldId id="336" r:id="rId14"/>
    <p:sldId id="337" r:id="rId15"/>
    <p:sldId id="338" r:id="rId16"/>
    <p:sldId id="351" r:id="rId17"/>
    <p:sldId id="339"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الثالثة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النتائج المترتبة </a:t>
            </a:r>
            <a:br>
              <a:rPr lang="ar-SA" b="1" dirty="0" smtClean="0">
                <a:solidFill>
                  <a:srgbClr val="FF3300"/>
                </a:solidFill>
                <a:cs typeface="Arial" pitchFamily="34" charset="0"/>
              </a:rPr>
            </a:br>
            <a:r>
              <a:rPr lang="ar-SA" b="1" dirty="0" smtClean="0">
                <a:solidFill>
                  <a:srgbClr val="FF3300"/>
                </a:solidFill>
                <a:cs typeface="Arial" pitchFamily="34" charset="0"/>
              </a:rPr>
              <a:t>على التغيرات المناخية </a:t>
            </a:r>
            <a:br>
              <a:rPr lang="ar-SA" b="1" dirty="0" smtClean="0">
                <a:solidFill>
                  <a:srgbClr val="FF3300"/>
                </a:solidFill>
                <a:cs typeface="Arial" pitchFamily="34" charset="0"/>
              </a:rPr>
            </a:br>
            <a:r>
              <a:rPr lang="ar-SA" b="1" dirty="0" smtClean="0">
                <a:solidFill>
                  <a:srgbClr val="FF3300"/>
                </a:solidFill>
                <a:cs typeface="Arial" pitchFamily="34" charset="0"/>
              </a:rPr>
              <a:t>في الزمن الرابع</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4000" b="1" dirty="0">
                <a:solidFill>
                  <a:srgbClr val="FF0000"/>
                </a:solidFill>
                <a:cs typeface="Arial" pitchFamily="34" charset="0"/>
              </a:rPr>
              <a:t>النتائج المترتبة </a:t>
            </a:r>
            <a:r>
              <a:rPr lang="ar-SA" sz="4000" b="1" dirty="0" smtClean="0">
                <a:solidFill>
                  <a:srgbClr val="FF0000"/>
                </a:solidFill>
                <a:cs typeface="Arial" pitchFamily="34" charset="0"/>
              </a:rPr>
              <a:t>على </a:t>
            </a:r>
            <a:r>
              <a:rPr lang="ar-SA" sz="4000" b="1" dirty="0">
                <a:solidFill>
                  <a:srgbClr val="FF0000"/>
                </a:solidFill>
                <a:cs typeface="Arial" pitchFamily="34" charset="0"/>
              </a:rPr>
              <a:t>التغيرات المناخية </a:t>
            </a:r>
            <a:r>
              <a:rPr lang="ar-SA" sz="4000" b="1" dirty="0" smtClean="0">
                <a:solidFill>
                  <a:srgbClr val="FF0000"/>
                </a:solidFill>
                <a:cs typeface="Arial" pitchFamily="34" charset="0"/>
              </a:rPr>
              <a:t>في </a:t>
            </a:r>
            <a:r>
              <a:rPr lang="ar-SA" sz="4000" b="1" dirty="0">
                <a:solidFill>
                  <a:srgbClr val="FF0000"/>
                </a:solidFill>
                <a:cs typeface="Arial" pitchFamily="34" charset="0"/>
              </a:rPr>
              <a:t>الزمن الرابع</a:t>
            </a:r>
            <a:endParaRPr lang="ar-SA" sz="4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220200" cy="4678363"/>
          </a:xfrm>
        </p:spPr>
        <p:txBody>
          <a:bodyPr/>
          <a:lstStyle/>
          <a:p>
            <a:pPr marL="0" lvl="0" indent="0" algn="just" rtl="1">
              <a:buNone/>
            </a:pPr>
            <a:r>
              <a:rPr lang="ar-SA" sz="2700" dirty="0" smtClean="0"/>
              <a:t> علمنا فيما سبق أن </a:t>
            </a:r>
            <a:r>
              <a:rPr lang="ar-SA" sz="2700" b="1" i="1" u="sng" dirty="0" smtClean="0">
                <a:solidFill>
                  <a:srgbClr val="FF0000"/>
                </a:solidFill>
              </a:rPr>
              <a:t>الزمن الرابع </a:t>
            </a:r>
            <a:r>
              <a:rPr lang="ar-SA" sz="2700" dirty="0" smtClean="0"/>
              <a:t>يعد أهم الأزمنة الجيولوجية على الإطلاق، فقد شهد هذا الزمن تغيرات مناخية واسعة أصابت معظم مناطق العالم.</a:t>
            </a:r>
          </a:p>
          <a:p>
            <a:pPr marL="0" lvl="0" indent="0" algn="just" rtl="1">
              <a:buNone/>
            </a:pPr>
            <a:r>
              <a:rPr lang="ar-SA" sz="2700" dirty="0" smtClean="0"/>
              <a:t>وقد تميز </a:t>
            </a:r>
            <a:r>
              <a:rPr lang="ar-SA" sz="2700" u="sng" dirty="0" smtClean="0">
                <a:solidFill>
                  <a:srgbClr val="FF0000"/>
                </a:solidFill>
              </a:rPr>
              <a:t>عصر البليوستوسين </a:t>
            </a:r>
            <a:r>
              <a:rPr lang="ar-SA" sz="2700" dirty="0" smtClean="0"/>
              <a:t>بالظاهرة الجليدية في نطاق العروض العليا وبالمطر في نطاق العروض الوسطى.</a:t>
            </a:r>
          </a:p>
          <a:p>
            <a:pPr marL="0" lvl="0" indent="0" algn="just" rtl="1">
              <a:buNone/>
            </a:pPr>
            <a:r>
              <a:rPr lang="ar-SA" sz="2700" dirty="0" smtClean="0"/>
              <a:t>كما شهدت الفترة بين </a:t>
            </a:r>
            <a:r>
              <a:rPr lang="ar-SA" sz="2700" dirty="0" smtClean="0">
                <a:solidFill>
                  <a:srgbClr val="FF0000"/>
                </a:solidFill>
              </a:rPr>
              <a:t>نهاية البليوستوسين وبداية الهولوسين </a:t>
            </a:r>
            <a:r>
              <a:rPr lang="ar-SA" sz="2700" dirty="0" smtClean="0"/>
              <a:t>بعض الذبذبات المناخية والتي جمعت بين البرودة والدفء في نطاق العروض العليا . والمطر والجفاف في نطاق العروض الوسطى.</a:t>
            </a:r>
          </a:p>
          <a:p>
            <a:pPr marL="0" lvl="0" indent="0" algn="just" rtl="1">
              <a:buNone/>
            </a:pPr>
            <a:r>
              <a:rPr lang="ar-SA" sz="2700" dirty="0" smtClean="0"/>
              <a:t>وقد استمرت الذبذبات فيما بعد في الهولوسين أي خلال العشرة الاف سنة الماضية، واحيانا توصف بعض هذه الذبذبات المناخية في الهولوسين بفترات البرودة واحيانا أخرى بفترات المناخ الأمثل ( الأنسب)</a:t>
            </a:r>
            <a:endParaRPr lang="en-US"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147782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4000" b="1" dirty="0">
                <a:solidFill>
                  <a:srgbClr val="FF0000"/>
                </a:solidFill>
                <a:cs typeface="Arial" pitchFamily="34" charset="0"/>
              </a:rPr>
              <a:t>النتائج المترتبة </a:t>
            </a:r>
            <a:r>
              <a:rPr lang="ar-SA" sz="4000" b="1" dirty="0" smtClean="0">
                <a:solidFill>
                  <a:srgbClr val="FF0000"/>
                </a:solidFill>
                <a:cs typeface="Arial" pitchFamily="34" charset="0"/>
              </a:rPr>
              <a:t>على </a:t>
            </a:r>
            <a:r>
              <a:rPr lang="ar-SA" sz="4000" b="1" dirty="0">
                <a:solidFill>
                  <a:srgbClr val="FF0000"/>
                </a:solidFill>
                <a:cs typeface="Arial" pitchFamily="34" charset="0"/>
              </a:rPr>
              <a:t>التغيرات المناخية </a:t>
            </a:r>
            <a:r>
              <a:rPr lang="ar-SA" sz="4000" b="1" dirty="0" smtClean="0">
                <a:solidFill>
                  <a:srgbClr val="FF0000"/>
                </a:solidFill>
                <a:cs typeface="Arial" pitchFamily="34" charset="0"/>
              </a:rPr>
              <a:t>في </a:t>
            </a:r>
            <a:r>
              <a:rPr lang="ar-SA" sz="4000" b="1" dirty="0">
                <a:solidFill>
                  <a:srgbClr val="FF0000"/>
                </a:solidFill>
                <a:cs typeface="Arial" pitchFamily="34" charset="0"/>
              </a:rPr>
              <a:t>الزمن الرابع</a:t>
            </a:r>
            <a:endParaRPr lang="ar-SA" sz="4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220200" cy="4678363"/>
          </a:xfrm>
        </p:spPr>
        <p:txBody>
          <a:bodyPr/>
          <a:lstStyle/>
          <a:p>
            <a:pPr marL="0" lvl="0" indent="0" algn="just" rtl="1">
              <a:buNone/>
            </a:pPr>
            <a:r>
              <a:rPr lang="ar-SA" sz="3000" dirty="0" smtClean="0"/>
              <a:t> ولم تقتصر </a:t>
            </a:r>
            <a:r>
              <a:rPr lang="ar-SA" sz="3000" dirty="0" smtClean="0">
                <a:solidFill>
                  <a:srgbClr val="FF0000"/>
                </a:solidFill>
              </a:rPr>
              <a:t>التغيرات البيئية </a:t>
            </a:r>
            <a:r>
              <a:rPr lang="ar-SA" sz="3000" dirty="0" smtClean="0"/>
              <a:t>في الزمن الرابع وخاصة البليوستوسين على التغيرات المناخية، بل تعدتها إلى بعض النتائج التي تركت دلالات واضحة على سطح الأرض. والتي تتلخص في </a:t>
            </a:r>
            <a:r>
              <a:rPr lang="ar-SA" sz="3000" dirty="0" smtClean="0">
                <a:solidFill>
                  <a:srgbClr val="FF0000"/>
                </a:solidFill>
              </a:rPr>
              <a:t>بقايا الغطاءات الجليدية </a:t>
            </a:r>
            <a:r>
              <a:rPr lang="ar-SA" sz="3000" dirty="0" smtClean="0"/>
              <a:t>وما ارتبط بها من تغيرات بيئية في مناطق هوامش الجليد، وما خلفه الجليد من </a:t>
            </a:r>
            <a:r>
              <a:rPr lang="ar-SA" sz="3000" dirty="0" smtClean="0">
                <a:solidFill>
                  <a:srgbClr val="FF0000"/>
                </a:solidFill>
              </a:rPr>
              <a:t>ظاهرات جيومورفولوجية</a:t>
            </a:r>
            <a:r>
              <a:rPr lang="ar-SA" sz="3000" dirty="0" smtClean="0"/>
              <a:t>، وحدوث تذبذب في مستوى سطح البحر ، مما كان أكبر الأثر في نشأة </a:t>
            </a:r>
            <a:r>
              <a:rPr lang="ar-SA" sz="3000" dirty="0" smtClean="0">
                <a:solidFill>
                  <a:srgbClr val="FF0000"/>
                </a:solidFill>
              </a:rPr>
              <a:t>ظاهرات جيومورفولوجية ساحلية</a:t>
            </a:r>
            <a:r>
              <a:rPr lang="ar-SA" sz="3000" dirty="0" smtClean="0"/>
              <a:t>، وأخرى نهرية</a:t>
            </a:r>
          </a:p>
          <a:p>
            <a:pPr marL="0" lvl="0" indent="0" algn="just" rtl="1">
              <a:buNone/>
            </a:pPr>
            <a:r>
              <a:rPr lang="ar-SA" sz="3000" dirty="0" smtClean="0"/>
              <a:t> ( </a:t>
            </a:r>
            <a:r>
              <a:rPr lang="ar-SA" sz="3000" dirty="0" smtClean="0">
                <a:solidFill>
                  <a:srgbClr val="FF0000"/>
                </a:solidFill>
              </a:rPr>
              <a:t>المدرجات النهري</a:t>
            </a:r>
            <a:r>
              <a:rPr lang="ar-SA" sz="3000" dirty="0" smtClean="0"/>
              <a:t>)، بالإضافة إلى التغيرات الهيدرولوجية والتغيرات في الغلاف الحيوي، ويبقى في النهاية تأثير التغيرات البيئية في الإنسان، وسنورد فيما يلى دراسة لهذه النتائج:</a:t>
            </a:r>
          </a:p>
          <a:p>
            <a:pPr marL="0" lvl="0" indent="0" algn="just" rtl="1">
              <a:buNone/>
            </a:pPr>
            <a:endParaRPr lang="ar-SA" sz="3000" dirty="0" smtClean="0"/>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900883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1- الغطاءات الجليدية في أواخر الدور الجليدي الأخير وأوائل الهولوسين</a:t>
            </a:r>
          </a:p>
        </p:txBody>
      </p:sp>
      <p:sp>
        <p:nvSpPr>
          <p:cNvPr id="9219" name="Content Placeholder 2"/>
          <p:cNvSpPr>
            <a:spLocks noGrp="1"/>
          </p:cNvSpPr>
          <p:nvPr>
            <p:ph idx="4294967295"/>
          </p:nvPr>
        </p:nvSpPr>
        <p:spPr>
          <a:xfrm>
            <a:off x="0" y="1295400"/>
            <a:ext cx="9448800" cy="4678363"/>
          </a:xfrm>
        </p:spPr>
        <p:txBody>
          <a:bodyPr/>
          <a:lstStyle/>
          <a:p>
            <a:pPr marL="0" lvl="0" indent="0" algn="just" rtl="1">
              <a:buNone/>
            </a:pPr>
            <a:r>
              <a:rPr lang="ar-SA" sz="2650" dirty="0" smtClean="0"/>
              <a:t>1- منذ حوالى 18 الف سنة كان في أوروبا </a:t>
            </a:r>
            <a:r>
              <a:rPr lang="ar-SA" sz="2650" dirty="0" smtClean="0">
                <a:solidFill>
                  <a:srgbClr val="FF0000"/>
                </a:solidFill>
              </a:rPr>
              <a:t>مركزان للجليد</a:t>
            </a:r>
            <a:r>
              <a:rPr lang="ar-SA" sz="2650" dirty="0" smtClean="0"/>
              <a:t>، </a:t>
            </a:r>
            <a:r>
              <a:rPr lang="ar-SA" sz="2650" dirty="0" smtClean="0">
                <a:solidFill>
                  <a:srgbClr val="7030A0"/>
                </a:solidFill>
              </a:rPr>
              <a:t>الأول</a:t>
            </a:r>
            <a:r>
              <a:rPr lang="ar-SA" sz="2650" dirty="0" smtClean="0"/>
              <a:t>: في منطقة حوض البحر البلطي، </a:t>
            </a:r>
            <a:r>
              <a:rPr lang="ar-SA" sz="2650" dirty="0" smtClean="0">
                <a:solidFill>
                  <a:srgbClr val="7030A0"/>
                </a:solidFill>
              </a:rPr>
              <a:t>والثاني</a:t>
            </a:r>
            <a:r>
              <a:rPr lang="ar-SA" sz="2650" dirty="0" smtClean="0"/>
              <a:t>: في جبال الألب، بالإضافة إلى عدد من المراكز الثانوية. وفى أمريكا امتد غطاء </a:t>
            </a:r>
            <a:r>
              <a:rPr lang="en-US" sz="2650" dirty="0" smtClean="0">
                <a:solidFill>
                  <a:srgbClr val="7030A0"/>
                </a:solidFill>
              </a:rPr>
              <a:t>Laurentide</a:t>
            </a:r>
            <a:r>
              <a:rPr lang="ar-SA" sz="2650" dirty="0" smtClean="0">
                <a:solidFill>
                  <a:srgbClr val="7030A0"/>
                </a:solidFill>
              </a:rPr>
              <a:t> </a:t>
            </a:r>
            <a:r>
              <a:rPr lang="ar-SA" sz="2650" dirty="0" smtClean="0"/>
              <a:t>ليغطي خليج هدسن، وامتدت منه السنة نحو منطقة الحدود الأمريكية الكندية. وقد غطى الجليد معظم الجزر الواقعة بين أمريكا الشمالية وأوروبا( جرينلند).</a:t>
            </a:r>
          </a:p>
          <a:p>
            <a:pPr marL="0" lvl="0" indent="0" algn="just" rtl="1">
              <a:buNone/>
            </a:pPr>
            <a:r>
              <a:rPr lang="ar-SA" sz="2650" dirty="0" smtClean="0"/>
              <a:t>2- مع استمرار حالة الدفيء التي سادت أثناء تراجع جليد الدور الجليدي الأخير، تقلصت الغطاءات الجليدية.</a:t>
            </a:r>
          </a:p>
          <a:p>
            <a:pPr marL="0" lvl="0" indent="0" algn="just" rtl="1">
              <a:buNone/>
            </a:pPr>
            <a:r>
              <a:rPr lang="ar-SA" sz="2650" dirty="0" smtClean="0"/>
              <a:t>3- منذ 10 لاف سنة اختفت معظم الغطاءات الجليدية التي كانت تغطى بريطانيا، وتقلص الجليد في أمريكا الشمالية.</a:t>
            </a:r>
          </a:p>
          <a:p>
            <a:pPr marL="0" lvl="0" indent="0" algn="just" rtl="1">
              <a:buNone/>
            </a:pPr>
            <a:r>
              <a:rPr lang="ar-SA" sz="2650" dirty="0" smtClean="0"/>
              <a:t>4- تغير توزيع الغطاءات الجليدية خلال الهولوسين، حيث استمرت الغطاءات الجليدية في المناطق الجبلية كجبال الألب.</a:t>
            </a:r>
          </a:p>
          <a:p>
            <a:pPr marL="0" lvl="0" indent="0" algn="just" rtl="1">
              <a:buNone/>
            </a:pPr>
            <a:endParaRPr lang="ar-SA" sz="2650" dirty="0" smtClean="0"/>
          </a:p>
          <a:p>
            <a:pPr marL="0" lvl="0" indent="0" algn="just" rtl="1">
              <a:buNone/>
            </a:pPr>
            <a:endParaRPr lang="ar-SA" sz="2650" dirty="0" smtClean="0"/>
          </a:p>
          <a:p>
            <a:pPr marL="0" lvl="0" indent="0" algn="just" rtl="1">
              <a:buNone/>
            </a:pPr>
            <a:endParaRPr lang="ar-SA" sz="2650" dirty="0" smtClean="0"/>
          </a:p>
          <a:p>
            <a:pPr marL="0" lvl="0" indent="0" algn="just" rtl="1">
              <a:buNone/>
            </a:pPr>
            <a:endParaRPr lang="ar-SA" sz="26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40233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2- التغيرات البيئية في مناطق هوامش الجليد</a:t>
            </a:r>
          </a:p>
        </p:txBody>
      </p:sp>
      <p:sp>
        <p:nvSpPr>
          <p:cNvPr id="9219" name="Content Placeholder 2"/>
          <p:cNvSpPr>
            <a:spLocks noGrp="1"/>
          </p:cNvSpPr>
          <p:nvPr>
            <p:ph idx="4294967295"/>
          </p:nvPr>
        </p:nvSpPr>
        <p:spPr>
          <a:xfrm>
            <a:off x="228600" y="1295400"/>
            <a:ext cx="9220200" cy="4678363"/>
          </a:xfrm>
        </p:spPr>
        <p:txBody>
          <a:bodyPr/>
          <a:lstStyle/>
          <a:p>
            <a:pPr marL="0" lvl="0" indent="0" algn="just" rtl="1">
              <a:buNone/>
            </a:pPr>
            <a:r>
              <a:rPr lang="ar-SA" sz="2700" dirty="0" smtClean="0"/>
              <a:t>تأثرت المناطق الواقعة على اطراف هوامش الغطاءات الجليدية بتغيرات بيئية واسعة، خاصة من حيث المناخ والنبات الطبيعي، وهذه المناطق قدرت مساحتها </a:t>
            </a:r>
            <a:r>
              <a:rPr lang="ar-SA" sz="2700" b="1" dirty="0" smtClean="0">
                <a:solidFill>
                  <a:srgbClr val="7030A0"/>
                </a:solidFill>
              </a:rPr>
              <a:t>بنحو ربع مساحة الكرة الأرضية</a:t>
            </a:r>
            <a:r>
              <a:rPr lang="ar-SA" sz="2700" dirty="0" smtClean="0"/>
              <a:t>.</a:t>
            </a:r>
          </a:p>
          <a:p>
            <a:pPr marL="0" lvl="0" indent="0" algn="just" rtl="1">
              <a:buNone/>
            </a:pPr>
            <a:r>
              <a:rPr lang="ar-SA" sz="2700" dirty="0" smtClean="0"/>
              <a:t>وكانت اكثر المناطق تأثرا ( المناطق الهامشية) جنوب فرنسا حول مقدمات جبال الألب، وجبال الأبلاش في أمريكا الشمالية.</a:t>
            </a:r>
          </a:p>
          <a:p>
            <a:pPr marL="0" lvl="0" indent="0" algn="just" rtl="1">
              <a:buNone/>
            </a:pPr>
            <a:r>
              <a:rPr lang="ar-SA" sz="2700" dirty="0" smtClean="0"/>
              <a:t>وقد قدرت درجات الحرارة في أوروبا في مناطق الهوامش </a:t>
            </a:r>
            <a:r>
              <a:rPr lang="ar-SA" sz="2700" b="1" dirty="0" smtClean="0">
                <a:solidFill>
                  <a:srgbClr val="7030A0"/>
                </a:solidFill>
              </a:rPr>
              <a:t>باقل من درجتين </a:t>
            </a:r>
            <a:r>
              <a:rPr lang="ar-SA" sz="2700" dirty="0" smtClean="0"/>
              <a:t>مئويتين، وفى بعض المناطق باقل من 12-16 درجة مئوية من المتوسط الحالي، وفى أمريكا الشمالية قدرت بنحو 10 درجات اقل من المتوسط الحالي.</a:t>
            </a:r>
          </a:p>
          <a:p>
            <a:pPr marL="0" lvl="0" indent="0" algn="just" rtl="1">
              <a:buNone/>
            </a:pPr>
            <a:r>
              <a:rPr lang="ar-SA" sz="2700" dirty="0" smtClean="0"/>
              <a:t>مع </a:t>
            </a:r>
            <a:r>
              <a:rPr lang="ar-SA" sz="2700" b="1" dirty="0" smtClean="0">
                <a:solidFill>
                  <a:srgbClr val="7030A0"/>
                </a:solidFill>
              </a:rPr>
              <a:t>التحسن المناخي </a:t>
            </a:r>
            <a:r>
              <a:rPr lang="ar-SA" sz="2700" dirty="0" smtClean="0"/>
              <a:t>تراجع الجليد في أمريكا الشمالية منذ 14 الف سنة، بمسافة تتراوح بين 80-250 كم، وهى مسافة بلا شك كانت </a:t>
            </a:r>
            <a:r>
              <a:rPr lang="ar-SA" sz="2700" b="1" dirty="0" smtClean="0">
                <a:solidFill>
                  <a:srgbClr val="7030A0"/>
                </a:solidFill>
              </a:rPr>
              <a:t>اقل من </a:t>
            </a:r>
            <a:r>
              <a:rPr lang="ar-SA" sz="2700" dirty="0" smtClean="0"/>
              <a:t>المسافة التي تراجعت فيها مناطق الهوامش في قارة أوروبا.</a:t>
            </a:r>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164436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3- الارسابات والظاهرات الجيومورفولوجية المتخلفة عن الجليد</a:t>
            </a:r>
          </a:p>
        </p:txBody>
      </p:sp>
      <p:sp>
        <p:nvSpPr>
          <p:cNvPr id="9219" name="Content Placeholder 2"/>
          <p:cNvSpPr>
            <a:spLocks noGrp="1"/>
          </p:cNvSpPr>
          <p:nvPr>
            <p:ph idx="4294967295"/>
          </p:nvPr>
        </p:nvSpPr>
        <p:spPr>
          <a:xfrm>
            <a:off x="228600" y="1295400"/>
            <a:ext cx="9660294" cy="4678363"/>
          </a:xfrm>
        </p:spPr>
        <p:txBody>
          <a:bodyPr/>
          <a:lstStyle/>
          <a:p>
            <a:pPr marL="0" lvl="0" indent="0" algn="just" rtl="1">
              <a:buNone/>
            </a:pPr>
            <a:r>
              <a:rPr lang="ar-SA" sz="2700" b="1" dirty="0" smtClean="0">
                <a:solidFill>
                  <a:srgbClr val="7030A0"/>
                </a:solidFill>
              </a:rPr>
              <a:t>خلف</a:t>
            </a:r>
            <a:r>
              <a:rPr lang="ar-SA" sz="2700" dirty="0" smtClean="0"/>
              <a:t> الجليد في مناطق العروض العليا بعض التكوينات الارسابية والظاهرات الجيومورفولوجية، ومنها الركامات الجليدية بأنواعها المختلفة الجانبية والوسطى والنهائية، وهى بقايا مفتتات صخرية أرسبت بعد ذوبان الجليد، بالإضافة إلى جلاميد الطين التي حملتها الثلاجات من مكان إلى أخر بعيدا عن مناطقها الأصلية وتسمى </a:t>
            </a:r>
            <a:r>
              <a:rPr lang="ar-SA" sz="2700" b="1" dirty="0" smtClean="0">
                <a:solidFill>
                  <a:srgbClr val="7030A0"/>
                </a:solidFill>
              </a:rPr>
              <a:t>بالصخور التائهة</a:t>
            </a:r>
            <a:r>
              <a:rPr lang="ar-SA" sz="2700" dirty="0" smtClean="0"/>
              <a:t>.</a:t>
            </a:r>
          </a:p>
          <a:p>
            <a:pPr marL="0" lvl="0" indent="0" algn="just" rtl="1">
              <a:buNone/>
            </a:pPr>
            <a:r>
              <a:rPr lang="ar-SA" sz="2700" dirty="0" smtClean="0"/>
              <a:t>وبالإضافة إلى ذلك </a:t>
            </a:r>
            <a:r>
              <a:rPr lang="ar-SA" sz="2700" b="1" dirty="0" smtClean="0">
                <a:solidFill>
                  <a:srgbClr val="7030A0"/>
                </a:solidFill>
              </a:rPr>
              <a:t>التربة الجليدية</a:t>
            </a:r>
            <a:r>
              <a:rPr lang="ar-SA" sz="2700" dirty="0" smtClean="0"/>
              <a:t>، التي تنتشر فوق مساحات كبيرة في المناطق الواقعة في شمال اوراسيا وأمريكا الشمالية.</a:t>
            </a:r>
          </a:p>
          <a:p>
            <a:pPr marL="0" lvl="0" indent="0" algn="just" rtl="1">
              <a:buNone/>
            </a:pPr>
            <a:r>
              <a:rPr lang="ar-SA" sz="2700" dirty="0" smtClean="0"/>
              <a:t>تعد </a:t>
            </a:r>
            <a:r>
              <a:rPr lang="ar-SA" sz="2700" b="1" dirty="0" smtClean="0">
                <a:solidFill>
                  <a:srgbClr val="7030A0"/>
                </a:solidFill>
              </a:rPr>
              <a:t>تربة اللويس </a:t>
            </a:r>
            <a:r>
              <a:rPr lang="ar-SA" sz="2700" dirty="0" smtClean="0"/>
              <a:t>من اهم الارسابات التي  تكونت في البليوستوسين في اوراسيا، وهى عبارة عن مفتتات دقيقة حملتها الرياح من الركامات الجليدية وأرسبتها نطاق يمتد من جنوب إنجلترا إلى شمال فرنسا وتستمر إلى وسط أسيا جنوب روسيا. </a:t>
            </a:r>
            <a:r>
              <a:rPr lang="ar-SA" sz="2700" b="1" dirty="0" smtClean="0">
                <a:solidFill>
                  <a:srgbClr val="7030A0"/>
                </a:solidFill>
              </a:rPr>
              <a:t>ولا يرجع </a:t>
            </a:r>
            <a:r>
              <a:rPr lang="ar-SA" sz="2700" dirty="0" smtClean="0"/>
              <a:t>تكونها إلى فترة واحدة، وإنما إلى اكثر من فترة من فترات الدفء.</a:t>
            </a:r>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386479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3- الارسابات والظاهرات الجيومورفولوجية المتخلفة عن الجليد</a:t>
            </a:r>
          </a:p>
        </p:txBody>
      </p:sp>
      <p:sp>
        <p:nvSpPr>
          <p:cNvPr id="9219" name="Content Placeholder 2"/>
          <p:cNvSpPr>
            <a:spLocks noGrp="1"/>
          </p:cNvSpPr>
          <p:nvPr>
            <p:ph idx="4294967295"/>
          </p:nvPr>
        </p:nvSpPr>
        <p:spPr>
          <a:xfrm>
            <a:off x="228600" y="1295400"/>
            <a:ext cx="9677400" cy="4678363"/>
          </a:xfrm>
        </p:spPr>
        <p:txBody>
          <a:bodyPr/>
          <a:lstStyle/>
          <a:p>
            <a:pPr lvl="0" algn="just" rtl="1">
              <a:buFontTx/>
              <a:buChar char="-"/>
            </a:pPr>
            <a:r>
              <a:rPr lang="ar-SA" sz="2700" b="1" dirty="0" smtClean="0">
                <a:solidFill>
                  <a:srgbClr val="7030A0"/>
                </a:solidFill>
              </a:rPr>
              <a:t>ظاهرة النحت الجليدي</a:t>
            </a:r>
            <a:r>
              <a:rPr lang="ar-SA" sz="2700" dirty="0" smtClean="0"/>
              <a:t>، من الظاهرات التي خلفها الجليد، واهمها الثلاجات الجليدية والأودية الجليدية، والحلبات الجليدية، والسيوف الجبلية والقمم الهرمية ثم ظهور الخراف في قيعان الأودية الجليدية.</a:t>
            </a:r>
          </a:p>
          <a:p>
            <a:pPr lvl="0" algn="just" rtl="1">
              <a:buFontTx/>
              <a:buChar char="-"/>
            </a:pPr>
            <a:r>
              <a:rPr lang="ar-SA" sz="2700" dirty="0" smtClean="0"/>
              <a:t>تعد </a:t>
            </a:r>
            <a:r>
              <a:rPr lang="ar-SA" sz="2700" b="1" dirty="0" smtClean="0">
                <a:solidFill>
                  <a:srgbClr val="7030A0"/>
                </a:solidFill>
              </a:rPr>
              <a:t>البحيرات</a:t>
            </a:r>
            <a:r>
              <a:rPr lang="ar-SA" sz="2700" dirty="0" smtClean="0"/>
              <a:t> اهم ما خلفه الجليد في نطاق العروض العليا، منها بحيرات فنلندا (</a:t>
            </a:r>
            <a:r>
              <a:rPr lang="ar-SA" sz="2700" dirty="0" smtClean="0">
                <a:solidFill>
                  <a:srgbClr val="009900"/>
                </a:solidFill>
              </a:rPr>
              <a:t>اطلق على وسط فنلندا اسم الرصيف البحري لانتشار البحيرات) </a:t>
            </a:r>
            <a:r>
              <a:rPr lang="ar-SA" sz="2700" dirty="0" smtClean="0"/>
              <a:t>، والنرويج والسويد وروسيا  التي تضم بحيرة عظيمة هي </a:t>
            </a:r>
            <a:r>
              <a:rPr lang="ar-SA" sz="2700" dirty="0" smtClean="0">
                <a:solidFill>
                  <a:srgbClr val="C00000"/>
                </a:solidFill>
              </a:rPr>
              <a:t>لادوجا</a:t>
            </a:r>
            <a:r>
              <a:rPr lang="ar-SA" sz="2700" dirty="0" smtClean="0"/>
              <a:t> ( ساعدت العوامل التكتونية في نشأتها) وألمانيا. وهناك بحيرات في كندا.</a:t>
            </a:r>
          </a:p>
          <a:p>
            <a:pPr lvl="0" algn="just" rtl="1">
              <a:buFontTx/>
              <a:buChar char="-"/>
            </a:pPr>
            <a:r>
              <a:rPr lang="ar-SA" sz="2700" dirty="0" smtClean="0"/>
              <a:t>من الارسابات البحيرية التي وجدت وتدل على حدوث المطر رواسب البحيرات والينابيع، ويطلق على الأخيرة رواسب الطوفا، </a:t>
            </a:r>
            <a:r>
              <a:rPr lang="ar-SA" sz="2700" dirty="0" smtClean="0">
                <a:solidFill>
                  <a:srgbClr val="C00000"/>
                </a:solidFill>
              </a:rPr>
              <a:t>ويقابل</a:t>
            </a:r>
            <a:r>
              <a:rPr lang="ar-SA" sz="2700" dirty="0" smtClean="0"/>
              <a:t> تكوينات الينابيع التي تدل على حدوث المطر تكوينات البريشيا التي يستدل منها على حدوث الجفاف. </a:t>
            </a:r>
          </a:p>
          <a:p>
            <a:pPr lvl="0" algn="just" rtl="1">
              <a:buFontTx/>
              <a:buChar char="-"/>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67316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4- تذبذب مستوى سطح البحر والظاهرات المرتبطة به.</a:t>
            </a:r>
          </a:p>
        </p:txBody>
      </p:sp>
      <p:sp>
        <p:nvSpPr>
          <p:cNvPr id="9219" name="Content Placeholder 2"/>
          <p:cNvSpPr>
            <a:spLocks noGrp="1"/>
          </p:cNvSpPr>
          <p:nvPr>
            <p:ph idx="4294967295"/>
          </p:nvPr>
        </p:nvSpPr>
        <p:spPr>
          <a:xfrm>
            <a:off x="0" y="1295400"/>
            <a:ext cx="9888894" cy="4678363"/>
          </a:xfrm>
          <a:effectLst>
            <a:innerShdw blurRad="63500" dist="50800" dir="10800000">
              <a:prstClr val="black">
                <a:alpha val="50000"/>
              </a:prstClr>
            </a:innerShdw>
          </a:effectLst>
        </p:spPr>
        <p:txBody>
          <a:bodyPr/>
          <a:lstStyle/>
          <a:p>
            <a:pPr marL="0" lvl="0" indent="0" algn="just" rtl="1">
              <a:buNone/>
            </a:pPr>
            <a:r>
              <a:rPr lang="ar-SA" sz="2700" dirty="0" smtClean="0"/>
              <a:t>ترتب على التغيرات المناخية تذبذب مستوى سطح البحر، كما صاحبها أيضا حركات أرضية باطنية، مما أدى إلى تكون الأرصفة البحرية على امتداد السواحل والمدرجات النهرية على جنبات الأنهار، بالإضافة إلى المعابر البرية في المناطق الضيقة من المسطحات المائية بين اليابس.</a:t>
            </a:r>
          </a:p>
          <a:p>
            <a:pPr marL="0" lvl="0" indent="0" algn="just" rtl="1">
              <a:buNone/>
            </a:pPr>
            <a:r>
              <a:rPr lang="ar-SA" sz="2700" b="1" dirty="0" smtClean="0">
                <a:solidFill>
                  <a:schemeClr val="accent2">
                    <a:lumMod val="75000"/>
                  </a:schemeClr>
                </a:solidFill>
              </a:rPr>
              <a:t>أ- مناسيب سطح البحر في الزمن الرابع.</a:t>
            </a:r>
          </a:p>
          <a:p>
            <a:pPr marL="0" lvl="0" indent="0" algn="just" rtl="1">
              <a:buNone/>
            </a:pPr>
            <a:r>
              <a:rPr lang="ar-SA" sz="2700" dirty="0" smtClean="0"/>
              <a:t>وقد اختلف تذبذب البحر خلال فترات الزمن الرابع والتي يمكن أن نميز منعا بين ثلاث فترات هي:</a:t>
            </a:r>
          </a:p>
          <a:p>
            <a:pPr marL="0" lvl="0" indent="0" algn="just" rtl="1">
              <a:buNone/>
            </a:pPr>
            <a:r>
              <a:rPr lang="ar-SA" sz="2700" dirty="0">
                <a:solidFill>
                  <a:schemeClr val="accent2">
                    <a:lumMod val="75000"/>
                  </a:schemeClr>
                </a:solidFill>
              </a:rPr>
              <a:t>1</a:t>
            </a:r>
            <a:r>
              <a:rPr lang="ar-SA" sz="2700" dirty="0" smtClean="0">
                <a:solidFill>
                  <a:schemeClr val="accent2">
                    <a:lumMod val="75000"/>
                  </a:schemeClr>
                </a:solidFill>
              </a:rPr>
              <a:t>-  تذبذب مستوى سطح البحر في البليوستوسين الأسفل والأوسط:</a:t>
            </a:r>
          </a:p>
          <a:p>
            <a:pPr marL="0" lvl="0" indent="0" algn="just" rtl="1">
              <a:buNone/>
            </a:pPr>
            <a:r>
              <a:rPr lang="ar-SA" sz="2700" dirty="0" smtClean="0"/>
              <a:t>لابد وان نفرق بين الذبذبات التي حدثت في مستوى سطح البحر نتيجة للحركات التكتونية أو التوازنية ( وما يرتبط بها من مياه تنبثق من باطن الأرض)، والذبذبات الناتجة عن فعل الجليد وذوبانه في فترات الدفيء والتي  أثرت في تغير مستوى البحار والمحيطات.</a:t>
            </a:r>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746693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4- تذبذب مستوى سطح البحر والظاهرات المرتبطة به.</a:t>
            </a:r>
          </a:p>
        </p:txBody>
      </p:sp>
      <p:sp>
        <p:nvSpPr>
          <p:cNvPr id="9219" name="Content Placeholder 2"/>
          <p:cNvSpPr>
            <a:spLocks noGrp="1"/>
          </p:cNvSpPr>
          <p:nvPr>
            <p:ph idx="4294967295"/>
          </p:nvPr>
        </p:nvSpPr>
        <p:spPr>
          <a:xfrm>
            <a:off x="228600" y="1295400"/>
            <a:ext cx="9660294" cy="4678363"/>
          </a:xfrm>
          <a:effectLst>
            <a:innerShdw blurRad="63500" dist="50800" dir="10800000">
              <a:prstClr val="black">
                <a:alpha val="50000"/>
              </a:prstClr>
            </a:innerShdw>
          </a:effectLst>
        </p:spPr>
        <p:txBody>
          <a:bodyPr/>
          <a:lstStyle/>
          <a:p>
            <a:pPr lvl="0" algn="just" rtl="1"/>
            <a:r>
              <a:rPr lang="ar-SA" sz="2700" dirty="0" smtClean="0"/>
              <a:t>قدر منسوب سطح البحر عند بداية البليوستوسين بحوالي </a:t>
            </a:r>
            <a:r>
              <a:rPr lang="ar-SA" sz="2700" b="1" dirty="0" smtClean="0">
                <a:solidFill>
                  <a:schemeClr val="accent2">
                    <a:lumMod val="75000"/>
                  </a:schemeClr>
                </a:solidFill>
              </a:rPr>
              <a:t>100 متر </a:t>
            </a:r>
            <a:r>
              <a:rPr lang="ar-SA" sz="2700" dirty="0" smtClean="0"/>
              <a:t>اعلى من مستواه الحالي.</a:t>
            </a:r>
          </a:p>
          <a:p>
            <a:pPr lvl="0" algn="just" rtl="1"/>
            <a:r>
              <a:rPr lang="ar-SA" sz="2700" dirty="0" smtClean="0"/>
              <a:t>هبط في فترة جونز إلى – 10 عن مستواه الحالي. أي </a:t>
            </a:r>
            <a:r>
              <a:rPr lang="ar-SA" sz="2700" b="1" dirty="0" smtClean="0">
                <a:solidFill>
                  <a:schemeClr val="accent2">
                    <a:lumMod val="75000"/>
                  </a:schemeClr>
                </a:solidFill>
              </a:rPr>
              <a:t>انخفض 110 متر </a:t>
            </a:r>
            <a:r>
              <a:rPr lang="ar-SA" sz="2700" dirty="0" smtClean="0"/>
              <a:t>عن مستواه الحالي.</a:t>
            </a:r>
          </a:p>
          <a:p>
            <a:pPr lvl="0" algn="just" rtl="1"/>
            <a:r>
              <a:rPr lang="ar-SA" sz="2700" dirty="0" smtClean="0"/>
              <a:t>في فترة الدفء الأولى ( جونز – مندل) عاد الارتفاع وقدر بنحو </a:t>
            </a:r>
            <a:r>
              <a:rPr lang="ar-SA" sz="2700" b="1" dirty="0" smtClean="0">
                <a:solidFill>
                  <a:schemeClr val="accent2">
                    <a:lumMod val="75000"/>
                  </a:schemeClr>
                </a:solidFill>
              </a:rPr>
              <a:t>55 متر </a:t>
            </a:r>
            <a:r>
              <a:rPr lang="ar-SA" sz="2700" dirty="0" smtClean="0"/>
              <a:t>فوق مستواه الحالي.</a:t>
            </a:r>
          </a:p>
          <a:p>
            <a:pPr lvl="0" algn="just" rtl="1"/>
            <a:r>
              <a:rPr lang="ar-SA" sz="2700" dirty="0" smtClean="0"/>
              <a:t>هبط المنسوب مرة أخرى في فترة جليد مندل إلى </a:t>
            </a:r>
            <a:r>
              <a:rPr lang="ar-SA" sz="2700" b="1" dirty="0" smtClean="0">
                <a:solidFill>
                  <a:schemeClr val="accent2">
                    <a:lumMod val="75000"/>
                  </a:schemeClr>
                </a:solidFill>
              </a:rPr>
              <a:t>– 45 متر</a:t>
            </a:r>
            <a:r>
              <a:rPr lang="ar-SA" sz="2700" dirty="0" smtClean="0"/>
              <a:t>.</a:t>
            </a:r>
          </a:p>
          <a:p>
            <a:pPr marL="0" lvl="0" indent="0" algn="just" rtl="1">
              <a:buNone/>
            </a:pPr>
            <a:r>
              <a:rPr lang="ar-SA" sz="2700" dirty="0" smtClean="0"/>
              <a:t>ويلاحظ أن الارتفاع والانخفاض للمياه قد أثر في الخصائص الطبيعية لمياه البحار والمحيطات، حيث </a:t>
            </a:r>
            <a:r>
              <a:rPr lang="ar-SA" sz="2700" b="1" dirty="0" smtClean="0">
                <a:solidFill>
                  <a:schemeClr val="accent2">
                    <a:lumMod val="75000"/>
                  </a:schemeClr>
                </a:solidFill>
              </a:rPr>
              <a:t>ارتفعت نسبة الملوحة </a:t>
            </a:r>
            <a:r>
              <a:rPr lang="ar-SA" sz="2700" dirty="0" smtClean="0"/>
              <a:t>في أثناء الانخفاض، </a:t>
            </a:r>
            <a:r>
              <a:rPr lang="ar-SA" sz="2700" dirty="0" smtClean="0">
                <a:solidFill>
                  <a:schemeClr val="accent2">
                    <a:lumMod val="75000"/>
                  </a:schemeClr>
                </a:solidFill>
              </a:rPr>
              <a:t>وانخفضت</a:t>
            </a:r>
            <a:r>
              <a:rPr lang="ar-SA" sz="2700" dirty="0" smtClean="0"/>
              <a:t> في فترات الارتفاع لاتساع المسطحات المائية.</a:t>
            </a:r>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126124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4- تذبذب مستوى سطح البحر والظاهرات المرتبطة به.</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77400" cy="4678363"/>
          </a:xfrm>
        </p:spPr>
        <p:txBody>
          <a:bodyPr/>
          <a:lstStyle/>
          <a:p>
            <a:pPr marL="0" lvl="0" indent="0" algn="just" rtl="1">
              <a:buNone/>
            </a:pPr>
            <a:r>
              <a:rPr lang="ar-SA" sz="2700" b="1" i="1" dirty="0" smtClean="0">
                <a:solidFill>
                  <a:schemeClr val="accent2">
                    <a:lumMod val="75000"/>
                  </a:schemeClr>
                </a:solidFill>
              </a:rPr>
              <a:t>2- تذبذب مستوى سطح البحر في أواخر البليوستوسين.</a:t>
            </a:r>
          </a:p>
          <a:p>
            <a:pPr marL="0" indent="0" algn="just" rtl="1">
              <a:buNone/>
            </a:pPr>
            <a:r>
              <a:rPr lang="ar-SA" sz="2700" dirty="0" smtClean="0"/>
              <a:t>استدلينا من الرواسب البحيرية</a:t>
            </a:r>
            <a:r>
              <a:rPr lang="ar-SA" sz="2700" dirty="0"/>
              <a:t> التي عثر عليها فوق بعض الشواطئ البحيرية </a:t>
            </a:r>
            <a:r>
              <a:rPr lang="ar-SA" sz="2700" dirty="0" smtClean="0"/>
              <a:t>المرتفعة وأدلتها الجيولوجية والجيومورفولوجية على التغيرات التي حدثت في مستوى البحار في تلك الفترة.</a:t>
            </a:r>
          </a:p>
          <a:p>
            <a:pPr algn="just" rtl="1">
              <a:buFontTx/>
              <a:buChar char="-"/>
            </a:pPr>
            <a:r>
              <a:rPr lang="ar-SA" sz="2700" dirty="0" smtClean="0"/>
              <a:t>منذ 18 الف سنة تحولت كميات كبيرة من مياه البحار والمحيطات إلى اليابس مكونة غطاءات جليدية وثلاجات، ومن ثم انخفض مستوى البحر إلى – 13 متر من مستواه الحالي.</a:t>
            </a:r>
          </a:p>
          <a:p>
            <a:pPr algn="just" rtl="1">
              <a:buFontTx/>
              <a:buChar char="-"/>
            </a:pPr>
            <a:r>
              <a:rPr lang="ar-SA" sz="2700" dirty="0" smtClean="0"/>
              <a:t>- منذ 16 الف سنة ومع حلول الدفيء، وذوبان الجليد ارتفع منسوب البحر ولم يقدر، ووصف بانه ارتفاع حدث نتيجة تخفيف الثقل الجليدي التي كانت تتعرض له المناطق التي تأثرت بالجليد</a:t>
            </a:r>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960631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4- تذبذب مستوى سطح البحر والظاهرات المرتبطة به.</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60294" cy="4678363"/>
          </a:xfrm>
        </p:spPr>
        <p:txBody>
          <a:bodyPr/>
          <a:lstStyle/>
          <a:p>
            <a:pPr marL="0" lvl="0" indent="0" algn="just" rtl="1">
              <a:buNone/>
            </a:pPr>
            <a:r>
              <a:rPr lang="ar-SA" sz="2700" b="1" i="1" dirty="0" smtClean="0">
                <a:solidFill>
                  <a:schemeClr val="accent2">
                    <a:lumMod val="75000"/>
                  </a:schemeClr>
                </a:solidFill>
              </a:rPr>
              <a:t>3- تذبذب مستوى سطح البحر في الهولوسين:</a:t>
            </a:r>
          </a:p>
          <a:p>
            <a:pPr marL="0" lvl="0" indent="0" algn="just" rtl="1">
              <a:buNone/>
            </a:pPr>
            <a:r>
              <a:rPr lang="ar-SA" sz="2700" dirty="0" smtClean="0"/>
              <a:t>من دراسة </a:t>
            </a:r>
            <a:r>
              <a:rPr lang="ar-SA" sz="2700" dirty="0" smtClean="0">
                <a:solidFill>
                  <a:srgbClr val="FF0000"/>
                </a:solidFill>
              </a:rPr>
              <a:t>خرائط الخطوط المتساوية </a:t>
            </a:r>
            <a:r>
              <a:rPr lang="ar-SA" sz="2700" dirty="0" smtClean="0"/>
              <a:t>امكن رصد استمرار حدوث رفع لليابس في المناطق التي غطاها الجليد البليوستوسينى، وكان مقدار الارتفاع كبيرا بالقرب من مركر الجليد وقد تراوح بين 200و 700 متراً، وبطبيعة الحال، يؤدى ارتفاع اليابس إلى انخفاض ظاهري في مستوى سطح البحر.</a:t>
            </a:r>
          </a:p>
          <a:p>
            <a:pPr marL="0" lvl="0" indent="0" algn="just" rtl="1">
              <a:buNone/>
            </a:pPr>
            <a:r>
              <a:rPr lang="ar-SA" sz="2700" dirty="0" smtClean="0"/>
              <a:t>وفد اثبت الأدلة </a:t>
            </a:r>
            <a:r>
              <a:rPr lang="ar-SA" sz="2700" dirty="0" smtClean="0">
                <a:solidFill>
                  <a:srgbClr val="FF0000"/>
                </a:solidFill>
              </a:rPr>
              <a:t>حدوث ارتفاع تدريجي لمستوى البحر في الوقت الحاضر </a:t>
            </a:r>
            <a:r>
              <a:rPr lang="ar-SA" sz="2700" dirty="0" smtClean="0"/>
              <a:t>بسبب انحسار الجليد، وذوبانه في المناطق الجبلية والساحلية في نطاق العروض العليا، ومن التقديرات ما تراوح بين 2.3 ملم سنويا و 10-15 سم سنويا.</a:t>
            </a:r>
          </a:p>
          <a:p>
            <a:pPr marL="0" lvl="0" indent="0" algn="just" rtl="1">
              <a:buNone/>
            </a:pPr>
            <a:r>
              <a:rPr lang="ar-SA" sz="2700" dirty="0" smtClean="0"/>
              <a:t>ووضعت تقديرات لمستوى سطح البحر في القرن الحالي، حيث ذكر انه في الربع الأول يتوقع حدوث ارتفاع بنحو 18 سم سيصل إلى 66 مع نهاية القرن، وبنيت التقديرات على توقعات بارتفاع درجات الحرارة، وارتفاع نسبة ثاني أكسيد الكربون ( دفء الأرض).</a:t>
            </a:r>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2885425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4- تذبذب مستوى سطح البحر والظاهرات المرتبطة به.</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906000" cy="4678363"/>
          </a:xfrm>
        </p:spPr>
        <p:txBody>
          <a:bodyPr/>
          <a:lstStyle/>
          <a:p>
            <a:pPr marL="0" lvl="0" indent="0" algn="just" rtl="1">
              <a:buNone/>
            </a:pPr>
            <a:r>
              <a:rPr lang="ar-SA" sz="2700" b="1" dirty="0" smtClean="0">
                <a:solidFill>
                  <a:srgbClr val="00B0F0"/>
                </a:solidFill>
              </a:rPr>
              <a:t>ب-  الظاهرات المرتبطة بالتغيرات في مستوى سطح البحر.</a:t>
            </a:r>
          </a:p>
          <a:p>
            <a:pPr marL="0" lvl="0" indent="0" algn="just" rtl="1">
              <a:buNone/>
            </a:pPr>
            <a:r>
              <a:rPr lang="ar-SA" sz="2700" dirty="0" smtClean="0"/>
              <a:t>ارتبط التغير في منسوب سطح البحر في الزمن الرابع بتكون عدد من الظاهرات الجيومورفولوجية أهمها:</a:t>
            </a:r>
          </a:p>
          <a:p>
            <a:pPr marL="0" lvl="0" indent="0" algn="just" rtl="1">
              <a:buNone/>
            </a:pPr>
            <a:r>
              <a:rPr lang="ar-SA" sz="2700" b="1" dirty="0" smtClean="0">
                <a:solidFill>
                  <a:srgbClr val="00B0F0"/>
                </a:solidFill>
              </a:rPr>
              <a:t>1- الأرصفة البحرية: </a:t>
            </a:r>
            <a:r>
              <a:rPr lang="ar-SA" sz="2700" dirty="0" smtClean="0"/>
              <a:t>وهى تعكس التذبذب في مستوى سطح البحر خاصة في البليوستوسين والذى بلغ 100 متر فوق مستواه الحالي، ومن ثم فهي تقع في مناسيب ادنى من 100 متر، واذا وجدت خطوط للشواطئ في أي منطقة اعلى من هذا المنسوب فهي إما أنها قد تكونت بفعل البحر قبل البليوستوسين، وربما تكونت بفعل عوامل تكتونية. ووضع الباحثان جيجنو عام 1913 و ديبريه عام 1918 تسميات للأرصفة البحرية وهى كالتالي:</a:t>
            </a:r>
          </a:p>
          <a:p>
            <a:pPr lvl="0" algn="just" rtl="1"/>
            <a:r>
              <a:rPr lang="ar-SA" sz="2700" b="1" dirty="0" smtClean="0">
                <a:solidFill>
                  <a:srgbClr val="00B0F0"/>
                </a:solidFill>
              </a:rPr>
              <a:t>الرصيف الكالابرى: </a:t>
            </a:r>
            <a:r>
              <a:rPr lang="ar-SA" sz="2700" dirty="0" smtClean="0"/>
              <a:t>ويوجد في جنوب إيطاليا ويشمل كل الدرجات الساحلية التي تقع بين منسوب 100 متر و 200 متر فوق مستوى سطح البحر الحالي.</a:t>
            </a:r>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332812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4- تذبذب مستوى سطح البحر والظاهرات المرتبطة به.</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906000" cy="4678363"/>
          </a:xfrm>
        </p:spPr>
        <p:txBody>
          <a:bodyPr/>
          <a:lstStyle/>
          <a:p>
            <a:pPr lvl="0" algn="just" rtl="1"/>
            <a:r>
              <a:rPr lang="ar-SA" sz="2500" b="1" dirty="0" smtClean="0">
                <a:solidFill>
                  <a:srgbClr val="00B0F0"/>
                </a:solidFill>
              </a:rPr>
              <a:t>الرصيف الصقلي: </a:t>
            </a:r>
            <a:r>
              <a:rPr lang="ar-SA" sz="2500" dirty="0" smtClean="0"/>
              <a:t>وعمره 660 الف سنة: ويوجد هذا الرصيف من بالرمو الصقلية، ويتراوح منسوبه بين 80 و 100 متر فوق مستوى سطح البحر. ويعتقد تكونه في أواخر الايوسين الأعلى وأوائل البليوستوسين وظهر في فترة الدفء جونز – مندل.</a:t>
            </a:r>
          </a:p>
          <a:p>
            <a:pPr lvl="0" algn="just" rtl="1"/>
            <a:r>
              <a:rPr lang="ar-SA" sz="2500" b="1" dirty="0" smtClean="0">
                <a:solidFill>
                  <a:srgbClr val="00B0F0"/>
                </a:solidFill>
              </a:rPr>
              <a:t>الرصيف الميلازى: </a:t>
            </a:r>
            <a:r>
              <a:rPr lang="ar-SA" sz="2500" dirty="0" smtClean="0"/>
              <a:t>ويقدر عمره بنحو نصف مليون سنة: يشاهد هذا الرصيف بين ارتفاعي 55 و 60 مترا فوق مستوى سطح البحر، ويعتقد انه يمثل مرحلة من مراحل انحسار البحر في فترة جونز – مندل.</a:t>
            </a:r>
          </a:p>
          <a:p>
            <a:pPr lvl="0" algn="just" rtl="1"/>
            <a:r>
              <a:rPr lang="ar-SA" sz="2500" b="1" dirty="0" smtClean="0">
                <a:solidFill>
                  <a:srgbClr val="00B0F0"/>
                </a:solidFill>
              </a:rPr>
              <a:t>الرصيف التيرانى: </a:t>
            </a:r>
            <a:r>
              <a:rPr lang="ar-SA" sz="2500" dirty="0" smtClean="0"/>
              <a:t>ويوجد في جنوب إيطاليا، ويمتد بين منسوبي 30 و 28 مترا فوق مستوى سطح البحر، وتعود نشأته إلى فترة الدفء الثانية ( مندل – ريس) أي حوالى 270 الف سنة.</a:t>
            </a:r>
          </a:p>
          <a:p>
            <a:pPr lvl="0" algn="just" rtl="1"/>
            <a:r>
              <a:rPr lang="ar-SA" sz="2500" dirty="0" smtClean="0">
                <a:solidFill>
                  <a:srgbClr val="00B0F0"/>
                </a:solidFill>
              </a:rPr>
              <a:t>الرصيف الموناستيرى: </a:t>
            </a:r>
            <a:r>
              <a:rPr lang="ar-SA" sz="2500" dirty="0" smtClean="0"/>
              <a:t>ويوجد على بحر المانش وسواحل بلجيكا، ويتراوح منسوبه بين 3-4 متر، ويعتقد انه نشأ بعد انتهاء فترة فورم ويسمى أحيانا باسم الرصيف الفيرسيلى نسبة إلى الساحل المسمى فيرسال شمال بلدة بيزا في إيطاليا.</a:t>
            </a:r>
          </a:p>
          <a:p>
            <a:pPr lvl="0" algn="just" rtl="1"/>
            <a:endParaRPr lang="ar-SA" sz="2700" dirty="0" smtClean="0"/>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482385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4- تذبذب مستوى سطح البحر والظاهرات المرتبطة به.</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228600" y="1295400"/>
            <a:ext cx="9660294" cy="4678363"/>
          </a:xfrm>
        </p:spPr>
        <p:txBody>
          <a:bodyPr/>
          <a:lstStyle/>
          <a:p>
            <a:pPr marL="0" lvl="0" indent="0" algn="just" rtl="1">
              <a:buNone/>
            </a:pPr>
            <a:r>
              <a:rPr lang="ar-SA" sz="2700" b="1" dirty="0" smtClean="0">
                <a:solidFill>
                  <a:srgbClr val="C00000"/>
                </a:solidFill>
              </a:rPr>
              <a:t>2- المدرجات النهرية: </a:t>
            </a:r>
            <a:r>
              <a:rPr lang="ar-SA" sz="2700" dirty="0" smtClean="0"/>
              <a:t>وهى تقابل ظاهرة الأرصفة البحرية على اليابس، وتتمثل على جانبي الأنهار، وتنشأ بفعل هبوط مستوى سطح البحر ووجود المدرجات النهرية يشير إلى قدرة النهر على النحت والارساب.</a:t>
            </a:r>
          </a:p>
          <a:p>
            <a:pPr marL="0" lvl="0" indent="0" algn="just" rtl="1">
              <a:buNone/>
            </a:pPr>
            <a:r>
              <a:rPr lang="ar-SA" sz="2700" dirty="0" smtClean="0"/>
              <a:t>ولا يقتصر وجود المدرجات النهرية على الجهات التي مرت بفترات مطر، بل نجدها أيضا على جنبات الأودية النهرية التي تعرضت للجليد. وقد امكن التعرف على عدد كبير من المدرجات النهرية في مناطق مختلفة من ا لعالم، وتم ربطها بالأرصفة البحرية، في محاولة للتعرف على مناسيب الزمن الرابع.</a:t>
            </a:r>
          </a:p>
          <a:p>
            <a:pPr marL="0" lvl="0" indent="0" algn="just" rtl="1">
              <a:buNone/>
            </a:pPr>
            <a:r>
              <a:rPr lang="ar-SA" sz="2700" dirty="0" smtClean="0"/>
              <a:t>وقد أجريت العديد من الدراسات على نهر النيل، وتبين وجود 9 مدرجات على النحو التالي ( 150- 115 – 90 – 60 – 30 – 15 – 9 – 3 ) امتار. والمدرجان الأولان يرجعان إلى البليوسين الأعلى، و المدرجات ( 90 – 60 – 45) تنسب إلى البليوستوسين الأسفل، والمدرجات 30 و 15 متر ينسيا إلى العصر الحجري القديم.</a:t>
            </a:r>
          </a:p>
          <a:p>
            <a:pPr marL="0" lvl="0" indent="0" algn="just" rtl="1">
              <a:buNone/>
            </a:pPr>
            <a:endParaRPr lang="ar-SA" sz="2700" dirty="0" smtClean="0"/>
          </a:p>
          <a:p>
            <a:pPr marL="0" lvl="0" indent="0" algn="just" rtl="1">
              <a:buNone/>
            </a:pPr>
            <a:endParaRPr lang="ar-SA" sz="2700" dirty="0" smtClean="0"/>
          </a:p>
          <a:p>
            <a:pPr marL="0" lvl="0" indent="0" algn="just" rtl="1">
              <a:buNone/>
            </a:pPr>
            <a:endParaRPr lang="ar-SA" sz="27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1262137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1715</TotalTime>
  <Words>1745</Words>
  <Application>Microsoft Office PowerPoint</Application>
  <PresentationFormat>A4 Paper (210x297 mm)‎</PresentationFormat>
  <Paragraphs>103</Paragraphs>
  <Slides>16</Slides>
  <Notes>0</Notes>
  <HiddenSlides>0</HiddenSlides>
  <MMClips>0</MMClips>
  <ScaleCrop>false</ScaleCrop>
  <HeadingPairs>
    <vt:vector size="4" baseType="variant">
      <vt:variant>
        <vt:lpstr>سمة</vt:lpstr>
      </vt:variant>
      <vt:variant>
        <vt:i4>3</vt:i4>
      </vt:variant>
      <vt:variant>
        <vt:lpstr>عناوين الشرائح</vt:lpstr>
      </vt:variant>
      <vt:variant>
        <vt:i4>16</vt:i4>
      </vt:variant>
    </vt:vector>
  </HeadingPairs>
  <TitlesOfParts>
    <vt:vector size="19" baseType="lpstr">
      <vt:lpstr>Office Theme</vt:lpstr>
      <vt:lpstr>1_Office Theme</vt:lpstr>
      <vt:lpstr>2_Office Theme</vt:lpstr>
      <vt:lpstr>الشريحة 1</vt:lpstr>
      <vt:lpstr>المحاضرة الثالثة النتائج المترتبة  على التغيرات المناخية  في الزمن الرابع</vt:lpstr>
      <vt:lpstr>النتائج المترتبة على التغيرات المناخية في الزمن الرابع</vt:lpstr>
      <vt:lpstr>النتائج المترتبة على التغيرات المناخية في الزمن الرابع</vt:lpstr>
      <vt:lpstr>1- الغطاءات الجليدية في أواخر الدور الجليدي الأخير وأوائل الهولوسين</vt:lpstr>
      <vt:lpstr>2- التغيرات البيئية في مناطق هوامش الجليد</vt:lpstr>
      <vt:lpstr>3- الارسابات والظاهرات الجيومورفولوجية المتخلفة عن الجليد</vt:lpstr>
      <vt:lpstr>3- الارسابات والظاهرات الجيومورفولوجية المتخلفة عن الجليد</vt:lpstr>
      <vt:lpstr>4- تذبذب مستوى سطح البحر والظاهرات المرتبطة به.</vt:lpstr>
      <vt:lpstr>4- تذبذب مستوى سطح البحر والظاهرات المرتبطة به.</vt:lpstr>
      <vt:lpstr>4- تذبذب مستوى سطح البحر والظاهرات المرتبطة به.</vt:lpstr>
      <vt:lpstr>4- تذبذب مستوى سطح البحر والظاهرات المرتبطة به.</vt:lpstr>
      <vt:lpstr>4- تذبذب مستوى سطح البحر والظاهرات المرتبطة به.</vt:lpstr>
      <vt:lpstr>4- تذبذب مستوى سطح البحر والظاهرات المرتبطة به.</vt:lpstr>
      <vt:lpstr>4- تذبذب مستوى سطح البحر والظاهرات المرتبطة به.</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143</cp:revision>
  <dcterms:created xsi:type="dcterms:W3CDTF">2009-10-14T19:14:34Z</dcterms:created>
  <dcterms:modified xsi:type="dcterms:W3CDTF">2015-04-15T12:04:18Z</dcterms:modified>
</cp:coreProperties>
</file>