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1"/>
  </p:notesMasterIdLst>
  <p:sldIdLst>
    <p:sldId id="300" r:id="rId4"/>
    <p:sldId id="301" r:id="rId5"/>
    <p:sldId id="356" r:id="rId6"/>
    <p:sldId id="340" r:id="rId7"/>
    <p:sldId id="341" r:id="rId8"/>
    <p:sldId id="342" r:id="rId9"/>
    <p:sldId id="343" r:id="rId10"/>
    <p:sldId id="352" r:id="rId11"/>
    <p:sldId id="344" r:id="rId12"/>
    <p:sldId id="345" r:id="rId13"/>
    <p:sldId id="353" r:id="rId14"/>
    <p:sldId id="346" r:id="rId15"/>
    <p:sldId id="347" r:id="rId16"/>
    <p:sldId id="348" r:id="rId17"/>
    <p:sldId id="354" r:id="rId18"/>
    <p:sldId id="355"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55" d="100"/>
          <a:sy n="55" d="100"/>
        </p:scale>
        <p:origin x="-90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الرابعة </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متابعة لموضوع</a:t>
            </a:r>
            <a:br>
              <a:rPr lang="ar-SA" b="1" dirty="0" smtClean="0">
                <a:solidFill>
                  <a:srgbClr val="FF3300"/>
                </a:solidFill>
                <a:cs typeface="Arial" pitchFamily="34" charset="0"/>
              </a:rPr>
            </a:br>
            <a:r>
              <a:rPr lang="ar-SA" b="1" dirty="0" smtClean="0">
                <a:solidFill>
                  <a:srgbClr val="FF3300"/>
                </a:solidFill>
                <a:cs typeface="Arial" pitchFamily="34" charset="0"/>
              </a:rPr>
              <a:t>النتائج  المترتبة </a:t>
            </a:r>
            <a:br>
              <a:rPr lang="ar-SA" b="1" dirty="0" smtClean="0">
                <a:solidFill>
                  <a:srgbClr val="FF3300"/>
                </a:solidFill>
                <a:cs typeface="Arial" pitchFamily="34" charset="0"/>
              </a:rPr>
            </a:br>
            <a:r>
              <a:rPr lang="ar-SA" b="1" dirty="0" smtClean="0">
                <a:solidFill>
                  <a:srgbClr val="FF3300"/>
                </a:solidFill>
                <a:cs typeface="Arial" pitchFamily="34" charset="0"/>
              </a:rPr>
              <a:t>على التغيرات المناخية </a:t>
            </a:r>
            <a:br>
              <a:rPr lang="ar-SA" b="1" dirty="0" smtClean="0">
                <a:solidFill>
                  <a:srgbClr val="FF3300"/>
                </a:solidFill>
                <a:cs typeface="Arial" pitchFamily="34" charset="0"/>
              </a:rPr>
            </a:br>
            <a:r>
              <a:rPr lang="ar-SA" b="1" dirty="0" smtClean="0">
                <a:solidFill>
                  <a:srgbClr val="FF3300"/>
                </a:solidFill>
                <a:cs typeface="Arial" pitchFamily="34" charset="0"/>
              </a:rPr>
              <a:t>في الزمن الرابع</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النتائج المترتبة على التغيرات المناخية في الزمن الرابع</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650" dirty="0" smtClean="0"/>
              <a:t>تابعنا في المحاضرة السابقة بعض النتائج المترتبة على التغيرات المناخية في الزمن الرابع، ومن هذه النتائج وجود بقايا غطاءات الجليدية على سطح الأرض وخاصة في قارتي أوروبا وأمريكا الشمالية، وعلمنا أن هناك مركزان للجليد. أيضاً رأينا كيف أن هناك تغيرات بيئية حدثت في مناطق هوامش الجليد، تلك المناطق التي قدرت مساحتها بنحو ربع مساحة الكرة الأرضية.</a:t>
            </a:r>
          </a:p>
          <a:p>
            <a:pPr marL="0" lvl="0" indent="0" algn="just" rtl="1">
              <a:buNone/>
            </a:pPr>
            <a:r>
              <a:rPr lang="ar-SA" sz="2650" dirty="0" smtClean="0"/>
              <a:t>وتابعنا أن الجليد قد خلف ظاهرات جيومورفولوجية عديدة عقب انحساره، وثباته على الوضع الحالي، ومنها التربة الجليدية والحلبات الجليدية والأودية الجليدية، وغيرها.</a:t>
            </a:r>
          </a:p>
          <a:p>
            <a:pPr marL="0" lvl="0" indent="0" algn="just" rtl="1">
              <a:buNone/>
            </a:pPr>
            <a:r>
              <a:rPr lang="ar-SA" sz="2650" dirty="0" smtClean="0"/>
              <a:t>كما تابعنا انه نتيجة لتذبذب العلاقة بين اليابس والماء، تكونت عددا من الأرصفة </a:t>
            </a:r>
            <a:r>
              <a:rPr lang="ar-SA" sz="2650" dirty="0" err="1" smtClean="0"/>
              <a:t>الجيومورفولوجية</a:t>
            </a:r>
            <a:r>
              <a:rPr lang="ar-SA" sz="2650" dirty="0" smtClean="0"/>
              <a:t> ، والمدرجات النهرية الدالة على حدوث ذلك التذبذب.</a:t>
            </a:r>
          </a:p>
          <a:p>
            <a:pPr marL="0" lvl="0" indent="0" algn="just" rtl="1">
              <a:buNone/>
            </a:pPr>
            <a:r>
              <a:rPr lang="ar-SA" sz="2650" dirty="0" smtClean="0"/>
              <a:t>وفى هذه المحاضرة سنستكمل النتائج المترتبة على التغيرات المناخية التي حدثت في الزمن الرابع بعصريه </a:t>
            </a:r>
            <a:r>
              <a:rPr lang="ar-SA" sz="2650" dirty="0" err="1" smtClean="0"/>
              <a:t>البليوستوسين</a:t>
            </a:r>
            <a:r>
              <a:rPr lang="ar-SA" sz="2650" dirty="0" smtClean="0"/>
              <a:t> </a:t>
            </a:r>
            <a:r>
              <a:rPr lang="ar-SA" sz="2650" dirty="0" err="1" smtClean="0"/>
              <a:t>والهولوسين</a:t>
            </a:r>
            <a:endParaRPr lang="ar-SA" sz="2650" dirty="0" smtClean="0"/>
          </a:p>
          <a:p>
            <a:pPr marL="0" lvl="0" indent="0" algn="just" rtl="1">
              <a:buNone/>
            </a:pPr>
            <a:endParaRPr lang="ar-SA" sz="265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761353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5- التغيرات الهيدرولوجية</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700" dirty="0" smtClean="0"/>
              <a:t>أدى تباين كميات الأمطار الساقطة خلال الزمن الرابع وذوبان الجليد إلى تغيرات واسعة في هيدرولوجية الأنهار، وقد ترتب على ذلك أيضا اختلا فالأنهار في نحت مجاريها، ومن ثم تكون المدرجات. وقد ترتب على ذوبان الجليد في أواخر البليوستوسين وبحلول الدفء زيادة كميات الرواسب التي حملتها المجاري المائية، وتكون ما يعرف باسم المجاري النهرية المضفرة، وعندما تقل كمية الرواسب تتكون المنعطفات المتداخلة.</a:t>
            </a:r>
          </a:p>
          <a:p>
            <a:pPr marL="0" lvl="0" indent="0" algn="just" rtl="1">
              <a:buNone/>
            </a:pPr>
            <a:r>
              <a:rPr lang="ar-SA" sz="2700" dirty="0" smtClean="0"/>
              <a:t>ومما لاشك فيه انه من الصعب التعرف على تأثير التغيرات المناخية في التصريف النهري، نتيجة لنشاط الإنسان في إزالة الغطاء النباتي وقيام الاقتصاد الزراعي. كما انه لم تقتصر التغيرات المائية في أواخر البليوستوسين وفى الهولوسين على الأودية النهرية، بل أظهرت الدراسات تغير مناسيب ومساحات البحيرات في مناطق العروض المعتدلة في نصف الكرة الشمالي، وخاصة في أوروبا وأمريكا التي كانت مساحة البحيرات العظمى التي كانت تزيد مساحتها آنذاك عن مساحتها الحالية بنحو مئات الكيلومترات المربعة.</a:t>
            </a:r>
          </a:p>
          <a:p>
            <a:pPr marL="0" lvl="0" indent="0" algn="just" rtl="1">
              <a:buNone/>
            </a:pPr>
            <a:endParaRPr lang="ar-SA" sz="2700" dirty="0" smtClean="0"/>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2542083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6- التغيرات في الغلاف الحيوي</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220200" cy="4678363"/>
          </a:xfrm>
        </p:spPr>
        <p:txBody>
          <a:bodyPr/>
          <a:lstStyle/>
          <a:p>
            <a:pPr marL="0" lvl="0" indent="0" algn="just" rtl="1">
              <a:buNone/>
            </a:pPr>
            <a:r>
              <a:rPr lang="ar-SA" dirty="0" smtClean="0"/>
              <a:t>تعد التغيرات التي حدثت في الغلاف الحيوي من اهم النتائج المترتبة على التغيرات المناخية في الزمن الرابع، وخاصة في البليوستوسين، وتتمثل تغيرات الغلاف الحيوي في التغيرات في توزيع الغطاءات النباتية وأنواع الحيوانات وأنواع وخصائص التربة، وتجدر الإشارة إلى صعوبة التعرف على أنواع الحيوانات، إذ قد تنتقل الحيوانات من مكان لآخر بمجرد أن تشعر بأي تغير مناخي، ومع ذلك تظل الحقيقة قائمة، وهى أن لكل غطاء </a:t>
            </a:r>
            <a:r>
              <a:rPr lang="ar-SA" dirty="0" err="1" smtClean="0"/>
              <a:t>نباتى</a:t>
            </a:r>
            <a:r>
              <a:rPr lang="ar-SA" dirty="0" smtClean="0"/>
              <a:t> حيواناته الخاصة التي تميزه.</a:t>
            </a:r>
          </a:p>
          <a:p>
            <a:pPr marL="0" lvl="0" indent="0" algn="just" rtl="1">
              <a:buNone/>
            </a:pPr>
            <a:r>
              <a:rPr lang="ar-SA" dirty="0" smtClean="0"/>
              <a:t>وقد امكن التعرف على التغيرات في الغلاف الحيوي من خلال فترتين كما يلى:</a:t>
            </a:r>
          </a:p>
          <a:p>
            <a:pPr marL="0" lvl="0" indent="0" algn="just" rtl="1">
              <a:buNone/>
            </a:pPr>
            <a:endParaRPr lang="ar-SA"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1677709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6- التغيرات في الغلاف الحيوي</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525000" cy="4678363"/>
          </a:xfrm>
        </p:spPr>
        <p:txBody>
          <a:bodyPr/>
          <a:lstStyle/>
          <a:p>
            <a:pPr marL="0" lvl="0" indent="0" algn="just" rtl="1">
              <a:buNone/>
            </a:pPr>
            <a:r>
              <a:rPr lang="ar-SA" sz="2700" b="1" i="1" dirty="0" smtClean="0">
                <a:solidFill>
                  <a:srgbClr val="C00000"/>
                </a:solidFill>
              </a:rPr>
              <a:t>1- التغيرات في الغلاف الحيوي في البليوستوسين الأسفل والأوسط.</a:t>
            </a:r>
          </a:p>
          <a:p>
            <a:pPr marL="0" lvl="0" indent="0" algn="just" rtl="1">
              <a:buNone/>
            </a:pPr>
            <a:r>
              <a:rPr lang="ar-SA" sz="2700" dirty="0" smtClean="0"/>
              <a:t>تقلصت الغابات الصنوبرية والنفضية في أمريكا الشمالية بشكل واضح ومميز تحت وطأة الجليد خلال أدوار الجليد، وتزحزحت نحو الجنوب لتحل محل الحشائش المعتدلة، وعلى اطراف الغابات الصنوبرية عاشت أنواع من الحيوانات المحبة للبرد مثل الرنة والدببة القطبية، وفى مناطق الأحراج والمراعي عاشت أنواع عديدة من الحيوانات العاشبة والمفترسة.</a:t>
            </a:r>
          </a:p>
          <a:p>
            <a:pPr marL="0" lvl="0" indent="0" algn="just" rtl="1">
              <a:buNone/>
            </a:pPr>
            <a:r>
              <a:rPr lang="ar-SA" sz="2700" dirty="0" smtClean="0"/>
              <a:t>وفى المناطق المدارية وشبه المدارية حيث زادت كمية الأمطار في الدور المطير ( من بداية جليد جونز حتى أخر دور ريس) اتسعت نطاق الأحراج والمراعي، وأصبحت مرتعا خصبا للحيوانات العاشبة والمفترسة، وعاش في إفريقيا حيوانات معظمها من اصل أسيوي وأوربي، مثل الغزال والدب وبعض أنواع الأغنام.</a:t>
            </a:r>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882280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6- التغيرات في الغلاف الحيوي</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660294" cy="4678363"/>
          </a:xfrm>
        </p:spPr>
        <p:txBody>
          <a:bodyPr/>
          <a:lstStyle/>
          <a:p>
            <a:pPr marL="0" lvl="0" indent="0" algn="just" rtl="1">
              <a:buNone/>
            </a:pPr>
            <a:r>
              <a:rPr lang="ar-SA" sz="2900" b="1" i="1" dirty="0" smtClean="0">
                <a:solidFill>
                  <a:srgbClr val="C00000"/>
                </a:solidFill>
              </a:rPr>
              <a:t>2- التغيرات التي حدثت في الغلاف الحيوي في أواخر البليوستوسين والهولوسين:</a:t>
            </a:r>
          </a:p>
          <a:p>
            <a:pPr marL="0" lvl="0" indent="0" algn="just" rtl="1">
              <a:buNone/>
            </a:pPr>
            <a:r>
              <a:rPr lang="ar-SA" sz="2900" dirty="0" smtClean="0"/>
              <a:t>بسبب توافر البيانات وجهود الباحثين امكن التعرف بدقة على التغيرات في الغلاف الحيوي خلال هذه الفترة التي استغرقت الـ 20 الف سنة الماضية.</a:t>
            </a:r>
          </a:p>
          <a:p>
            <a:pPr marL="0" lvl="0" indent="0" algn="just" rtl="1">
              <a:buNone/>
            </a:pPr>
            <a:r>
              <a:rPr lang="ar-SA" sz="2900" dirty="0" smtClean="0"/>
              <a:t>ويمكن تقسيم هذه الفترة إلي فترتين ثانويتين:</a:t>
            </a:r>
          </a:p>
          <a:p>
            <a:pPr marL="0" lvl="0" indent="0" algn="just" rtl="1">
              <a:buNone/>
            </a:pPr>
            <a:r>
              <a:rPr lang="ar-SA" sz="2900" b="1" dirty="0" smtClean="0">
                <a:solidFill>
                  <a:srgbClr val="C00000"/>
                </a:solidFill>
              </a:rPr>
              <a:t>الأولى: </a:t>
            </a:r>
            <a:r>
              <a:rPr lang="ar-SA" sz="2900" dirty="0" smtClean="0"/>
              <a:t>استغرقت الفترة من 20 الف – 10 الاف سن مضت، وتقابل أواخر البليوستوسين، أو بعبارة أخرى، أثناء تراجع الدور الجليدي الأخير والفترة التي أعقبته.</a:t>
            </a:r>
          </a:p>
          <a:p>
            <a:pPr marL="0" lvl="0" indent="0" algn="just" rtl="1">
              <a:buNone/>
            </a:pPr>
            <a:r>
              <a:rPr lang="ar-SA" sz="2900" b="1" dirty="0" smtClean="0">
                <a:solidFill>
                  <a:srgbClr val="C00000"/>
                </a:solidFill>
              </a:rPr>
              <a:t>الثانية: </a:t>
            </a:r>
            <a:r>
              <a:rPr lang="ar-SA" sz="2900" dirty="0" smtClean="0"/>
              <a:t>واستغرقت العشرة الاف سنة الماضية وتقابل الهولوسين.</a:t>
            </a:r>
          </a:p>
          <a:p>
            <a:pPr marL="0" lvl="0" indent="0" algn="just" rtl="1">
              <a:buNone/>
            </a:pPr>
            <a:endParaRPr lang="ar-SA" sz="29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8582548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6- التغيرات في الغلاف الحيوي</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677400" cy="4678363"/>
          </a:xfrm>
        </p:spPr>
        <p:txBody>
          <a:bodyPr/>
          <a:lstStyle/>
          <a:p>
            <a:pPr marL="0" lvl="0" indent="0" algn="just" rtl="1">
              <a:buNone/>
            </a:pPr>
            <a:r>
              <a:rPr lang="ar-SA" sz="3000" dirty="0" smtClean="0"/>
              <a:t>وقد وضع العالم </a:t>
            </a:r>
            <a:r>
              <a:rPr lang="ar-SA" sz="3000" b="1" i="1" dirty="0" smtClean="0">
                <a:solidFill>
                  <a:srgbClr val="C00000"/>
                </a:solidFill>
              </a:rPr>
              <a:t>ايفيرسين</a:t>
            </a:r>
            <a:r>
              <a:rPr lang="ar-SA" sz="3000" dirty="0" smtClean="0"/>
              <a:t> نموذجا عام 1958ربط فيه بين التغيرات المناخية وتوزيع النبات الطبيعي والتربة في شمال </a:t>
            </a:r>
            <a:r>
              <a:rPr lang="ar-SA" sz="3000" b="1" dirty="0" smtClean="0">
                <a:solidFill>
                  <a:srgbClr val="C00000"/>
                </a:solidFill>
              </a:rPr>
              <a:t>غربي أوروبا</a:t>
            </a:r>
            <a:r>
              <a:rPr lang="ar-SA" sz="3000" dirty="0" smtClean="0"/>
              <a:t>، وفى عام 1986 ادخل </a:t>
            </a:r>
            <a:r>
              <a:rPr lang="ar-SA" sz="3000" b="1" i="1" dirty="0" smtClean="0">
                <a:solidFill>
                  <a:srgbClr val="C00000"/>
                </a:solidFill>
              </a:rPr>
              <a:t>بيركز</a:t>
            </a:r>
            <a:r>
              <a:rPr lang="ar-SA" sz="3000" dirty="0" smtClean="0"/>
              <a:t> تعديلا على </a:t>
            </a:r>
            <a:r>
              <a:rPr lang="ar-SA" sz="3000" b="1" dirty="0" smtClean="0">
                <a:solidFill>
                  <a:srgbClr val="C00000"/>
                </a:solidFill>
              </a:rPr>
              <a:t>نموذج ايفيرسين </a:t>
            </a:r>
            <a:r>
              <a:rPr lang="ar-SA" sz="3000" dirty="0" smtClean="0"/>
              <a:t>ووضعت نماذج أخرى من قبل العالم </a:t>
            </a:r>
            <a:r>
              <a:rPr lang="ar-SA" sz="3000" b="1" dirty="0" smtClean="0">
                <a:solidFill>
                  <a:srgbClr val="C00000"/>
                </a:solidFill>
              </a:rPr>
              <a:t>تيرنر</a:t>
            </a:r>
            <a:r>
              <a:rPr lang="ar-SA" sz="3000" dirty="0" smtClean="0"/>
              <a:t> والعالم </a:t>
            </a:r>
            <a:r>
              <a:rPr lang="ar-SA" sz="3000" b="1" dirty="0" smtClean="0">
                <a:solidFill>
                  <a:srgbClr val="C00000"/>
                </a:solidFill>
              </a:rPr>
              <a:t>ويست</a:t>
            </a:r>
            <a:r>
              <a:rPr lang="ar-SA" sz="3000" dirty="0" smtClean="0"/>
              <a:t> عام 1968 ربطا فيه بين التغيرات المناخية التي حدثت في أواخر البليوستوسين والهولوسين</a:t>
            </a:r>
            <a:r>
              <a:rPr lang="ar-SA" sz="3000" dirty="0"/>
              <a:t> </a:t>
            </a:r>
            <a:r>
              <a:rPr lang="ar-SA" sz="3000" dirty="0" smtClean="0"/>
              <a:t>في </a:t>
            </a:r>
            <a:r>
              <a:rPr lang="ar-SA" sz="3000" b="1" dirty="0" smtClean="0">
                <a:solidFill>
                  <a:srgbClr val="C00000"/>
                </a:solidFill>
              </a:rPr>
              <a:t>الجزر البريطانية</a:t>
            </a:r>
            <a:r>
              <a:rPr lang="ar-SA" sz="3000" dirty="0" smtClean="0"/>
              <a:t>. ومن هذين النموذجين امكن التعرف على </a:t>
            </a:r>
            <a:r>
              <a:rPr lang="ar-SA" sz="3000" b="1" dirty="0" smtClean="0">
                <a:solidFill>
                  <a:srgbClr val="C00000"/>
                </a:solidFill>
              </a:rPr>
              <a:t>اربع مراحل </a:t>
            </a:r>
            <a:r>
              <a:rPr lang="ar-SA" sz="3000" dirty="0" smtClean="0"/>
              <a:t>للتغيرات في النبات الطبيعي والتربة وعلاقتها بالتغيرات المناخية التي حدثت في أواخر البليوستوسين والهولوسين في نطاق العروض المعتدلة في نصف الكرة الشمالي، وتتلخص هذه المراحل في:</a:t>
            </a:r>
          </a:p>
          <a:p>
            <a:pPr marL="0" lvl="0" indent="0" algn="just" rtl="1">
              <a:buNone/>
            </a:pPr>
            <a:endParaRPr lang="ar-SA" sz="3000" dirty="0" smtClean="0"/>
          </a:p>
          <a:p>
            <a:pPr marL="0" lvl="0" indent="0" algn="just" rtl="1">
              <a:buNone/>
            </a:pPr>
            <a:endParaRPr lang="ar-SA" sz="3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6592298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6- التغيرات في الغلاف الحيوي</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3000" b="1" i="1" dirty="0" smtClean="0">
                <a:solidFill>
                  <a:srgbClr val="002060"/>
                </a:solidFill>
              </a:rPr>
              <a:t>المرحلة الأولى:</a:t>
            </a:r>
          </a:p>
          <a:p>
            <a:pPr marL="0" lvl="0" indent="0" algn="just" rtl="1">
              <a:buNone/>
            </a:pPr>
            <a:r>
              <a:rPr lang="ar-SA" sz="3000" dirty="0" smtClean="0"/>
              <a:t>اطلق عليها اسم </a:t>
            </a:r>
            <a:r>
              <a:rPr lang="en-US" sz="3000" dirty="0" smtClean="0"/>
              <a:t>Cryocratic Phase</a:t>
            </a:r>
            <a:r>
              <a:rPr lang="ar-SA" sz="3000" dirty="0" smtClean="0"/>
              <a:t> في شمالى غرب أوروبا، واسم </a:t>
            </a:r>
            <a:r>
              <a:rPr lang="en-US" sz="3000" dirty="0" smtClean="0"/>
              <a:t>Preterm prate Zone</a:t>
            </a:r>
            <a:r>
              <a:rPr lang="ar-SA" sz="3000" dirty="0" smtClean="0"/>
              <a:t> في الجزر البريطانية، وتقابل هذه المرحلة تراجع الجليد في دوره الأخير، وتميزت بمناخ بارد، وكان اغلب النبات الطبيعي يتكون من الحشائش والشجيرات القصيرة في تربة التندرا المتجمدة ( أعشاب قطبية وألبيه وحشائش الاستبس، وأنواع من نباتات المستنقعات، وشغلت أشجار البلوط والصنوبر أجزاء محدودة من جنوب إسبانيا). وغطت الغابات المعتدلة الباردة مساحات كبيرة من قارة أمريكا الشمالية خاصة في المرتفعات الغربية.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39798391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6- التغيرات في الغلاف الحيوي</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220200" cy="4678363"/>
          </a:xfrm>
        </p:spPr>
        <p:txBody>
          <a:bodyPr/>
          <a:lstStyle/>
          <a:p>
            <a:pPr marL="0" lvl="0" indent="0" algn="just" rtl="1">
              <a:buNone/>
            </a:pPr>
            <a:r>
              <a:rPr lang="ar-SA" sz="2700" b="1" i="1" dirty="0" smtClean="0">
                <a:solidFill>
                  <a:srgbClr val="002060"/>
                </a:solidFill>
              </a:rPr>
              <a:t>المرحلة الثانية:</a:t>
            </a:r>
          </a:p>
          <a:p>
            <a:pPr marL="0" lvl="0" indent="0" algn="just" rtl="1">
              <a:buNone/>
            </a:pPr>
            <a:r>
              <a:rPr lang="ar-SA" sz="2700" dirty="0" smtClean="0"/>
              <a:t>استغرقت نحو 5 الاف سنة ( 14000 – 9000 سنة)، أي استغرقت جزءا من أواخر البليوستوسين وأوائل الهولوسين </a:t>
            </a:r>
          </a:p>
          <a:p>
            <a:pPr marL="0" lvl="0" indent="0" algn="just" rtl="1">
              <a:buNone/>
            </a:pPr>
            <a:r>
              <a:rPr lang="ar-SA" sz="2700" dirty="0" smtClean="0"/>
              <a:t>اطلق عليها في شمالى غربي أوروبا </a:t>
            </a:r>
            <a:r>
              <a:rPr lang="en-US" sz="2700" dirty="0" smtClean="0"/>
              <a:t>Protoeratic Phase</a:t>
            </a:r>
            <a:r>
              <a:rPr lang="ar-SA" sz="2700" dirty="0" smtClean="0"/>
              <a:t> وفى الجزر البريطانية اسم </a:t>
            </a:r>
            <a:r>
              <a:rPr lang="en-US" sz="2700" dirty="0" smtClean="0"/>
              <a:t>Early Temperate Zone</a:t>
            </a:r>
            <a:r>
              <a:rPr lang="ar-SA" sz="2700" dirty="0" smtClean="0"/>
              <a:t> وتقابل هذه المرحلة فترة الدفء التي أعقبت نهاية الدور الجليدي الأخير ( فورم في أوروبا وويسكونسن في أمريكا الشمالية) ومع الزيادة الملحوظة في درجات الحرارة، تراجع الجليد لمسافات كبيرة فاختفت التندرا، ونمت حشائش غنية وغابات مكشوفة، وتكونت أيضا تربة غنية نسبيا ارتفعت فيها نسبة المواد العضوية، كما كان تأثرها بالغسيل محدود بالمقارنة بالمرحلة السابقة.</a:t>
            </a:r>
          </a:p>
          <a:p>
            <a:pPr marL="0" lvl="0" indent="0" algn="just" rtl="1">
              <a:buNone/>
            </a:pPr>
            <a:r>
              <a:rPr lang="ar-SA" sz="2700" dirty="0" smtClean="0"/>
              <a:t>وبسبب الطول النسبي لهذه المرحلة امكن أن نميز ثلاث فترات كل منها يتميز بأنواع معينة من النبات الطبيعي:</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4416293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6- التغيرات في الغلاف الحيوي</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660294" cy="4678363"/>
          </a:xfrm>
        </p:spPr>
        <p:txBody>
          <a:bodyPr/>
          <a:lstStyle/>
          <a:p>
            <a:pPr marL="0" lvl="0" indent="0" algn="just" rtl="1">
              <a:buNone/>
            </a:pPr>
            <a:r>
              <a:rPr lang="ar-SA" sz="2700" b="1" i="1" dirty="0" smtClean="0"/>
              <a:t>الفترة الأولى: </a:t>
            </a:r>
            <a:r>
              <a:rPr lang="ar-SA" sz="2700" dirty="0" smtClean="0"/>
              <a:t>شهدت قمة التحسن المناخي، وزيادة في كميات الأمطار، وانتشرت فيها الغابات المعتدلة وخاصة أشجار التنوب والبتولا في شرق أوروبا والحشائش في جنوبها.</a:t>
            </a:r>
          </a:p>
          <a:p>
            <a:pPr marL="0" lvl="0" indent="0" algn="just" rtl="1">
              <a:buNone/>
            </a:pPr>
            <a:r>
              <a:rPr lang="ar-SA" sz="2700" b="1" i="1" dirty="0" smtClean="0">
                <a:solidFill>
                  <a:srgbClr val="002060"/>
                </a:solidFill>
              </a:rPr>
              <a:t>الفترة الثانية: </a:t>
            </a:r>
            <a:r>
              <a:rPr lang="ar-SA" sz="2700" dirty="0" smtClean="0"/>
              <a:t>عاد فيها المناخ مرة أخرى إلى التدهور والبرودة، وعادت التندرا لتغطى مساحات كبيرة من الأراضي الأوربية، وسادت الاستبس جنوب أوروبا، في حين كانت الغابات الصنوبرية هي السائدة في شبه جزيرة أيبيريا. </a:t>
            </a:r>
          </a:p>
          <a:p>
            <a:pPr marL="0" lvl="0" indent="0" algn="just" rtl="1">
              <a:buNone/>
            </a:pPr>
            <a:r>
              <a:rPr lang="ar-SA" sz="2700" b="1" i="1" dirty="0" smtClean="0"/>
              <a:t>الفترة الثالثة : </a:t>
            </a:r>
            <a:r>
              <a:rPr lang="ar-SA" sz="2700" dirty="0" smtClean="0"/>
              <a:t>واستغرقت فترة زمنية قصيرة، أي حوالى 300 سنة، وتميزت بتحسن مناخي واضح في أوروبا ارتبط به تغير في توزيع الغطاء النباتي، ومن ملامح هذه الفترة تقلص مساحات التندرا ليحل محلها حشائش معتدلة وشجيرات قصيرة خاصة من نوع العرعر والصفصاف والبتولا، وأيضا سيادة الغابات المختلطة في إقليم جنوب أوروبا وخاصة في أيبيريا واليونان.</a:t>
            </a:r>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3380198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6- التغيرات في الغلاف الحيوي</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indent="0" algn="just" rtl="1">
              <a:buNone/>
            </a:pPr>
            <a:r>
              <a:rPr lang="ar-SA" sz="2700" b="1" i="1" dirty="0" smtClean="0">
                <a:solidFill>
                  <a:srgbClr val="FF0000"/>
                </a:solidFill>
              </a:rPr>
              <a:t>المرحلة الثالثة:</a:t>
            </a:r>
          </a:p>
          <a:p>
            <a:pPr marL="0" indent="0" algn="just" rtl="1">
              <a:buNone/>
            </a:pPr>
            <a:r>
              <a:rPr lang="ar-SA" sz="2700" dirty="0" smtClean="0"/>
              <a:t>استغرقت نحو أربعة الاف سنة ( 9000 – 5000 سنة) اطلق عليها </a:t>
            </a:r>
            <a:r>
              <a:rPr lang="ar-SA" sz="2700" dirty="0" smtClean="0">
                <a:solidFill>
                  <a:srgbClr val="FF0000"/>
                </a:solidFill>
              </a:rPr>
              <a:t>ايفيرسين ا</a:t>
            </a:r>
            <a:r>
              <a:rPr lang="ar-SA" sz="2700" dirty="0" smtClean="0"/>
              <a:t>سم </a:t>
            </a:r>
            <a:r>
              <a:rPr lang="en-US" sz="2700" dirty="0" smtClean="0"/>
              <a:t>Meso eratic Phase</a:t>
            </a:r>
            <a:r>
              <a:rPr lang="ar-SA" sz="2700" dirty="0" smtClean="0"/>
              <a:t> ويطلق عليها حسب نموذج الجزر البريطانية </a:t>
            </a:r>
            <a:r>
              <a:rPr lang="en-US" sz="2700" dirty="0" smtClean="0"/>
              <a:t>Late Temperate Zone</a:t>
            </a:r>
            <a:r>
              <a:rPr lang="ar-SA" sz="2700" dirty="0" smtClean="0"/>
              <a:t>، وتقابل هذه المرحلة فترة المناخ الأمثل ( الأنسب) حيث زاد المطر وارتفعت درجة الحرارة، واهم ما يميز المرحلة اتساع المساحات التي شغلتها الغابات المعتدلة الباردة</a:t>
            </a:r>
            <a:r>
              <a:rPr lang="ar-SA" sz="2700" dirty="0"/>
              <a:t>، والتربة البنية</a:t>
            </a:r>
            <a:r>
              <a:rPr lang="ar-SA" sz="2700" dirty="0" smtClean="0"/>
              <a:t>. ويمكن أن نوجز التباينات في توزيع الغطاء النباتي على النحو التالي:</a:t>
            </a:r>
          </a:p>
          <a:p>
            <a:pPr algn="just" rtl="1"/>
            <a:r>
              <a:rPr lang="ar-SA" sz="2700" dirty="0" smtClean="0"/>
              <a:t>اتسعت المساحة التي كانت تشغلها الغابات النفضية وارتبط ذلك بتحسنا في خصوبة التربة بسبب </a:t>
            </a:r>
            <a:r>
              <a:rPr lang="ar-SA" sz="2700" dirty="0"/>
              <a:t>زيادة المواد </a:t>
            </a:r>
            <a:r>
              <a:rPr lang="ar-SA" sz="2700" dirty="0" smtClean="0"/>
              <a:t>العضوية في معظم أنحاء أوروبا.</a:t>
            </a:r>
            <a:endParaRPr lang="ar-SA" sz="2700" dirty="0"/>
          </a:p>
          <a:p>
            <a:pPr algn="just" rtl="1"/>
            <a:r>
              <a:rPr lang="ar-SA" sz="2700" dirty="0" smtClean="0"/>
              <a:t>لم يحدث اختلاف كبير في توزيع الغطاء النباتي في المناطق الواقعة في شرق الولايات المتحدة عما كان عليه في المرحلة الثانية، وسادت أشجار من الأنواع النفضية، ويتمثل </a:t>
            </a:r>
            <a:r>
              <a:rPr lang="ar-SA" sz="2700" dirty="0" smtClean="0">
                <a:solidFill>
                  <a:srgbClr val="FF0000"/>
                </a:solidFill>
              </a:rPr>
              <a:t>الاختلاف الوحيد </a:t>
            </a:r>
            <a:r>
              <a:rPr lang="ar-SA" sz="2700" dirty="0" smtClean="0"/>
              <a:t>فقط في نمو أشجار الشوكران والقسطل والبلوط.</a:t>
            </a:r>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3025707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6- التغيرات في الغلاف الحيوي</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953000"/>
          </a:xfrm>
        </p:spPr>
        <p:txBody>
          <a:bodyPr/>
          <a:lstStyle/>
          <a:p>
            <a:pPr marL="0" indent="0" algn="just" rtl="1">
              <a:buNone/>
            </a:pPr>
            <a:r>
              <a:rPr lang="ar-SA" sz="2450" b="1" i="1" dirty="0" smtClean="0">
                <a:solidFill>
                  <a:srgbClr val="FF0000"/>
                </a:solidFill>
              </a:rPr>
              <a:t>المرحلة الرابعة:</a:t>
            </a:r>
          </a:p>
          <a:p>
            <a:pPr marL="0" indent="0" algn="just" rtl="1">
              <a:buNone/>
            </a:pPr>
            <a:r>
              <a:rPr lang="ar-SA" sz="2450" dirty="0" smtClean="0"/>
              <a:t>استغرقت نحو 5 الاف سنة الماضية، واطلق عليها اسم </a:t>
            </a:r>
            <a:r>
              <a:rPr lang="en-US" sz="2450" dirty="0" smtClean="0"/>
              <a:t>Oligo eratic Phase</a:t>
            </a:r>
            <a:r>
              <a:rPr lang="ar-SA" sz="2450" dirty="0" smtClean="0"/>
              <a:t> في شمال غرب أوروبا واسم </a:t>
            </a:r>
            <a:r>
              <a:rPr lang="en-US" sz="2450" dirty="0" smtClean="0"/>
              <a:t>Post Temperate Zone</a:t>
            </a:r>
            <a:r>
              <a:rPr lang="ar-SA" sz="2450" dirty="0" smtClean="0"/>
              <a:t> وتميزت هذه المرحلة بقوة نشاط الإنسان في إزالة الغابات، وفى التأثير على التربة.</a:t>
            </a:r>
          </a:p>
          <a:p>
            <a:pPr marL="0" indent="0" algn="just" rtl="1">
              <a:buNone/>
            </a:pPr>
            <a:r>
              <a:rPr lang="ar-SA" sz="2450" dirty="0" smtClean="0"/>
              <a:t>كما اتسعت المساحات التي شغلتها تربة البودزل على حساب التربة البنية، وهو ما يعنى أيضا سيادة الغابة الصنوبرية على عمس المرحلة السابقة.</a:t>
            </a:r>
          </a:p>
          <a:p>
            <a:pPr marL="0" indent="0" algn="just" rtl="1">
              <a:buNone/>
            </a:pPr>
            <a:r>
              <a:rPr lang="ar-SA" sz="2450" dirty="0" smtClean="0"/>
              <a:t>وشهدت غرب أوروبا اتساعا في التندرا والغابات الصنوبرية في بداية هذه المرحلة، بسبب ظروف البرودة.</a:t>
            </a:r>
          </a:p>
          <a:p>
            <a:pPr marL="0" indent="0" algn="just" rtl="1">
              <a:buNone/>
            </a:pPr>
            <a:r>
              <a:rPr lang="ar-SA" sz="2450" dirty="0" smtClean="0"/>
              <a:t>ومع حلول عام 2500 سنة قبل الوقت الحاضر، زادت كمية الأمطار فنشطت عمليات غسيل التربة، واتسعت مساحات الأراضي التي تشغلها تربة البودزل بالإضافة إلى تعرض التربة لفعل الانجراف بسب زيادة تأثير الإنسان في إزالة الغطاء النباتي، وكانت أمريكا الشمالية اقل تأثرا في هذه المرحلة بسب قلة السكان ومحدودية النشاط الاقتصادي.</a:t>
            </a:r>
          </a:p>
          <a:p>
            <a:pPr marL="0" lvl="0" indent="0" algn="just" rtl="1">
              <a:buNone/>
            </a:pPr>
            <a:endParaRPr lang="ar-SA" sz="245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41981789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7- اثر التغيرات البيئية على الإنسان.</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660294" cy="4678363"/>
          </a:xfrm>
        </p:spPr>
        <p:txBody>
          <a:bodyPr/>
          <a:lstStyle/>
          <a:p>
            <a:pPr marL="0" indent="0" algn="just" rtl="1">
              <a:buNone/>
            </a:pPr>
            <a:r>
              <a:rPr lang="ar-SA" sz="3000" dirty="0" smtClean="0"/>
              <a:t>لاشك أن </a:t>
            </a:r>
            <a:r>
              <a:rPr lang="ar-SA" sz="3000" b="1" i="1" dirty="0" smtClean="0">
                <a:solidFill>
                  <a:srgbClr val="FF0000"/>
                </a:solidFill>
              </a:rPr>
              <a:t>التغيرات المناخية التي ميزت البليوستوسين </a:t>
            </a:r>
            <a:r>
              <a:rPr lang="ar-SA" sz="3000" dirty="0" smtClean="0"/>
              <a:t>وما ارتبط بها من تغيرات بيئية أخرى، كان لها تأثير واضح على الإنسان سواء </a:t>
            </a:r>
            <a:r>
              <a:rPr lang="ar-SA" sz="3000" b="1" dirty="0" smtClean="0"/>
              <a:t>بشكل مباشر أو غير مباشر</a:t>
            </a:r>
            <a:r>
              <a:rPr lang="ar-SA" sz="3000" dirty="0" smtClean="0"/>
              <a:t>، وقد اتخذ هذا التأثير عدة جوانب منها ما يتصل بالإنسان نفسه وتطوره البيولوجي وانقسامه إلى سلالات وانتشار هذه السلالات من موطنها الأولى إلى مناطق أخرى من العالم، ومنها ما يتصل بالتطور الحضاري والانتشار ثم بعض إنجازات الإنسان.</a:t>
            </a:r>
          </a:p>
          <a:p>
            <a:pPr marL="0" indent="0" algn="just" rtl="1">
              <a:buNone/>
            </a:pPr>
            <a:r>
              <a:rPr lang="ar-SA" sz="3000" dirty="0" smtClean="0"/>
              <a:t>ويمكننا أن نوجز مراحل تطور الإنسان وفقا لما يلى:</a:t>
            </a:r>
          </a:p>
          <a:p>
            <a:pPr algn="just" rtl="1"/>
            <a:r>
              <a:rPr lang="ar-SA" sz="3000" dirty="0" smtClean="0"/>
              <a:t>تعود اقدم حفرية للإنسان إلى حوالى </a:t>
            </a:r>
            <a:r>
              <a:rPr lang="ar-SA" sz="3000" b="1" dirty="0" smtClean="0">
                <a:solidFill>
                  <a:srgbClr val="FF0000"/>
                </a:solidFill>
              </a:rPr>
              <a:t>5 ملايين عام</a:t>
            </a:r>
            <a:r>
              <a:rPr lang="ar-SA" sz="3000" dirty="0" smtClean="0"/>
              <a:t>، حيث تم العثور على حفرية تمثل بقايا هيكل ربما كان بشريا في </a:t>
            </a:r>
            <a:r>
              <a:rPr lang="ar-SA" sz="3000" b="1" i="1" dirty="0" smtClean="0">
                <a:solidFill>
                  <a:srgbClr val="FF0000"/>
                </a:solidFill>
              </a:rPr>
              <a:t>كينيا</a:t>
            </a:r>
            <a:r>
              <a:rPr lang="ar-SA" sz="3000" dirty="0" smtClean="0"/>
              <a:t> بأفريقيا.</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36867365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7- اثر التغيرات البيئية على الإنسان.</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algn="just" rtl="1"/>
            <a:r>
              <a:rPr lang="ar-SA" sz="2900" dirty="0" smtClean="0"/>
              <a:t>تلى ذلك اكتشاف جمجمة </a:t>
            </a:r>
            <a:r>
              <a:rPr lang="ar-SA" sz="2900" b="1" dirty="0" smtClean="0">
                <a:solidFill>
                  <a:srgbClr val="FF0000"/>
                </a:solidFill>
              </a:rPr>
              <a:t>ليكى</a:t>
            </a:r>
            <a:r>
              <a:rPr lang="ar-SA" sz="2900" dirty="0" smtClean="0"/>
              <a:t> في إثيوبيا يعود تاريخها إلى 2.9 مليون سنة.</a:t>
            </a:r>
          </a:p>
          <a:p>
            <a:pPr algn="just" rtl="1"/>
            <a:r>
              <a:rPr lang="ar-SA" sz="2900" dirty="0" smtClean="0"/>
              <a:t>كانت الغابات المطيرة تغطى مساحات كبيرة من إفريقيا، في بداية الميوسين، إلى أن حل الجفاف منذ حوالى 10 ملايين سنة، فتقلصت الغابات واتسعت مساحات الحشائش، وانتقل الإنسان من مرحلة القردة ( في المرحلتين السابقتين) إلى المرحلة البشرية، وتوصل العالم فولى إلى نتيجة تتلخص في وجود </a:t>
            </a:r>
            <a:r>
              <a:rPr lang="ar-SA" sz="2900" dirty="0" smtClean="0">
                <a:solidFill>
                  <a:srgbClr val="FF0000"/>
                </a:solidFill>
              </a:rPr>
              <a:t>خمسة فصائل </a:t>
            </a:r>
            <a:r>
              <a:rPr lang="ar-SA" sz="2900" dirty="0" smtClean="0"/>
              <a:t>للإنسان عاشت في هذه الفترة في </a:t>
            </a:r>
            <a:r>
              <a:rPr lang="ar-SA" sz="2900" b="1" dirty="0" smtClean="0">
                <a:solidFill>
                  <a:srgbClr val="FF0000"/>
                </a:solidFill>
              </a:rPr>
              <a:t>ترانسفال</a:t>
            </a:r>
            <a:r>
              <a:rPr lang="ar-SA" sz="2900" dirty="0" smtClean="0"/>
              <a:t> في جنوب إفريقيا، وفى إقليم شرقي إفريقيا كانت ثلاثة من هذه الأنواع من القرد الجنوبي.</a:t>
            </a:r>
          </a:p>
          <a:p>
            <a:pPr algn="just" rtl="1"/>
            <a:r>
              <a:rPr lang="ar-SA" sz="2900" dirty="0" smtClean="0"/>
              <a:t>تطورت الأنواع الثلاثة من </a:t>
            </a:r>
            <a:r>
              <a:rPr lang="ar-SA" sz="2900" b="1" dirty="0" smtClean="0">
                <a:solidFill>
                  <a:srgbClr val="FF0000"/>
                </a:solidFill>
              </a:rPr>
              <a:t>القرد الجنوبي </a:t>
            </a:r>
            <a:r>
              <a:rPr lang="ar-SA" sz="2900" dirty="0" smtClean="0"/>
              <a:t>إلى الإنسان </a:t>
            </a:r>
            <a:r>
              <a:rPr lang="ar-SA" sz="2900" b="1" i="1" u="sng" dirty="0" smtClean="0"/>
              <a:t>صانع الأدوات </a:t>
            </a:r>
            <a:r>
              <a:rPr lang="ar-SA" sz="2900" dirty="0" smtClean="0"/>
              <a:t>منذ حوالى مليون سنة تقريبا، وساعدنا على اكتشاف ذلك وجود بقايا لإنسان في </a:t>
            </a:r>
            <a:r>
              <a:rPr lang="ar-SA" sz="2900" b="1" i="1" u="sng" dirty="0" smtClean="0"/>
              <a:t>كوبى</a:t>
            </a:r>
            <a:r>
              <a:rPr lang="ar-SA" sz="2900" dirty="0" smtClean="0"/>
              <a:t> فورا </a:t>
            </a:r>
            <a:r>
              <a:rPr lang="ar-SA" sz="2900" b="1" i="1" u="sng" dirty="0" smtClean="0"/>
              <a:t>وخانق اولدوان </a:t>
            </a:r>
            <a:r>
              <a:rPr lang="ar-SA" sz="2900" dirty="0" smtClean="0"/>
              <a:t>في تنزانيا.</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495007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7- اثر التغيرات البيئية على الإنسان.</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algn="just" rtl="1"/>
            <a:r>
              <a:rPr lang="ar-SA" sz="2750" dirty="0" smtClean="0"/>
              <a:t>منذ حوالى </a:t>
            </a:r>
            <a:r>
              <a:rPr lang="ar-SA" sz="2750" b="1" i="1" u="sng" dirty="0" smtClean="0">
                <a:solidFill>
                  <a:srgbClr val="FF0000"/>
                </a:solidFill>
              </a:rPr>
              <a:t>مليون وستمائة الف سنة </a:t>
            </a:r>
            <a:r>
              <a:rPr lang="ar-SA" sz="2750" dirty="0" smtClean="0"/>
              <a:t>تطور الإنسان صانع الأدوات إلى الإنسان </a:t>
            </a:r>
            <a:r>
              <a:rPr lang="ar-SA" sz="2750" b="1" i="1" u="sng" dirty="0" smtClean="0"/>
              <a:t>المنتصب</a:t>
            </a:r>
            <a:r>
              <a:rPr lang="ar-SA" sz="2750" dirty="0" smtClean="0"/>
              <a:t>، وقد ارتبط هذا التطور ببيئة سادتها حشائش السافانا المختلطة بشجيرات متوسطة وقصيرة، مع زيادة المطر.</a:t>
            </a:r>
          </a:p>
          <a:p>
            <a:pPr algn="just" rtl="1"/>
            <a:r>
              <a:rPr lang="ar-SA" sz="2750" dirty="0" smtClean="0"/>
              <a:t>منذ حوالى 200 لف سنة </a:t>
            </a:r>
            <a:r>
              <a:rPr lang="ar-SA" sz="2750" b="1" i="1" u="sng" dirty="0" smtClean="0">
                <a:solidFill>
                  <a:srgbClr val="FF0000"/>
                </a:solidFill>
              </a:rPr>
              <a:t>ظهر الإنسان العاقل</a:t>
            </a:r>
            <a:r>
              <a:rPr lang="ar-SA" sz="2750" dirty="0" smtClean="0"/>
              <a:t>، ومر ظهوره  بمراحل ثلاث ضمت بالترتيب، </a:t>
            </a:r>
            <a:r>
              <a:rPr lang="ar-SA" sz="2750" b="1" i="1" u="sng" dirty="0" smtClean="0"/>
              <a:t>طلائع الإنسان العاقل، وإنسان نياندرتال أو الإنسان العاقل البائد، ثم الإنسان صاحب الحضارة في العصر الحجري القديم الأعلى.</a:t>
            </a:r>
          </a:p>
          <a:p>
            <a:pPr algn="just" rtl="1"/>
            <a:r>
              <a:rPr lang="ar-SA" sz="2750" dirty="0" smtClean="0">
                <a:solidFill>
                  <a:srgbClr val="FF0000"/>
                </a:solidFill>
              </a:rPr>
              <a:t>اختفى</a:t>
            </a:r>
            <a:r>
              <a:rPr lang="ar-SA" sz="2750" dirty="0" smtClean="0"/>
              <a:t> إنسان نياندرتال </a:t>
            </a:r>
            <a:r>
              <a:rPr lang="ar-SA" sz="2750" dirty="0" smtClean="0">
                <a:solidFill>
                  <a:srgbClr val="FF0000"/>
                </a:solidFill>
              </a:rPr>
              <a:t>فجأة</a:t>
            </a:r>
            <a:r>
              <a:rPr lang="ar-SA" sz="2750" dirty="0" smtClean="0"/>
              <a:t> بعد أن وجدت أنواع منه في بيئات جغرافية متباينة، وكان ذلك في الدور الجليدي الأخير، وبدأ ظهور الإنسان العاقل منذ 30 الف سنة، وهو صاحب الحضارة في العصر الحجري القديم الأعلى التي تميزت بصناعة النصال، والمقاشط والأسلحة والرماح والنبال والأزاميل التي صنعت من الصوان والعاج. معبرة بذلك عن </a:t>
            </a:r>
            <a:r>
              <a:rPr lang="ar-SA" sz="2750" b="1" i="1" dirty="0" smtClean="0">
                <a:solidFill>
                  <a:srgbClr val="FF0000"/>
                </a:solidFill>
              </a:rPr>
              <a:t>الحاسة الفنية </a:t>
            </a:r>
            <a:r>
              <a:rPr lang="ar-SA" sz="2750" dirty="0" smtClean="0"/>
              <a:t>لذلك الإنسان.</a:t>
            </a:r>
          </a:p>
          <a:p>
            <a:pPr marL="0" lvl="0" indent="0" algn="just" rtl="1">
              <a:buNone/>
            </a:pPr>
            <a:endParaRPr lang="ar-SA" sz="275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8928845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1749</TotalTime>
  <Words>1737</Words>
  <Application>Microsoft Office PowerPoint</Application>
  <PresentationFormat>A4 Paper (210x297 mm)‎</PresentationFormat>
  <Paragraphs>85</Paragraphs>
  <Slides>17</Slides>
  <Notes>0</Notes>
  <HiddenSlides>0</HiddenSlides>
  <MMClips>0</MMClips>
  <ScaleCrop>false</ScaleCrop>
  <HeadingPairs>
    <vt:vector size="4" baseType="variant">
      <vt:variant>
        <vt:lpstr>سمة</vt:lpstr>
      </vt:variant>
      <vt:variant>
        <vt:i4>3</vt:i4>
      </vt:variant>
      <vt:variant>
        <vt:lpstr>عناوين الشرائح</vt:lpstr>
      </vt:variant>
      <vt:variant>
        <vt:i4>17</vt:i4>
      </vt:variant>
    </vt:vector>
  </HeadingPairs>
  <TitlesOfParts>
    <vt:vector size="20" baseType="lpstr">
      <vt:lpstr>Office Theme</vt:lpstr>
      <vt:lpstr>1_Office Theme</vt:lpstr>
      <vt:lpstr>2_Office Theme</vt:lpstr>
      <vt:lpstr>الشريحة 1</vt:lpstr>
      <vt:lpstr>المحاضرة الرابعة  متابعة لموضوع النتائج  المترتبة  على التغيرات المناخية  في الزمن الرابع</vt:lpstr>
      <vt:lpstr>النتائج المترتبة على التغيرات المناخية في الزمن الرابع</vt:lpstr>
      <vt:lpstr>5- التغيرات الهيدرولوجية</vt:lpstr>
      <vt:lpstr>6- التغيرات في الغلاف الحيوي</vt:lpstr>
      <vt:lpstr>6- التغيرات في الغلاف الحيوي</vt:lpstr>
      <vt:lpstr>6- التغيرات في الغلاف الحيوي</vt:lpstr>
      <vt:lpstr>6- التغيرات في الغلاف الحيوي</vt:lpstr>
      <vt:lpstr>6- التغيرات في الغلاف الحيوي</vt:lpstr>
      <vt:lpstr>6- التغيرات في الغلاف الحيوي</vt:lpstr>
      <vt:lpstr>6- التغيرات في الغلاف الحيوي</vt:lpstr>
      <vt:lpstr>6- التغيرات في الغلاف الحيوي</vt:lpstr>
      <vt:lpstr>6- التغيرات في الغلاف الحيوي</vt:lpstr>
      <vt:lpstr>7- اثر التغيرات البيئية على الإنسان.</vt:lpstr>
      <vt:lpstr>7- اثر التغيرات البيئية على الإنسان.</vt:lpstr>
      <vt:lpstr>7- اثر التغيرات البيئية على الإنسان.</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144</cp:revision>
  <dcterms:created xsi:type="dcterms:W3CDTF">2009-10-14T19:14:34Z</dcterms:created>
  <dcterms:modified xsi:type="dcterms:W3CDTF">2015-04-15T12:04:38Z</dcterms:modified>
</cp:coreProperties>
</file>