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6"/>
  </p:notesMasterIdLst>
  <p:sldIdLst>
    <p:sldId id="300" r:id="rId4"/>
    <p:sldId id="301" r:id="rId5"/>
    <p:sldId id="356" r:id="rId6"/>
    <p:sldId id="357" r:id="rId7"/>
    <p:sldId id="360" r:id="rId8"/>
    <p:sldId id="374" r:id="rId9"/>
    <p:sldId id="359" r:id="rId10"/>
    <p:sldId id="358" r:id="rId11"/>
    <p:sldId id="361" r:id="rId12"/>
    <p:sldId id="362" r:id="rId13"/>
    <p:sldId id="375" r:id="rId14"/>
    <p:sldId id="363" r:id="rId15"/>
    <p:sldId id="368" r:id="rId16"/>
    <p:sldId id="369" r:id="rId17"/>
    <p:sldId id="377" r:id="rId18"/>
    <p:sldId id="367" r:id="rId19"/>
    <p:sldId id="370" r:id="rId20"/>
    <p:sldId id="371" r:id="rId21"/>
    <p:sldId id="372" r:id="rId22"/>
    <p:sldId id="373" r:id="rId23"/>
    <p:sldId id="376"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الخامسة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التطور الحضاري </a:t>
            </a:r>
            <a:br>
              <a:rPr lang="ar-SA" b="1" dirty="0" smtClean="0">
                <a:solidFill>
                  <a:srgbClr val="FF3300"/>
                </a:solidFill>
                <a:cs typeface="Arial" pitchFamily="34" charset="0"/>
              </a:rPr>
            </a:br>
            <a:r>
              <a:rPr lang="ar-SA" b="1" dirty="0" smtClean="0">
                <a:solidFill>
                  <a:srgbClr val="FF3300"/>
                </a:solidFill>
                <a:cs typeface="Arial" pitchFamily="34" charset="0"/>
              </a:rPr>
              <a:t>في العصر الحجري القديم</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800" dirty="0" smtClean="0"/>
              <a:t>يعتمد </a:t>
            </a:r>
            <a:r>
              <a:rPr lang="ar-SA" sz="2800" dirty="0" smtClean="0">
                <a:solidFill>
                  <a:srgbClr val="FF0000"/>
                </a:solidFill>
              </a:rPr>
              <a:t>التقسيم الحضاري </a:t>
            </a:r>
            <a:r>
              <a:rPr lang="ar-SA" sz="2800" dirty="0" smtClean="0"/>
              <a:t>أساسا على الأدلة المادية  التي تركها الإنسان في المناطق التي عاش فيها، وترتيب العصور الحضارية يتفق مع شكل الآلات الحجرية التي تركها الإنسان ودقة صنعها، ثم الطبقة التي وجدت فيها هذه الآلات.</a:t>
            </a:r>
          </a:p>
          <a:p>
            <a:pPr marL="0" lvl="0" indent="0" algn="just" rtl="1">
              <a:buNone/>
            </a:pPr>
            <a:r>
              <a:rPr lang="ar-SA" sz="2800" dirty="0" smtClean="0"/>
              <a:t>وقبل أن يبدا أول العصور الحضارية ( الحجري القديم الأسفل) استخدم الإنسان مواد قابلة للفناء مثل قرون الحيوانات وفروع الأشجار، ومن هنا لم يتمكن العلماء ( وخاصة علماء الآثار من تمييز عصور تسبق العصر الحجري القديم الأسفل، ومع ذلك هناك من يرى أن هناك فترة تسبق العصر الحجري القديم الأسفل استخدم فيها الإنسان الحصى في صنع أدواته، وقد جرى العرف على تسمية هذه الفترة بفجر العصر الحجري القديم الأسفل، وسمى كذلك لأنه ليس من المؤكد أن الآلات والأدوات التي تنسب إلى هذه المرحلة من صنع الإنسان.</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761353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295400" y="609600"/>
            <a:ext cx="7315199" cy="5602079"/>
          </a:xfrm>
          <a:prstGeom prst="rect">
            <a:avLst/>
          </a:prstGeom>
        </p:spPr>
      </p:pic>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مجموعة من الأحجار شكلتها قوة خارجية وتشبه أدوات الإنسان</a:t>
            </a:r>
            <a:endParaRPr lang="ar-SA" sz="3000" b="1" dirty="0" smtClean="0">
              <a:solidFill>
                <a:srgbClr val="FF0000"/>
              </a:solidFill>
              <a:cs typeface="Arial" pitchFamily="34" charset="0"/>
            </a:endParaRPr>
          </a:p>
        </p:txBody>
      </p:sp>
    </p:spTree>
    <p:extLst>
      <p:ext uri="{BB962C8B-B14F-4D97-AF65-F5344CB8AC3E}">
        <p14:creationId xmlns:p14="http://schemas.microsoft.com/office/powerpoint/2010/main" xmlns="" val="8061028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التطور </a:t>
            </a:r>
            <a:r>
              <a:rPr lang="ar-SA" sz="3000" b="1" dirty="0" smtClean="0">
                <a:solidFill>
                  <a:srgbClr val="FF0000"/>
                </a:solidFill>
              </a:rPr>
              <a:t>الحضاري </a:t>
            </a:r>
            <a:r>
              <a:rPr lang="ar-SA" sz="3000" b="1" dirty="0">
                <a:solidFill>
                  <a:srgbClr val="FF0000"/>
                </a:solidFill>
              </a:rPr>
              <a:t>في العصر </a:t>
            </a:r>
            <a:r>
              <a:rPr lang="ar-SA" sz="3000" b="1" dirty="0" smtClean="0">
                <a:solidFill>
                  <a:srgbClr val="FF0000"/>
                </a:solidFill>
              </a:rPr>
              <a:t>الحجري </a:t>
            </a:r>
            <a:r>
              <a:rPr lang="ar-SA" sz="3000" b="1" dirty="0">
                <a:solidFill>
                  <a:srgbClr val="FF0000"/>
                </a:solidFill>
              </a:rPr>
              <a:t>القديم الأسفل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950" dirty="0" smtClean="0"/>
              <a:t>ويعد العصر الحجري القديم الأسفل </a:t>
            </a:r>
            <a:r>
              <a:rPr lang="ar-SA" sz="2950" dirty="0" smtClean="0">
                <a:solidFill>
                  <a:srgbClr val="FF0000"/>
                </a:solidFill>
              </a:rPr>
              <a:t>أطول العصور </a:t>
            </a:r>
            <a:r>
              <a:rPr lang="ar-SA" sz="2950" dirty="0" smtClean="0"/>
              <a:t>الثلاثة التي يضمها العصر الحجري القديم، وهو عصر حضاري اكثر منه تاريخي، وقد عرفت حضارات هذا العصر  في غرب وجنوب خط يصل من شرقي إنجلترا وحتى شمال الهند.</a:t>
            </a:r>
          </a:p>
          <a:p>
            <a:pPr marL="0" lvl="0" indent="0" algn="just" rtl="1">
              <a:buNone/>
            </a:pPr>
            <a:r>
              <a:rPr lang="ar-SA" sz="2950" dirty="0" smtClean="0"/>
              <a:t>وقد اختلفت الآراء عند صاحب حضارات العصر الحجري القديم الأسفل، فإلى وقت قريب كان يعتقد أن إنسان بلتدون هو صاحب حضارة هذا العصر في مرحلتها الأخيرة.</a:t>
            </a:r>
          </a:p>
          <a:p>
            <a:pPr marL="0" lvl="0" indent="0" algn="just" rtl="1">
              <a:buNone/>
            </a:pPr>
            <a:r>
              <a:rPr lang="ar-SA" sz="2950" dirty="0" smtClean="0"/>
              <a:t>وتتمثل حضارات العصر الحجري القديم الأسفل في الحضارة </a:t>
            </a:r>
            <a:r>
              <a:rPr lang="ar-SA" sz="2950" dirty="0" smtClean="0">
                <a:solidFill>
                  <a:srgbClr val="FF0000"/>
                </a:solidFill>
              </a:rPr>
              <a:t>الشيلية أو الحضارة الأبيفيلية</a:t>
            </a:r>
            <a:r>
              <a:rPr lang="ar-SA" sz="2950" dirty="0" smtClean="0"/>
              <a:t> ( 540000 – 450000 ق م) وتنسب إلى بلدة شيل وهى ضاحية من ضواحي أبيفيل في فرنسا، وتتميز تلك الحضارة </a:t>
            </a:r>
            <a:r>
              <a:rPr lang="ar-SA" sz="2950" dirty="0" smtClean="0">
                <a:solidFill>
                  <a:srgbClr val="FF0000"/>
                </a:solidFill>
              </a:rPr>
              <a:t>بمحدودية الانتشار وبتخلفها </a:t>
            </a:r>
            <a:r>
              <a:rPr lang="ar-SA" sz="2950" dirty="0" smtClean="0"/>
              <a:t>والتي عرفت </a:t>
            </a:r>
            <a:r>
              <a:rPr lang="ar-SA" sz="2950" dirty="0" smtClean="0">
                <a:solidFill>
                  <a:srgbClr val="FF0000"/>
                </a:solidFill>
              </a:rPr>
              <a:t>بصناعة النواة</a:t>
            </a:r>
            <a:r>
              <a:rPr lang="ar-SA" sz="2950" dirty="0" smtClean="0"/>
              <a:t>.</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903190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التطور </a:t>
            </a:r>
            <a:r>
              <a:rPr lang="ar-SA" sz="3000" b="1" dirty="0" smtClean="0">
                <a:solidFill>
                  <a:srgbClr val="FF0000"/>
                </a:solidFill>
              </a:rPr>
              <a:t>الحضاري </a:t>
            </a:r>
            <a:r>
              <a:rPr lang="ar-SA" sz="3000" b="1" dirty="0">
                <a:solidFill>
                  <a:srgbClr val="FF0000"/>
                </a:solidFill>
              </a:rPr>
              <a:t>في العصر </a:t>
            </a:r>
            <a:r>
              <a:rPr lang="ar-SA" sz="3000" b="1" dirty="0" smtClean="0">
                <a:solidFill>
                  <a:srgbClr val="FF0000"/>
                </a:solidFill>
              </a:rPr>
              <a:t>الحجري </a:t>
            </a:r>
            <a:r>
              <a:rPr lang="ar-SA" sz="3000" b="1" dirty="0">
                <a:solidFill>
                  <a:srgbClr val="FF0000"/>
                </a:solidFill>
              </a:rPr>
              <a:t>القديم الأسفل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550" dirty="0" smtClean="0">
                <a:solidFill>
                  <a:srgbClr val="FF0000"/>
                </a:solidFill>
              </a:rPr>
              <a:t>والحضارة الاشولية </a:t>
            </a:r>
            <a:r>
              <a:rPr lang="ar-SA" sz="2550" dirty="0" smtClean="0"/>
              <a:t>( 450 000 – 120 000 ق م) وتنسب إلى بلدة سانت أشيل وهى ضاحية من ضواحي أبيان شمالي فرنسا، وقد عاصرت هذه الحضارة فترة الدفء الثانية ( مندل – ريس) ويسمى أصحاب الحضارة بأصحاب الفأس اليدوية، وقد انتشرت تلك الحضارة على نطاق واسع، لتشغل مساحة ربما تزيد على نصف مساحة المعمور في العالم أو حوالى خمس مساحة اليابس .</a:t>
            </a:r>
          </a:p>
          <a:p>
            <a:pPr marL="0" lvl="0" indent="0" algn="just" rtl="1">
              <a:buNone/>
            </a:pPr>
            <a:r>
              <a:rPr lang="ar-SA" sz="2550" dirty="0" smtClean="0"/>
              <a:t>وتعد </a:t>
            </a:r>
            <a:r>
              <a:rPr lang="ar-SA" sz="2550" dirty="0" smtClean="0">
                <a:solidFill>
                  <a:srgbClr val="FF0000"/>
                </a:solidFill>
              </a:rPr>
              <a:t>الفأس اليدوية </a:t>
            </a:r>
            <a:r>
              <a:rPr lang="ar-SA" sz="2550" dirty="0" smtClean="0"/>
              <a:t>أهم ما يميز الحضارتين الشيلية والأشولية، واستخدمها الإنسان في حفر الأرض أو قتل الحيوان أو قطع أغصان الأشجار، وقد تميزت الفؤوس بالتجانس رغم الفترة الطويلة التي ظل فيها الإنسان يصنعها، وهو ما يعكس صفة البطيء الذى تميز به الإنسان في العصر الحجري القديم الأسفل.</a:t>
            </a:r>
          </a:p>
          <a:p>
            <a:pPr marL="0" lvl="0" indent="0" algn="just" rtl="1">
              <a:buNone/>
            </a:pPr>
            <a:r>
              <a:rPr lang="ar-SA" sz="2550" dirty="0" smtClean="0"/>
              <a:t>ولم تقتصر معرفة الإنسان على الفأس في ذلك العصر، بل عرفت بعض المناطق الأخرى نوعا أخر من الصناعة تمثلت في </a:t>
            </a:r>
            <a:r>
              <a:rPr lang="ar-SA" sz="2550" dirty="0" smtClean="0">
                <a:solidFill>
                  <a:srgbClr val="FF0000"/>
                </a:solidFill>
              </a:rPr>
              <a:t>الأدوات المشطوفة</a:t>
            </a:r>
            <a:r>
              <a:rPr lang="ar-SA" sz="2550" dirty="0" smtClean="0"/>
              <a:t>، وعرفت مناطق أخرى الصناعة الكلاكتونية</a:t>
            </a:r>
            <a:r>
              <a:rPr lang="ar-SA" sz="2550" dirty="0"/>
              <a:t>.</a:t>
            </a:r>
            <a:endParaRPr lang="ar-SA" sz="255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2890629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grpSp>
        <p:nvGrpSpPr>
          <p:cNvPr id="5" name="Group 4"/>
          <p:cNvGrpSpPr/>
          <p:nvPr/>
        </p:nvGrpSpPr>
        <p:grpSpPr>
          <a:xfrm>
            <a:off x="0" y="0"/>
            <a:ext cx="5562600" cy="6858000"/>
            <a:chOff x="0" y="0"/>
            <a:chExt cx="9906000" cy="6858000"/>
          </a:xfrm>
        </p:grpSpPr>
        <p:pic>
          <p:nvPicPr>
            <p:cNvPr id="3" name="Picture 2"/>
            <p:cNvPicPr>
              <a:picLocks noChangeAspect="1"/>
            </p:cNvPicPr>
            <p:nvPr/>
          </p:nvPicPr>
          <p:blipFill>
            <a:blip r:embed="rId2" cstate="print"/>
            <a:stretch>
              <a:fillRect/>
            </a:stretch>
          </p:blipFill>
          <p:spPr>
            <a:xfrm>
              <a:off x="0" y="0"/>
              <a:ext cx="9906000" cy="6858000"/>
            </a:xfrm>
            <a:prstGeom prst="rect">
              <a:avLst/>
            </a:prstGeom>
          </p:spPr>
        </p:pic>
        <p:sp>
          <p:nvSpPr>
            <p:cNvPr id="4" name="Rectangle 3"/>
            <p:cNvSpPr/>
            <p:nvPr/>
          </p:nvSpPr>
          <p:spPr>
            <a:xfrm>
              <a:off x="7543800" y="3657600"/>
              <a:ext cx="16002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2386578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grpSp>
        <p:nvGrpSpPr>
          <p:cNvPr id="4" name="Group 3"/>
          <p:cNvGrpSpPr/>
          <p:nvPr/>
        </p:nvGrpSpPr>
        <p:grpSpPr>
          <a:xfrm>
            <a:off x="0" y="-23709"/>
            <a:ext cx="6934200" cy="6881709"/>
            <a:chOff x="0" y="-23709"/>
            <a:chExt cx="6934200" cy="6881709"/>
          </a:xfrm>
        </p:grpSpPr>
        <p:pic>
          <p:nvPicPr>
            <p:cNvPr id="2" name="Picture 1"/>
            <p:cNvPicPr>
              <a:picLocks noChangeAspect="1"/>
            </p:cNvPicPr>
            <p:nvPr/>
          </p:nvPicPr>
          <p:blipFill>
            <a:blip r:embed="rId2" cstate="print"/>
            <a:stretch>
              <a:fillRect/>
            </a:stretch>
          </p:blipFill>
          <p:spPr>
            <a:xfrm>
              <a:off x="0" y="-23709"/>
              <a:ext cx="6934200" cy="6881709"/>
            </a:xfrm>
            <a:prstGeom prst="rect">
              <a:avLst/>
            </a:prstGeom>
          </p:spPr>
        </p:pic>
        <p:sp>
          <p:nvSpPr>
            <p:cNvPr id="3" name="Rectangle 2"/>
            <p:cNvSpPr/>
            <p:nvPr/>
          </p:nvSpPr>
          <p:spPr>
            <a:xfrm>
              <a:off x="5181600" y="4191000"/>
              <a:ext cx="12192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28251399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الأسفل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800" b="1" i="1" u="sng" dirty="0" smtClean="0"/>
              <a:t>الأدوات المشطوفة</a:t>
            </a:r>
            <a:r>
              <a:rPr lang="ar-SA" sz="2800" dirty="0" smtClean="0"/>
              <a:t>: هي نوع من الشظايا من الحصى أو الكوارتز، عرفتها مجموعة من الحضارات، ونقلت مع المهاجرين من العالم القديم إلى العالم الجديد في أستراليا، وهناك حضارات في جنوب شرقي أسيا عرفت هذه الصناعة منها الحضارة الانياثيانية والحضارة التامبانية، والحضارة الباتجيتانية.</a:t>
            </a:r>
          </a:p>
          <a:p>
            <a:pPr marL="0" lvl="0" indent="0" algn="just" rtl="1">
              <a:buNone/>
            </a:pPr>
            <a:r>
              <a:rPr lang="ar-SA" sz="2800" dirty="0" smtClean="0"/>
              <a:t>أما </a:t>
            </a:r>
            <a:r>
              <a:rPr lang="ar-SA" sz="2800" b="1" i="1" u="sng" dirty="0" smtClean="0"/>
              <a:t>الصناعة الكلاكتونية</a:t>
            </a:r>
            <a:r>
              <a:rPr lang="ar-SA" sz="2800" dirty="0" smtClean="0"/>
              <a:t>، فهي نوع من الشظايا الحادة التي فصلت من النواة أو شظايا مشطوفة تميزت بحجم كبير يفوق حجم الشظايا التي عرفتها حضارات العصر الحجري المتوسط، ويعتقد أن أصحاب الحضارة الكلاكتونية التي تنسب إلى بلدة كلاكتون في إنجلترا، قد عاشوا في أوروبا بعد أن مال المناخ إلى البرودة، مما اضطر معه أصحاب الحضارة الابيفيلية أن يتجهوا إلى إفريقيا موطنهم الأصلي، كما يعتقد أن الحضارة الكلاكتونية كانت فرعا من الحضارة الأسيوية.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7988922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الأوسط</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650" dirty="0" smtClean="0"/>
              <a:t>استغرق </a:t>
            </a:r>
            <a:r>
              <a:rPr lang="ar-SA" sz="2650" dirty="0" smtClean="0">
                <a:solidFill>
                  <a:srgbClr val="FF0000"/>
                </a:solidFill>
              </a:rPr>
              <a:t>العصر الحجري القديم الأوسط </a:t>
            </a:r>
            <a:r>
              <a:rPr lang="ar-SA" sz="2650" dirty="0" smtClean="0"/>
              <a:t>الفترة من ( 180000 – 70000 ق م) وفى رأى أخر استمر حتى 40000 سنة مضت، وربما إلى 32000 ق م.</a:t>
            </a:r>
          </a:p>
          <a:p>
            <a:pPr marL="0" lvl="0" indent="0" algn="just" rtl="1">
              <a:buNone/>
            </a:pPr>
            <a:r>
              <a:rPr lang="ar-SA" sz="2650" dirty="0" smtClean="0"/>
              <a:t>وارتبط هذا العصر بحدوث </a:t>
            </a:r>
            <a:r>
              <a:rPr lang="ar-SA" sz="2650" dirty="0" smtClean="0">
                <a:solidFill>
                  <a:srgbClr val="FF0000"/>
                </a:solidFill>
              </a:rPr>
              <a:t>تغيرات مناخية </a:t>
            </a:r>
            <a:r>
              <a:rPr lang="ar-SA" sz="2650" dirty="0" smtClean="0"/>
              <a:t>في أوروبا، ومال المناخ إلى البرودة فظهر نوع من الصناعة التي كانت مقدمة لصناعة الشظايا التي ميزت العصر الحجري القديم الأوسط، وتتفق حضارات هذا العصر مع النصف الثاني من فترة الدفء الثالثة وتستمر لتشغل جزءا من دور جليد فورم، وفى هذا العصر </a:t>
            </a:r>
            <a:r>
              <a:rPr lang="ar-SA" sz="2650" dirty="0" smtClean="0">
                <a:solidFill>
                  <a:srgbClr val="FF0000"/>
                </a:solidFill>
              </a:rPr>
              <a:t>عاش الإنسان في أوروبا في الكهوف</a:t>
            </a:r>
            <a:r>
              <a:rPr lang="ar-SA" sz="2650" dirty="0" smtClean="0"/>
              <a:t>.</a:t>
            </a:r>
          </a:p>
          <a:p>
            <a:pPr marL="0" lvl="0" indent="0" algn="just" rtl="1">
              <a:buNone/>
            </a:pPr>
            <a:r>
              <a:rPr lang="ar-SA" sz="2650" dirty="0" smtClean="0"/>
              <a:t>وضم العصر ، حضارتين:</a:t>
            </a:r>
          </a:p>
          <a:p>
            <a:pPr marL="0" lvl="0" indent="0" algn="just" rtl="1">
              <a:buNone/>
            </a:pPr>
            <a:r>
              <a:rPr lang="ar-SA" sz="2650" dirty="0" smtClean="0"/>
              <a:t> </a:t>
            </a:r>
            <a:r>
              <a:rPr lang="ar-SA" sz="2650" b="1" i="1" u="sng" dirty="0" smtClean="0"/>
              <a:t>الأولى</a:t>
            </a:r>
            <a:r>
              <a:rPr lang="ar-SA" sz="2650" dirty="0" smtClean="0"/>
              <a:t> هي الحضارة اللفواظية وتنسب إلى لفواظ ضاحية باريس حيث وجدت الشظايا مختلطة مع أدوات النواة، ويعتقد البعض أن أصحاب الحضارة هم انفسهم أصحاب الحضارة الاشولية الذين اقتبسوا من جيرانهم الكلاكتونين بعض أفكارهم الحضارية ليواجهوا بها التدهور في الأحوال المناخية.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141991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الأوسط</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3000" dirty="0" smtClean="0"/>
              <a:t>ومن المؤكد أن الحضارة الليفواظية قد شغلت نطاقا واسعا في السواحل الشرقية والجنوبية للبحر المتوسط وامتدت شرقا حتى العراق. ويميل معظم الدارسين إلى وضع تلك الحضارة ضمن العصر الحجري القديم الأسفل على أساس أنها حضارة متطورة عن صناعة الشظايا القديمة الاشولية.</a:t>
            </a:r>
          </a:p>
          <a:p>
            <a:pPr marL="0" lvl="0" indent="0" algn="just" rtl="1">
              <a:buNone/>
            </a:pPr>
            <a:r>
              <a:rPr lang="ar-SA" sz="3000" b="1" i="1" u="sng" dirty="0" smtClean="0"/>
              <a:t>والثانية </a:t>
            </a:r>
            <a:r>
              <a:rPr lang="ar-SA" sz="3000" dirty="0" smtClean="0"/>
              <a:t>هي الحضارة الموستيرية، وهى بلا شك حضارة تمثل هذا العصر افضل واحسن تمثيل، وتنسب إلى كهف موستيه في منطقة دوردوجن في فرنسا.</a:t>
            </a:r>
          </a:p>
          <a:p>
            <a:pPr marL="0" lvl="0" indent="0" algn="just" rtl="1">
              <a:buNone/>
            </a:pPr>
            <a:r>
              <a:rPr lang="ar-SA" sz="3000" dirty="0" smtClean="0"/>
              <a:t>وقد تميزت تلك الحضارة بالانتشار من سواحل الأطلسي حتى وسط أسيا، وكانت من أدواتها الفأس اليدوية التي تميزت بالشكل المستطيل ذات الحجم الصغير أو شكل القلب.</a:t>
            </a:r>
          </a:p>
          <a:p>
            <a:pPr marL="0" lvl="0" indent="0" algn="just" rtl="1">
              <a:buNone/>
            </a:pPr>
            <a:endParaRPr lang="ar-SA" sz="3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972241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grpSp>
        <p:nvGrpSpPr>
          <p:cNvPr id="9" name="Group 8"/>
          <p:cNvGrpSpPr/>
          <p:nvPr/>
        </p:nvGrpSpPr>
        <p:grpSpPr>
          <a:xfrm>
            <a:off x="0" y="260684"/>
            <a:ext cx="9906000" cy="6621379"/>
            <a:chOff x="0" y="260684"/>
            <a:chExt cx="9906000" cy="6621379"/>
          </a:xfrm>
        </p:grpSpPr>
        <p:grpSp>
          <p:nvGrpSpPr>
            <p:cNvPr id="7" name="Group 6"/>
            <p:cNvGrpSpPr/>
            <p:nvPr/>
          </p:nvGrpSpPr>
          <p:grpSpPr>
            <a:xfrm>
              <a:off x="0" y="260684"/>
              <a:ext cx="6629400" cy="6621379"/>
              <a:chOff x="24882" y="-16438"/>
              <a:chExt cx="4928118" cy="4800600"/>
            </a:xfrm>
          </p:grpSpPr>
          <p:pic>
            <p:nvPicPr>
              <p:cNvPr id="5" name="Picture 4"/>
              <p:cNvPicPr>
                <a:picLocks noChangeAspect="1"/>
              </p:cNvPicPr>
              <p:nvPr/>
            </p:nvPicPr>
            <p:blipFill rotWithShape="1">
              <a:blip r:embed="rId2" cstate="print"/>
              <a:srcRect b="30168"/>
              <a:stretch/>
            </p:blipFill>
            <p:spPr>
              <a:xfrm>
                <a:off x="24882" y="-16438"/>
                <a:ext cx="4928118" cy="4800600"/>
              </a:xfrm>
              <a:prstGeom prst="rect">
                <a:avLst/>
              </a:prstGeom>
            </p:spPr>
          </p:pic>
          <p:sp>
            <p:nvSpPr>
              <p:cNvPr id="6" name="Rectangle 5"/>
              <p:cNvSpPr/>
              <p:nvPr/>
            </p:nvSpPr>
            <p:spPr>
              <a:xfrm>
                <a:off x="2590801" y="4343400"/>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pic>
          <p:nvPicPr>
            <p:cNvPr id="8" name="Picture 7"/>
            <p:cNvPicPr>
              <a:picLocks noChangeAspect="1"/>
            </p:cNvPicPr>
            <p:nvPr/>
          </p:nvPicPr>
          <p:blipFill rotWithShape="1">
            <a:blip r:embed="rId3" cstate="print"/>
            <a:srcRect l="17904" t="68700"/>
            <a:stretch/>
          </p:blipFill>
          <p:spPr>
            <a:xfrm>
              <a:off x="4419600" y="3961882"/>
              <a:ext cx="5486400" cy="2920181"/>
            </a:xfrm>
            <a:prstGeom prst="rect">
              <a:avLst/>
            </a:prstGeom>
          </p:spPr>
        </p:pic>
      </p:grpSp>
    </p:spTree>
    <p:extLst>
      <p:ext uri="{BB962C8B-B14F-4D97-AF65-F5344CB8AC3E}">
        <p14:creationId xmlns:p14="http://schemas.microsoft.com/office/powerpoint/2010/main" xmlns="" val="6040347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600" dirty="0" smtClean="0"/>
              <a:t>يتفق هذا العصر مع جزء كبير من فترة جليد فورم، وجزء من فترة تقهقر الجليد التي أعقبت هذا الدور منذ حوالى 40 الف سنة واستمرت حتى 10 الأف سنة مضت، وفى رأى أخر أن بدايته منذ 72 الف سنة أو ربما 32 الف سنة، وفى هذا العصر اختفى إنسان نياندرتال فجأة، وظهر نوع أخر وهو </a:t>
            </a:r>
            <a:r>
              <a:rPr lang="ar-SA" sz="2600" dirty="0" smtClean="0">
                <a:solidFill>
                  <a:srgbClr val="FF0000"/>
                </a:solidFill>
              </a:rPr>
              <a:t>الإنسان العاقل </a:t>
            </a:r>
            <a:r>
              <a:rPr lang="ar-SA" sz="2600" dirty="0" smtClean="0"/>
              <a:t>وأيضا أصبحت الأحوال المناخية ملاءمة لمعيشة الإنسان وخاصة في نطاق العروض الوسطى، لذا سكن الإنسان لأول مرة مناطق لم تكن مسكونة من قبل، وغادر الكهوف صيفا لممارسة بعض النشاطات، وساد الجفاف مناطق الصحارى مما أدى إلى أن يهجرها الإنسان إلى مناطق أخرى يتوافر فيها النبات والصيد.</a:t>
            </a:r>
          </a:p>
          <a:p>
            <a:pPr marL="0" lvl="0" indent="0" algn="just" rtl="1">
              <a:buNone/>
            </a:pPr>
            <a:r>
              <a:rPr lang="ar-SA" sz="2600" dirty="0" smtClean="0"/>
              <a:t>وتميز العصر بالثورة الحضارية، وظهرت قوة التخيل والتعبير لدى الإنسان لأول مرة.</a:t>
            </a:r>
          </a:p>
          <a:p>
            <a:pPr marL="0" lvl="0" indent="0" algn="just" rtl="1">
              <a:buNone/>
            </a:pPr>
            <a:r>
              <a:rPr lang="ar-SA" sz="2600" dirty="0" smtClean="0"/>
              <a:t>كما تميز الطابع الحضاري لهذا العصر </a:t>
            </a:r>
            <a:r>
              <a:rPr lang="ar-SA" sz="2600" dirty="0" smtClean="0">
                <a:solidFill>
                  <a:srgbClr val="FF0000"/>
                </a:solidFill>
              </a:rPr>
              <a:t>بالتعقد</a:t>
            </a:r>
            <a:r>
              <a:rPr lang="ar-SA" sz="2600" dirty="0" smtClean="0"/>
              <a:t> عن أي فترة حضارية أخرى، هذا الطابع الذى </a:t>
            </a:r>
            <a:r>
              <a:rPr lang="ar-SA" sz="2600" dirty="0" smtClean="0">
                <a:solidFill>
                  <a:srgbClr val="FF0000"/>
                </a:solidFill>
              </a:rPr>
              <a:t>امتاز بسرعة الانتشار </a:t>
            </a:r>
            <a:r>
              <a:rPr lang="ar-SA" sz="2600" dirty="0" smtClean="0"/>
              <a:t>لدرجة انه وجد تشابه حضاري يشبه ذلك الذى ظهر في الحضارة الشيلية، إذ اصبح الإنسان في هذه الفترة متجانسا حضاريا وجنسياً. </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2482553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600" dirty="0" smtClean="0"/>
              <a:t>أما عن </a:t>
            </a:r>
            <a:r>
              <a:rPr lang="ar-SA" sz="2600" dirty="0" smtClean="0">
                <a:solidFill>
                  <a:srgbClr val="FF0000"/>
                </a:solidFill>
              </a:rPr>
              <a:t>صناعة هذا العصر</a:t>
            </a:r>
            <a:r>
              <a:rPr lang="ar-SA" sz="2600" dirty="0" smtClean="0"/>
              <a:t>، فقد تركزت على صناعة النصال، حيث صنع أدوات ضمت المدى والمكاشط والمحافز والمثاقب، ومن الأسلحة نجد السهام ورؤوس الرماح.</a:t>
            </a:r>
          </a:p>
          <a:p>
            <a:pPr marL="0" lvl="0" indent="0" algn="just" rtl="1">
              <a:buNone/>
            </a:pPr>
            <a:r>
              <a:rPr lang="ar-SA" sz="2600" dirty="0" smtClean="0"/>
              <a:t>ونظرا لظهور الإنسان العاقل وهو جد الإنسان الحالي، فقد عاش في بيئات جغرافية متباينة، هذا التباين أعطى شيئا من العزلة الجغرافية، سمحت لجماعات بشرية أن تكتسب صفة البيئة، وان تنقل الصفات من جيل إلى أخر لتظهر لنا السلالات المعروفة حاليا، وان كان يمكن اعتبار سلالات الإنسان العاقل ما هي إلا مقدمات للسلالات الحالية.</a:t>
            </a:r>
          </a:p>
          <a:p>
            <a:pPr lvl="0" algn="just" rtl="1">
              <a:buFontTx/>
              <a:buChar char="-"/>
            </a:pPr>
            <a:r>
              <a:rPr lang="ar-SA" sz="2800" b="1" i="1" u="sng" dirty="0" smtClean="0"/>
              <a:t>سلالة كرومانيون:</a:t>
            </a:r>
            <a:endParaRPr lang="ar-SA" sz="2800" b="1" i="1" u="sng" dirty="0"/>
          </a:p>
          <a:p>
            <a:pPr marL="0" lvl="0" indent="0" algn="just" rtl="1">
              <a:buNone/>
            </a:pPr>
            <a:r>
              <a:rPr lang="ar-SA" sz="2600" dirty="0" smtClean="0"/>
              <a:t>من اشهر السلالات التي كشفت عنها النقاب في منطقة دوردوجن في جنوب فرنسا، وإنسان هذه السلالة هو صاحب الحضارة الاوريناسية التي تتميز بصناعة أقدم الآت الشظايا وأوسعها انتشارا من النصال والأزاميل والمخارز.</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286804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500" b="1" i="1" u="sng" dirty="0" smtClean="0"/>
              <a:t>سلالة شانسيلد:</a:t>
            </a:r>
          </a:p>
          <a:p>
            <a:pPr marL="0" lvl="0" indent="0" algn="just" rtl="1">
              <a:buNone/>
            </a:pPr>
            <a:r>
              <a:rPr lang="ar-SA" sz="2500" dirty="0" smtClean="0"/>
              <a:t>عاشت في ظل مناخ بارج، حيث وجد هيكل بشرى في شانسليد في فرنسا. وتنسب إلى هذا الإنسان الحضارة السولترية التي تمتاز بأدوات حجرية تسبه في شكلها ورقة الصفصاف، وقد كانت حضارة قصيرة العمر، إذ حلت محلها الحضارة المجدلية.</a:t>
            </a:r>
          </a:p>
          <a:p>
            <a:pPr lvl="0" algn="just" rtl="1">
              <a:buFontTx/>
              <a:buChar char="-"/>
            </a:pPr>
            <a:r>
              <a:rPr lang="ar-SA" sz="2500" b="1" i="1" u="sng" dirty="0" smtClean="0"/>
              <a:t>سلالة كوم كابل.</a:t>
            </a:r>
          </a:p>
          <a:p>
            <a:pPr lvl="0" algn="just" rtl="1">
              <a:buFontTx/>
              <a:buChar char="-"/>
            </a:pPr>
            <a:r>
              <a:rPr lang="ar-SA" sz="2500" dirty="0" smtClean="0"/>
              <a:t>عاشت في غرب أوروبا، وكان إنسان هذه السلالة اقصر من سلالة كرومانيون وأضيق وجها ورأسا ووجها وأكثر بروزا في عظام الحاجبين، وكان اقدم في الظهور من إنسان سلالة كرومانيون.</a:t>
            </a:r>
          </a:p>
          <a:p>
            <a:pPr lvl="0" algn="just" rtl="1">
              <a:buFontTx/>
              <a:buChar char="-"/>
            </a:pPr>
            <a:r>
              <a:rPr lang="ar-SA" sz="2500" b="1" i="1" u="sng" dirty="0" smtClean="0"/>
              <a:t>- سلالة جريمالدى.</a:t>
            </a:r>
          </a:p>
          <a:p>
            <a:pPr lvl="0" algn="just" rtl="1">
              <a:buFontTx/>
              <a:buChar char="-"/>
            </a:pPr>
            <a:r>
              <a:rPr lang="ar-SA" sz="2500" dirty="0" smtClean="0"/>
              <a:t>وجدت بالقرب من مونت كارلو، وقد دلت الصفات الجنسية أنها تشبه الزنوج، وهذا التشابه يبدو واضحا جليا في تقاطيع الوجه وشكل الجمجمة ولاسيما نتوء وبروز الفم.</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8310463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grpSp>
        <p:nvGrpSpPr>
          <p:cNvPr id="6" name="Group 5"/>
          <p:cNvGrpSpPr/>
          <p:nvPr/>
        </p:nvGrpSpPr>
        <p:grpSpPr>
          <a:xfrm>
            <a:off x="0" y="0"/>
            <a:ext cx="9911558" cy="6906067"/>
            <a:chOff x="0" y="0"/>
            <a:chExt cx="9911558" cy="6906067"/>
          </a:xfrm>
        </p:grpSpPr>
        <p:grpSp>
          <p:nvGrpSpPr>
            <p:cNvPr id="4" name="Group 3"/>
            <p:cNvGrpSpPr/>
            <p:nvPr/>
          </p:nvGrpSpPr>
          <p:grpSpPr>
            <a:xfrm>
              <a:off x="0" y="0"/>
              <a:ext cx="5040376" cy="6892212"/>
              <a:chOff x="0" y="0"/>
              <a:chExt cx="5040376" cy="6892212"/>
            </a:xfrm>
          </p:grpSpPr>
          <p:pic>
            <p:nvPicPr>
              <p:cNvPr id="2" name="Picture 1"/>
              <p:cNvPicPr>
                <a:picLocks noChangeAspect="1"/>
              </p:cNvPicPr>
              <p:nvPr/>
            </p:nvPicPr>
            <p:blipFill>
              <a:blip r:embed="rId2" cstate="print"/>
              <a:stretch>
                <a:fillRect/>
              </a:stretch>
            </p:blipFill>
            <p:spPr>
              <a:xfrm>
                <a:off x="0" y="0"/>
                <a:ext cx="5040376" cy="6892212"/>
              </a:xfrm>
              <a:prstGeom prst="rect">
                <a:avLst/>
              </a:prstGeom>
            </p:spPr>
          </p:pic>
          <p:sp>
            <p:nvSpPr>
              <p:cNvPr id="3" name="Rectangle 2"/>
              <p:cNvSpPr/>
              <p:nvPr/>
            </p:nvSpPr>
            <p:spPr>
              <a:xfrm>
                <a:off x="4495800" y="6172200"/>
                <a:ext cx="5334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pic>
          <p:nvPicPr>
            <p:cNvPr id="5" name="Picture 4"/>
            <p:cNvPicPr>
              <a:picLocks noChangeAspect="1"/>
            </p:cNvPicPr>
            <p:nvPr/>
          </p:nvPicPr>
          <p:blipFill>
            <a:blip r:embed="rId3" cstate="print"/>
            <a:stretch>
              <a:fillRect/>
            </a:stretch>
          </p:blipFill>
          <p:spPr>
            <a:xfrm>
              <a:off x="4530436" y="3581400"/>
              <a:ext cx="5381122" cy="3324667"/>
            </a:xfrm>
            <a:prstGeom prst="rect">
              <a:avLst/>
            </a:prstGeom>
          </p:spPr>
        </p:pic>
      </p:grpSp>
    </p:spTree>
    <p:extLst>
      <p:ext uri="{BB962C8B-B14F-4D97-AF65-F5344CB8AC3E}">
        <p14:creationId xmlns:p14="http://schemas.microsoft.com/office/powerpoint/2010/main" xmlns="" val="5577940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ctr" rtl="1">
              <a:buNone/>
            </a:pPr>
            <a:r>
              <a:rPr lang="ar-SA" sz="2600" dirty="0" smtClean="0">
                <a:solidFill>
                  <a:srgbClr val="FF0000"/>
                </a:solidFill>
              </a:rPr>
              <a:t>أما عن حضارات العصر الحجري القديم فسنجد الحضارات التالية:</a:t>
            </a:r>
          </a:p>
          <a:p>
            <a:pPr marL="0" lvl="0" indent="0" algn="ctr" rtl="1">
              <a:buNone/>
            </a:pPr>
            <a:r>
              <a:rPr lang="ar-SA" sz="3000" b="1" i="1" u="sng" dirty="0" smtClean="0"/>
              <a:t>حضارة فرنسا</a:t>
            </a:r>
          </a:p>
          <a:p>
            <a:pPr marL="0" lvl="0" indent="0" algn="just" rtl="1">
              <a:buNone/>
            </a:pPr>
            <a:r>
              <a:rPr lang="ar-SA" sz="2500" dirty="0" smtClean="0"/>
              <a:t>حيث حفظت الكهوف أثار تلك الحضارات ، وهى على النحو التالي:</a:t>
            </a:r>
          </a:p>
          <a:p>
            <a:pPr lvl="0" algn="just" rtl="1">
              <a:buFontTx/>
              <a:buChar char="-"/>
            </a:pPr>
            <a:r>
              <a:rPr lang="ar-SA" sz="2500" dirty="0" smtClean="0">
                <a:solidFill>
                  <a:srgbClr val="FF0000"/>
                </a:solidFill>
              </a:rPr>
              <a:t>الحضارة الشاتلبيرونية: </a:t>
            </a:r>
            <a:r>
              <a:rPr lang="ar-SA" sz="2500" dirty="0" smtClean="0"/>
              <a:t>وهى اقدم حضارات العصر الحجري القديم الأعلى، وتنسب إلى كهف شاتلبرون في فرنسا، ووجدت مخلفاتها مصاحبة لسلالة كوم كابل ومعظم أثار هذه الحضارة من النوع الموستيرى، فهي في معظمها أسلحة رديئة الصنع.</a:t>
            </a:r>
          </a:p>
          <a:p>
            <a:pPr lvl="0" algn="just" rtl="1">
              <a:buFontTx/>
              <a:buChar char="-"/>
            </a:pPr>
            <a:r>
              <a:rPr lang="ar-SA" sz="2500" dirty="0" smtClean="0">
                <a:solidFill>
                  <a:srgbClr val="FF0000"/>
                </a:solidFill>
              </a:rPr>
              <a:t>الحضارة الاوريناسية: </a:t>
            </a:r>
            <a:r>
              <a:rPr lang="ar-SA" sz="2500" dirty="0" smtClean="0"/>
              <a:t>يطلق عليها أيضا الحضارة الاوريجناسية وتنسب إلى كهف اوريجناس ويعتقد أن اصل هذه الحضارة من إفريقيا ( شمال إفريقيا من الحضارة القفصية) وذلك لتشابه صناعاتها مع صناعة الحضارة القفصية، وان كان هذا التشابه لا يقطع تماما بوجود صلة بين الحضارتين. وتميزت الحضارة بنصال ومخارز وأزاميل بطريقة النواة اكثر من طريقة التشظية، كما صنع أصحاب هذه الحضارة أدوات عظيمة.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058959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lvl="0" algn="just" rtl="1">
              <a:buFontTx/>
              <a:buChar char="-"/>
            </a:pPr>
            <a:r>
              <a:rPr lang="ar-SA" sz="2950" dirty="0" smtClean="0">
                <a:solidFill>
                  <a:srgbClr val="FF0000"/>
                </a:solidFill>
              </a:rPr>
              <a:t>الحضارة الجرافيتية: </a:t>
            </a:r>
            <a:r>
              <a:rPr lang="ar-SA" sz="2950" dirty="0" smtClean="0"/>
              <a:t>وقد عاش أصحابها في نطاق يقع جنوب مناطق تواجد الحضارة الاوريناسية في جنوب وشرق أوروبا، وخاصة في روسيا الأوربية. وتحمل صناعات متطورة وربطها العلماء بالحضارة البريجودية التي كانت توازى الحضارة الشاتلبيرونية، ومع ذلك لا تختلف أدوات الحضارة الجرافيتية عن أدوات الحضارة الاوريناسية إذ شملت النصال والأزاميل والمخارز.</a:t>
            </a:r>
          </a:p>
          <a:p>
            <a:pPr lvl="0" algn="just" rtl="1">
              <a:buFontTx/>
              <a:buChar char="-"/>
            </a:pPr>
            <a:r>
              <a:rPr lang="ar-SA" sz="2950" dirty="0" smtClean="0">
                <a:solidFill>
                  <a:srgbClr val="FF0000"/>
                </a:solidFill>
              </a:rPr>
              <a:t>الحضارة السولترية: </a:t>
            </a:r>
            <a:r>
              <a:rPr lang="ar-SA" sz="2950" dirty="0" smtClean="0"/>
              <a:t>وجاءت عقب الحضارة الجرافيتية، واغلب الظن أن موطنها الأصلي هو إقليم وسط أوروبا خاصة المجر وبلغاريا، ثم انتشرت بعد ذلك في القارة، وتميزت صناعاتها بالتشظية بالضغط، واتخذت الآلات ورق الغار أو ورق الصفصاف، كما صنع أصحاب الحضارة نصالا ذات قاعدة.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444429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lvl="0" algn="just" rtl="1">
              <a:buFontTx/>
              <a:buChar char="-"/>
            </a:pPr>
            <a:r>
              <a:rPr lang="ar-SA" dirty="0" smtClean="0">
                <a:solidFill>
                  <a:srgbClr val="FF0000"/>
                </a:solidFill>
              </a:rPr>
              <a:t>الحضارة المجدلية: </a:t>
            </a:r>
            <a:r>
              <a:rPr lang="ar-SA" dirty="0" smtClean="0"/>
              <a:t>وتعرف أيضا باسم الحضارة المجدلينية، وقد عمرت هذه الحضارة أطول فترة مقارنة بعمر الحضارات السابقة، ومكثت حتى نهاية البليوستوسين. ويعتقد أن موطنها الأصلي جنوب غرب فرنسا وشمال إسبانيا، وانتشرت بعد تطورها في بلجيكا وسويسرا وجنوب المانيا. وعاش أصحاب الحضارة في بيئة الحشائش، وتوفر لهم الصيد الجيد، ومن اهم الأدوات التي صنعوها المحفر الذى صنع من قرون الرنة، وكذلك الحراب المسننة، وأيضا تماثيل لحيوانات من العظم، والتي استخدمت كتميمة أو كحلية.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9445560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ctr" rtl="1">
              <a:buNone/>
            </a:pPr>
            <a:r>
              <a:rPr lang="ar-SA" sz="3000" dirty="0" smtClean="0">
                <a:solidFill>
                  <a:srgbClr val="FF0000"/>
                </a:solidFill>
              </a:rPr>
              <a:t>أما عن حضارات هذا العصر خارج أوروبا فيمكن أن نلخصها فيما يلى:</a:t>
            </a:r>
          </a:p>
          <a:p>
            <a:pPr marL="0" lvl="0" indent="0" algn="just" rtl="1">
              <a:buNone/>
            </a:pPr>
            <a:r>
              <a:rPr lang="ar-SA" sz="3000" dirty="0" smtClean="0"/>
              <a:t>1- نجح الإنسان في العصر الحجري القديم الأوسط في الانتشار نحو الشمال فاحتل مساحات كبيرة من </a:t>
            </a:r>
            <a:r>
              <a:rPr lang="ar-SA" sz="3000" dirty="0" smtClean="0">
                <a:solidFill>
                  <a:srgbClr val="FF0000"/>
                </a:solidFill>
              </a:rPr>
              <a:t>روسيا الأوربية </a:t>
            </a:r>
            <a:r>
              <a:rPr lang="ar-SA" sz="3000" dirty="0" smtClean="0"/>
              <a:t>وأجزاء من سيبيريا.</a:t>
            </a:r>
          </a:p>
          <a:p>
            <a:pPr marL="0" lvl="0" indent="0" algn="just" rtl="1">
              <a:buNone/>
            </a:pPr>
            <a:r>
              <a:rPr lang="ar-SA" sz="3000" dirty="0" smtClean="0"/>
              <a:t>2- انتقلت المؤثرات الحضارية إلى الصين وفى مرحلة تالية إلى اليابان.</a:t>
            </a:r>
          </a:p>
          <a:p>
            <a:pPr marL="0" lvl="0" indent="0" algn="just" rtl="1">
              <a:buNone/>
            </a:pPr>
            <a:r>
              <a:rPr lang="ar-SA" sz="3000" dirty="0" smtClean="0"/>
              <a:t>3- وجدت حضارات في </a:t>
            </a:r>
            <a:r>
              <a:rPr lang="ar-SA" sz="3000" dirty="0" smtClean="0">
                <a:solidFill>
                  <a:srgbClr val="FF0000"/>
                </a:solidFill>
              </a:rPr>
              <a:t>العراق</a:t>
            </a:r>
            <a:r>
              <a:rPr lang="ar-SA" sz="3000" dirty="0" smtClean="0"/>
              <a:t> تحمل صفات العصر الحجري الأعلى.</a:t>
            </a:r>
          </a:p>
          <a:p>
            <a:pPr marL="0" lvl="0" indent="0" algn="just" rtl="1">
              <a:buNone/>
            </a:pPr>
            <a:r>
              <a:rPr lang="ar-SA" sz="3000" dirty="0" smtClean="0"/>
              <a:t>4- وجدت حضارات في </a:t>
            </a:r>
            <a:r>
              <a:rPr lang="ar-SA" sz="3000" dirty="0" smtClean="0">
                <a:solidFill>
                  <a:srgbClr val="FF0000"/>
                </a:solidFill>
              </a:rPr>
              <a:t>ايران وسوريا</a:t>
            </a:r>
            <a:r>
              <a:rPr lang="ar-SA" sz="3000" dirty="0" smtClean="0"/>
              <a:t> </a:t>
            </a:r>
            <a:r>
              <a:rPr lang="ar-SA" sz="3000" dirty="0" smtClean="0">
                <a:solidFill>
                  <a:srgbClr val="FF0000"/>
                </a:solidFill>
              </a:rPr>
              <a:t>ولبنان.</a:t>
            </a:r>
          </a:p>
          <a:p>
            <a:pPr marL="0" lvl="0" indent="0" algn="just" rtl="1">
              <a:buNone/>
            </a:pPr>
            <a:r>
              <a:rPr lang="ar-SA" sz="3000" dirty="0" smtClean="0"/>
              <a:t>5- وجدت حضارات في </a:t>
            </a:r>
            <a:r>
              <a:rPr lang="ar-SA" sz="3000" dirty="0" smtClean="0">
                <a:solidFill>
                  <a:srgbClr val="FF0000"/>
                </a:solidFill>
              </a:rPr>
              <a:t>مصر</a:t>
            </a:r>
            <a:r>
              <a:rPr lang="ar-SA" sz="3000" dirty="0" smtClean="0"/>
              <a:t>، وتنسب الحضارة </a:t>
            </a:r>
            <a:r>
              <a:rPr lang="ar-SA" sz="3000" dirty="0" err="1" smtClean="0">
                <a:solidFill>
                  <a:srgbClr val="FF0000"/>
                </a:solidFill>
              </a:rPr>
              <a:t>السييلية</a:t>
            </a:r>
            <a:r>
              <a:rPr lang="ar-SA" sz="3000" dirty="0" smtClean="0"/>
              <a:t> التي عرفت في </a:t>
            </a:r>
            <a:r>
              <a:rPr lang="ar-SA" sz="3000" dirty="0" smtClean="0">
                <a:solidFill>
                  <a:srgbClr val="FF0000"/>
                </a:solidFill>
              </a:rPr>
              <a:t>كوم</a:t>
            </a:r>
            <a:r>
              <a:rPr lang="ar-SA" sz="3000" dirty="0" smtClean="0"/>
              <a:t> </a:t>
            </a:r>
            <a:r>
              <a:rPr lang="ar-SA" sz="3000" dirty="0" smtClean="0">
                <a:solidFill>
                  <a:srgbClr val="FF0000"/>
                </a:solidFill>
              </a:rPr>
              <a:t>امبو</a:t>
            </a:r>
            <a:r>
              <a:rPr lang="ar-SA" sz="3000" dirty="0" smtClean="0"/>
              <a:t> إلى هذا العصر وهى حضارة متطورة عن </a:t>
            </a:r>
            <a:r>
              <a:rPr lang="ar-SA" sz="3000" dirty="0" smtClean="0">
                <a:solidFill>
                  <a:srgbClr val="FF0000"/>
                </a:solidFill>
              </a:rPr>
              <a:t>اللفواظية</a:t>
            </a:r>
            <a:r>
              <a:rPr lang="ar-SA" sz="3000" dirty="0" smtClean="0"/>
              <a:t>.</a:t>
            </a:r>
          </a:p>
          <a:p>
            <a:pPr marL="0" lvl="0" indent="0" algn="just" rtl="1">
              <a:buNone/>
            </a:pPr>
            <a:endParaRPr lang="ar-SA" sz="3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20</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4652585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3000" dirty="0" smtClean="0"/>
              <a:t>6- عرفت </a:t>
            </a:r>
            <a:r>
              <a:rPr lang="ar-SA" sz="3000" dirty="0" smtClean="0">
                <a:solidFill>
                  <a:srgbClr val="FF0000"/>
                </a:solidFill>
              </a:rPr>
              <a:t>تونس</a:t>
            </a:r>
            <a:r>
              <a:rPr lang="ar-SA" sz="3000" dirty="0" smtClean="0"/>
              <a:t> حضارة العصر الحجري القديم الأعلى فيما يسمى </a:t>
            </a:r>
            <a:r>
              <a:rPr lang="ar-SA" sz="3000" dirty="0" smtClean="0">
                <a:solidFill>
                  <a:srgbClr val="FF0000"/>
                </a:solidFill>
              </a:rPr>
              <a:t>بالحضارة</a:t>
            </a:r>
            <a:r>
              <a:rPr lang="ar-SA" sz="3000" dirty="0" smtClean="0"/>
              <a:t> </a:t>
            </a:r>
            <a:r>
              <a:rPr lang="ar-SA" sz="3000" dirty="0" smtClean="0">
                <a:solidFill>
                  <a:srgbClr val="FF0000"/>
                </a:solidFill>
              </a:rPr>
              <a:t>العاطرية</a:t>
            </a:r>
            <a:r>
              <a:rPr lang="ar-SA" sz="3000" dirty="0" smtClean="0"/>
              <a:t>.</a:t>
            </a:r>
          </a:p>
          <a:p>
            <a:pPr marL="0" lvl="0" indent="0" algn="just" rtl="1">
              <a:buNone/>
            </a:pPr>
            <a:r>
              <a:rPr lang="ar-SA" sz="3000" dirty="0" smtClean="0"/>
              <a:t>7- عرف إقليم </a:t>
            </a:r>
            <a:r>
              <a:rPr lang="ar-SA" sz="3000" dirty="0" smtClean="0">
                <a:solidFill>
                  <a:srgbClr val="FF0000"/>
                </a:solidFill>
              </a:rPr>
              <a:t>برقة</a:t>
            </a:r>
            <a:r>
              <a:rPr lang="ar-SA" sz="3000" dirty="0" smtClean="0"/>
              <a:t> حضارة </a:t>
            </a:r>
            <a:r>
              <a:rPr lang="ar-SA" sz="3000" dirty="0" smtClean="0">
                <a:solidFill>
                  <a:srgbClr val="FF0000"/>
                </a:solidFill>
              </a:rPr>
              <a:t>الدبة</a:t>
            </a:r>
            <a:r>
              <a:rPr lang="ar-SA" sz="3000" dirty="0" smtClean="0"/>
              <a:t>.</a:t>
            </a:r>
          </a:p>
          <a:p>
            <a:pPr marL="0" lvl="0" indent="0" algn="just" rtl="1">
              <a:buNone/>
            </a:pPr>
            <a:r>
              <a:rPr lang="ar-SA" sz="3000" dirty="0" smtClean="0"/>
              <a:t>8- عاصرت الحضارة </a:t>
            </a:r>
            <a:r>
              <a:rPr lang="ar-SA" sz="3000" dirty="0" smtClean="0">
                <a:solidFill>
                  <a:srgbClr val="FF0000"/>
                </a:solidFill>
              </a:rPr>
              <a:t>القفصية</a:t>
            </a:r>
            <a:r>
              <a:rPr lang="ar-SA" sz="3000" dirty="0" smtClean="0"/>
              <a:t> في </a:t>
            </a:r>
            <a:r>
              <a:rPr lang="ar-SA" sz="3000" dirty="0" smtClean="0">
                <a:solidFill>
                  <a:srgbClr val="FF0000"/>
                </a:solidFill>
              </a:rPr>
              <a:t>غربي</a:t>
            </a:r>
            <a:r>
              <a:rPr lang="ar-SA" sz="3000" dirty="0" smtClean="0"/>
              <a:t> </a:t>
            </a:r>
            <a:r>
              <a:rPr lang="ar-SA" sz="3000" dirty="0" smtClean="0">
                <a:solidFill>
                  <a:srgbClr val="FF0000"/>
                </a:solidFill>
              </a:rPr>
              <a:t>تونس</a:t>
            </a:r>
            <a:r>
              <a:rPr lang="ar-SA" sz="3000" dirty="0" smtClean="0"/>
              <a:t> </a:t>
            </a:r>
            <a:r>
              <a:rPr lang="ar-SA" sz="3000" dirty="0" smtClean="0">
                <a:solidFill>
                  <a:srgbClr val="FF0000"/>
                </a:solidFill>
              </a:rPr>
              <a:t>وشرقي</a:t>
            </a:r>
            <a:r>
              <a:rPr lang="ar-SA" sz="3000" dirty="0" smtClean="0"/>
              <a:t> </a:t>
            </a:r>
            <a:r>
              <a:rPr lang="ar-SA" sz="3000" dirty="0" smtClean="0">
                <a:solidFill>
                  <a:srgbClr val="FF0000"/>
                </a:solidFill>
              </a:rPr>
              <a:t>الجزائر</a:t>
            </a:r>
            <a:r>
              <a:rPr lang="ar-SA" sz="3000" dirty="0" smtClean="0"/>
              <a:t> الحضارة </a:t>
            </a:r>
            <a:r>
              <a:rPr lang="ar-SA" sz="3000" dirty="0" smtClean="0">
                <a:solidFill>
                  <a:srgbClr val="FF0000"/>
                </a:solidFill>
              </a:rPr>
              <a:t>العاطرية</a:t>
            </a:r>
            <a:r>
              <a:rPr lang="ar-SA" sz="3000" dirty="0" smtClean="0"/>
              <a:t>، وتشابهت أدواتها مع الحضارة </a:t>
            </a:r>
            <a:r>
              <a:rPr lang="ar-SA" sz="3000" dirty="0" smtClean="0">
                <a:solidFill>
                  <a:srgbClr val="FF0000"/>
                </a:solidFill>
              </a:rPr>
              <a:t>الاوريناسية</a:t>
            </a:r>
            <a:r>
              <a:rPr lang="ar-SA" sz="3000" dirty="0" smtClean="0"/>
              <a:t> في إسبانيا.</a:t>
            </a:r>
          </a:p>
          <a:p>
            <a:pPr marL="0" lvl="0" indent="0" algn="just" rtl="1">
              <a:buNone/>
            </a:pPr>
            <a:r>
              <a:rPr lang="ar-SA" sz="3000" dirty="0" smtClean="0"/>
              <a:t>9- وعلى الساحل الشمالي لسلسة جبال اطلس </a:t>
            </a:r>
            <a:r>
              <a:rPr lang="ar-SA" sz="3000" dirty="0" smtClean="0">
                <a:solidFill>
                  <a:srgbClr val="FF0000"/>
                </a:solidFill>
              </a:rPr>
              <a:t>المغرب</a:t>
            </a:r>
            <a:r>
              <a:rPr lang="ar-SA" sz="3000" dirty="0" smtClean="0"/>
              <a:t> عاش أصحاب الحضارة </a:t>
            </a:r>
            <a:r>
              <a:rPr lang="ar-SA" sz="3000" dirty="0" smtClean="0">
                <a:solidFill>
                  <a:srgbClr val="FF0000"/>
                </a:solidFill>
              </a:rPr>
              <a:t>الوهرانية</a:t>
            </a:r>
            <a:r>
              <a:rPr lang="ar-SA" sz="3000" dirty="0" smtClean="0"/>
              <a:t>.</a:t>
            </a:r>
          </a:p>
          <a:p>
            <a:pPr marL="0" lvl="0" indent="0" algn="just" rtl="1">
              <a:buNone/>
            </a:pPr>
            <a:r>
              <a:rPr lang="ar-SA" sz="3000" dirty="0" smtClean="0"/>
              <a:t>10- وعاش أصحاب الحضارة </a:t>
            </a:r>
            <a:r>
              <a:rPr lang="ar-SA" sz="3000" dirty="0" smtClean="0">
                <a:solidFill>
                  <a:srgbClr val="FF0000"/>
                </a:solidFill>
              </a:rPr>
              <a:t>الماجوسيانية</a:t>
            </a:r>
            <a:r>
              <a:rPr lang="ar-SA" sz="3000" dirty="0" smtClean="0"/>
              <a:t> في بعض مناطق </a:t>
            </a:r>
            <a:r>
              <a:rPr lang="ar-SA" sz="3000" dirty="0" smtClean="0">
                <a:solidFill>
                  <a:srgbClr val="FF0000"/>
                </a:solidFill>
              </a:rPr>
              <a:t>شرق</a:t>
            </a:r>
            <a:r>
              <a:rPr lang="ar-SA" sz="3000" dirty="0" smtClean="0"/>
              <a:t> </a:t>
            </a:r>
            <a:r>
              <a:rPr lang="ar-SA" sz="3000" dirty="0" smtClean="0">
                <a:solidFill>
                  <a:srgbClr val="FF0000"/>
                </a:solidFill>
              </a:rPr>
              <a:t>ووسط</a:t>
            </a:r>
            <a:r>
              <a:rPr lang="ar-SA" sz="3000" dirty="0" smtClean="0"/>
              <a:t> </a:t>
            </a:r>
            <a:r>
              <a:rPr lang="ar-SA" sz="3000" dirty="0" smtClean="0">
                <a:solidFill>
                  <a:srgbClr val="FF0000"/>
                </a:solidFill>
              </a:rPr>
              <a:t>إفريقيا</a:t>
            </a:r>
            <a:r>
              <a:rPr lang="ar-SA" sz="3000" dirty="0" smtClean="0"/>
              <a:t>. </a:t>
            </a:r>
          </a:p>
          <a:p>
            <a:pPr marL="0" lvl="0" indent="0" algn="just" rtl="1">
              <a:buNone/>
            </a:pPr>
            <a:endParaRPr lang="ar-SA" sz="3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21</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756481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22</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1871</TotalTime>
  <Words>1797</Words>
  <Application>Microsoft Office PowerPoint</Application>
  <PresentationFormat>A4 Paper (210x297 mm)‎</PresentationFormat>
  <Paragraphs>97</Paragraphs>
  <Slides>22</Slides>
  <Notes>0</Notes>
  <HiddenSlides>0</HiddenSlides>
  <MMClips>0</MMClips>
  <ScaleCrop>false</ScaleCrop>
  <HeadingPairs>
    <vt:vector size="4" baseType="variant">
      <vt:variant>
        <vt:lpstr>سمة</vt:lpstr>
      </vt:variant>
      <vt:variant>
        <vt:i4>3</vt:i4>
      </vt:variant>
      <vt:variant>
        <vt:lpstr>عناوين الشرائح</vt:lpstr>
      </vt:variant>
      <vt:variant>
        <vt:i4>22</vt:i4>
      </vt:variant>
    </vt:vector>
  </HeadingPairs>
  <TitlesOfParts>
    <vt:vector size="25" baseType="lpstr">
      <vt:lpstr>Office Theme</vt:lpstr>
      <vt:lpstr>1_Office Theme</vt:lpstr>
      <vt:lpstr>2_Office Theme</vt:lpstr>
      <vt:lpstr>الشريحة 1</vt:lpstr>
      <vt:lpstr>المحاضرة الخامسة التطور الحضاري  في العصر الحجري القديم</vt:lpstr>
      <vt:lpstr>التطور الحضاري في العصر الحجري القديم</vt:lpstr>
      <vt:lpstr>الشريحة 4</vt:lpstr>
      <vt:lpstr>التطور الحضاري في العصر الحجري القديم الأسفل </vt:lpstr>
      <vt:lpstr>التطور الحضاري في العصر الحجري القديم الأسفل </vt:lpstr>
      <vt:lpstr>الشريحة 7</vt:lpstr>
      <vt:lpstr>الشريحة 8</vt:lpstr>
      <vt:lpstr>التطور الحضاري في العصر الحجري القديم الأسفل </vt:lpstr>
      <vt:lpstr>التطور الحضاري في العصر الحجري القديم الأوسط</vt:lpstr>
      <vt:lpstr>التطور الحضاري في العصر الحجري القديم الأوسط</vt:lpstr>
      <vt:lpstr>الشريحة 12</vt:lpstr>
      <vt:lpstr>التطور الحضاري في العصر الحجري القديم الأعلى </vt:lpstr>
      <vt:lpstr>التطور الحضاري في العصر الحجري القديم الأعلى </vt:lpstr>
      <vt:lpstr>التطور الحضاري في العصر الحجري القديم الأعلى </vt:lpstr>
      <vt:lpstr>الشريحة 16</vt:lpstr>
      <vt:lpstr>التطور الحضاري في العصر الحجري القديم الأعلى </vt:lpstr>
      <vt:lpstr>التطور الحضاري في العصر الحجري القديم الأعلى </vt:lpstr>
      <vt:lpstr>التطور الحضاري في العصر الحجري القديم الأعلى </vt:lpstr>
      <vt:lpstr>التطور الحضاري في العصر الحجري القديم الأعلى </vt:lpstr>
      <vt:lpstr>التطور الحضاري في العصر الحجري القديم الأعلى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164</cp:revision>
  <dcterms:created xsi:type="dcterms:W3CDTF">2009-10-14T19:14:34Z</dcterms:created>
  <dcterms:modified xsi:type="dcterms:W3CDTF">2015-04-15T12:04:56Z</dcterms:modified>
</cp:coreProperties>
</file>