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theme/theme4.xml" ContentType="application/vnd.openxmlformats-officedocument.them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5" r:id="rId2"/>
    <p:sldMasterId id="2147483787" r:id="rId3"/>
  </p:sldMasterIdLst>
  <p:notesMasterIdLst>
    <p:notesMasterId r:id="rId24"/>
  </p:notesMasterIdLst>
  <p:sldIdLst>
    <p:sldId id="300" r:id="rId4"/>
    <p:sldId id="301" r:id="rId5"/>
    <p:sldId id="356" r:id="rId6"/>
    <p:sldId id="359" r:id="rId7"/>
    <p:sldId id="367" r:id="rId8"/>
    <p:sldId id="366" r:id="rId9"/>
    <p:sldId id="365" r:id="rId10"/>
    <p:sldId id="364" r:id="rId11"/>
    <p:sldId id="363" r:id="rId12"/>
    <p:sldId id="362" r:id="rId13"/>
    <p:sldId id="368" r:id="rId14"/>
    <p:sldId id="361" r:id="rId15"/>
    <p:sldId id="360" r:id="rId16"/>
    <p:sldId id="357" r:id="rId17"/>
    <p:sldId id="358" r:id="rId18"/>
    <p:sldId id="369" r:id="rId19"/>
    <p:sldId id="370" r:id="rId20"/>
    <p:sldId id="371" r:id="rId21"/>
    <p:sldId id="372"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FF0066"/>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55" d="100"/>
          <a:sy n="55" d="100"/>
        </p:scale>
        <p:origin x="-906" y="-8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8068590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1"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1"/>
            <a:ext cx="482600" cy="365125"/>
          </a:xfr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281000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89555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894991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689076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6715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029004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487714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511495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849796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73593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313686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676A55">
                    <a:lumMod val="75000"/>
                  </a:srgbClr>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676A55">
                    <a:lumMod val="75000"/>
                  </a:srgbClr>
                </a:solidFill>
                <a:latin typeface="Calibri" pitchFamily="34" charset="0"/>
              </a:rPr>
              <a:t>عمادة التعلم الإلكتروني والتعليم عن بعد</a:t>
            </a:r>
            <a:endParaRPr lang="en-US" sz="2400" b="1" dirty="0">
              <a:solidFill>
                <a:srgbClr val="676A55">
                  <a:lumMod val="75000"/>
                </a:srgbClr>
              </a:solidFill>
              <a:latin typeface="Calibri" pitchFamily="34" charset="0"/>
            </a:endParaRPr>
          </a:p>
          <a:p>
            <a:pPr algn="ctr" rtl="0">
              <a:spcBef>
                <a:spcPct val="20000"/>
              </a:spcBef>
              <a:buFont typeface="Arial" pitchFamily="34" charset="0"/>
              <a:buNone/>
            </a:pPr>
            <a:r>
              <a:rPr lang="ar-SA" sz="2400" dirty="0" smtClean="0">
                <a:solidFill>
                  <a:srgbClr val="676A55">
                    <a:lumMod val="75000"/>
                  </a:srgbClr>
                </a:solidFill>
                <a:latin typeface="Calibri" pitchFamily="34" charset="0"/>
              </a:rPr>
              <a:t>	</a:t>
            </a:r>
            <a:endParaRPr lang="en-US" sz="2400" dirty="0">
              <a:solidFill>
                <a:srgbClr val="676A55">
                  <a:lumMod val="75000"/>
                </a:srgb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xmlns="" val="31503141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663316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470091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194777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567345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787717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23143719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762490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1232165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76181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6458910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75692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solidFill>
                <a:prstClr val="black"/>
              </a:solidFill>
            </a:endParaRPr>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2411240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2.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2"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prstClr val="white"/>
                </a:solidFill>
                <a:latin typeface="Calibri"/>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54219811"/>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King Faisal University</a:t>
            </a:r>
            <a:endParaRPr lang="en-US" sz="1600" dirty="0">
              <a:solidFill>
                <a:prstClr val="white"/>
              </a:solidFill>
              <a:latin typeface="Calibri"/>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جامعة الملك فيصل</a:t>
            </a:r>
            <a:endParaRPr lang="en-US" sz="1600" b="1" dirty="0">
              <a:solidFill>
                <a:prstClr val="white"/>
              </a:solidFill>
              <a:latin typeface="Calibri"/>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cs typeface="+mn-cs"/>
              </a:rPr>
              <a:t>Deanship of E-Learning and Distance Education</a:t>
            </a:r>
            <a:endParaRPr lang="en-US" sz="1200" dirty="0">
              <a:solidFill>
                <a:prstClr val="white"/>
              </a:solidFill>
              <a:latin typeface="Calibri"/>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عمادة التعلم الإ</a:t>
            </a:r>
            <a:r>
              <a:rPr lang="ar-EG" sz="1600" b="1" dirty="0" smtClean="0">
                <a:solidFill>
                  <a:prstClr val="white"/>
                </a:solidFill>
                <a:latin typeface="Calibri"/>
              </a:rPr>
              <a:t>ل</a:t>
            </a:r>
            <a:r>
              <a:rPr lang="ar-SA" sz="1600" b="1" dirty="0" smtClean="0">
                <a:solidFill>
                  <a:prstClr val="white"/>
                </a:solidFill>
                <a:latin typeface="Calibri"/>
              </a:rPr>
              <a:t>كتروني والتعل</a:t>
            </a:r>
            <a:r>
              <a:rPr lang="ar-EG" sz="1600" b="1" dirty="0" smtClean="0">
                <a:solidFill>
                  <a:prstClr val="white"/>
                </a:solidFill>
                <a:latin typeface="Calibri"/>
              </a:rPr>
              <a:t>ي</a:t>
            </a:r>
            <a:r>
              <a:rPr lang="ar-SA" sz="1600" b="1" dirty="0" smtClean="0">
                <a:solidFill>
                  <a:prstClr val="white"/>
                </a:solidFill>
                <a:latin typeface="Calibri"/>
              </a:rPr>
              <a:t>م عن بعد</a:t>
            </a:r>
            <a:endParaRPr lang="en-US" sz="1600" b="1" dirty="0">
              <a:solidFill>
                <a:prstClr val="white"/>
              </a:solidFill>
              <a:latin typeface="Calibri"/>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a:defRPr/>
            </a:pPr>
            <a:fld id="{E1D16D93-8795-4AD6-9A1F-54CC01E741BE}" type="slidenum">
              <a:rPr lang="ar-SA" smtClean="0">
                <a:solidFill>
                  <a:prstClr val="white"/>
                </a:solidFill>
              </a:rPr>
              <a:pPr>
                <a:defRPr/>
              </a:pPr>
              <a:t>‹#›</a:t>
            </a:fld>
            <a:endParaRPr lang="en-US" dirty="0" smtClean="0">
              <a:solidFill>
                <a:prstClr val="white"/>
              </a:solidFill>
            </a:endParaRPr>
          </a:p>
        </p:txBody>
      </p:sp>
    </p:spTree>
    <p:extLst>
      <p:ext uri="{BB962C8B-B14F-4D97-AF65-F5344CB8AC3E}">
        <p14:creationId xmlns:p14="http://schemas.microsoft.com/office/powerpoint/2010/main" xmlns="" val="385506636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2577486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السادسة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حضارات </a:t>
            </a:r>
            <a:br>
              <a:rPr lang="ar-SA" b="1" dirty="0" smtClean="0">
                <a:solidFill>
                  <a:srgbClr val="FF3300"/>
                </a:solidFill>
                <a:cs typeface="Arial" pitchFamily="34" charset="0"/>
              </a:rPr>
            </a:br>
            <a:r>
              <a:rPr lang="ar-SA" b="1" dirty="0" smtClean="0">
                <a:solidFill>
                  <a:srgbClr val="FF3300"/>
                </a:solidFill>
                <a:cs typeface="Arial" pitchFamily="34" charset="0"/>
              </a:rPr>
              <a:t>العصر الحجري </a:t>
            </a:r>
            <a:br>
              <a:rPr lang="ar-SA" b="1" dirty="0" smtClean="0">
                <a:solidFill>
                  <a:srgbClr val="FF3300"/>
                </a:solidFill>
                <a:cs typeface="Arial" pitchFamily="34" charset="0"/>
              </a:rPr>
            </a:br>
            <a:r>
              <a:rPr lang="ar-SA" b="1" dirty="0" smtClean="0">
                <a:solidFill>
                  <a:srgbClr val="FF3300"/>
                </a:solidFill>
                <a:cs typeface="Arial" pitchFamily="34" charset="0"/>
              </a:rPr>
              <a:t>المتوسط</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xmlns="" val="770875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حضارات العصر الحجري المتوسط</a:t>
            </a:r>
          </a:p>
        </p:txBody>
      </p:sp>
      <p:pic>
        <p:nvPicPr>
          <p:cNvPr id="2" name="Content Placeholder 1"/>
          <p:cNvPicPr>
            <a:picLocks noGrp="1" noChangeAspect="1"/>
          </p:cNvPicPr>
          <p:nvPr>
            <p:ph idx="4294967295"/>
          </p:nvPr>
        </p:nvPicPr>
        <p:blipFill>
          <a:blip r:embed="rId2" cstate="print"/>
          <a:stretch>
            <a:fillRect/>
          </a:stretch>
        </p:blipFill>
        <p:spPr>
          <a:xfrm>
            <a:off x="228600" y="1676400"/>
            <a:ext cx="9372600" cy="4002713"/>
          </a:xfrm>
          <a:prstGeom prst="rect">
            <a:avLst/>
          </a:prstGeom>
        </p:spPr>
      </p:pic>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7613532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52400" y="0"/>
            <a:ext cx="9753600" cy="1143000"/>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حضارات العصر الحجري المتوسط</a:t>
            </a:r>
          </a:p>
        </p:txBody>
      </p:sp>
      <p:sp>
        <p:nvSpPr>
          <p:cNvPr id="3" name="Content Placeholder 2"/>
          <p:cNvSpPr>
            <a:spLocks noGrp="1"/>
          </p:cNvSpPr>
          <p:nvPr>
            <p:ph idx="1"/>
          </p:nvPr>
        </p:nvSpPr>
        <p:spPr>
          <a:xfrm>
            <a:off x="0" y="1371601"/>
            <a:ext cx="9906000" cy="4754564"/>
          </a:xfrm>
        </p:spPr>
        <p:txBody>
          <a:bodyPr/>
          <a:lstStyle/>
          <a:p>
            <a:pPr algn="just" rtl="1"/>
            <a:r>
              <a:rPr lang="ar-SA" sz="2800" dirty="0" smtClean="0"/>
              <a:t>تميز العصر الحجري المتوسط ببعض الملامح العامة، يختص بعضها بالبيئة التي عاش فيها أصحاب حضارات هذا العصر، والبعض الآخر كملامح عامة مشتركة بين حضارات العصر.</a:t>
            </a:r>
          </a:p>
          <a:p>
            <a:pPr algn="just" rtl="1"/>
            <a:r>
              <a:rPr lang="ar-SA" sz="2800" dirty="0" smtClean="0"/>
              <a:t>وقد أمكن تتبع حضارات العصر الحجري المتوسط في المناطق التي حدثت فيها تغير مناخي واضح، سواء تلك التي ارتفعت فيها درجة الحرارة وكثرت فيها الأمطار، أو تلك التي قل مطرها كما في شمال إفريقيا وغرب أسيا.</a:t>
            </a:r>
          </a:p>
          <a:p>
            <a:pPr algn="just" rtl="1"/>
            <a:r>
              <a:rPr lang="ar-SA" sz="2800" dirty="0" smtClean="0"/>
              <a:t>وقد حدثت تحركات سكانية داخل أوروبا أو بين شمال إفريقيا وأوروبا حيث دفع الجفاف جماعات من شمال إفريقيا ليستقروا في أوروبا بعناصر حضارية جديدة لها الأبعاد الجغرافية التي يمكن أن نتلمسها عند دراسة حضارات أوروبا في هذا العصر.  </a:t>
            </a:r>
            <a:endParaRPr lang="ar-EG" sz="2800" dirty="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33101974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كان أيضا من سمات هذا العصر أن </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303666" y="1905000"/>
            <a:ext cx="9585228" cy="3143987"/>
          </a:xfrm>
          <a:prstGeom prst="rect">
            <a:avLst/>
          </a:prstGeom>
        </p:spPr>
      </p:pic>
    </p:spTree>
    <p:extLst>
      <p:ext uri="{BB962C8B-B14F-4D97-AF65-F5344CB8AC3E}">
        <p14:creationId xmlns:p14="http://schemas.microsoft.com/office/powerpoint/2010/main" xmlns="" val="14470506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حضارات العصر الحجري المتوسط</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1" y="1676400"/>
            <a:ext cx="9888894" cy="3969652"/>
          </a:xfrm>
          <a:prstGeom prst="rect">
            <a:avLst/>
          </a:prstGeom>
        </p:spPr>
      </p:pic>
    </p:spTree>
    <p:extLst>
      <p:ext uri="{BB962C8B-B14F-4D97-AF65-F5344CB8AC3E}">
        <p14:creationId xmlns:p14="http://schemas.microsoft.com/office/powerpoint/2010/main" xmlns="" val="948501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حضارات العصر الحجري المتوسط</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a:t>
            </a:fld>
            <a:endParaRPr lang="en-US" sz="2000" dirty="0">
              <a:solidFill>
                <a:prstClr val="white"/>
              </a:solidFill>
              <a:latin typeface="Calibri" pitchFamily="34" charset="0"/>
            </a:endParaRPr>
          </a:p>
        </p:txBody>
      </p:sp>
      <p:grpSp>
        <p:nvGrpSpPr>
          <p:cNvPr id="4" name="Group 3"/>
          <p:cNvGrpSpPr/>
          <p:nvPr/>
        </p:nvGrpSpPr>
        <p:grpSpPr>
          <a:xfrm>
            <a:off x="228600" y="1421245"/>
            <a:ext cx="8155836" cy="4854796"/>
            <a:chOff x="228600" y="1421245"/>
            <a:chExt cx="8155836" cy="4854796"/>
          </a:xfrm>
        </p:grpSpPr>
        <p:pic>
          <p:nvPicPr>
            <p:cNvPr id="2" name="Picture 1"/>
            <p:cNvPicPr>
              <a:picLocks noChangeAspect="1"/>
            </p:cNvPicPr>
            <p:nvPr/>
          </p:nvPicPr>
          <p:blipFill>
            <a:blip r:embed="rId2" cstate="print"/>
            <a:stretch>
              <a:fillRect/>
            </a:stretch>
          </p:blipFill>
          <p:spPr>
            <a:xfrm>
              <a:off x="228600" y="1421245"/>
              <a:ext cx="8155836" cy="4854796"/>
            </a:xfrm>
            <a:prstGeom prst="rect">
              <a:avLst/>
            </a:prstGeom>
          </p:spPr>
        </p:pic>
        <p:sp>
          <p:nvSpPr>
            <p:cNvPr id="3" name="Rectangle 2"/>
            <p:cNvSpPr/>
            <p:nvPr/>
          </p:nvSpPr>
          <p:spPr>
            <a:xfrm>
              <a:off x="457200" y="5715000"/>
              <a:ext cx="10668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xmlns="" val="31132617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حضارات العصر الحجري المتوسط</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a:t>
            </a:fld>
            <a:endParaRPr lang="en-US" sz="2000" dirty="0">
              <a:solidFill>
                <a:prstClr val="white"/>
              </a:solidFill>
              <a:latin typeface="Calibri" pitchFamily="34" charset="0"/>
            </a:endParaRPr>
          </a:p>
        </p:txBody>
      </p:sp>
      <p:grpSp>
        <p:nvGrpSpPr>
          <p:cNvPr id="8" name="Group 7"/>
          <p:cNvGrpSpPr/>
          <p:nvPr/>
        </p:nvGrpSpPr>
        <p:grpSpPr>
          <a:xfrm>
            <a:off x="1143000" y="1447800"/>
            <a:ext cx="7031930" cy="4929188"/>
            <a:chOff x="1143000" y="1447800"/>
            <a:chExt cx="7031930" cy="4929188"/>
          </a:xfrm>
        </p:grpSpPr>
        <p:grpSp>
          <p:nvGrpSpPr>
            <p:cNvPr id="6" name="Group 5"/>
            <p:cNvGrpSpPr/>
            <p:nvPr/>
          </p:nvGrpSpPr>
          <p:grpSpPr>
            <a:xfrm>
              <a:off x="1143000" y="1447800"/>
              <a:ext cx="7031930" cy="4929188"/>
              <a:chOff x="1143000" y="1447800"/>
              <a:chExt cx="7031930" cy="4929188"/>
            </a:xfrm>
          </p:grpSpPr>
          <p:grpSp>
            <p:nvGrpSpPr>
              <p:cNvPr id="4" name="Group 3"/>
              <p:cNvGrpSpPr/>
              <p:nvPr/>
            </p:nvGrpSpPr>
            <p:grpSpPr>
              <a:xfrm>
                <a:off x="1143000" y="1447800"/>
                <a:ext cx="7031930" cy="4929188"/>
                <a:chOff x="1143000" y="1447800"/>
                <a:chExt cx="7031930" cy="4929188"/>
              </a:xfrm>
            </p:grpSpPr>
            <p:pic>
              <p:nvPicPr>
                <p:cNvPr id="2" name="Picture 1"/>
                <p:cNvPicPr>
                  <a:picLocks noChangeAspect="1"/>
                </p:cNvPicPr>
                <p:nvPr/>
              </p:nvPicPr>
              <p:blipFill>
                <a:blip r:embed="rId2" cstate="print"/>
                <a:stretch>
                  <a:fillRect/>
                </a:stretch>
              </p:blipFill>
              <p:spPr>
                <a:xfrm>
                  <a:off x="1143000" y="1578179"/>
                  <a:ext cx="7031930" cy="4798809"/>
                </a:xfrm>
                <a:prstGeom prst="rect">
                  <a:avLst/>
                </a:prstGeom>
              </p:spPr>
            </p:pic>
            <p:sp>
              <p:nvSpPr>
                <p:cNvPr id="3" name="Rectangle 2"/>
                <p:cNvSpPr/>
                <p:nvPr/>
              </p:nvSpPr>
              <p:spPr>
                <a:xfrm>
                  <a:off x="7682948" y="1447800"/>
                  <a:ext cx="47873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pic>
            <p:nvPicPr>
              <p:cNvPr id="5" name="Picture 4"/>
              <p:cNvPicPr>
                <a:picLocks noChangeAspect="1"/>
              </p:cNvPicPr>
              <p:nvPr/>
            </p:nvPicPr>
            <p:blipFill>
              <a:blip r:embed="rId3" cstate="print"/>
              <a:stretch>
                <a:fillRect/>
              </a:stretch>
            </p:blipFill>
            <p:spPr>
              <a:xfrm>
                <a:off x="6705600" y="3436323"/>
                <a:ext cx="1456078" cy="481626"/>
              </a:xfrm>
              <a:prstGeom prst="rect">
                <a:avLst/>
              </a:prstGeom>
            </p:spPr>
          </p:pic>
        </p:grpSp>
        <p:pic>
          <p:nvPicPr>
            <p:cNvPr id="7" name="Picture 6"/>
            <p:cNvPicPr>
              <a:picLocks noChangeAspect="1"/>
            </p:cNvPicPr>
            <p:nvPr/>
          </p:nvPicPr>
          <p:blipFill>
            <a:blip r:embed="rId3" cstate="print"/>
            <a:stretch>
              <a:fillRect/>
            </a:stretch>
          </p:blipFill>
          <p:spPr>
            <a:xfrm>
              <a:off x="1215346" y="2941445"/>
              <a:ext cx="506012" cy="481626"/>
            </a:xfrm>
            <a:prstGeom prst="rect">
              <a:avLst/>
            </a:prstGeom>
          </p:spPr>
        </p:pic>
      </p:grpSp>
    </p:spTree>
    <p:extLst>
      <p:ext uri="{BB962C8B-B14F-4D97-AF65-F5344CB8AC3E}">
        <p14:creationId xmlns:p14="http://schemas.microsoft.com/office/powerpoint/2010/main" xmlns="" val="22838893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أولاً: حضارات شمال أوروبا</a:t>
            </a:r>
          </a:p>
        </p:txBody>
      </p:sp>
      <p:sp>
        <p:nvSpPr>
          <p:cNvPr id="2" name="Content Placeholder 1"/>
          <p:cNvSpPr>
            <a:spLocks noGrp="1"/>
          </p:cNvSpPr>
          <p:nvPr>
            <p:ph idx="1"/>
          </p:nvPr>
        </p:nvSpPr>
        <p:spPr>
          <a:xfrm>
            <a:off x="0" y="1600201"/>
            <a:ext cx="9906000" cy="4525963"/>
          </a:xfrm>
        </p:spPr>
        <p:txBody>
          <a:bodyPr/>
          <a:lstStyle/>
          <a:p>
            <a:pPr marL="0" indent="0" algn="just" rtl="1">
              <a:spcBef>
                <a:spcPts val="0"/>
              </a:spcBef>
            </a:pPr>
            <a:r>
              <a:rPr lang="ar-SA" sz="2700" dirty="0" smtClean="0"/>
              <a:t>تطورت حضارات العصر الحجري القديم الأعلى في شمال أوروبا إلى حياة العصر الحجري الحديث.</a:t>
            </a:r>
          </a:p>
          <a:p>
            <a:pPr marL="0" indent="0" algn="just" rtl="1">
              <a:spcBef>
                <a:spcPts val="0"/>
              </a:spcBef>
            </a:pPr>
            <a:r>
              <a:rPr lang="ar-SA" sz="2700" dirty="0" smtClean="0"/>
              <a:t>ومن حضارات العصر الحجري المتوسط في شمال أوروبا </a:t>
            </a:r>
            <a:r>
              <a:rPr lang="ar-SA" sz="2700" dirty="0" smtClean="0">
                <a:solidFill>
                  <a:srgbClr val="FF0000"/>
                </a:solidFill>
              </a:rPr>
              <a:t>المجلموزية</a:t>
            </a:r>
            <a:r>
              <a:rPr lang="ar-SA" sz="2700" dirty="0" smtClean="0"/>
              <a:t> (</a:t>
            </a:r>
            <a:r>
              <a:rPr lang="ar-SA" sz="2700" dirty="0"/>
              <a:t>وحضارة </a:t>
            </a:r>
            <a:r>
              <a:rPr lang="ar-SA" sz="2700" dirty="0">
                <a:solidFill>
                  <a:srgbClr val="FF0000"/>
                </a:solidFill>
              </a:rPr>
              <a:t>فوسنا</a:t>
            </a:r>
            <a:r>
              <a:rPr lang="ar-SA" sz="2700" dirty="0"/>
              <a:t>، وحضارة </a:t>
            </a:r>
            <a:r>
              <a:rPr lang="ar-SA" sz="2700" dirty="0" smtClean="0">
                <a:solidFill>
                  <a:srgbClr val="FF0000"/>
                </a:solidFill>
              </a:rPr>
              <a:t>كومسا</a:t>
            </a:r>
            <a:r>
              <a:rPr lang="ar-SA" sz="2700" dirty="0" smtClean="0"/>
              <a:t>) وهى أهمها على الإطلاق، وتنسب الحضارة إلى مجموعة سكانية عاشت على امتداد سواحل الأطلسي، وفى المانيا. وقد كون المجملوزيين في الفترة المبكرة من حضارتهم مجموعات مختلفة منها اللارينين شمال إيرلندا، والاوبانيين في بريطانيا.</a:t>
            </a:r>
          </a:p>
          <a:p>
            <a:pPr marL="0" indent="0" algn="just" rtl="1">
              <a:spcBef>
                <a:spcPts val="0"/>
              </a:spcBef>
            </a:pPr>
            <a:r>
              <a:rPr lang="ar-SA" sz="2700" dirty="0" smtClean="0"/>
              <a:t>ولا يعرف إلا القليل عن طبيعة التجمعات السكانية للحضارة المجلموزية، بيد أنهم قد تمكنوا من أن يلائموا حياتهم للعيش وسط الغابات الباردة، ففي الفترة التي سبقت الفترة القارية صنعوا أدوات لقطع وتشكيل الأخشاب، كالفؤوس والمطارق  والأزاميل، كما صنعوا أدوات من العظم وقرون الحيوانات.  </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27608759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0"/>
            <a:ext cx="9906000" cy="1134771"/>
          </a:xfrm>
        </p:spPr>
        <p:style>
          <a:lnRef idx="2">
            <a:schemeClr val="accent3">
              <a:shade val="50000"/>
            </a:schemeClr>
          </a:lnRef>
          <a:fillRef idx="1">
            <a:schemeClr val="accent3"/>
          </a:fillRef>
          <a:effectRef idx="0">
            <a:schemeClr val="accent3"/>
          </a:effectRef>
          <a:fontRef idx="minor">
            <a:schemeClr val="lt1"/>
          </a:fontRef>
        </p:style>
        <p:txBody>
          <a:bodyPr/>
          <a:lstStyle/>
          <a:p>
            <a:pPr algn="ctr" rtl="1" eaLnBrk="1" hangingPunct="1"/>
            <a:r>
              <a:rPr lang="ar-SA" sz="3000" b="1" dirty="0" smtClean="0">
                <a:solidFill>
                  <a:srgbClr val="FF0000"/>
                </a:solidFill>
                <a:cs typeface="Arial" pitchFamily="34" charset="0"/>
              </a:rPr>
              <a:t>بعض الأدوات التي تنسب إلى الحضارة المجلموزية ( سهام ومقاشط ومعاول وأدوات قزمية ومن اسفل قارب خشبي</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2895600" y="1134771"/>
            <a:ext cx="3395712" cy="5132293"/>
          </a:xfrm>
          <a:prstGeom prst="rect">
            <a:avLst/>
          </a:prstGeom>
        </p:spPr>
      </p:pic>
    </p:spTree>
    <p:extLst>
      <p:ext uri="{BB962C8B-B14F-4D97-AF65-F5344CB8AC3E}">
        <p14:creationId xmlns:p14="http://schemas.microsoft.com/office/powerpoint/2010/main" xmlns="" val="20619408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0" y="274638"/>
            <a:ext cx="9410700" cy="1143000"/>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أولاً: حضارات شمال أوروبا</a:t>
            </a:r>
          </a:p>
        </p:txBody>
      </p:sp>
      <p:sp>
        <p:nvSpPr>
          <p:cNvPr id="2" name="Content Placeholder 1"/>
          <p:cNvSpPr>
            <a:spLocks noGrp="1"/>
          </p:cNvSpPr>
          <p:nvPr>
            <p:ph idx="1"/>
          </p:nvPr>
        </p:nvSpPr>
        <p:spPr>
          <a:xfrm>
            <a:off x="0" y="1600201"/>
            <a:ext cx="9906000" cy="4525963"/>
          </a:xfrm>
        </p:spPr>
        <p:txBody>
          <a:bodyPr/>
          <a:lstStyle/>
          <a:p>
            <a:pPr marL="0" indent="0" algn="just" rtl="1">
              <a:spcBef>
                <a:spcPts val="0"/>
              </a:spcBef>
            </a:pPr>
            <a:r>
              <a:rPr lang="ar-SA" sz="2700" dirty="0" smtClean="0"/>
              <a:t>وكان القنص وصيد الأسماك </a:t>
            </a:r>
            <a:r>
              <a:rPr lang="ar-SA" sz="2700" dirty="0" smtClean="0">
                <a:solidFill>
                  <a:srgbClr val="FF0000"/>
                </a:solidFill>
              </a:rPr>
              <a:t>الأساس الاقتصادي </a:t>
            </a:r>
            <a:r>
              <a:rPr lang="ar-SA" sz="2700" dirty="0" smtClean="0"/>
              <a:t>لأصحاب الحضارة المجملوزية ، إذ استخدموا الرماح في قنص الثور البرى والايل الأحمر المعروف باسم اليحمور بغرض الحصول على اللحم، كما قنصوا الدب البنى والثعلب والقندس والسنجاب للحصول على الفراء واللحم، كما استخدموا السهام الخشبية في صيد الطيور، وفى المناطق التي سادتها حشائش التندرا، اصطادوا حيوان الرنة.</a:t>
            </a:r>
          </a:p>
          <a:p>
            <a:pPr marL="0" indent="0" algn="just" rtl="1">
              <a:spcBef>
                <a:spcPts val="0"/>
              </a:spcBef>
            </a:pPr>
            <a:r>
              <a:rPr lang="ar-SA" sz="2700" dirty="0" smtClean="0"/>
              <a:t>كما استخدموا الشباك لصيد الأسماك، ومن اهم ما كانوا يصطادونه سمك </a:t>
            </a:r>
            <a:r>
              <a:rPr lang="ar-SA" sz="2700" dirty="0" smtClean="0">
                <a:solidFill>
                  <a:srgbClr val="FF0000"/>
                </a:solidFill>
              </a:rPr>
              <a:t>الكراكي</a:t>
            </a:r>
            <a:r>
              <a:rPr lang="ar-SA" sz="2700" dirty="0" smtClean="0"/>
              <a:t> ، وكان لديهم قوارب بلغت أطواله اكثر من 3 امتار، واستخدموا الكلب كمعاون لهم في الصيد.</a:t>
            </a:r>
          </a:p>
          <a:p>
            <a:pPr marL="0" indent="0" algn="just" rtl="1">
              <a:spcBef>
                <a:spcPts val="0"/>
              </a:spcBef>
            </a:pPr>
            <a:r>
              <a:rPr lang="ar-SA" sz="2700" dirty="0" smtClean="0"/>
              <a:t>أما حضارة </a:t>
            </a:r>
            <a:r>
              <a:rPr lang="ar-SA" sz="2700" dirty="0" smtClean="0">
                <a:solidFill>
                  <a:srgbClr val="FF0000"/>
                </a:solidFill>
              </a:rPr>
              <a:t>فوسنا</a:t>
            </a:r>
            <a:r>
              <a:rPr lang="ar-SA" sz="2700" dirty="0" smtClean="0"/>
              <a:t>، فقد عاش أصحابها إلى الجنوب من المجملوزيين، على حين انتشرت إلى الشمال من مواقع الحضارة المجملوزية حضارة كومسا التي امتدت شمال الدائرة القطبية.</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24765929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ثانياً: حضارات جنوب غربي أوروبا.</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127279" y="2209800"/>
            <a:ext cx="9761615" cy="2624527"/>
          </a:xfrm>
          <a:prstGeom prst="rect">
            <a:avLst/>
          </a:prstGeom>
        </p:spPr>
      </p:pic>
    </p:spTree>
    <p:extLst>
      <p:ext uri="{BB962C8B-B14F-4D97-AF65-F5344CB8AC3E}">
        <p14:creationId xmlns:p14="http://schemas.microsoft.com/office/powerpoint/2010/main" xmlns="" val="17126866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a:solidFill>
                  <a:srgbClr val="FF0000"/>
                </a:solidFill>
              </a:rPr>
              <a:t>ثانياً: حضارات جنوب </a:t>
            </a:r>
            <a:r>
              <a:rPr lang="ar-SA" sz="3000" b="1" dirty="0" smtClean="0">
                <a:solidFill>
                  <a:srgbClr val="FF0000"/>
                </a:solidFill>
              </a:rPr>
              <a:t>غربي أوروبا.</a:t>
            </a:r>
            <a:endParaRPr lang="ar-SA" sz="3000" b="1" dirty="0" smtClean="0">
              <a:solidFill>
                <a:srgbClr val="FF0000"/>
              </a:solidFill>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0" y="1828800"/>
            <a:ext cx="9792413" cy="3200400"/>
          </a:xfrm>
          <a:prstGeom prst="rect">
            <a:avLst/>
          </a:prstGeom>
        </p:spPr>
      </p:pic>
    </p:spTree>
    <p:extLst>
      <p:ext uri="{BB962C8B-B14F-4D97-AF65-F5344CB8AC3E}">
        <p14:creationId xmlns:p14="http://schemas.microsoft.com/office/powerpoint/2010/main" xmlns="" val="35466284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ثانياً: حضارات جنوب </a:t>
            </a:r>
            <a:r>
              <a:rPr lang="ar-SA" sz="3000" b="1" dirty="0" smtClean="0">
                <a:solidFill>
                  <a:srgbClr val="FF0000"/>
                </a:solidFill>
              </a:rPr>
              <a:t>غربي أوروبا.</a:t>
            </a:r>
            <a:endParaRPr lang="ar-SA" sz="3000" b="1" dirty="0" smtClean="0">
              <a:solidFill>
                <a:srgbClr val="FF0000"/>
              </a:solidFill>
              <a:cs typeface="Arial" pitchFamily="34" charset="0"/>
            </a:endParaRPr>
          </a:p>
        </p:txBody>
      </p:sp>
      <p:pic>
        <p:nvPicPr>
          <p:cNvPr id="3" name="Picture 2"/>
          <p:cNvPicPr>
            <a:picLocks noChangeAspect="1"/>
          </p:cNvPicPr>
          <p:nvPr/>
        </p:nvPicPr>
        <p:blipFill>
          <a:blip r:embed="rId2" cstate="print"/>
          <a:stretch>
            <a:fillRect/>
          </a:stretch>
        </p:blipFill>
        <p:spPr>
          <a:xfrm>
            <a:off x="194830" y="1524000"/>
            <a:ext cx="9507985" cy="3200400"/>
          </a:xfrm>
          <a:prstGeom prst="rect">
            <a:avLst/>
          </a:prstGeom>
        </p:spPr>
      </p:pic>
    </p:spTree>
    <p:extLst>
      <p:ext uri="{BB962C8B-B14F-4D97-AF65-F5344CB8AC3E}">
        <p14:creationId xmlns:p14="http://schemas.microsoft.com/office/powerpoint/2010/main" xmlns="" val="8061028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ثانياً: حضارات جنوب </a:t>
            </a:r>
            <a:r>
              <a:rPr lang="ar-SA" sz="3000" b="1" dirty="0" smtClean="0">
                <a:solidFill>
                  <a:srgbClr val="FF0000"/>
                </a:solidFill>
              </a:rPr>
              <a:t>غربي أوروبا.</a:t>
            </a:r>
            <a:endParaRPr lang="ar-SA" sz="3000" b="1" dirty="0">
              <a:solidFill>
                <a:srgbClr val="FF0000"/>
              </a:solidFill>
            </a:endParaRPr>
          </a:p>
        </p:txBody>
      </p:sp>
      <p:sp>
        <p:nvSpPr>
          <p:cNvPr id="3" name="Content Placeholder 2"/>
          <p:cNvSpPr>
            <a:spLocks noGrp="1"/>
          </p:cNvSpPr>
          <p:nvPr>
            <p:ph idx="1"/>
          </p:nvPr>
        </p:nvSpPr>
        <p:spPr>
          <a:xfrm>
            <a:off x="10886" y="1600200"/>
            <a:ext cx="9742714" cy="4525963"/>
          </a:xfrm>
        </p:spPr>
        <p:txBody>
          <a:bodyPr/>
          <a:lstStyle/>
          <a:p>
            <a:pPr marL="0" indent="0" algn="just" rtl="1">
              <a:spcBef>
                <a:spcPts val="0"/>
              </a:spcBef>
            </a:pPr>
            <a:r>
              <a:rPr lang="ar-SA" sz="2600" b="1" i="1" u="sng" dirty="0" smtClean="0"/>
              <a:t>1- الحضارة الازيلية:</a:t>
            </a:r>
          </a:p>
          <a:p>
            <a:pPr marL="0" indent="0" algn="just" rtl="1">
              <a:spcBef>
                <a:spcPts val="0"/>
              </a:spcBef>
            </a:pPr>
            <a:r>
              <a:rPr lang="ar-SA" sz="2600" dirty="0" smtClean="0"/>
              <a:t>تنسب إلى احد المواقع في مقاطعة اريج الفرنسية، وعاش أصحابها في فرنسا وإسبانيا وبعض مواقع سويسرا وإنجلترا. وتشبه أدواتها أدوات </a:t>
            </a:r>
            <a:r>
              <a:rPr lang="ar-SA" sz="2600" smtClean="0"/>
              <a:t>الحضارة المجدلية </a:t>
            </a:r>
            <a:r>
              <a:rPr lang="ar-SA" sz="2600" dirty="0" smtClean="0"/>
              <a:t>في مرحلتها الأخيرة، ومعظم الأدوات صغيرة الحجم من المدى والمقاشط والمثاقب ورؤوس الرماح التي صنعت من الصوان، ومن العظام وقرون الحيوانات صنعوا الخطاطيف. </a:t>
            </a:r>
          </a:p>
          <a:p>
            <a:pPr marL="0" indent="0" algn="just" rtl="1">
              <a:spcBef>
                <a:spcPts val="0"/>
              </a:spcBef>
            </a:pPr>
            <a:r>
              <a:rPr lang="ar-SA" sz="2600" dirty="0" smtClean="0"/>
              <a:t>وكان القنص والصيد هما أساس الحياة الاقتصادية للحضارة، فقنصوا الأرنب والغزال، واصطادوا الأسماك في المواقع القريبة من الساحل.</a:t>
            </a:r>
          </a:p>
          <a:p>
            <a:pPr marL="0" indent="0" algn="just" rtl="1">
              <a:spcBef>
                <a:spcPts val="0"/>
              </a:spcBef>
            </a:pPr>
            <a:r>
              <a:rPr lang="ar-SA" sz="2600" b="1" i="1" u="sng" dirty="0" smtClean="0"/>
              <a:t>2- الحضارة السوفترية:</a:t>
            </a:r>
          </a:p>
          <a:p>
            <a:pPr marL="0" indent="0" algn="just" rtl="1">
              <a:spcBef>
                <a:spcPts val="0"/>
              </a:spcBef>
            </a:pPr>
            <a:r>
              <a:rPr lang="ar-SA" sz="2600" dirty="0" smtClean="0"/>
              <a:t>وتنسب أيضا إلى احد المواقع في فرنسا، ويطلق عليها أحيانا اسم ا لحضارة الطردنوازية السفلى، أو بعابرة أخرى فهي مقدمة لحضارة أخرى لاحقة تحمل اسم الطردنوازية ، وهى حضارة متطورة محليا عن حضارة العصر الحجري القديم الأعلى.</a:t>
            </a:r>
            <a:endParaRPr lang="ar-EG" sz="2600" dirty="0"/>
          </a:p>
        </p:txBody>
      </p:sp>
    </p:spTree>
    <p:extLst>
      <p:ext uri="{BB962C8B-B14F-4D97-AF65-F5344CB8AC3E}">
        <p14:creationId xmlns:p14="http://schemas.microsoft.com/office/powerpoint/2010/main" xmlns="" val="7618470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ثانياً: حضارات جنوب </a:t>
            </a:r>
            <a:r>
              <a:rPr lang="ar-SA" sz="3000" b="1" dirty="0" smtClean="0">
                <a:solidFill>
                  <a:srgbClr val="FF0000"/>
                </a:solidFill>
              </a:rPr>
              <a:t>غربي أوروبا.</a:t>
            </a:r>
            <a:endParaRPr lang="ar-SA" sz="3000" b="1" dirty="0">
              <a:solidFill>
                <a:srgbClr val="FF0000"/>
              </a:solidFill>
            </a:endParaRPr>
          </a:p>
        </p:txBody>
      </p:sp>
      <p:sp>
        <p:nvSpPr>
          <p:cNvPr id="3" name="Content Placeholder 2"/>
          <p:cNvSpPr>
            <a:spLocks noGrp="1"/>
          </p:cNvSpPr>
          <p:nvPr>
            <p:ph idx="1"/>
          </p:nvPr>
        </p:nvSpPr>
        <p:spPr>
          <a:xfrm>
            <a:off x="10886" y="1600200"/>
            <a:ext cx="9742714" cy="4525963"/>
          </a:xfrm>
        </p:spPr>
        <p:txBody>
          <a:bodyPr/>
          <a:lstStyle/>
          <a:p>
            <a:pPr marL="0" indent="0" algn="just" rtl="1">
              <a:spcBef>
                <a:spcPts val="0"/>
              </a:spcBef>
            </a:pPr>
            <a:r>
              <a:rPr lang="ar-SA" sz="2600" dirty="0" smtClean="0"/>
              <a:t>وأدوات هذه الحضارة بشكل عام قزمية، واغلب الظن أنها عاصرت الأدوات القزمية في الحضارة المجدلية في منطقة البحر المتوسط، وقد نجح أصحاب هذه الحضارة في فرنسا في صنع رؤوس رماح اتخذت أشكال هندسية من المثلثات وأشباه المنحرفات.</a:t>
            </a:r>
          </a:p>
          <a:p>
            <a:pPr marL="0" indent="0" algn="just" rtl="1">
              <a:spcBef>
                <a:spcPts val="0"/>
              </a:spcBef>
            </a:pPr>
            <a:r>
              <a:rPr lang="ar-SA" sz="2600" dirty="0" smtClean="0"/>
              <a:t>3- الحضارة الطردنوازية:</a:t>
            </a:r>
          </a:p>
          <a:p>
            <a:pPr marL="0" indent="0" algn="just" rtl="1">
              <a:spcBef>
                <a:spcPts val="0"/>
              </a:spcBef>
            </a:pPr>
            <a:r>
              <a:rPr lang="ar-SA" sz="2600" dirty="0" smtClean="0"/>
              <a:t>تواجد أصحابها في فرنسا وإسبانيا وبريطانيا وبولندا وشرقا حتى روسيا. وصنعوا أدوات من الصوان معظمها قزمية ذات أشكال هندسية، وقل استخدامهم للعظام وقرون الحيوانات، وقنصوا الثور البرة والايل الأحمر والخنزير البرى، كما اصطادوا الأسماك.</a:t>
            </a:r>
          </a:p>
          <a:p>
            <a:pPr marL="0" indent="0" algn="just" rtl="1">
              <a:spcBef>
                <a:spcPts val="0"/>
              </a:spcBef>
            </a:pPr>
            <a:r>
              <a:rPr lang="ar-SA" sz="2600" dirty="0" smtClean="0"/>
              <a:t>ويطلق على ساكني السواحل من أصحاب الحضارة </a:t>
            </a:r>
            <a:r>
              <a:rPr lang="ar-SA" sz="2600" dirty="0"/>
              <a:t>الطردنوازية </a:t>
            </a:r>
            <a:r>
              <a:rPr lang="ar-SA" sz="2600" dirty="0" smtClean="0"/>
              <a:t> اسم أخر هو أصحاب حضارة مخلفات المطابخ، وذلك لتوافر محصول الأسماك.</a:t>
            </a:r>
          </a:p>
          <a:p>
            <a:pPr marL="0" indent="0" algn="just" rtl="1">
              <a:spcBef>
                <a:spcPts val="0"/>
              </a:spcBef>
            </a:pPr>
            <a:endParaRPr lang="ar-EG" sz="2600" dirty="0"/>
          </a:p>
        </p:txBody>
      </p:sp>
    </p:spTree>
    <p:extLst>
      <p:ext uri="{BB962C8B-B14F-4D97-AF65-F5344CB8AC3E}">
        <p14:creationId xmlns:p14="http://schemas.microsoft.com/office/powerpoint/2010/main" xmlns="" val="37363351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0000"/>
                </a:solidFill>
              </a:rPr>
              <a:t>ثالثاُ: حضارات وسط وشرق أوروبا.</a:t>
            </a:r>
            <a:endParaRPr lang="ar-SA" sz="3000" b="1" dirty="0">
              <a:solidFill>
                <a:srgbClr val="FF0000"/>
              </a:solidFill>
            </a:endParaRPr>
          </a:p>
        </p:txBody>
      </p:sp>
      <p:sp>
        <p:nvSpPr>
          <p:cNvPr id="3" name="Content Placeholder 2"/>
          <p:cNvSpPr>
            <a:spLocks noGrp="1"/>
          </p:cNvSpPr>
          <p:nvPr>
            <p:ph idx="1"/>
          </p:nvPr>
        </p:nvSpPr>
        <p:spPr>
          <a:xfrm>
            <a:off x="10886" y="1600200"/>
            <a:ext cx="9742714" cy="4525963"/>
          </a:xfrm>
        </p:spPr>
        <p:txBody>
          <a:bodyPr/>
          <a:lstStyle/>
          <a:p>
            <a:pPr marL="0" indent="0" algn="just" rtl="1">
              <a:spcBef>
                <a:spcPts val="0"/>
              </a:spcBef>
            </a:pPr>
            <a:r>
              <a:rPr lang="ar-SA" sz="2400" dirty="0" smtClean="0"/>
              <a:t>تعد امتدادا لحضارات العصر الحجري القديم الأعلى، ففي الهضبة السويسرية امكن التعرف على حضارة فورستيز التي وجدت بقاياها بالركامات الجليدية، وهى ذات نشأة محلية إذ تطورت عن الحضارة المجدلية. وقد صنع أصحابها المقاشط التي اتخذت الشكل الهلالي.</a:t>
            </a:r>
          </a:p>
          <a:p>
            <a:pPr marL="0" indent="0" algn="just" rtl="1">
              <a:spcBef>
                <a:spcPts val="0"/>
              </a:spcBef>
            </a:pPr>
            <a:r>
              <a:rPr lang="ar-SA" sz="2400" dirty="0" smtClean="0"/>
              <a:t>وفى وسط بولندا عرفت حضارة وينو وفى الأجزاء الغربية عرفت حضارة السويدرية التي استمرت لفترة طويلة.</a:t>
            </a:r>
          </a:p>
          <a:p>
            <a:pPr marL="457200" indent="-457200" algn="just" rtl="1">
              <a:spcBef>
                <a:spcPts val="0"/>
              </a:spcBef>
              <a:buFont typeface="Arial" panose="020B0604020202020204" pitchFamily="34" charset="0"/>
              <a:buChar char="•"/>
            </a:pPr>
            <a:r>
              <a:rPr lang="ar-SA" sz="2400" dirty="0" smtClean="0"/>
              <a:t>في وادى الدانوب الأوسط امكن التعرف على عدة مواقع حضارية تنسب إلى العصر الحجري الأوسط، كما امكن التعرف على  ثلاث مراحل لحضارات العصر الحجري المتوسط في منطقة البحر الأسود، تعرف الأولى باسم شان – كوبا، والثانية باسم مورزاك – كوبا ، وتعرف الثالثة باسم فاتما – كوبا ، وتختلف تلك المراحل عن بعضها من حيث الظروف المناخية ونوعية الأدوات.</a:t>
            </a:r>
          </a:p>
          <a:p>
            <a:pPr marL="457200" indent="-457200" algn="just" rtl="1">
              <a:spcBef>
                <a:spcPts val="0"/>
              </a:spcBef>
              <a:buFont typeface="Arial" panose="020B0604020202020204" pitchFamily="34" charset="0"/>
              <a:buChar char="•"/>
            </a:pPr>
            <a:r>
              <a:rPr lang="ar-SA" sz="2400" dirty="0" smtClean="0"/>
              <a:t>وقد كانت لحضارات شرق أوروبا في العصر الحجري المتوسط دورها في المرحلة الانتقالية بين حياة القنص والترحال إلى حياة الزراعة والاستقرار.</a:t>
            </a:r>
            <a:endParaRPr lang="ar-EG" sz="2400" dirty="0"/>
          </a:p>
        </p:txBody>
      </p:sp>
    </p:spTree>
    <p:extLst>
      <p:ext uri="{BB962C8B-B14F-4D97-AF65-F5344CB8AC3E}">
        <p14:creationId xmlns:p14="http://schemas.microsoft.com/office/powerpoint/2010/main" xmlns="" val="8601715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0000"/>
                </a:solidFill>
              </a:rPr>
              <a:t>رابعا: حضارات شمال إفريقيا</a:t>
            </a:r>
            <a:endParaRPr lang="ar-SA" sz="3000" b="1" dirty="0">
              <a:solidFill>
                <a:srgbClr val="FF0000"/>
              </a:solidFill>
            </a:endParaRPr>
          </a:p>
        </p:txBody>
      </p:sp>
      <p:sp>
        <p:nvSpPr>
          <p:cNvPr id="3" name="Content Placeholder 2"/>
          <p:cNvSpPr>
            <a:spLocks noGrp="1"/>
          </p:cNvSpPr>
          <p:nvPr>
            <p:ph idx="1"/>
          </p:nvPr>
        </p:nvSpPr>
        <p:spPr>
          <a:xfrm>
            <a:off x="10886" y="1600200"/>
            <a:ext cx="9742714" cy="4525963"/>
          </a:xfrm>
        </p:spPr>
        <p:txBody>
          <a:bodyPr/>
          <a:lstStyle/>
          <a:p>
            <a:pPr marL="0" indent="0" algn="just" rtl="1">
              <a:spcBef>
                <a:spcPts val="0"/>
              </a:spcBef>
            </a:pPr>
            <a:r>
              <a:rPr lang="ar-SA" sz="2650" dirty="0" smtClean="0"/>
              <a:t>بدأ الجفاف في شمال إفريقيا منذ نهاية العصر الحجري القديم الأعلى، واتسعت مساحات الصحارى، وامتدت من المحيط الأطلسي إلى سواحل البحر الأحمر. وقد اشرنا سابقا إلى تغير أدوات حضارات العصر الحجري القديم الأعلى إلى القزمية في شمال إفريقيا خاصة في المواقع الجنوبية، وقد استمرت الحضارات بنفس مسماها في العصر الحجري المتوسط، وان هاجرت مجموعات من أصحابها إلى أوروبا واستقرت في المناطق الداخلية.</a:t>
            </a:r>
          </a:p>
          <a:p>
            <a:pPr marL="0" indent="0" algn="just" rtl="1">
              <a:spcBef>
                <a:spcPts val="0"/>
              </a:spcBef>
            </a:pPr>
            <a:r>
              <a:rPr lang="ar-SA" sz="2650" dirty="0" smtClean="0"/>
              <a:t>ففي الجزائر والمغرب استمرت الحضارة الوهرانية كما وجدت مخلفاتها في الجبل الأخضر بليبيا، وعاصرتها حضارة الدبة في برقة.</a:t>
            </a:r>
          </a:p>
          <a:p>
            <a:pPr marL="0" indent="0" algn="just" rtl="1">
              <a:spcBef>
                <a:spcPts val="0"/>
              </a:spcBef>
            </a:pPr>
            <a:r>
              <a:rPr lang="ar-SA" sz="2650" dirty="0" smtClean="0"/>
              <a:t>أما حضارة القفصية، فوجدت مخلفاتها بالقرب من جفصة في تونس، وتنسب إلى العصر الحجري القديم الأعلى، واستمرت في المتوسط، وكانت معاصرة للحضارة الوهرانية، واكتسبت أدواتها صفة القزمية.</a:t>
            </a:r>
            <a:endParaRPr lang="ar-EG" sz="2650" dirty="0"/>
          </a:p>
        </p:txBody>
      </p:sp>
    </p:spTree>
    <p:extLst>
      <p:ext uri="{BB962C8B-B14F-4D97-AF65-F5344CB8AC3E}">
        <p14:creationId xmlns:p14="http://schemas.microsoft.com/office/powerpoint/2010/main" xmlns="" val="14841828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19</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0000"/>
                </a:solidFill>
              </a:rPr>
              <a:t>خامساً: حضارات جنوبي غرب أسيا</a:t>
            </a:r>
            <a:endParaRPr lang="ar-SA" sz="3000" b="1" dirty="0">
              <a:solidFill>
                <a:srgbClr val="FF0000"/>
              </a:solidFill>
            </a:endParaRPr>
          </a:p>
        </p:txBody>
      </p:sp>
      <p:sp>
        <p:nvSpPr>
          <p:cNvPr id="3" name="Content Placeholder 2"/>
          <p:cNvSpPr>
            <a:spLocks noGrp="1"/>
          </p:cNvSpPr>
          <p:nvPr>
            <p:ph idx="1"/>
          </p:nvPr>
        </p:nvSpPr>
        <p:spPr>
          <a:xfrm>
            <a:off x="10886" y="1600200"/>
            <a:ext cx="9742714" cy="4525963"/>
          </a:xfrm>
        </p:spPr>
        <p:txBody>
          <a:bodyPr/>
          <a:lstStyle/>
          <a:p>
            <a:pPr marL="0" indent="0" algn="just" rtl="1">
              <a:spcBef>
                <a:spcPts val="0"/>
              </a:spcBef>
            </a:pPr>
            <a:r>
              <a:rPr lang="ar-SA" sz="2600" dirty="0" smtClean="0"/>
              <a:t>يعد هذا الإقليم من الأقاليم الحضارية الرئيسة في العالم، حيث شهد البدايات الأولى للثورة الإنتاجية، والانتقال إلى المدنيات، وفيه عرفت الكتابة، ويعد بمثابة القلب للعالم القديم، وتتنوع بيئاته الجغرافية، ففيه السهول والهضاب والمرتفعات ومناطق معتدلة وأخرى صحراوية.</a:t>
            </a:r>
          </a:p>
          <a:p>
            <a:pPr marL="0" indent="0" algn="just" rtl="1">
              <a:spcBef>
                <a:spcPts val="0"/>
              </a:spcBef>
            </a:pPr>
            <a:r>
              <a:rPr lang="ar-SA" sz="2600" dirty="0" smtClean="0"/>
              <a:t>ومن اهم حضارات هذا الإقليم، زارى وباولى جاورا وكهف شانيدار في العراق، وتميزت الأدوات بالقزمية أيضا، وبداية معرفة الزراعة واستئناس الحيوان.</a:t>
            </a:r>
          </a:p>
          <a:p>
            <a:pPr marL="0" indent="0" algn="just" rtl="1">
              <a:spcBef>
                <a:spcPts val="0"/>
              </a:spcBef>
            </a:pPr>
            <a:r>
              <a:rPr lang="ar-SA" sz="2600" dirty="0" smtClean="0"/>
              <a:t>وهناك الحضارة الناطوفية التي تنسب إلى كهف الناطوف شمال غرب القدس في فلسطين، وينتمى أصحاب هذه الحضارة إلى سلالة البحر المتوسط المختلطة بدماء زنجية محدودة، وتجمع أدوات تلك الحضارة بين أنواع استخدمت في الصيد مثل رؤوس السهام وأدوات تشير إلى بداية الاستقرار وخاصة </a:t>
            </a:r>
            <a:r>
              <a:rPr lang="ar-SA" sz="2600" dirty="0" err="1" smtClean="0"/>
              <a:t>الشراشر</a:t>
            </a:r>
            <a:r>
              <a:rPr lang="ar-SA" sz="2600" dirty="0" smtClean="0"/>
              <a:t> </a:t>
            </a:r>
            <a:r>
              <a:rPr lang="ar-SA" sz="2600" dirty="0" err="1" smtClean="0"/>
              <a:t>والتى</a:t>
            </a:r>
            <a:r>
              <a:rPr lang="ar-SA" sz="2600" dirty="0" smtClean="0"/>
              <a:t> استخدمت في قطع النباتات البرية، ووجود الأسلحة القزمية التي تذكرنا بتبعية هذه الحضارة للعصر الحجري المتوسط.</a:t>
            </a:r>
            <a:endParaRPr lang="ar-EG" sz="2600" dirty="0"/>
          </a:p>
        </p:txBody>
      </p:sp>
    </p:spTree>
    <p:extLst>
      <p:ext uri="{BB962C8B-B14F-4D97-AF65-F5344CB8AC3E}">
        <p14:creationId xmlns:p14="http://schemas.microsoft.com/office/powerpoint/2010/main" xmlns="" val="38675750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20</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1943</TotalTime>
  <Words>1140</Words>
  <Application>Microsoft Office PowerPoint</Application>
  <PresentationFormat>A4 Paper (210x297 mm)‎</PresentationFormat>
  <Paragraphs>76</Paragraphs>
  <Slides>20</Slides>
  <Notes>0</Notes>
  <HiddenSlides>0</HiddenSlides>
  <MMClips>0</MMClips>
  <ScaleCrop>false</ScaleCrop>
  <HeadingPairs>
    <vt:vector size="4" baseType="variant">
      <vt:variant>
        <vt:lpstr>سمة</vt:lpstr>
      </vt:variant>
      <vt:variant>
        <vt:i4>3</vt:i4>
      </vt:variant>
      <vt:variant>
        <vt:lpstr>عناوين الشرائح</vt:lpstr>
      </vt:variant>
      <vt:variant>
        <vt:i4>20</vt:i4>
      </vt:variant>
    </vt:vector>
  </HeadingPairs>
  <TitlesOfParts>
    <vt:vector size="23" baseType="lpstr">
      <vt:lpstr>Office Theme</vt:lpstr>
      <vt:lpstr>1_Office Theme</vt:lpstr>
      <vt:lpstr>2_Office Theme</vt:lpstr>
      <vt:lpstr>الشريحة 1</vt:lpstr>
      <vt:lpstr>المحاضرة السادسة حضارات  العصر الحجري  المتوسط</vt:lpstr>
      <vt:lpstr>حضارات العصر الحجري المتوسط</vt:lpstr>
      <vt:lpstr>حضارات العصر الحجري المتوسط</vt:lpstr>
      <vt:lpstr>كان أيضا من سمات هذا العصر أن </vt:lpstr>
      <vt:lpstr>حضارات العصر الحجري المتوسط</vt:lpstr>
      <vt:lpstr>حضارات العصر الحجري المتوسط</vt:lpstr>
      <vt:lpstr>حضارات العصر الحجري المتوسط</vt:lpstr>
      <vt:lpstr>أولاً: حضارات شمال أوروبا</vt:lpstr>
      <vt:lpstr>بعض الأدوات التي تنسب إلى الحضارة المجلموزية ( سهام ومقاشط ومعاول وأدوات قزمية ومن اسفل قارب خشبي</vt:lpstr>
      <vt:lpstr>أولاً: حضارات شمال أوروبا</vt:lpstr>
      <vt:lpstr>ثانياً: حضارات جنوب غربي أوروبا.</vt:lpstr>
      <vt:lpstr>ثانياً: حضارات جنوب غربي أوروبا.</vt:lpstr>
      <vt:lpstr>الشريحة 14</vt:lpstr>
      <vt:lpstr>الشريحة 15</vt:lpstr>
      <vt:lpstr>الشريحة 16</vt:lpstr>
      <vt:lpstr>الشريحة 17</vt:lpstr>
      <vt:lpstr>الشريحة 18</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174</cp:revision>
  <dcterms:created xsi:type="dcterms:W3CDTF">2009-10-14T19:14:34Z</dcterms:created>
  <dcterms:modified xsi:type="dcterms:W3CDTF">2015-04-15T12:05:15Z</dcterms:modified>
</cp:coreProperties>
</file>