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24"/>
  </p:notesMasterIdLst>
  <p:sldIdLst>
    <p:sldId id="300" r:id="rId4"/>
    <p:sldId id="301" r:id="rId5"/>
    <p:sldId id="372" r:id="rId6"/>
    <p:sldId id="380" r:id="rId7"/>
    <p:sldId id="390" r:id="rId8"/>
    <p:sldId id="381" r:id="rId9"/>
    <p:sldId id="389" r:id="rId10"/>
    <p:sldId id="388" r:id="rId11"/>
    <p:sldId id="387" r:id="rId12"/>
    <p:sldId id="386" r:id="rId13"/>
    <p:sldId id="385" r:id="rId14"/>
    <p:sldId id="384" r:id="rId15"/>
    <p:sldId id="383" r:id="rId16"/>
    <p:sldId id="401" r:id="rId17"/>
    <p:sldId id="400" r:id="rId18"/>
    <p:sldId id="399" r:id="rId19"/>
    <p:sldId id="398" r:id="rId20"/>
    <p:sldId id="397" r:id="rId21"/>
    <p:sldId id="396"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55" d="100"/>
          <a:sy n="55" d="100"/>
        </p:scale>
        <p:origin x="-906" y="-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xmlns=""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الثامنة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العصر الحجري الحديث</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xmlns=""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FF00"/>
                </a:solidFill>
              </a:rPr>
              <a:t>العصر الحجري الحديث</a:t>
            </a:r>
            <a:endParaRPr lang="ar-SA" sz="3000" b="1" dirty="0">
              <a:solidFill>
                <a:srgbClr val="FFFF00"/>
              </a:solidFill>
            </a:endParaRP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b="1" dirty="0" smtClean="0">
                <a:solidFill>
                  <a:srgbClr val="0070C0"/>
                </a:solidFill>
                <a:cs typeface="Simplified Arabic" panose="02010000000000000000" pitchFamily="2" charset="-78"/>
              </a:rPr>
              <a:t>أولاً: الإنجازات الاقتصادية:</a:t>
            </a:r>
          </a:p>
          <a:p>
            <a:pPr marL="0" indent="0" algn="ctr" rtl="1">
              <a:spcBef>
                <a:spcPts val="0"/>
              </a:spcBef>
            </a:pPr>
            <a:r>
              <a:rPr lang="ar-SA" sz="3000" dirty="0" smtClean="0">
                <a:cs typeface="Simplified Arabic" panose="02010000000000000000" pitchFamily="2" charset="-78"/>
              </a:rPr>
              <a:t>1- الزراعة.               2- استئناس الحيوان.</a:t>
            </a:r>
          </a:p>
          <a:p>
            <a:pPr marL="0" indent="0" algn="just" rtl="1">
              <a:spcBef>
                <a:spcPts val="0"/>
              </a:spcBef>
            </a:pPr>
            <a:r>
              <a:rPr lang="ar-SA" sz="3000" b="1" dirty="0" smtClean="0">
                <a:solidFill>
                  <a:srgbClr val="FFFF00"/>
                </a:solidFill>
                <a:cs typeface="Simplified Arabic" panose="02010000000000000000" pitchFamily="2" charset="-78"/>
              </a:rPr>
              <a:t>ثانياً: الإنجازات الحضارية:</a:t>
            </a:r>
          </a:p>
          <a:p>
            <a:pPr marL="0" indent="0" algn="just" rtl="1">
              <a:spcBef>
                <a:spcPts val="0"/>
              </a:spcBef>
            </a:pPr>
            <a:r>
              <a:rPr lang="ar-SA" sz="3000" b="1" dirty="0" smtClean="0">
                <a:solidFill>
                  <a:srgbClr val="FFFF00"/>
                </a:solidFill>
                <a:cs typeface="Simplified Arabic" panose="02010000000000000000" pitchFamily="2" charset="-78"/>
              </a:rPr>
              <a:t>1- الآلات والأدوات.                      2- الفخار.</a:t>
            </a:r>
          </a:p>
          <a:p>
            <a:pPr marL="0" indent="0" algn="just" rtl="1">
              <a:spcBef>
                <a:spcPts val="0"/>
              </a:spcBef>
            </a:pPr>
            <a:r>
              <a:rPr lang="ar-SA" sz="3000" b="1" dirty="0" smtClean="0">
                <a:solidFill>
                  <a:srgbClr val="FFFF00"/>
                </a:solidFill>
                <a:cs typeface="Simplified Arabic" panose="02010000000000000000" pitchFamily="2" charset="-78"/>
              </a:rPr>
              <a:t>3- القرى.</a:t>
            </a:r>
          </a:p>
          <a:p>
            <a:pPr marL="0" indent="0" algn="just" rtl="1">
              <a:spcBef>
                <a:spcPts val="0"/>
              </a:spcBef>
            </a:pPr>
            <a:r>
              <a:rPr lang="ar-SA" sz="3000" b="1" dirty="0" smtClean="0">
                <a:solidFill>
                  <a:srgbClr val="0070C0"/>
                </a:solidFill>
                <a:cs typeface="Simplified Arabic" panose="02010000000000000000" pitchFamily="2" charset="-78"/>
              </a:rPr>
              <a:t>ثالثاً: المراكز الحضارية في العصر الحجري الحديث.</a:t>
            </a:r>
          </a:p>
          <a:p>
            <a:pPr marL="0" indent="0" algn="just" rtl="1">
              <a:spcBef>
                <a:spcPts val="0"/>
              </a:spcBef>
            </a:pPr>
            <a:r>
              <a:rPr lang="ar-SA" sz="3000" b="1" dirty="0" smtClean="0">
                <a:cs typeface="Simplified Arabic" panose="02010000000000000000" pitchFamily="2" charset="-78"/>
              </a:rPr>
              <a:t>1- حضارات العصر الحجري الحديث في إقليم جنوب غرب أسيا.</a:t>
            </a:r>
          </a:p>
          <a:p>
            <a:pPr marL="0" indent="0" algn="just" rtl="1">
              <a:spcBef>
                <a:spcPts val="0"/>
              </a:spcBef>
            </a:pPr>
            <a:r>
              <a:rPr lang="ar-SA" sz="3000" b="1" dirty="0">
                <a:cs typeface="Simplified Arabic" panose="02010000000000000000" pitchFamily="2" charset="-78"/>
              </a:rPr>
              <a:t>2- حضارات العصر </a:t>
            </a:r>
            <a:r>
              <a:rPr lang="ar-SA" sz="3000" b="1" dirty="0" smtClean="0">
                <a:cs typeface="Simplified Arabic" panose="02010000000000000000" pitchFamily="2" charset="-78"/>
              </a:rPr>
              <a:t>الحجري </a:t>
            </a:r>
            <a:r>
              <a:rPr lang="ar-SA" sz="3000" b="1" dirty="0">
                <a:cs typeface="Simplified Arabic" panose="02010000000000000000" pitchFamily="2" charset="-78"/>
              </a:rPr>
              <a:t>الحديث في </a:t>
            </a:r>
            <a:r>
              <a:rPr lang="ar-SA" sz="3000" b="1" dirty="0" smtClean="0">
                <a:cs typeface="Simplified Arabic" panose="02010000000000000000" pitchFamily="2" charset="-78"/>
              </a:rPr>
              <a:t>أوروبا.</a:t>
            </a:r>
          </a:p>
          <a:p>
            <a:pPr marL="0" indent="0" algn="just" rtl="1">
              <a:spcBef>
                <a:spcPts val="0"/>
              </a:spcBef>
            </a:pPr>
            <a:r>
              <a:rPr lang="ar-SA" sz="3000" b="1" dirty="0">
                <a:cs typeface="Simplified Arabic" panose="02010000000000000000" pitchFamily="2" charset="-78"/>
              </a:rPr>
              <a:t>3- حضارات العصر </a:t>
            </a:r>
            <a:r>
              <a:rPr lang="ar-SA" sz="3000" b="1" dirty="0" smtClean="0">
                <a:cs typeface="Simplified Arabic" panose="02010000000000000000" pitchFamily="2" charset="-78"/>
              </a:rPr>
              <a:t>الحجري </a:t>
            </a:r>
            <a:r>
              <a:rPr lang="ar-SA" sz="3000" b="1" dirty="0">
                <a:cs typeface="Simplified Arabic" panose="02010000000000000000" pitchFamily="2" charset="-78"/>
              </a:rPr>
              <a:t>الحديث في </a:t>
            </a:r>
            <a:r>
              <a:rPr lang="ar-SA" sz="3000" b="1" dirty="0" smtClean="0">
                <a:cs typeface="Simplified Arabic" panose="02010000000000000000" pitchFamily="2" charset="-78"/>
              </a:rPr>
              <a:t>شرق وجنوب أسيا.</a:t>
            </a:r>
          </a:p>
          <a:p>
            <a:pPr marL="0" indent="0" algn="just" rtl="1">
              <a:spcBef>
                <a:spcPts val="0"/>
              </a:spcBef>
            </a:pPr>
            <a:r>
              <a:rPr lang="ar-SA" sz="3000" b="1" dirty="0" smtClean="0">
                <a:cs typeface="Simplified Arabic" panose="02010000000000000000" pitchFamily="2" charset="-78"/>
              </a:rPr>
              <a:t>4- </a:t>
            </a:r>
            <a:r>
              <a:rPr lang="ar-SA" sz="3000" b="1" dirty="0">
                <a:cs typeface="Simplified Arabic" panose="02010000000000000000" pitchFamily="2" charset="-78"/>
              </a:rPr>
              <a:t>حضارات العصر </a:t>
            </a:r>
            <a:r>
              <a:rPr lang="ar-SA" sz="3000" b="1" dirty="0" smtClean="0">
                <a:cs typeface="Simplified Arabic" panose="02010000000000000000" pitchFamily="2" charset="-78"/>
              </a:rPr>
              <a:t>الحجري </a:t>
            </a:r>
            <a:r>
              <a:rPr lang="ar-SA" sz="3000" b="1" dirty="0">
                <a:cs typeface="Simplified Arabic" panose="02010000000000000000" pitchFamily="2" charset="-78"/>
              </a:rPr>
              <a:t>الحديث في </a:t>
            </a:r>
            <a:r>
              <a:rPr lang="ar-SA" sz="3000" b="1" dirty="0" smtClean="0">
                <a:cs typeface="Simplified Arabic" panose="02010000000000000000" pitchFamily="2" charset="-78"/>
              </a:rPr>
              <a:t>الأميركتين</a:t>
            </a: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EG" sz="3000" b="1" dirty="0">
              <a:cs typeface="Simplified Arabic" panose="02010000000000000000" pitchFamily="2" charset="-78"/>
            </a:endParaRPr>
          </a:p>
        </p:txBody>
      </p:sp>
    </p:spTree>
    <p:extLst>
      <p:ext uri="{BB962C8B-B14F-4D97-AF65-F5344CB8AC3E}">
        <p14:creationId xmlns:p14="http://schemas.microsoft.com/office/powerpoint/2010/main" xmlns="" val="3867575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FF00"/>
                </a:solidFill>
              </a:rPr>
              <a:t>العصر الحجري الحديث ( الإنجازات الحضارية)</a:t>
            </a:r>
            <a:endParaRPr lang="ar-SA" sz="3000" b="1" dirty="0">
              <a:solidFill>
                <a:srgbClr val="FFFF00"/>
              </a:solidFill>
            </a:endParaRP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300" dirty="0" smtClean="0">
                <a:cs typeface="Simplified Arabic" panose="02010000000000000000" pitchFamily="2" charset="-78"/>
              </a:rPr>
              <a:t>تعد الزراعة واستئناس الحيوان من العلامات البارزة للإنجازات الاقتصادية للإنسان، وفيما يلى صورة عامة عن الإنجازات الحضارية للإنسان، أي الجانب المادي للحضارة، وتتمثل هذه الإنجازات في الآلات والأدوات وصناعة الفخار والقرى:</a:t>
            </a:r>
          </a:p>
          <a:p>
            <a:pPr marL="0" indent="0" algn="just" rtl="1">
              <a:spcBef>
                <a:spcPts val="0"/>
              </a:spcBef>
            </a:pPr>
            <a:r>
              <a:rPr lang="ar-SA" sz="3300" b="1" dirty="0" smtClean="0">
                <a:solidFill>
                  <a:srgbClr val="FFFF00"/>
                </a:solidFill>
                <a:cs typeface="Simplified Arabic" panose="02010000000000000000" pitchFamily="2" charset="-78"/>
              </a:rPr>
              <a:t>1- الآلات والأدوات:</a:t>
            </a:r>
          </a:p>
          <a:p>
            <a:pPr marL="0" indent="0" algn="just" rtl="1">
              <a:spcBef>
                <a:spcPts val="0"/>
              </a:spcBef>
            </a:pPr>
            <a:r>
              <a:rPr lang="ar-SA" sz="3300" dirty="0" smtClean="0">
                <a:cs typeface="Simplified Arabic" panose="02010000000000000000" pitchFamily="2" charset="-78"/>
              </a:rPr>
              <a:t>اكتملت الثورة الحضارية في العصر الحجري الحديث بتصنيع الآت خاصة، بتجهيز الأرض للزراعة كالمحاريث والات الحصد كالمنجل ذي الأسنان الصوانية، وأدوات لفصل الحب عن القس، ورحى لطحنه بعد ذلك.</a:t>
            </a:r>
            <a:endParaRPr lang="ar-SA" sz="3300" dirty="0">
              <a:cs typeface="Simplified Arabic" panose="02010000000000000000" pitchFamily="2" charset="-78"/>
            </a:endParaRPr>
          </a:p>
          <a:p>
            <a:pPr marL="0" indent="0" algn="just" rtl="1">
              <a:spcBef>
                <a:spcPts val="0"/>
              </a:spcBef>
            </a:pPr>
            <a:endParaRPr lang="ar-SA" sz="3300" dirty="0" smtClean="0">
              <a:cs typeface="Simplified Arabic" panose="02010000000000000000" pitchFamily="2" charset="-78"/>
            </a:endParaRPr>
          </a:p>
          <a:p>
            <a:pPr marL="0" indent="0" algn="just" rtl="1">
              <a:spcBef>
                <a:spcPts val="0"/>
              </a:spcBef>
            </a:pPr>
            <a:endParaRPr lang="ar-SA" sz="3300" dirty="0">
              <a:cs typeface="Simplified Arabic" panose="02010000000000000000" pitchFamily="2" charset="-78"/>
            </a:endParaRPr>
          </a:p>
          <a:p>
            <a:pPr marL="0" indent="0" algn="just" rtl="1">
              <a:spcBef>
                <a:spcPts val="0"/>
              </a:spcBef>
            </a:pPr>
            <a:endParaRPr lang="ar-SA" sz="3300" dirty="0" smtClean="0">
              <a:cs typeface="Simplified Arabic" panose="02010000000000000000" pitchFamily="2" charset="-78"/>
            </a:endParaRPr>
          </a:p>
          <a:p>
            <a:pPr marL="0" indent="0" algn="just" rtl="1">
              <a:spcBef>
                <a:spcPts val="0"/>
              </a:spcBef>
            </a:pPr>
            <a:endParaRPr lang="ar-SA" sz="3300" dirty="0">
              <a:cs typeface="Simplified Arabic" panose="02010000000000000000" pitchFamily="2" charset="-78"/>
            </a:endParaRPr>
          </a:p>
          <a:p>
            <a:pPr marL="0" indent="0" algn="just" rtl="1">
              <a:spcBef>
                <a:spcPts val="0"/>
              </a:spcBef>
            </a:pPr>
            <a:endParaRPr lang="ar-EG" sz="3300" dirty="0">
              <a:cs typeface="Simplified Arabic" panose="02010000000000000000" pitchFamily="2" charset="-78"/>
            </a:endParaRPr>
          </a:p>
        </p:txBody>
      </p:sp>
    </p:spTree>
    <p:extLst>
      <p:ext uri="{BB962C8B-B14F-4D97-AF65-F5344CB8AC3E}">
        <p14:creationId xmlns:p14="http://schemas.microsoft.com/office/powerpoint/2010/main" xmlns="" val="517522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255881" y="381000"/>
            <a:ext cx="9650119" cy="2565882"/>
          </a:xfrm>
          <a:prstGeom prst="rect">
            <a:avLst/>
          </a:prstGeom>
        </p:spPr>
      </p:pic>
      <p:grpSp>
        <p:nvGrpSpPr>
          <p:cNvPr id="5" name="Group 4"/>
          <p:cNvGrpSpPr/>
          <p:nvPr/>
        </p:nvGrpSpPr>
        <p:grpSpPr>
          <a:xfrm>
            <a:off x="255881" y="2209800"/>
            <a:ext cx="9509317" cy="3842027"/>
            <a:chOff x="255881" y="2209800"/>
            <a:chExt cx="9509317" cy="3842027"/>
          </a:xfrm>
        </p:grpSpPr>
        <p:pic>
          <p:nvPicPr>
            <p:cNvPr id="3" name="Picture 2"/>
            <p:cNvPicPr>
              <a:picLocks noChangeAspect="1"/>
            </p:cNvPicPr>
            <p:nvPr/>
          </p:nvPicPr>
          <p:blipFill>
            <a:blip r:embed="rId3" cstate="print"/>
            <a:stretch>
              <a:fillRect/>
            </a:stretch>
          </p:blipFill>
          <p:spPr>
            <a:xfrm>
              <a:off x="255881" y="2934441"/>
              <a:ext cx="9307997" cy="3117386"/>
            </a:xfrm>
            <a:prstGeom prst="rect">
              <a:avLst/>
            </a:prstGeom>
          </p:spPr>
        </p:pic>
        <p:sp>
          <p:nvSpPr>
            <p:cNvPr id="4" name="Rectangle 3"/>
            <p:cNvSpPr/>
            <p:nvPr/>
          </p:nvSpPr>
          <p:spPr>
            <a:xfrm>
              <a:off x="457200" y="2209800"/>
              <a:ext cx="5943600" cy="7246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6" name="Rectangle 5"/>
            <p:cNvSpPr/>
            <p:nvPr/>
          </p:nvSpPr>
          <p:spPr>
            <a:xfrm>
              <a:off x="457201" y="3610874"/>
              <a:ext cx="3196026" cy="7246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7" name="Rectangle 6"/>
            <p:cNvSpPr/>
            <p:nvPr/>
          </p:nvSpPr>
          <p:spPr>
            <a:xfrm>
              <a:off x="7162800" y="4335515"/>
              <a:ext cx="2602398" cy="4789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xmlns="" val="15347973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pic>
        <p:nvPicPr>
          <p:cNvPr id="4" name="Picture 3"/>
          <p:cNvPicPr>
            <a:picLocks noChangeAspect="1"/>
          </p:cNvPicPr>
          <p:nvPr/>
        </p:nvPicPr>
        <p:blipFill>
          <a:blip r:embed="rId2" cstate="print"/>
          <a:stretch>
            <a:fillRect/>
          </a:stretch>
        </p:blipFill>
        <p:spPr>
          <a:xfrm>
            <a:off x="914400" y="228600"/>
            <a:ext cx="7772400" cy="5824191"/>
          </a:xfrm>
          <a:prstGeom prst="rect">
            <a:avLst/>
          </a:prstGeom>
        </p:spPr>
      </p:pic>
    </p:spTree>
    <p:extLst>
      <p:ext uri="{BB962C8B-B14F-4D97-AF65-F5344CB8AC3E}">
        <p14:creationId xmlns:p14="http://schemas.microsoft.com/office/powerpoint/2010/main" xmlns="" val="2076177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grpSp>
        <p:nvGrpSpPr>
          <p:cNvPr id="4" name="Group 3"/>
          <p:cNvGrpSpPr/>
          <p:nvPr/>
        </p:nvGrpSpPr>
        <p:grpSpPr>
          <a:xfrm>
            <a:off x="0" y="245582"/>
            <a:ext cx="8610600" cy="6112745"/>
            <a:chOff x="0" y="245582"/>
            <a:chExt cx="8610600" cy="6112745"/>
          </a:xfrm>
        </p:grpSpPr>
        <p:pic>
          <p:nvPicPr>
            <p:cNvPr id="2" name="Picture 1"/>
            <p:cNvPicPr>
              <a:picLocks noChangeAspect="1"/>
            </p:cNvPicPr>
            <p:nvPr/>
          </p:nvPicPr>
          <p:blipFill>
            <a:blip r:embed="rId2" cstate="print"/>
            <a:stretch>
              <a:fillRect/>
            </a:stretch>
          </p:blipFill>
          <p:spPr>
            <a:xfrm>
              <a:off x="0" y="245582"/>
              <a:ext cx="8458200" cy="6112745"/>
            </a:xfrm>
            <a:prstGeom prst="rect">
              <a:avLst/>
            </a:prstGeom>
          </p:spPr>
        </p:pic>
        <p:sp>
          <p:nvSpPr>
            <p:cNvPr id="3" name="Rectangle 2"/>
            <p:cNvSpPr/>
            <p:nvPr/>
          </p:nvSpPr>
          <p:spPr>
            <a:xfrm>
              <a:off x="152400" y="3962400"/>
              <a:ext cx="50292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5" name="Rectangle 4"/>
            <p:cNvSpPr/>
            <p:nvPr/>
          </p:nvSpPr>
          <p:spPr>
            <a:xfrm>
              <a:off x="5562600" y="4360505"/>
              <a:ext cx="30480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xmlns="" val="1987341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304800" y="32141"/>
            <a:ext cx="8986935" cy="6825859"/>
          </a:xfrm>
          <a:prstGeom prst="rect">
            <a:avLst/>
          </a:prstGeom>
        </p:spPr>
      </p:pic>
    </p:spTree>
    <p:extLst>
      <p:ext uri="{BB962C8B-B14F-4D97-AF65-F5344CB8AC3E}">
        <p14:creationId xmlns:p14="http://schemas.microsoft.com/office/powerpoint/2010/main" xmlns="" val="38965057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4666" y="44866"/>
            <a:ext cx="8680578" cy="6011685"/>
          </a:xfrm>
          <a:prstGeom prst="rect">
            <a:avLst/>
          </a:prstGeom>
        </p:spPr>
      </p:pic>
    </p:spTree>
    <p:extLst>
      <p:ext uri="{BB962C8B-B14F-4D97-AF65-F5344CB8AC3E}">
        <p14:creationId xmlns:p14="http://schemas.microsoft.com/office/powerpoint/2010/main" xmlns="" val="4265623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0" y="152400"/>
            <a:ext cx="9898481" cy="5807532"/>
          </a:xfrm>
          <a:prstGeom prst="rect">
            <a:avLst/>
          </a:prstGeom>
        </p:spPr>
      </p:pic>
    </p:spTree>
    <p:extLst>
      <p:ext uri="{BB962C8B-B14F-4D97-AF65-F5344CB8AC3E}">
        <p14:creationId xmlns:p14="http://schemas.microsoft.com/office/powerpoint/2010/main" xmlns="" val="15727708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a:t>
            </a:fld>
            <a:endParaRPr lang="en-US" sz="2000" dirty="0">
              <a:solidFill>
                <a:prstClr val="white"/>
              </a:solidFill>
              <a:latin typeface="Calibri" pitchFamily="34" charset="0"/>
            </a:endParaRPr>
          </a:p>
        </p:txBody>
      </p:sp>
      <p:grpSp>
        <p:nvGrpSpPr>
          <p:cNvPr id="4" name="Group 3"/>
          <p:cNvGrpSpPr/>
          <p:nvPr/>
        </p:nvGrpSpPr>
        <p:grpSpPr>
          <a:xfrm>
            <a:off x="228600" y="228600"/>
            <a:ext cx="9448800" cy="5410200"/>
            <a:chOff x="0" y="-106823"/>
            <a:chExt cx="9906000" cy="6343318"/>
          </a:xfrm>
        </p:grpSpPr>
        <p:pic>
          <p:nvPicPr>
            <p:cNvPr id="2" name="Picture 1"/>
            <p:cNvPicPr>
              <a:picLocks noChangeAspect="1"/>
            </p:cNvPicPr>
            <p:nvPr/>
          </p:nvPicPr>
          <p:blipFill rotWithShape="1">
            <a:blip r:embed="rId2" cstate="print"/>
            <a:srcRect b="10741"/>
            <a:stretch/>
          </p:blipFill>
          <p:spPr>
            <a:xfrm>
              <a:off x="0" y="-106823"/>
              <a:ext cx="9906000" cy="6202824"/>
            </a:xfrm>
            <a:prstGeom prst="rect">
              <a:avLst/>
            </a:prstGeom>
          </p:spPr>
        </p:pic>
        <p:sp>
          <p:nvSpPr>
            <p:cNvPr id="3" name="Rectangle 2"/>
            <p:cNvSpPr/>
            <p:nvPr/>
          </p:nvSpPr>
          <p:spPr>
            <a:xfrm>
              <a:off x="20216" y="5498307"/>
              <a:ext cx="5847184" cy="7381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xmlns="" val="20505055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07036" y="762000"/>
            <a:ext cx="9841420" cy="4283213"/>
          </a:xfrm>
          <a:prstGeom prst="rect">
            <a:avLst/>
          </a:prstGeom>
        </p:spPr>
      </p:pic>
    </p:spTree>
    <p:extLst>
      <p:ext uri="{BB962C8B-B14F-4D97-AF65-F5344CB8AC3E}">
        <p14:creationId xmlns:p14="http://schemas.microsoft.com/office/powerpoint/2010/main" xmlns="" val="23317457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52400" y="457200"/>
            <a:ext cx="9592009" cy="4776094"/>
          </a:xfrm>
          <a:prstGeom prst="rect">
            <a:avLst/>
          </a:prstGeom>
        </p:spPr>
      </p:pic>
    </p:spTree>
    <p:extLst>
      <p:ext uri="{BB962C8B-B14F-4D97-AF65-F5344CB8AC3E}">
        <p14:creationId xmlns:p14="http://schemas.microsoft.com/office/powerpoint/2010/main" xmlns="" val="9915474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0" y="1600200"/>
            <a:ext cx="9906000" cy="2751741"/>
          </a:xfrm>
          <a:prstGeom prst="rect">
            <a:avLst/>
          </a:prstGeom>
        </p:spPr>
      </p:pic>
    </p:spTree>
    <p:extLst>
      <p:ext uri="{BB962C8B-B14F-4D97-AF65-F5344CB8AC3E}">
        <p14:creationId xmlns:p14="http://schemas.microsoft.com/office/powerpoint/2010/main" xmlns="" val="7627306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52399" y="838200"/>
            <a:ext cx="9644157" cy="4038600"/>
          </a:xfrm>
          <a:prstGeom prst="rect">
            <a:avLst/>
          </a:prstGeom>
        </p:spPr>
      </p:pic>
    </p:spTree>
    <p:extLst>
      <p:ext uri="{BB962C8B-B14F-4D97-AF65-F5344CB8AC3E}">
        <p14:creationId xmlns:p14="http://schemas.microsoft.com/office/powerpoint/2010/main" xmlns="" val="11187640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228600" y="1143000"/>
            <a:ext cx="9531274" cy="4120535"/>
          </a:xfrm>
          <a:prstGeom prst="rect">
            <a:avLst/>
          </a:prstGeom>
        </p:spPr>
      </p:pic>
    </p:spTree>
    <p:extLst>
      <p:ext uri="{BB962C8B-B14F-4D97-AF65-F5344CB8AC3E}">
        <p14:creationId xmlns:p14="http://schemas.microsoft.com/office/powerpoint/2010/main" xmlns="" val="14078722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52400" y="177285"/>
            <a:ext cx="9678956" cy="5560960"/>
          </a:xfrm>
          <a:prstGeom prst="rect">
            <a:avLst/>
          </a:prstGeom>
        </p:spPr>
      </p:pic>
    </p:spTree>
    <p:extLst>
      <p:ext uri="{BB962C8B-B14F-4D97-AF65-F5344CB8AC3E}">
        <p14:creationId xmlns:p14="http://schemas.microsoft.com/office/powerpoint/2010/main" xmlns="" val="26149565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a:t>
            </a:fld>
            <a:endParaRPr lang="en-US" sz="2000" dirty="0">
              <a:solidFill>
                <a:prstClr val="white"/>
              </a:solidFill>
              <a:latin typeface="Calibri" pitchFamily="34" charset="0"/>
            </a:endParaRPr>
          </a:p>
        </p:txBody>
      </p:sp>
      <p:grpSp>
        <p:nvGrpSpPr>
          <p:cNvPr id="4" name="Group 3"/>
          <p:cNvGrpSpPr/>
          <p:nvPr/>
        </p:nvGrpSpPr>
        <p:grpSpPr>
          <a:xfrm>
            <a:off x="72454" y="381000"/>
            <a:ext cx="9833546" cy="5334000"/>
            <a:chOff x="72454" y="381000"/>
            <a:chExt cx="9833546" cy="5334000"/>
          </a:xfrm>
        </p:grpSpPr>
        <p:pic>
          <p:nvPicPr>
            <p:cNvPr id="2" name="Picture 1"/>
            <p:cNvPicPr>
              <a:picLocks noChangeAspect="1"/>
            </p:cNvPicPr>
            <p:nvPr/>
          </p:nvPicPr>
          <p:blipFill>
            <a:blip r:embed="rId2" cstate="print"/>
            <a:stretch>
              <a:fillRect/>
            </a:stretch>
          </p:blipFill>
          <p:spPr>
            <a:xfrm>
              <a:off x="72454" y="381000"/>
              <a:ext cx="9784071" cy="5334000"/>
            </a:xfrm>
            <a:prstGeom prst="rect">
              <a:avLst/>
            </a:prstGeom>
          </p:spPr>
        </p:pic>
        <p:sp>
          <p:nvSpPr>
            <p:cNvPr id="3" name="Rectangle 2"/>
            <p:cNvSpPr/>
            <p:nvPr/>
          </p:nvSpPr>
          <p:spPr>
            <a:xfrm>
              <a:off x="381000" y="4495800"/>
              <a:ext cx="68580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5" name="Rectangle 4"/>
            <p:cNvSpPr/>
            <p:nvPr/>
          </p:nvSpPr>
          <p:spPr>
            <a:xfrm>
              <a:off x="8164889" y="5257800"/>
              <a:ext cx="1741111"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xmlns="" val="26688729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a:t>
            </a:fld>
            <a:endParaRPr lang="en-US" sz="2000" dirty="0">
              <a:solidFill>
                <a:prstClr val="white"/>
              </a:solidFill>
              <a:latin typeface="Calibri" pitchFamily="34" charset="0"/>
            </a:endParaRPr>
          </a:p>
        </p:txBody>
      </p:sp>
      <p:grpSp>
        <p:nvGrpSpPr>
          <p:cNvPr id="4" name="Group 3"/>
          <p:cNvGrpSpPr/>
          <p:nvPr/>
        </p:nvGrpSpPr>
        <p:grpSpPr>
          <a:xfrm>
            <a:off x="160260" y="304800"/>
            <a:ext cx="9671096" cy="4772335"/>
            <a:chOff x="160260" y="304800"/>
            <a:chExt cx="9671096" cy="4772335"/>
          </a:xfrm>
        </p:grpSpPr>
        <p:pic>
          <p:nvPicPr>
            <p:cNvPr id="2" name="Picture 1"/>
            <p:cNvPicPr>
              <a:picLocks noChangeAspect="1"/>
            </p:cNvPicPr>
            <p:nvPr/>
          </p:nvPicPr>
          <p:blipFill>
            <a:blip r:embed="rId2" cstate="print"/>
            <a:stretch>
              <a:fillRect/>
            </a:stretch>
          </p:blipFill>
          <p:spPr>
            <a:xfrm>
              <a:off x="160260" y="304800"/>
              <a:ext cx="9671096" cy="4449086"/>
            </a:xfrm>
            <a:prstGeom prst="rect">
              <a:avLst/>
            </a:prstGeom>
          </p:spPr>
        </p:pic>
        <p:sp>
          <p:nvSpPr>
            <p:cNvPr id="3" name="Rectangle 2"/>
            <p:cNvSpPr/>
            <p:nvPr/>
          </p:nvSpPr>
          <p:spPr>
            <a:xfrm>
              <a:off x="381000" y="3505200"/>
              <a:ext cx="58674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5" name="Rectangle 4"/>
            <p:cNvSpPr/>
            <p:nvPr/>
          </p:nvSpPr>
          <p:spPr>
            <a:xfrm>
              <a:off x="3960846" y="4238935"/>
              <a:ext cx="58674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xmlns="" val="36881565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2095</TotalTime>
  <Words>225</Words>
  <Application>Microsoft Office PowerPoint</Application>
  <PresentationFormat>A4 Paper (210x297 mm)‎</PresentationFormat>
  <Paragraphs>56</Paragraphs>
  <Slides>20</Slides>
  <Notes>0</Notes>
  <HiddenSlides>0</HiddenSlides>
  <MMClips>0</MMClips>
  <ScaleCrop>false</ScaleCrop>
  <HeadingPairs>
    <vt:vector size="4" baseType="variant">
      <vt:variant>
        <vt:lpstr>سمة</vt:lpstr>
      </vt:variant>
      <vt:variant>
        <vt:i4>3</vt:i4>
      </vt:variant>
      <vt:variant>
        <vt:lpstr>عناوين الشرائح</vt:lpstr>
      </vt:variant>
      <vt:variant>
        <vt:i4>20</vt:i4>
      </vt:variant>
    </vt:vector>
  </HeadingPairs>
  <TitlesOfParts>
    <vt:vector size="23" baseType="lpstr">
      <vt:lpstr>Office Theme</vt:lpstr>
      <vt:lpstr>1_Office Theme</vt:lpstr>
      <vt:lpstr>2_Office Theme</vt:lpstr>
      <vt:lpstr>الشريحة 1</vt:lpstr>
      <vt:lpstr>المحاضرة الثامنة العصر الحجري الحديث</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201</cp:revision>
  <dcterms:created xsi:type="dcterms:W3CDTF">2009-10-14T19:14:34Z</dcterms:created>
  <dcterms:modified xsi:type="dcterms:W3CDTF">2015-04-15T12:05:51Z</dcterms:modified>
</cp:coreProperties>
</file>