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theme/theme4.xml" ContentType="application/vnd.openxmlformats-officedocument.them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75" r:id="rId2"/>
    <p:sldMasterId id="2147483787" r:id="rId3"/>
  </p:sldMasterIdLst>
  <p:notesMasterIdLst>
    <p:notesMasterId r:id="rId35"/>
  </p:notesMasterIdLst>
  <p:sldIdLst>
    <p:sldId id="300" r:id="rId4"/>
    <p:sldId id="301" r:id="rId5"/>
    <p:sldId id="372" r:id="rId6"/>
    <p:sldId id="380" r:id="rId7"/>
    <p:sldId id="396" r:id="rId8"/>
    <p:sldId id="395" r:id="rId9"/>
    <p:sldId id="394" r:id="rId10"/>
    <p:sldId id="393" r:id="rId11"/>
    <p:sldId id="392" r:id="rId12"/>
    <p:sldId id="382" r:id="rId13"/>
    <p:sldId id="412" r:id="rId14"/>
    <p:sldId id="411" r:id="rId15"/>
    <p:sldId id="410" r:id="rId16"/>
    <p:sldId id="409" r:id="rId17"/>
    <p:sldId id="408" r:id="rId18"/>
    <p:sldId id="407" r:id="rId19"/>
    <p:sldId id="406" r:id="rId20"/>
    <p:sldId id="405" r:id="rId21"/>
    <p:sldId id="404" r:id="rId22"/>
    <p:sldId id="403" r:id="rId23"/>
    <p:sldId id="402" r:id="rId24"/>
    <p:sldId id="401" r:id="rId25"/>
    <p:sldId id="400" r:id="rId26"/>
    <p:sldId id="399" r:id="rId27"/>
    <p:sldId id="398" r:id="rId28"/>
    <p:sldId id="397" r:id="rId29"/>
    <p:sldId id="415" r:id="rId30"/>
    <p:sldId id="414" r:id="rId31"/>
    <p:sldId id="391" r:id="rId32"/>
    <p:sldId id="413" r:id="rId33"/>
    <p:sldId id="266" r:id="rId3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3300"/>
    <a:srgbClr val="FF0066"/>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varScale="1">
        <p:scale>
          <a:sx n="55" d="100"/>
          <a:sy n="55" d="100"/>
        </p:scale>
        <p:origin x="-906" y="-8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4/15/2015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8068590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1"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7"/>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1"/>
            <a:ext cx="482600" cy="365125"/>
          </a:xfr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281000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689555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8949910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1"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6890766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66715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0290045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4877142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1"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2"/>
            <a:ext cx="553772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1"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5114956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849796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7359344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0"/>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6" y="274640"/>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3136864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676A55">
                    <a:lumMod val="75000"/>
                  </a:srgbClr>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676A55">
                    <a:lumMod val="75000"/>
                  </a:srgbClr>
                </a:solidFill>
                <a:latin typeface="Calibri" pitchFamily="34" charset="0"/>
              </a:rPr>
              <a:t>عمادة التعلم الإلكتروني والتعليم عن بعد</a:t>
            </a:r>
            <a:endParaRPr lang="en-US" sz="2400" b="1" dirty="0">
              <a:solidFill>
                <a:srgbClr val="676A55">
                  <a:lumMod val="75000"/>
                </a:srgbClr>
              </a:solidFill>
              <a:latin typeface="Calibri" pitchFamily="34" charset="0"/>
            </a:endParaRPr>
          </a:p>
          <a:p>
            <a:pPr algn="ctr" rtl="0">
              <a:spcBef>
                <a:spcPct val="20000"/>
              </a:spcBef>
              <a:buFont typeface="Arial" pitchFamily="34" charset="0"/>
              <a:buNone/>
            </a:pPr>
            <a:r>
              <a:rPr lang="ar-SA" sz="2400" dirty="0" smtClean="0">
                <a:solidFill>
                  <a:srgbClr val="676A55">
                    <a:lumMod val="75000"/>
                  </a:srgbClr>
                </a:solidFill>
                <a:latin typeface="Calibri" pitchFamily="34" charset="0"/>
              </a:rPr>
              <a:t>	</a:t>
            </a:r>
            <a:endParaRPr lang="en-US" sz="2400" dirty="0">
              <a:solidFill>
                <a:srgbClr val="676A55">
                  <a:lumMod val="75000"/>
                </a:srgb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xmlns="" val="31503141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6633162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4700910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1947770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35673457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7877178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23143719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xmlns="" val="37624901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1232165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761813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6458910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8756929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prstClr val="white"/>
                </a:solidFill>
                <a:latin typeface="Calibri" pitchFamily="34" charset="0"/>
              </a:rPr>
              <a:t>بحمد الله</a:t>
            </a:r>
            <a:endParaRPr lang="en-US" sz="7200" dirty="0">
              <a:solidFill>
                <a:prstClr val="white"/>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solidFill>
                <a:prstClr val="black"/>
              </a:solidFill>
            </a:endParaRPr>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2411240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2.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jpe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2" y="6372225"/>
            <a:ext cx="2518831" cy="338554"/>
          </a:xfrm>
          <a:prstGeom prst="rect">
            <a:avLst/>
          </a:prstGeom>
        </p:spPr>
        <p:txBody>
          <a:bodyPr wrap="none">
            <a:spAutoFit/>
          </a:bodyPr>
          <a:lstStyle/>
          <a:p>
            <a:pPr algn="l" rtl="0" fontAlgn="auto">
              <a:spcBef>
                <a:spcPts val="0"/>
              </a:spcBef>
              <a:spcAft>
                <a:spcPts val="0"/>
              </a:spcAft>
              <a:defRPr/>
            </a:pPr>
            <a:r>
              <a:rPr lang="en-US" sz="1600" dirty="0">
                <a:solidFill>
                  <a:prstClr val="white"/>
                </a:solidFill>
                <a:latin typeface="Calibri"/>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1"/>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9"/>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854219811"/>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King Faisal University</a:t>
            </a:r>
            <a:endParaRPr lang="en-US" sz="1600" dirty="0">
              <a:solidFill>
                <a:prstClr val="white"/>
              </a:solidFill>
              <a:latin typeface="Calibri"/>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جامعة الملك فيصل</a:t>
            </a:r>
            <a:endParaRPr lang="en-US" sz="1600" b="1" dirty="0">
              <a:solidFill>
                <a:prstClr val="white"/>
              </a:solidFill>
              <a:latin typeface="Calibri"/>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cs typeface="+mn-cs"/>
              </a:rPr>
              <a:t>Deanship of E-Learning and Distance Education</a:t>
            </a:r>
            <a:endParaRPr lang="en-US" sz="1200" dirty="0">
              <a:solidFill>
                <a:prstClr val="white"/>
              </a:solidFill>
              <a:latin typeface="Calibri"/>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عمادة التعلم الإ</a:t>
            </a:r>
            <a:r>
              <a:rPr lang="ar-EG" sz="1600" b="1" dirty="0" smtClean="0">
                <a:solidFill>
                  <a:prstClr val="white"/>
                </a:solidFill>
                <a:latin typeface="Calibri"/>
              </a:rPr>
              <a:t>ل</a:t>
            </a:r>
            <a:r>
              <a:rPr lang="ar-SA" sz="1600" b="1" dirty="0" smtClean="0">
                <a:solidFill>
                  <a:prstClr val="white"/>
                </a:solidFill>
                <a:latin typeface="Calibri"/>
              </a:rPr>
              <a:t>كتروني والتعل</a:t>
            </a:r>
            <a:r>
              <a:rPr lang="ar-EG" sz="1600" b="1" dirty="0" smtClean="0">
                <a:solidFill>
                  <a:prstClr val="white"/>
                </a:solidFill>
                <a:latin typeface="Calibri"/>
              </a:rPr>
              <a:t>ي</a:t>
            </a:r>
            <a:r>
              <a:rPr lang="ar-SA" sz="1600" b="1" dirty="0" smtClean="0">
                <a:solidFill>
                  <a:prstClr val="white"/>
                </a:solidFill>
                <a:latin typeface="Calibri"/>
              </a:rPr>
              <a:t>م عن بعد</a:t>
            </a:r>
            <a:endParaRPr lang="en-US" sz="1600" b="1" dirty="0">
              <a:solidFill>
                <a:prstClr val="white"/>
              </a:solidFill>
              <a:latin typeface="Calibri"/>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a:defRPr/>
            </a:pPr>
            <a:fld id="{E1D16D93-8795-4AD6-9A1F-54CC01E741BE}" type="slidenum">
              <a:rPr lang="ar-SA" smtClean="0">
                <a:solidFill>
                  <a:prstClr val="white"/>
                </a:solidFill>
              </a:rPr>
              <a:pPr>
                <a:defRPr/>
              </a:pPr>
              <a:t>‹#›</a:t>
            </a:fld>
            <a:endParaRPr lang="en-US" dirty="0" smtClean="0">
              <a:solidFill>
                <a:prstClr val="white"/>
              </a:solidFill>
            </a:endParaRPr>
          </a:p>
        </p:txBody>
      </p:sp>
    </p:spTree>
    <p:extLst>
      <p:ext uri="{BB962C8B-B14F-4D97-AF65-F5344CB8AC3E}">
        <p14:creationId xmlns:p14="http://schemas.microsoft.com/office/powerpoint/2010/main" xmlns="" val="3855066367"/>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6"/>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white"/>
                </a:solidFill>
                <a:cs typeface="Arial" pitchFamily="34" charset="0"/>
              </a:rPr>
              <a:pPr/>
              <a:t>1</a:t>
            </a:fld>
            <a:endParaRPr lang="en-US" dirty="0" smtClean="0">
              <a:solidFill>
                <a:prstClr val="white"/>
              </a:solidFill>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127" name="Subtitle 2"/>
          <p:cNvSpPr txBox="1">
            <a:spLocks/>
          </p:cNvSpPr>
          <p:nvPr/>
        </p:nvSpPr>
        <p:spPr bwMode="auto">
          <a:xfrm>
            <a:off x="378904" y="490326"/>
            <a:ext cx="5530850" cy="1619251"/>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prstClr val="black"/>
                </a:solidFill>
                <a:latin typeface="Calibri" pitchFamily="34" charset="0"/>
              </a:rPr>
              <a:t>نظام التعليم المطور </a:t>
            </a:r>
            <a:r>
              <a:rPr lang="ar-EG" sz="2800" b="1" dirty="0" smtClean="0">
                <a:solidFill>
                  <a:prstClr val="black"/>
                </a:solidFill>
                <a:latin typeface="Calibri" pitchFamily="34" charset="0"/>
              </a:rPr>
              <a:t>للانتساب</a:t>
            </a:r>
            <a:endParaRPr lang="en-US" sz="2800" b="1" dirty="0" smtClean="0">
              <a:solidFill>
                <a:prstClr val="black"/>
              </a:solidFill>
              <a:latin typeface="Calibri" pitchFamily="34" charset="0"/>
            </a:endParaRPr>
          </a:p>
          <a:p>
            <a:pPr algn="ctr" rtl="0">
              <a:spcBef>
                <a:spcPct val="20000"/>
              </a:spcBef>
              <a:buFont typeface="Arial" pitchFamily="34" charset="0"/>
              <a:buNone/>
            </a:pP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الدراسات </a:t>
            </a:r>
            <a:r>
              <a:rPr lang="ar-EG" sz="2800" b="1" dirty="0" smtClean="0">
                <a:solidFill>
                  <a:prstClr val="black"/>
                </a:solidFill>
                <a:latin typeface="Calibri" pitchFamily="34" charset="0"/>
              </a:rPr>
              <a:t>الاجتماعية</a:t>
            </a: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  </a:t>
            </a:r>
            <a:r>
              <a:rPr lang="ar-EG" sz="2600" b="1" dirty="0" smtClean="0">
                <a:solidFill>
                  <a:prstClr val="black"/>
                </a:solidFill>
                <a:latin typeface="Calibri" pitchFamily="34" charset="0"/>
              </a:rPr>
              <a:t>كلية </a:t>
            </a:r>
            <a:r>
              <a:rPr lang="ar-SA" sz="2600" b="1" dirty="0" smtClean="0">
                <a:solidFill>
                  <a:prstClr val="black"/>
                </a:solidFill>
                <a:latin typeface="Calibri" pitchFamily="34" charset="0"/>
              </a:rPr>
              <a:t>الآداب </a:t>
            </a:r>
            <a:r>
              <a:rPr lang="ar-EG" sz="2600" b="1" dirty="0" smtClean="0">
                <a:solidFill>
                  <a:prstClr val="black"/>
                </a:solidFill>
                <a:latin typeface="Calibri" pitchFamily="34" charset="0"/>
              </a:rPr>
              <a:t>– قسم</a:t>
            </a:r>
            <a:endParaRPr lang="en-US" sz="2600" b="1" dirty="0" smtClean="0">
              <a:solidFill>
                <a:prstClr val="black"/>
              </a:solidFill>
              <a:latin typeface="Calibri" pitchFamily="34" charset="0"/>
            </a:endParaRPr>
          </a:p>
          <a:p>
            <a:pPr algn="ctr" rtl="0">
              <a:spcBef>
                <a:spcPct val="20000"/>
              </a:spcBef>
              <a:buFont typeface="Arial" pitchFamily="34" charset="0"/>
              <a:buNone/>
            </a:pPr>
            <a:r>
              <a:rPr lang="ar-SA" sz="2800" b="1" dirty="0" smtClean="0">
                <a:solidFill>
                  <a:prstClr val="black"/>
                </a:solidFill>
                <a:latin typeface="Calibri" pitchFamily="34" charset="0"/>
              </a:rPr>
              <a:t>شعبة الجغرافيا </a:t>
            </a:r>
            <a:endParaRPr lang="en-US" sz="2800" b="1" dirty="0">
              <a:solidFill>
                <a:prstClr val="black"/>
              </a:solidFill>
              <a:latin typeface="Calibri" pitchFamily="34" charset="0"/>
            </a:endParaRPr>
          </a:p>
        </p:txBody>
      </p:sp>
      <p:grpSp>
        <p:nvGrpSpPr>
          <p:cNvPr id="5128"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130" name="Title 1"/>
          <p:cNvSpPr txBox="1">
            <a:spLocks/>
          </p:cNvSpPr>
          <p:nvPr/>
        </p:nvSpPr>
        <p:spPr bwMode="auto">
          <a:xfrm>
            <a:off x="0" y="2934462"/>
            <a:ext cx="5751514" cy="3250990"/>
          </a:xfrm>
          <a:prstGeom prst="rect">
            <a:avLst/>
          </a:prstGeom>
          <a:noFill/>
          <a:ln w="9525">
            <a:noFill/>
            <a:miter lim="800000"/>
            <a:headEnd/>
            <a:tailEnd/>
          </a:ln>
        </p:spPr>
        <p:txBody>
          <a:bodyPr anchor="ctr"/>
          <a:lstStyle/>
          <a:p>
            <a:pPr algn="ctr"/>
            <a:r>
              <a:rPr lang="ar-SA" sz="4000" b="1" dirty="0">
                <a:solidFill>
                  <a:srgbClr val="FF0000"/>
                </a:solidFill>
              </a:rPr>
              <a:t>اسم المقرر: </a:t>
            </a:r>
            <a:r>
              <a:rPr lang="ar-SA" sz="4000" b="1" dirty="0" smtClean="0">
                <a:solidFill>
                  <a:srgbClr val="FF0000"/>
                </a:solidFill>
              </a:rPr>
              <a:t>الجغرافيا التاريخية </a:t>
            </a:r>
            <a:endParaRPr lang="en-US" sz="4000" b="1" dirty="0">
              <a:solidFill>
                <a:srgbClr val="FF0000"/>
              </a:solidFill>
            </a:endParaRPr>
          </a:p>
          <a:p>
            <a:pPr algn="ctr"/>
            <a:r>
              <a:rPr lang="en-US" sz="4000" b="1" dirty="0">
                <a:solidFill>
                  <a:prstClr val="black"/>
                </a:solidFill>
              </a:rPr>
              <a:t>Historical </a:t>
            </a:r>
            <a:r>
              <a:rPr lang="en-US" sz="4000" b="1" dirty="0" smtClean="0">
                <a:solidFill>
                  <a:prstClr val="black"/>
                </a:solidFill>
              </a:rPr>
              <a:t>Geography</a:t>
            </a:r>
          </a:p>
          <a:p>
            <a:pPr algn="ctr"/>
            <a:r>
              <a:rPr lang="ar-SA" sz="4000" dirty="0" smtClean="0">
                <a:solidFill>
                  <a:prstClr val="black"/>
                </a:solidFill>
              </a:rPr>
              <a:t>رمز </a:t>
            </a:r>
            <a:r>
              <a:rPr lang="ar-SA" sz="4000" dirty="0">
                <a:solidFill>
                  <a:prstClr val="black"/>
                </a:solidFill>
              </a:rPr>
              <a:t>المقرر: </a:t>
            </a:r>
            <a:r>
              <a:rPr lang="ar-SA" sz="4000" dirty="0" smtClean="0">
                <a:solidFill>
                  <a:prstClr val="black"/>
                </a:solidFill>
              </a:rPr>
              <a:t>جغر</a:t>
            </a:r>
            <a:r>
              <a:rPr lang="ar-SA" sz="4000" b="1" dirty="0" smtClean="0">
                <a:solidFill>
                  <a:prstClr val="black"/>
                </a:solidFill>
              </a:rPr>
              <a:t>7405438</a:t>
            </a:r>
          </a:p>
          <a:p>
            <a:pPr algn="ctr"/>
            <a:r>
              <a:rPr lang="ar-SA" sz="4000" dirty="0" smtClean="0">
                <a:solidFill>
                  <a:prstClr val="black"/>
                </a:solidFill>
              </a:rPr>
              <a:t>عدد </a:t>
            </a:r>
            <a:r>
              <a:rPr lang="ar-SA" sz="4000" dirty="0">
                <a:solidFill>
                  <a:prstClr val="black"/>
                </a:solidFill>
              </a:rPr>
              <a:t>الساعات: 2 (نظري)</a:t>
            </a:r>
          </a:p>
          <a:p>
            <a:pPr algn="ctr"/>
            <a:r>
              <a:rPr lang="ar-SA" sz="4000" b="1" dirty="0">
                <a:solidFill>
                  <a:prstClr val="black"/>
                </a:solidFill>
              </a:rPr>
              <a:t>د. حسن مرزوق السيد محمود</a:t>
            </a:r>
          </a:p>
        </p:txBody>
      </p:sp>
      <p:sp>
        <p:nvSpPr>
          <p:cNvPr id="5131"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latin typeface="Calibri" pitchFamily="34" charset="0"/>
              </a:rPr>
              <a:pPr rtl="0"/>
              <a:t>1</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xmlns="" val="25774863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219200"/>
            <a:ext cx="8420100" cy="3352800"/>
          </a:xfrm>
        </p:spPr>
        <p:txBody>
          <a:bodyPr/>
          <a:lstStyle/>
          <a:p>
            <a:pPr eaLnBrk="1" hangingPunct="1"/>
            <a:r>
              <a:rPr lang="ar-SA" b="1" spc="-150" dirty="0" smtClean="0">
                <a:solidFill>
                  <a:srgbClr val="376092"/>
                </a:solidFill>
                <a:latin typeface="ae_AlMateen" pitchFamily="2" charset="-78"/>
                <a:cs typeface="ae_AlMateen" pitchFamily="2" charset="-78"/>
              </a:rPr>
              <a:t>المحاضرة التاسعة </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b="1" dirty="0" smtClean="0">
                <a:solidFill>
                  <a:srgbClr val="FF3300"/>
                </a:solidFill>
                <a:cs typeface="Arial" pitchFamily="34" charset="0"/>
              </a:rPr>
              <a:t>العصر الحجري الحديث</a:t>
            </a:r>
            <a:endParaRPr lang="en-US" spc="-150" dirty="0" smtClean="0">
              <a:solidFill>
                <a:srgbClr val="376092"/>
              </a:solidFill>
              <a:latin typeface="ae_AlMateen" pitchFamily="2" charset="-78"/>
              <a:cs typeface="ae_AlMateen" pitchFamily="2" charset="-78"/>
            </a:endParaRPr>
          </a:p>
        </p:txBody>
      </p:sp>
    </p:spTree>
    <p:extLst>
      <p:ext uri="{BB962C8B-B14F-4D97-AF65-F5344CB8AC3E}">
        <p14:creationId xmlns:p14="http://schemas.microsoft.com/office/powerpoint/2010/main" xmlns="" val="7708751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3</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smtClean="0">
                <a:solidFill>
                  <a:srgbClr val="FF0000"/>
                </a:solidFill>
              </a:rPr>
              <a:t>العصر الحجري الحديث</a:t>
            </a:r>
            <a:endParaRPr lang="ar-SA" sz="3000" b="1" dirty="0">
              <a:solidFill>
                <a:srgbClr val="FF0000"/>
              </a:solidFill>
            </a:endParaRPr>
          </a:p>
        </p:txBody>
      </p:sp>
      <p:sp>
        <p:nvSpPr>
          <p:cNvPr id="3" name="Content Placeholder 2"/>
          <p:cNvSpPr>
            <a:spLocks noGrp="1"/>
          </p:cNvSpPr>
          <p:nvPr>
            <p:ph idx="1"/>
          </p:nvPr>
        </p:nvSpPr>
        <p:spPr>
          <a:xfrm>
            <a:off x="10886" y="914400"/>
            <a:ext cx="9895114" cy="48006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3000" b="1" dirty="0" smtClean="0">
                <a:solidFill>
                  <a:srgbClr val="0070C0"/>
                </a:solidFill>
                <a:cs typeface="Simplified Arabic" panose="02010000000000000000" pitchFamily="2" charset="-78"/>
              </a:rPr>
              <a:t>أولاً: الإنجازات الاقتصادية:</a:t>
            </a:r>
          </a:p>
          <a:p>
            <a:pPr marL="0" indent="0" algn="ctr" rtl="1">
              <a:spcBef>
                <a:spcPts val="0"/>
              </a:spcBef>
            </a:pPr>
            <a:r>
              <a:rPr lang="ar-SA" sz="3000" dirty="0" smtClean="0">
                <a:cs typeface="Simplified Arabic" panose="02010000000000000000" pitchFamily="2" charset="-78"/>
              </a:rPr>
              <a:t>1- الزراعة.               2- استئناس الحيوان.</a:t>
            </a:r>
          </a:p>
          <a:p>
            <a:pPr marL="0" indent="0" algn="just" rtl="1">
              <a:spcBef>
                <a:spcPts val="0"/>
              </a:spcBef>
            </a:pPr>
            <a:r>
              <a:rPr lang="ar-SA" sz="3000" b="1" dirty="0" smtClean="0">
                <a:solidFill>
                  <a:srgbClr val="0070C0"/>
                </a:solidFill>
                <a:cs typeface="Simplified Arabic" panose="02010000000000000000" pitchFamily="2" charset="-78"/>
              </a:rPr>
              <a:t>ثانياً: الإنجازات الحضارية:</a:t>
            </a:r>
          </a:p>
          <a:p>
            <a:pPr marL="0" indent="0" algn="just" rtl="1">
              <a:spcBef>
                <a:spcPts val="0"/>
              </a:spcBef>
            </a:pPr>
            <a:r>
              <a:rPr lang="ar-SA" sz="3000" b="1" dirty="0" smtClean="0">
                <a:solidFill>
                  <a:srgbClr val="0070C0"/>
                </a:solidFill>
                <a:cs typeface="Simplified Arabic" panose="02010000000000000000" pitchFamily="2" charset="-78"/>
              </a:rPr>
              <a:t>1- الآلات والأدوات.                      2- الفخار.</a:t>
            </a:r>
          </a:p>
          <a:p>
            <a:pPr marL="0" indent="0" algn="just" rtl="1">
              <a:spcBef>
                <a:spcPts val="0"/>
              </a:spcBef>
            </a:pPr>
            <a:r>
              <a:rPr lang="ar-SA" sz="3000" b="1" dirty="0" smtClean="0">
                <a:solidFill>
                  <a:srgbClr val="0070C0"/>
                </a:solidFill>
                <a:cs typeface="Simplified Arabic" panose="02010000000000000000" pitchFamily="2" charset="-78"/>
              </a:rPr>
              <a:t>3- القرى.</a:t>
            </a:r>
          </a:p>
          <a:p>
            <a:pPr marL="0" indent="0" algn="just" rtl="1">
              <a:spcBef>
                <a:spcPts val="0"/>
              </a:spcBef>
            </a:pPr>
            <a:r>
              <a:rPr lang="ar-SA" sz="3000" b="1" dirty="0" smtClean="0">
                <a:solidFill>
                  <a:srgbClr val="FFFF00"/>
                </a:solidFill>
                <a:cs typeface="Simplified Arabic" panose="02010000000000000000" pitchFamily="2" charset="-78"/>
              </a:rPr>
              <a:t>ثالثاً: المراكز الحضارية في العصر الحجري الحديث.</a:t>
            </a:r>
          </a:p>
          <a:p>
            <a:pPr marL="0" indent="0" algn="just" rtl="1">
              <a:spcBef>
                <a:spcPts val="0"/>
              </a:spcBef>
            </a:pPr>
            <a:r>
              <a:rPr lang="ar-SA" sz="3000" b="1" dirty="0" smtClean="0">
                <a:solidFill>
                  <a:srgbClr val="FFFF00"/>
                </a:solidFill>
                <a:cs typeface="Simplified Arabic" panose="02010000000000000000" pitchFamily="2" charset="-78"/>
              </a:rPr>
              <a:t>1- حضارات العصر الحجري الحديث في إقليم جنوب غرب أسيا.</a:t>
            </a:r>
          </a:p>
          <a:p>
            <a:pPr marL="0" indent="0" algn="just" rtl="1">
              <a:spcBef>
                <a:spcPts val="0"/>
              </a:spcBef>
            </a:pPr>
            <a:r>
              <a:rPr lang="ar-SA" sz="3000" b="1" dirty="0">
                <a:solidFill>
                  <a:srgbClr val="FFFF00"/>
                </a:solidFill>
                <a:cs typeface="Simplified Arabic" panose="02010000000000000000" pitchFamily="2" charset="-78"/>
              </a:rPr>
              <a:t>2- حضارات العصر </a:t>
            </a:r>
            <a:r>
              <a:rPr lang="ar-SA" sz="3000" b="1" dirty="0" smtClean="0">
                <a:solidFill>
                  <a:srgbClr val="FFFF00"/>
                </a:solidFill>
                <a:cs typeface="Simplified Arabic" panose="02010000000000000000" pitchFamily="2" charset="-78"/>
              </a:rPr>
              <a:t>الحجري </a:t>
            </a:r>
            <a:r>
              <a:rPr lang="ar-SA" sz="3000" b="1" dirty="0">
                <a:solidFill>
                  <a:srgbClr val="FFFF00"/>
                </a:solidFill>
                <a:cs typeface="Simplified Arabic" panose="02010000000000000000" pitchFamily="2" charset="-78"/>
              </a:rPr>
              <a:t>الحديث في </a:t>
            </a:r>
            <a:r>
              <a:rPr lang="ar-SA" sz="3000" b="1" dirty="0" smtClean="0">
                <a:solidFill>
                  <a:srgbClr val="FFFF00"/>
                </a:solidFill>
                <a:cs typeface="Simplified Arabic" panose="02010000000000000000" pitchFamily="2" charset="-78"/>
              </a:rPr>
              <a:t>أوروبا.</a:t>
            </a:r>
          </a:p>
          <a:p>
            <a:pPr marL="0" indent="0" algn="just" rtl="1">
              <a:spcBef>
                <a:spcPts val="0"/>
              </a:spcBef>
            </a:pPr>
            <a:r>
              <a:rPr lang="ar-SA" sz="3000" b="1" dirty="0">
                <a:solidFill>
                  <a:srgbClr val="FFFF00"/>
                </a:solidFill>
                <a:cs typeface="Simplified Arabic" panose="02010000000000000000" pitchFamily="2" charset="-78"/>
              </a:rPr>
              <a:t>3- حضارات العصر </a:t>
            </a:r>
            <a:r>
              <a:rPr lang="ar-SA" sz="3000" b="1" dirty="0" smtClean="0">
                <a:solidFill>
                  <a:srgbClr val="FFFF00"/>
                </a:solidFill>
                <a:cs typeface="Simplified Arabic" panose="02010000000000000000" pitchFamily="2" charset="-78"/>
              </a:rPr>
              <a:t>الحجري </a:t>
            </a:r>
            <a:r>
              <a:rPr lang="ar-SA" sz="3000" b="1" dirty="0">
                <a:solidFill>
                  <a:srgbClr val="FFFF00"/>
                </a:solidFill>
                <a:cs typeface="Simplified Arabic" panose="02010000000000000000" pitchFamily="2" charset="-78"/>
              </a:rPr>
              <a:t>الحديث في </a:t>
            </a:r>
            <a:r>
              <a:rPr lang="ar-SA" sz="3000" b="1" dirty="0" smtClean="0">
                <a:solidFill>
                  <a:srgbClr val="FFFF00"/>
                </a:solidFill>
                <a:cs typeface="Simplified Arabic" panose="02010000000000000000" pitchFamily="2" charset="-78"/>
              </a:rPr>
              <a:t>شرق وجنوب أسيا.</a:t>
            </a:r>
          </a:p>
          <a:p>
            <a:pPr marL="0" indent="0" algn="just" rtl="1">
              <a:spcBef>
                <a:spcPts val="0"/>
              </a:spcBef>
            </a:pPr>
            <a:r>
              <a:rPr lang="ar-SA" sz="3000" b="1" dirty="0" smtClean="0">
                <a:solidFill>
                  <a:srgbClr val="FFFF00"/>
                </a:solidFill>
                <a:cs typeface="Simplified Arabic" panose="02010000000000000000" pitchFamily="2" charset="-78"/>
              </a:rPr>
              <a:t>4- </a:t>
            </a:r>
            <a:r>
              <a:rPr lang="ar-SA" sz="3000" b="1" dirty="0">
                <a:solidFill>
                  <a:srgbClr val="FFFF00"/>
                </a:solidFill>
                <a:cs typeface="Simplified Arabic" panose="02010000000000000000" pitchFamily="2" charset="-78"/>
              </a:rPr>
              <a:t>حضارات العصر </a:t>
            </a:r>
            <a:r>
              <a:rPr lang="ar-SA" sz="3000" b="1" dirty="0" smtClean="0">
                <a:solidFill>
                  <a:srgbClr val="FFFF00"/>
                </a:solidFill>
                <a:cs typeface="Simplified Arabic" panose="02010000000000000000" pitchFamily="2" charset="-78"/>
              </a:rPr>
              <a:t>الحجري </a:t>
            </a:r>
            <a:r>
              <a:rPr lang="ar-SA" sz="3000" b="1" dirty="0">
                <a:solidFill>
                  <a:srgbClr val="FFFF00"/>
                </a:solidFill>
                <a:cs typeface="Simplified Arabic" panose="02010000000000000000" pitchFamily="2" charset="-78"/>
              </a:rPr>
              <a:t>الحديث في </a:t>
            </a:r>
            <a:r>
              <a:rPr lang="ar-SA" sz="3000" b="1" dirty="0" smtClean="0">
                <a:solidFill>
                  <a:srgbClr val="FFFF00"/>
                </a:solidFill>
                <a:cs typeface="Simplified Arabic" panose="02010000000000000000" pitchFamily="2" charset="-78"/>
              </a:rPr>
              <a:t>الأميركتين</a:t>
            </a:r>
            <a:endParaRPr lang="ar-SA" sz="3000" b="1" dirty="0">
              <a:solidFill>
                <a:srgbClr val="FFFF00"/>
              </a:solidFill>
              <a:cs typeface="Simplified Arabic" panose="02010000000000000000" pitchFamily="2" charset="-78"/>
            </a:endParaRPr>
          </a:p>
          <a:p>
            <a:pPr marL="0" indent="0" algn="just" rtl="1">
              <a:spcBef>
                <a:spcPts val="0"/>
              </a:spcBef>
            </a:pPr>
            <a:endParaRPr lang="ar-SA" sz="3000" b="1" dirty="0" smtClean="0">
              <a:solidFill>
                <a:srgbClr val="FFFF00"/>
              </a:solidFill>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EG" sz="3000" b="1" dirty="0">
              <a:cs typeface="Simplified Arabic" panose="02010000000000000000" pitchFamily="2" charset="-78"/>
            </a:endParaRPr>
          </a:p>
        </p:txBody>
      </p:sp>
    </p:spTree>
    <p:extLst>
      <p:ext uri="{BB962C8B-B14F-4D97-AF65-F5344CB8AC3E}">
        <p14:creationId xmlns:p14="http://schemas.microsoft.com/office/powerpoint/2010/main" xmlns="" val="38675750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4</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2900" b="1" dirty="0" smtClean="0">
                <a:solidFill>
                  <a:srgbClr val="FFFF00"/>
                </a:solidFill>
              </a:rPr>
              <a:t>العصر الحجري الحديث (</a:t>
            </a:r>
            <a:r>
              <a:rPr lang="ar-SA" sz="2900" b="1" dirty="0" smtClean="0">
                <a:solidFill>
                  <a:srgbClr val="FFFF00"/>
                </a:solidFill>
                <a:cs typeface="Simplified Arabic" panose="02010000000000000000" pitchFamily="2" charset="-78"/>
              </a:rPr>
              <a:t> </a:t>
            </a:r>
            <a:r>
              <a:rPr lang="ar-SA" sz="2900" b="1" dirty="0">
                <a:solidFill>
                  <a:srgbClr val="FFFF00"/>
                </a:solidFill>
                <a:cs typeface="Simplified Arabic" panose="02010000000000000000" pitchFamily="2" charset="-78"/>
              </a:rPr>
              <a:t>المراكز الحضارية في العصر الحجري </a:t>
            </a:r>
            <a:r>
              <a:rPr lang="ar-SA" sz="2900" b="1" dirty="0" smtClean="0">
                <a:solidFill>
                  <a:srgbClr val="FFFF00"/>
                </a:solidFill>
                <a:cs typeface="Simplified Arabic" panose="02010000000000000000" pitchFamily="2" charset="-78"/>
              </a:rPr>
              <a:t>الحديث</a:t>
            </a:r>
            <a:r>
              <a:rPr lang="ar-SA" sz="3000" b="1" dirty="0" smtClean="0">
                <a:solidFill>
                  <a:srgbClr val="FFFF00"/>
                </a:solidFill>
              </a:rPr>
              <a:t>)</a:t>
            </a:r>
            <a:endParaRPr lang="ar-SA" sz="3000" b="1" dirty="0">
              <a:solidFill>
                <a:srgbClr val="FFFF00"/>
              </a:solidFill>
            </a:endParaRPr>
          </a:p>
        </p:txBody>
      </p:sp>
      <p:sp>
        <p:nvSpPr>
          <p:cNvPr id="3" name="Content Placeholder 2"/>
          <p:cNvSpPr>
            <a:spLocks noGrp="1"/>
          </p:cNvSpPr>
          <p:nvPr>
            <p:ph idx="1"/>
          </p:nvPr>
        </p:nvSpPr>
        <p:spPr>
          <a:xfrm>
            <a:off x="10886" y="914400"/>
            <a:ext cx="9895114" cy="48768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2700" dirty="0" smtClean="0">
                <a:cs typeface="Simplified Arabic" panose="02010000000000000000" pitchFamily="2" charset="-78"/>
              </a:rPr>
              <a:t>تضمنت الدراسة الخاصة بإنجازات الإنسان في المجالين الاقتصادي والحضاري في العصر الحجري الحديث، إشارات إلى بعض مواطن الحضارة في هذا العصر، ويختص هذا القسم بإلقاء الضوء على أهم المراكز الحضارية التي قامت في مناطق العالم المختلفة</a:t>
            </a:r>
          </a:p>
          <a:p>
            <a:pPr marL="0" indent="0" algn="just" rtl="1">
              <a:spcBef>
                <a:spcPts val="0"/>
              </a:spcBef>
            </a:pPr>
            <a:r>
              <a:rPr lang="ar-SA" sz="2700" b="1" dirty="0" smtClean="0">
                <a:solidFill>
                  <a:srgbClr val="FFFF00"/>
                </a:solidFill>
                <a:cs typeface="Simplified Arabic" panose="02010000000000000000" pitchFamily="2" charset="-78"/>
              </a:rPr>
              <a:t>1-حضارات العصر الحجري الحديث في إقليم جنوب غربي أسيا:</a:t>
            </a:r>
          </a:p>
          <a:p>
            <a:pPr marL="0" indent="0" algn="just" rtl="1">
              <a:spcBef>
                <a:spcPts val="0"/>
              </a:spcBef>
            </a:pPr>
            <a:r>
              <a:rPr lang="ar-SA" sz="2700" dirty="0" smtClean="0">
                <a:cs typeface="Simplified Arabic" panose="02010000000000000000" pitchFamily="2" charset="-78"/>
              </a:rPr>
              <a:t>سبق أن أوضحنا أن الزراعة موطنها الأصلي جنوب غرب أسيا، رغم تحفظات بعض العلماء، وقد تمكن سكان هذه المنطقة من التغلب على عيوب النظام الاقتصادي في العصر الحجري الحديث التي تتمثل في الصراع بين الزراع ومنتجي الطعام من جهة وجامعي الطعام من القناصين والصيادين والملتقطين من ناحية أخرى. ففي هذه المنطقة زاد الإنتاج مما سمح بوجود فائض غذائي يسمح بإعالة قسم كبير من المجتمع لا يشترك مباشرة في إنتاج الطعام، وقد ساعد ذلك ما تتمتع به المنطقة من إمكانات كبيرة لعبت دورا هاما في تطور الحضارة.</a:t>
            </a:r>
          </a:p>
          <a:p>
            <a:pPr marL="0" indent="0" algn="just" rtl="1">
              <a:spcBef>
                <a:spcPts val="0"/>
              </a:spcBef>
            </a:pPr>
            <a:endParaRPr lang="ar-SA" sz="2700" dirty="0">
              <a:cs typeface="Simplified Arabic" panose="02010000000000000000" pitchFamily="2" charset="-78"/>
            </a:endParaRPr>
          </a:p>
          <a:p>
            <a:pPr marL="0" indent="0" algn="just" rtl="1">
              <a:spcBef>
                <a:spcPts val="0"/>
              </a:spcBef>
            </a:pPr>
            <a:endParaRPr lang="ar-SA" sz="2700" dirty="0" smtClean="0">
              <a:cs typeface="Simplified Arabic" panose="02010000000000000000" pitchFamily="2" charset="-78"/>
            </a:endParaRPr>
          </a:p>
          <a:p>
            <a:pPr marL="0" indent="0" algn="just" rtl="1">
              <a:spcBef>
                <a:spcPts val="0"/>
              </a:spcBef>
            </a:pPr>
            <a:endParaRPr lang="ar-SA" sz="2700" dirty="0">
              <a:cs typeface="Simplified Arabic" panose="02010000000000000000" pitchFamily="2" charset="-78"/>
            </a:endParaRPr>
          </a:p>
          <a:p>
            <a:pPr marL="0" indent="0" algn="just" rtl="1">
              <a:spcBef>
                <a:spcPts val="0"/>
              </a:spcBef>
            </a:pPr>
            <a:endParaRPr lang="ar-EG" sz="2700" dirty="0">
              <a:cs typeface="Simplified Arabic" panose="02010000000000000000" pitchFamily="2" charset="-78"/>
            </a:endParaRPr>
          </a:p>
        </p:txBody>
      </p:sp>
    </p:spTree>
    <p:extLst>
      <p:ext uri="{BB962C8B-B14F-4D97-AF65-F5344CB8AC3E}">
        <p14:creationId xmlns:p14="http://schemas.microsoft.com/office/powerpoint/2010/main" xmlns="" val="5175225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5</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2900" b="1" dirty="0" smtClean="0">
                <a:solidFill>
                  <a:srgbClr val="FFFF00"/>
                </a:solidFill>
              </a:rPr>
              <a:t>العصر الحجري الحديث (</a:t>
            </a:r>
            <a:r>
              <a:rPr lang="ar-SA" sz="2900" b="1" dirty="0" smtClean="0">
                <a:solidFill>
                  <a:srgbClr val="FFFF00"/>
                </a:solidFill>
                <a:cs typeface="Simplified Arabic" panose="02010000000000000000" pitchFamily="2" charset="-78"/>
              </a:rPr>
              <a:t> </a:t>
            </a:r>
            <a:r>
              <a:rPr lang="ar-SA" sz="2900" b="1" dirty="0">
                <a:solidFill>
                  <a:srgbClr val="FFFF00"/>
                </a:solidFill>
                <a:cs typeface="Simplified Arabic" panose="02010000000000000000" pitchFamily="2" charset="-78"/>
              </a:rPr>
              <a:t>المراكز الحضارية في العصر الحجري </a:t>
            </a:r>
            <a:r>
              <a:rPr lang="ar-SA" sz="2900" b="1" dirty="0" smtClean="0">
                <a:solidFill>
                  <a:srgbClr val="FFFF00"/>
                </a:solidFill>
                <a:cs typeface="Simplified Arabic" panose="02010000000000000000" pitchFamily="2" charset="-78"/>
              </a:rPr>
              <a:t>الحديث</a:t>
            </a:r>
            <a:r>
              <a:rPr lang="ar-SA" sz="3000" b="1" dirty="0" smtClean="0">
                <a:solidFill>
                  <a:srgbClr val="FFFF00"/>
                </a:solidFill>
              </a:rPr>
              <a:t>)</a:t>
            </a:r>
            <a:endParaRPr lang="ar-SA" sz="3000" b="1" dirty="0">
              <a:solidFill>
                <a:srgbClr val="FFFF00"/>
              </a:solidFill>
            </a:endParaRPr>
          </a:p>
        </p:txBody>
      </p:sp>
      <p:sp>
        <p:nvSpPr>
          <p:cNvPr id="3" name="Content Placeholder 2"/>
          <p:cNvSpPr>
            <a:spLocks noGrp="1"/>
          </p:cNvSpPr>
          <p:nvPr>
            <p:ph idx="1"/>
          </p:nvPr>
        </p:nvSpPr>
        <p:spPr>
          <a:xfrm>
            <a:off x="10886" y="914400"/>
            <a:ext cx="9895114" cy="48768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dirty="0" smtClean="0">
                <a:cs typeface="Simplified Arabic" panose="02010000000000000000" pitchFamily="2" charset="-78"/>
              </a:rPr>
              <a:t>ويوجد نحو 19 موقعا تنسب إلى العصر الحجري الحديث في هذا الإقليم، غير أن أهمها جريكو وجارمو وتل حسونة وكهف البلت وتل العبيد وسيالك، وقد تمنت هذه المواقع منذ أواخر الألف السادس قبل الميلاد من الانتقال من حياة العصر الحجري المتوسط إلى حياة العصر الحجري الحديث.</a:t>
            </a:r>
          </a:p>
          <a:p>
            <a:pPr marL="0" indent="0" algn="just" rtl="1">
              <a:spcBef>
                <a:spcPts val="0"/>
              </a:spcBef>
            </a:pPr>
            <a:r>
              <a:rPr lang="ar-SA" dirty="0" smtClean="0">
                <a:cs typeface="Simplified Arabic" panose="02010000000000000000" pitchFamily="2" charset="-78"/>
              </a:rPr>
              <a:t>وتتجمع هذه المواقع في ثلاثة مراكز حضارية رئيسة: يتمثل المركز الأول في جنوب تركيا وشمال فلسطين وغرب سوريا، والمركز الثاني في شمال العراق وشرق سوريا، والمركز الثالث يقع على الهضبة الإيرانية. وفيما يلى عرض لبعض المراكز الحضارية. </a:t>
            </a:r>
          </a:p>
          <a:p>
            <a:pPr marL="0" indent="0" algn="just" rtl="1">
              <a:spcBef>
                <a:spcPts val="0"/>
              </a:spcBef>
            </a:pPr>
            <a:endParaRPr lang="ar-SA" dirty="0">
              <a:cs typeface="Simplified Arabic" panose="02010000000000000000" pitchFamily="2" charset="-78"/>
            </a:endParaRPr>
          </a:p>
          <a:p>
            <a:pPr marL="0" indent="0" algn="just" rtl="1">
              <a:spcBef>
                <a:spcPts val="0"/>
              </a:spcBef>
            </a:pPr>
            <a:endParaRPr lang="ar-SA" dirty="0" smtClean="0">
              <a:cs typeface="Simplified Arabic" panose="02010000000000000000" pitchFamily="2" charset="-78"/>
            </a:endParaRPr>
          </a:p>
          <a:p>
            <a:pPr marL="0" indent="0" algn="just" rtl="1">
              <a:spcBef>
                <a:spcPts val="0"/>
              </a:spcBef>
            </a:pPr>
            <a:endParaRPr lang="ar-SA" dirty="0">
              <a:cs typeface="Simplified Arabic" panose="02010000000000000000" pitchFamily="2" charset="-78"/>
            </a:endParaRPr>
          </a:p>
          <a:p>
            <a:pPr marL="0" indent="0" algn="just" rtl="1">
              <a:spcBef>
                <a:spcPts val="0"/>
              </a:spcBef>
            </a:pPr>
            <a:endParaRPr lang="ar-EG" dirty="0">
              <a:cs typeface="Simplified Arabic" panose="02010000000000000000" pitchFamily="2" charset="-78"/>
            </a:endParaRPr>
          </a:p>
        </p:txBody>
      </p:sp>
    </p:spTree>
    <p:extLst>
      <p:ext uri="{BB962C8B-B14F-4D97-AF65-F5344CB8AC3E}">
        <p14:creationId xmlns:p14="http://schemas.microsoft.com/office/powerpoint/2010/main" xmlns="" val="42081292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6</a:t>
            </a:fld>
            <a:endParaRPr lang="en-US" sz="2000" dirty="0">
              <a:solidFill>
                <a:prstClr val="white"/>
              </a:solidFill>
              <a:latin typeface="Calibri" pitchFamily="34" charset="0"/>
            </a:endParaRPr>
          </a:p>
        </p:txBody>
      </p:sp>
      <p:sp>
        <p:nvSpPr>
          <p:cNvPr id="4"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2900" b="1" dirty="0" smtClean="0">
                <a:solidFill>
                  <a:srgbClr val="FFFF00"/>
                </a:solidFill>
              </a:rPr>
              <a:t>أ- حضارات فلسطين وسوريا ولبنان</a:t>
            </a:r>
            <a:endParaRPr lang="ar-SA" sz="3000" b="1" dirty="0">
              <a:solidFill>
                <a:srgbClr val="FFFF00"/>
              </a:solidFill>
            </a:endParaRPr>
          </a:p>
        </p:txBody>
      </p:sp>
      <p:grpSp>
        <p:nvGrpSpPr>
          <p:cNvPr id="5" name="Group 4"/>
          <p:cNvGrpSpPr/>
          <p:nvPr/>
        </p:nvGrpSpPr>
        <p:grpSpPr>
          <a:xfrm>
            <a:off x="10886" y="914400"/>
            <a:ext cx="9881646" cy="5953539"/>
            <a:chOff x="10886" y="914400"/>
            <a:chExt cx="9881646" cy="5953539"/>
          </a:xfrm>
        </p:grpSpPr>
        <p:pic>
          <p:nvPicPr>
            <p:cNvPr id="2" name="Picture 1"/>
            <p:cNvPicPr>
              <a:picLocks noChangeAspect="1"/>
            </p:cNvPicPr>
            <p:nvPr/>
          </p:nvPicPr>
          <p:blipFill>
            <a:blip r:embed="rId2" cstate="print"/>
            <a:stretch>
              <a:fillRect/>
            </a:stretch>
          </p:blipFill>
          <p:spPr>
            <a:xfrm>
              <a:off x="10886" y="914400"/>
              <a:ext cx="9733391" cy="2809782"/>
            </a:xfrm>
            <a:prstGeom prst="rect">
              <a:avLst/>
            </a:prstGeom>
          </p:spPr>
        </p:pic>
        <p:pic>
          <p:nvPicPr>
            <p:cNvPr id="3" name="Picture 2"/>
            <p:cNvPicPr>
              <a:picLocks noChangeAspect="1"/>
            </p:cNvPicPr>
            <p:nvPr/>
          </p:nvPicPr>
          <p:blipFill>
            <a:blip r:embed="rId3" cstate="print"/>
            <a:stretch>
              <a:fillRect/>
            </a:stretch>
          </p:blipFill>
          <p:spPr>
            <a:xfrm>
              <a:off x="19877" y="3581400"/>
              <a:ext cx="9872655" cy="3286539"/>
            </a:xfrm>
            <a:prstGeom prst="rect">
              <a:avLst/>
            </a:prstGeom>
          </p:spPr>
        </p:pic>
      </p:grpSp>
    </p:spTree>
    <p:extLst>
      <p:ext uri="{BB962C8B-B14F-4D97-AF65-F5344CB8AC3E}">
        <p14:creationId xmlns:p14="http://schemas.microsoft.com/office/powerpoint/2010/main" xmlns="" val="25095078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7</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53007" y="381000"/>
            <a:ext cx="9805687" cy="5131782"/>
          </a:xfrm>
          <a:prstGeom prst="rect">
            <a:avLst/>
          </a:prstGeom>
        </p:spPr>
      </p:pic>
    </p:spTree>
    <p:extLst>
      <p:ext uri="{BB962C8B-B14F-4D97-AF65-F5344CB8AC3E}">
        <p14:creationId xmlns:p14="http://schemas.microsoft.com/office/powerpoint/2010/main" xmlns="" val="11028877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8</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364437" y="119905"/>
            <a:ext cx="9144000" cy="5637357"/>
          </a:xfrm>
          <a:prstGeom prst="rect">
            <a:avLst/>
          </a:prstGeom>
        </p:spPr>
      </p:pic>
    </p:spTree>
    <p:extLst>
      <p:ext uri="{BB962C8B-B14F-4D97-AF65-F5344CB8AC3E}">
        <p14:creationId xmlns:p14="http://schemas.microsoft.com/office/powerpoint/2010/main" xmlns="" val="9666888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9</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10886" y="810470"/>
            <a:ext cx="7609114" cy="6047530"/>
          </a:xfrm>
          <a:prstGeom prst="rect">
            <a:avLst/>
          </a:prstGeom>
        </p:spPr>
      </p:pic>
      <p:sp>
        <p:nvSpPr>
          <p:cNvPr id="4"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2900" b="1" dirty="0" smtClean="0">
                <a:solidFill>
                  <a:srgbClr val="FFFF00"/>
                </a:solidFill>
              </a:rPr>
              <a:t>المواقع الحضارية في مرحلة الانتقال إلى حياة الزراعة في إقليم جنوب غربي أسيا</a:t>
            </a:r>
            <a:endParaRPr lang="ar-SA" sz="3000" b="1" dirty="0">
              <a:solidFill>
                <a:srgbClr val="FFFF00"/>
              </a:solidFill>
            </a:endParaRPr>
          </a:p>
        </p:txBody>
      </p:sp>
    </p:spTree>
    <p:extLst>
      <p:ext uri="{BB962C8B-B14F-4D97-AF65-F5344CB8AC3E}">
        <p14:creationId xmlns:p14="http://schemas.microsoft.com/office/powerpoint/2010/main" xmlns="" val="17687313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10</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228599" y="381000"/>
            <a:ext cx="9568929" cy="5351014"/>
          </a:xfrm>
          <a:prstGeom prst="rect">
            <a:avLst/>
          </a:prstGeom>
        </p:spPr>
      </p:pic>
    </p:spTree>
    <p:extLst>
      <p:ext uri="{BB962C8B-B14F-4D97-AF65-F5344CB8AC3E}">
        <p14:creationId xmlns:p14="http://schemas.microsoft.com/office/powerpoint/2010/main" xmlns="" val="34091795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11</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228600" y="228600"/>
            <a:ext cx="9448800" cy="5172890"/>
          </a:xfrm>
          <a:prstGeom prst="rect">
            <a:avLst/>
          </a:prstGeom>
        </p:spPr>
      </p:pic>
    </p:spTree>
    <p:extLst>
      <p:ext uri="{BB962C8B-B14F-4D97-AF65-F5344CB8AC3E}">
        <p14:creationId xmlns:p14="http://schemas.microsoft.com/office/powerpoint/2010/main" xmlns="" val="16624343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12</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345097" y="609600"/>
            <a:ext cx="9550964" cy="5070807"/>
          </a:xfrm>
          <a:prstGeom prst="rect">
            <a:avLst/>
          </a:prstGeom>
        </p:spPr>
      </p:pic>
    </p:spTree>
    <p:extLst>
      <p:ext uri="{BB962C8B-B14F-4D97-AF65-F5344CB8AC3E}">
        <p14:creationId xmlns:p14="http://schemas.microsoft.com/office/powerpoint/2010/main" xmlns="" val="36441084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13</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102704" y="-31175"/>
            <a:ext cx="9753600" cy="6889175"/>
          </a:xfrm>
          <a:prstGeom prst="rect">
            <a:avLst/>
          </a:prstGeom>
        </p:spPr>
      </p:pic>
    </p:spTree>
    <p:extLst>
      <p:ext uri="{BB962C8B-B14F-4D97-AF65-F5344CB8AC3E}">
        <p14:creationId xmlns:p14="http://schemas.microsoft.com/office/powerpoint/2010/main" xmlns="" val="9471502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14</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0" y="23694"/>
            <a:ext cx="8077200" cy="6834306"/>
          </a:xfrm>
          <a:prstGeom prst="rect">
            <a:avLst/>
          </a:prstGeom>
        </p:spPr>
      </p:pic>
    </p:spTree>
    <p:extLst>
      <p:ext uri="{BB962C8B-B14F-4D97-AF65-F5344CB8AC3E}">
        <p14:creationId xmlns:p14="http://schemas.microsoft.com/office/powerpoint/2010/main" xmlns="" val="4200366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15</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xmlns="" val="35136505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16</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125539" y="1066800"/>
            <a:ext cx="9610201" cy="4085100"/>
          </a:xfrm>
          <a:prstGeom prst="rect">
            <a:avLst/>
          </a:prstGeom>
        </p:spPr>
      </p:pic>
    </p:spTree>
    <p:extLst>
      <p:ext uri="{BB962C8B-B14F-4D97-AF65-F5344CB8AC3E}">
        <p14:creationId xmlns:p14="http://schemas.microsoft.com/office/powerpoint/2010/main" xmlns="" val="36796660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17</a:t>
            </a:fld>
            <a:endParaRPr lang="en-US" sz="2000" dirty="0">
              <a:solidFill>
                <a:prstClr val="white"/>
              </a:solidFill>
              <a:latin typeface="Calibri" pitchFamily="34" charset="0"/>
            </a:endParaRPr>
          </a:p>
        </p:txBody>
      </p:sp>
      <p:grpSp>
        <p:nvGrpSpPr>
          <p:cNvPr id="4" name="Group 3"/>
          <p:cNvGrpSpPr/>
          <p:nvPr/>
        </p:nvGrpSpPr>
        <p:grpSpPr>
          <a:xfrm>
            <a:off x="152400" y="636044"/>
            <a:ext cx="9730668" cy="4302519"/>
            <a:chOff x="152400" y="636044"/>
            <a:chExt cx="9730668" cy="4302519"/>
          </a:xfrm>
        </p:grpSpPr>
        <p:pic>
          <p:nvPicPr>
            <p:cNvPr id="2" name="Picture 1"/>
            <p:cNvPicPr>
              <a:picLocks noChangeAspect="1"/>
            </p:cNvPicPr>
            <p:nvPr/>
          </p:nvPicPr>
          <p:blipFill>
            <a:blip r:embed="rId2" cstate="print"/>
            <a:stretch>
              <a:fillRect/>
            </a:stretch>
          </p:blipFill>
          <p:spPr>
            <a:xfrm>
              <a:off x="152400" y="636044"/>
              <a:ext cx="9730668" cy="4302519"/>
            </a:xfrm>
            <a:prstGeom prst="rect">
              <a:avLst/>
            </a:prstGeom>
          </p:spPr>
        </p:pic>
        <p:sp>
          <p:nvSpPr>
            <p:cNvPr id="3" name="Rectangle 2"/>
            <p:cNvSpPr/>
            <p:nvPr/>
          </p:nvSpPr>
          <p:spPr>
            <a:xfrm>
              <a:off x="1828800" y="4114800"/>
              <a:ext cx="16002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spTree>
    <p:extLst>
      <p:ext uri="{BB962C8B-B14F-4D97-AF65-F5344CB8AC3E}">
        <p14:creationId xmlns:p14="http://schemas.microsoft.com/office/powerpoint/2010/main" xmlns="" val="5751043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18</a:t>
            </a:fld>
            <a:endParaRPr lang="en-US" sz="2000" dirty="0">
              <a:solidFill>
                <a:prstClr val="white"/>
              </a:solidFill>
              <a:latin typeface="Calibri" pitchFamily="34" charset="0"/>
            </a:endParaRPr>
          </a:p>
        </p:txBody>
      </p:sp>
      <p:grpSp>
        <p:nvGrpSpPr>
          <p:cNvPr id="4" name="Group 3"/>
          <p:cNvGrpSpPr/>
          <p:nvPr/>
        </p:nvGrpSpPr>
        <p:grpSpPr>
          <a:xfrm>
            <a:off x="0" y="131035"/>
            <a:ext cx="9677400" cy="5677821"/>
            <a:chOff x="0" y="131035"/>
            <a:chExt cx="9677400" cy="5677821"/>
          </a:xfrm>
        </p:grpSpPr>
        <p:pic>
          <p:nvPicPr>
            <p:cNvPr id="2" name="Picture 1"/>
            <p:cNvPicPr>
              <a:picLocks noChangeAspect="1"/>
            </p:cNvPicPr>
            <p:nvPr/>
          </p:nvPicPr>
          <p:blipFill>
            <a:blip r:embed="rId2" cstate="print"/>
            <a:stretch>
              <a:fillRect/>
            </a:stretch>
          </p:blipFill>
          <p:spPr>
            <a:xfrm>
              <a:off x="0" y="131035"/>
              <a:ext cx="9677400" cy="5677821"/>
            </a:xfrm>
            <a:prstGeom prst="rect">
              <a:avLst/>
            </a:prstGeom>
          </p:spPr>
        </p:pic>
        <p:sp>
          <p:nvSpPr>
            <p:cNvPr id="3" name="Rectangle 2"/>
            <p:cNvSpPr/>
            <p:nvPr/>
          </p:nvSpPr>
          <p:spPr>
            <a:xfrm>
              <a:off x="3429000" y="304800"/>
              <a:ext cx="381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spTree>
    <p:extLst>
      <p:ext uri="{BB962C8B-B14F-4D97-AF65-F5344CB8AC3E}">
        <p14:creationId xmlns:p14="http://schemas.microsoft.com/office/powerpoint/2010/main" xmlns="" val="23059177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19</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228600" y="914400"/>
            <a:ext cx="9360300" cy="4303632"/>
          </a:xfrm>
          <a:prstGeom prst="rect">
            <a:avLst/>
          </a:prstGeom>
        </p:spPr>
      </p:pic>
    </p:spTree>
    <p:extLst>
      <p:ext uri="{BB962C8B-B14F-4D97-AF65-F5344CB8AC3E}">
        <p14:creationId xmlns:p14="http://schemas.microsoft.com/office/powerpoint/2010/main" xmlns="" val="42447933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20</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0" y="35363"/>
            <a:ext cx="9906000" cy="6822638"/>
          </a:xfrm>
          <a:prstGeom prst="rect">
            <a:avLst/>
          </a:prstGeom>
        </p:spPr>
      </p:pic>
    </p:spTree>
    <p:extLst>
      <p:ext uri="{BB962C8B-B14F-4D97-AF65-F5344CB8AC3E}">
        <p14:creationId xmlns:p14="http://schemas.microsoft.com/office/powerpoint/2010/main" xmlns="" val="20026500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21</a:t>
            </a:fld>
            <a:endParaRPr lang="en-US" sz="2000" dirty="0">
              <a:solidFill>
                <a:prstClr val="white"/>
              </a:solidFill>
              <a:latin typeface="Calibri" pitchFamily="34" charset="0"/>
            </a:endParaRPr>
          </a:p>
        </p:txBody>
      </p:sp>
      <p:grpSp>
        <p:nvGrpSpPr>
          <p:cNvPr id="4" name="Group 3"/>
          <p:cNvGrpSpPr/>
          <p:nvPr/>
        </p:nvGrpSpPr>
        <p:grpSpPr>
          <a:xfrm>
            <a:off x="177756" y="152400"/>
            <a:ext cx="9273032" cy="6004657"/>
            <a:chOff x="177756" y="152400"/>
            <a:chExt cx="9273032" cy="6004657"/>
          </a:xfrm>
        </p:grpSpPr>
        <p:pic>
          <p:nvPicPr>
            <p:cNvPr id="2" name="Picture 1"/>
            <p:cNvPicPr>
              <a:picLocks noChangeAspect="1"/>
            </p:cNvPicPr>
            <p:nvPr/>
          </p:nvPicPr>
          <p:blipFill>
            <a:blip r:embed="rId2" cstate="print"/>
            <a:stretch>
              <a:fillRect/>
            </a:stretch>
          </p:blipFill>
          <p:spPr>
            <a:xfrm>
              <a:off x="381000" y="152400"/>
              <a:ext cx="9069788" cy="1346532"/>
            </a:xfrm>
            <a:prstGeom prst="rect">
              <a:avLst/>
            </a:prstGeom>
          </p:spPr>
        </p:pic>
        <p:pic>
          <p:nvPicPr>
            <p:cNvPr id="3" name="Picture 2"/>
            <p:cNvPicPr>
              <a:picLocks noChangeAspect="1"/>
            </p:cNvPicPr>
            <p:nvPr/>
          </p:nvPicPr>
          <p:blipFill>
            <a:blip r:embed="rId3" cstate="print"/>
            <a:stretch>
              <a:fillRect/>
            </a:stretch>
          </p:blipFill>
          <p:spPr>
            <a:xfrm>
              <a:off x="177756" y="1425142"/>
              <a:ext cx="9273032" cy="4731915"/>
            </a:xfrm>
            <a:prstGeom prst="rect">
              <a:avLst/>
            </a:prstGeom>
          </p:spPr>
        </p:pic>
      </p:grpSp>
    </p:spTree>
    <p:extLst>
      <p:ext uri="{BB962C8B-B14F-4D97-AF65-F5344CB8AC3E}">
        <p14:creationId xmlns:p14="http://schemas.microsoft.com/office/powerpoint/2010/main" xmlns="" val="10395646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22</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152400" y="381000"/>
            <a:ext cx="9476277" cy="5081251"/>
          </a:xfrm>
          <a:prstGeom prst="rect">
            <a:avLst/>
          </a:prstGeom>
        </p:spPr>
      </p:pic>
    </p:spTree>
    <p:extLst>
      <p:ext uri="{BB962C8B-B14F-4D97-AF65-F5344CB8AC3E}">
        <p14:creationId xmlns:p14="http://schemas.microsoft.com/office/powerpoint/2010/main" xmlns="" val="918504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23</a:t>
            </a:fld>
            <a:endParaRPr lang="en-US" sz="2000" dirty="0">
              <a:solidFill>
                <a:prstClr val="white"/>
              </a:solidFill>
              <a:latin typeface="Calibri" pitchFamily="34" charset="0"/>
            </a:endParaRPr>
          </a:p>
        </p:txBody>
      </p:sp>
      <p:grpSp>
        <p:nvGrpSpPr>
          <p:cNvPr id="4" name="Group 3"/>
          <p:cNvGrpSpPr/>
          <p:nvPr/>
        </p:nvGrpSpPr>
        <p:grpSpPr>
          <a:xfrm>
            <a:off x="1371600" y="0"/>
            <a:ext cx="7748648" cy="5943600"/>
            <a:chOff x="1371600" y="0"/>
            <a:chExt cx="7748648" cy="5943600"/>
          </a:xfrm>
        </p:grpSpPr>
        <p:pic>
          <p:nvPicPr>
            <p:cNvPr id="2" name="Picture 1"/>
            <p:cNvPicPr>
              <a:picLocks noChangeAspect="1"/>
            </p:cNvPicPr>
            <p:nvPr/>
          </p:nvPicPr>
          <p:blipFill>
            <a:blip r:embed="rId2" cstate="print"/>
            <a:stretch>
              <a:fillRect/>
            </a:stretch>
          </p:blipFill>
          <p:spPr>
            <a:xfrm>
              <a:off x="1371600" y="0"/>
              <a:ext cx="7520048" cy="3648338"/>
            </a:xfrm>
            <a:prstGeom prst="rect">
              <a:avLst/>
            </a:prstGeom>
          </p:spPr>
        </p:pic>
        <p:pic>
          <p:nvPicPr>
            <p:cNvPr id="3" name="Picture 2"/>
            <p:cNvPicPr>
              <a:picLocks noChangeAspect="1"/>
            </p:cNvPicPr>
            <p:nvPr/>
          </p:nvPicPr>
          <p:blipFill>
            <a:blip r:embed="rId3" cstate="print"/>
            <a:stretch>
              <a:fillRect/>
            </a:stretch>
          </p:blipFill>
          <p:spPr>
            <a:xfrm>
              <a:off x="1371600" y="3372487"/>
              <a:ext cx="7748648" cy="2571113"/>
            </a:xfrm>
            <a:prstGeom prst="rect">
              <a:avLst/>
            </a:prstGeom>
          </p:spPr>
        </p:pic>
      </p:grpSp>
    </p:spTree>
    <p:extLst>
      <p:ext uri="{BB962C8B-B14F-4D97-AF65-F5344CB8AC3E}">
        <p14:creationId xmlns:p14="http://schemas.microsoft.com/office/powerpoint/2010/main" xmlns="" val="32558643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24</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16565" y="-19878"/>
            <a:ext cx="9243607" cy="5873701"/>
          </a:xfrm>
          <a:prstGeom prst="rect">
            <a:avLst/>
          </a:prstGeom>
        </p:spPr>
      </p:pic>
    </p:spTree>
    <p:extLst>
      <p:ext uri="{BB962C8B-B14F-4D97-AF65-F5344CB8AC3E}">
        <p14:creationId xmlns:p14="http://schemas.microsoft.com/office/powerpoint/2010/main" xmlns="" val="38431955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25</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228599" y="278296"/>
            <a:ext cx="9596497" cy="5245471"/>
          </a:xfrm>
          <a:prstGeom prst="rect">
            <a:avLst/>
          </a:prstGeom>
        </p:spPr>
      </p:pic>
    </p:spTree>
    <p:extLst>
      <p:ext uri="{BB962C8B-B14F-4D97-AF65-F5344CB8AC3E}">
        <p14:creationId xmlns:p14="http://schemas.microsoft.com/office/powerpoint/2010/main" xmlns="" val="5818397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26</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0" y="48149"/>
            <a:ext cx="9829800" cy="6809851"/>
          </a:xfrm>
          <a:prstGeom prst="rect">
            <a:avLst/>
          </a:prstGeom>
        </p:spPr>
      </p:pic>
    </p:spTree>
    <p:extLst>
      <p:ext uri="{BB962C8B-B14F-4D97-AF65-F5344CB8AC3E}">
        <p14:creationId xmlns:p14="http://schemas.microsoft.com/office/powerpoint/2010/main" xmlns="" val="36299554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27</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138302" y="609600"/>
            <a:ext cx="9462898" cy="4330815"/>
          </a:xfrm>
          <a:prstGeom prst="rect">
            <a:avLst/>
          </a:prstGeom>
        </p:spPr>
      </p:pic>
    </p:spTree>
    <p:extLst>
      <p:ext uri="{BB962C8B-B14F-4D97-AF65-F5344CB8AC3E}">
        <p14:creationId xmlns:p14="http://schemas.microsoft.com/office/powerpoint/2010/main" xmlns="" val="30619880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28</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381000" y="533400"/>
            <a:ext cx="9430703" cy="3925248"/>
          </a:xfrm>
          <a:prstGeom prst="rect">
            <a:avLst/>
          </a:prstGeom>
        </p:spPr>
      </p:pic>
    </p:spTree>
    <p:extLst>
      <p:ext uri="{BB962C8B-B14F-4D97-AF65-F5344CB8AC3E}">
        <p14:creationId xmlns:p14="http://schemas.microsoft.com/office/powerpoint/2010/main" xmlns="" val="37079683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29</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152400" y="1295400"/>
            <a:ext cx="9704982" cy="3688782"/>
          </a:xfrm>
          <a:prstGeom prst="rect">
            <a:avLst/>
          </a:prstGeom>
        </p:spPr>
      </p:pic>
    </p:spTree>
    <p:extLst>
      <p:ext uri="{BB962C8B-B14F-4D97-AF65-F5344CB8AC3E}">
        <p14:creationId xmlns:p14="http://schemas.microsoft.com/office/powerpoint/2010/main" xmlns="" val="224424798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30</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cstate="print"/>
          <a:stretch>
            <a:fillRect/>
          </a:stretch>
        </p:blipFill>
        <p:spPr>
          <a:xfrm>
            <a:off x="203004" y="533400"/>
            <a:ext cx="9603305" cy="5214634"/>
          </a:xfrm>
          <a:prstGeom prst="rect">
            <a:avLst/>
          </a:prstGeom>
        </p:spPr>
      </p:pic>
    </p:spTree>
    <p:extLst>
      <p:ext uri="{BB962C8B-B14F-4D97-AF65-F5344CB8AC3E}">
        <p14:creationId xmlns:p14="http://schemas.microsoft.com/office/powerpoint/2010/main" xmlns="" val="36857554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31</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
        <p:nvSpPr>
          <p:cNvPr id="9" name="Title 1"/>
          <p:cNvSpPr txBox="1">
            <a:spLocks/>
          </p:cNvSpPr>
          <p:nvPr/>
        </p:nvSpPr>
        <p:spPr bwMode="auto">
          <a:xfrm>
            <a:off x="0" y="5827162"/>
            <a:ext cx="9906000" cy="914951"/>
          </a:xfrm>
          <a:prstGeom prst="rect">
            <a:avLst/>
          </a:prstGeom>
          <a:noFill/>
          <a:ln w="9525">
            <a:noFill/>
            <a:miter lim="800000"/>
            <a:headEnd/>
            <a:tailEnd/>
          </a:ln>
        </p:spPr>
        <p:txBody>
          <a:bodyPr anchor="ctr"/>
          <a:lstStyle/>
          <a:p>
            <a:pPr algn="ctr"/>
            <a:r>
              <a:rPr lang="ar-SA" sz="3000" b="1" dirty="0" smtClean="0">
                <a:solidFill>
                  <a:schemeClr val="bg1"/>
                </a:solidFill>
              </a:rPr>
              <a:t>مع أطيب التمنيات بالتوفيق                         د</a:t>
            </a:r>
            <a:r>
              <a:rPr lang="ar-SA" sz="3000" b="1" dirty="0">
                <a:solidFill>
                  <a:schemeClr val="bg1"/>
                </a:solidFill>
              </a:rPr>
              <a:t>. حسن مرزوق السيد محمود</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2133</TotalTime>
  <Words>427</Words>
  <Application>Microsoft Office PowerPoint</Application>
  <PresentationFormat>A4 Paper (210x297 mm)‎</PresentationFormat>
  <Paragraphs>73</Paragraphs>
  <Slides>31</Slides>
  <Notes>0</Notes>
  <HiddenSlides>0</HiddenSlides>
  <MMClips>0</MMClips>
  <ScaleCrop>false</ScaleCrop>
  <HeadingPairs>
    <vt:vector size="4" baseType="variant">
      <vt:variant>
        <vt:lpstr>سمة</vt:lpstr>
      </vt:variant>
      <vt:variant>
        <vt:i4>3</vt:i4>
      </vt:variant>
      <vt:variant>
        <vt:lpstr>عناوين الشرائح</vt:lpstr>
      </vt:variant>
      <vt:variant>
        <vt:i4>31</vt:i4>
      </vt:variant>
    </vt:vector>
  </HeadingPairs>
  <TitlesOfParts>
    <vt:vector size="34" baseType="lpstr">
      <vt:lpstr>Office Theme</vt:lpstr>
      <vt:lpstr>1_Office Theme</vt:lpstr>
      <vt:lpstr>2_Office Theme</vt:lpstr>
      <vt:lpstr>الشريحة 1</vt:lpstr>
      <vt:lpstr>المحاضرة التاسعة  العصر الحجري الحديث</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dell</cp:lastModifiedBy>
  <cp:revision>207</cp:revision>
  <dcterms:created xsi:type="dcterms:W3CDTF">2009-10-14T19:14:34Z</dcterms:created>
  <dcterms:modified xsi:type="dcterms:W3CDTF">2015-04-15T12:06:09Z</dcterms:modified>
</cp:coreProperties>
</file>