
<file path=[Content_Types].xml><?xml version="1.0" encoding="utf-8"?>
<Types xmlns="http://schemas.openxmlformats.org/package/2006/content-types">
  <Override PartName="/ppt/slideMasters/slideMaster3.xml" ContentType="application/vnd.openxmlformats-officedocument.presentationml.slideMaster+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35.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Layouts/slideLayout24.xml" ContentType="application/vnd.openxmlformats-officedocument.presentationml.slideLayout+xml"/>
  <Override PartName="/ppt/slideLayouts/slideLayout33.xml" ContentType="application/vnd.openxmlformats-officedocument.presentationml.slideLayout+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Default Extension="png" ContentType="image/png"/>
  <Override PartName="/ppt/theme/theme4.xml" ContentType="application/vnd.openxmlformats-officedocument.theme+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Override PartName="/ppt/slideLayouts/slideLayout16.xml" ContentType="application/vnd.openxmlformats-officedocument.presentationml.slideLayout+xml"/>
  <Override PartName="/ppt/slideLayouts/slideLayout25.xml" ContentType="application/vnd.openxmlformats-officedocument.presentationml.slideLayout+xml"/>
  <Override PartName="/ppt/slideLayouts/slideLayout34.xml" ContentType="application/vnd.openxmlformats-officedocument.presentationml.slideLayout+xml"/>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slideLayouts/slideLayout32.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775" r:id="rId2"/>
    <p:sldMasterId id="2147483787" r:id="rId3"/>
  </p:sldMasterIdLst>
  <p:notesMasterIdLst>
    <p:notesMasterId r:id="rId20"/>
  </p:notesMasterIdLst>
  <p:sldIdLst>
    <p:sldId id="300" r:id="rId4"/>
    <p:sldId id="301" r:id="rId5"/>
    <p:sldId id="372" r:id="rId6"/>
    <p:sldId id="397" r:id="rId7"/>
    <p:sldId id="373" r:id="rId8"/>
    <p:sldId id="374" r:id="rId9"/>
    <p:sldId id="398" r:id="rId10"/>
    <p:sldId id="376" r:id="rId11"/>
    <p:sldId id="399" r:id="rId12"/>
    <p:sldId id="377" r:id="rId13"/>
    <p:sldId id="379" r:id="rId14"/>
    <p:sldId id="380" r:id="rId15"/>
    <p:sldId id="381" r:id="rId16"/>
    <p:sldId id="382" r:id="rId17"/>
    <p:sldId id="383" r:id="rId18"/>
    <p:sldId id="266" r:id="rId19"/>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xmlns="">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FF3300"/>
    <a:srgbClr val="FF0066"/>
    <a:srgbClr val="0000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varScale="1">
        <p:scale>
          <a:sx n="55" d="100"/>
          <a:sy n="55" d="100"/>
        </p:scale>
        <p:origin x="-906" y="-84"/>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3" Type="http://schemas.openxmlformats.org/officeDocument/2006/relationships/slideMaster" Target="slideMasters/slideMaster3.xml"/><Relationship Id="rId21" Type="http://schemas.openxmlformats.org/officeDocument/2006/relationships/presProps" Target="pres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theme" Target="theme/theme1.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4/15/2015</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xmlns="" val="80685900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9"/>
          <p:cNvSpPr/>
          <p:nvPr/>
        </p:nvSpPr>
        <p:spPr>
          <a:xfrm>
            <a:off x="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723900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2185988" y="6356350"/>
            <a:ext cx="482600" cy="365125"/>
          </a:xfr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7" name="Slide Number Placeholder 5"/>
          <p:cNvSpPr>
            <a:spLocks noGrp="1"/>
          </p:cNvSpPr>
          <p:nvPr>
            <p:ph type="sldNum" sz="quarter" idx="10"/>
          </p:nvPr>
        </p:nvSpPr>
        <p:spPr/>
        <p:txBody>
          <a:bodyPr/>
          <a:lstStyle>
            <a:lvl1pPr>
              <a:defRPr/>
            </a:lvl1pPr>
          </a:lstStyle>
          <a:p>
            <a:pPr>
              <a:defRPr/>
            </a:pPr>
            <a:fld id="{FFF0F569-9724-490C-8368-9A7E0DF21DA7}" type="slidenum">
              <a:rPr lang="ar-SA"/>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78986EA3-B4A9-46A0-8B08-0477E30907ED}" type="slidenum">
              <a:rPr lang="ar-SA"/>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8" name="Slide Number Placeholder 6"/>
          <p:cNvSpPr>
            <a:spLocks noGrp="1"/>
          </p:cNvSpPr>
          <p:nvPr>
            <p:ph type="sldNum" sz="quarter" idx="14"/>
          </p:nvPr>
        </p:nvSpPr>
        <p:spPr/>
        <p:txBody>
          <a:bodyPr/>
          <a:lstStyle>
            <a:lvl1pPr>
              <a:defRPr/>
            </a:lvl1pPr>
          </a:lstStyle>
          <a:p>
            <a:pPr>
              <a:defRPr/>
            </a:pPr>
            <a:fld id="{9D13AABE-F36E-43B7-8B2F-06DD759917E9}" type="slidenum">
              <a:rPr lang="ar-SA"/>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0"/>
          </p:nvPr>
        </p:nvSpPr>
        <p:spPr/>
        <p:txBody>
          <a:bodyPr/>
          <a:lstStyle>
            <a:lvl1pPr>
              <a:defRPr/>
            </a:lvl1pPr>
          </a:lstStyle>
          <a:p>
            <a:pPr>
              <a:defRPr/>
            </a:pPr>
            <a:fld id="{CEE09BD4-D9F4-4194-BCCC-6C9ED048020E}" type="slidenum">
              <a:rPr lang="ar-SA"/>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p:txBody>
          <a:bodyPr/>
          <a:lstStyle>
            <a:lvl1pPr>
              <a:defRPr/>
            </a:lvl1pPr>
          </a:lstStyle>
          <a:p>
            <a:pPr>
              <a:defRPr/>
            </a:pPr>
            <a:fld id="{47F32DCD-742E-4DAD-9300-9CC48CFF2C0B}" type="slidenum">
              <a:rPr lang="ar-SA"/>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1C5F4CB1-6DF5-4D1F-BC0A-62D268CFF987}" type="slidenum">
              <a:rPr lang="ar-SA"/>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9"/>
          <p:cNvSpPr/>
          <p:nvPr/>
        </p:nvSpPr>
        <p:spPr>
          <a:xfrm>
            <a:off x="1" y="2133601"/>
            <a:ext cx="2667001"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sp>
        <p:nvSpPr>
          <p:cNvPr id="5" name="Rectangle 11"/>
          <p:cNvSpPr/>
          <p:nvPr/>
        </p:nvSpPr>
        <p:spPr>
          <a:xfrm>
            <a:off x="7239000" y="2133601"/>
            <a:ext cx="2667001"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sp>
        <p:nvSpPr>
          <p:cNvPr id="2" name="Title 1"/>
          <p:cNvSpPr>
            <a:spLocks noGrp="1"/>
          </p:cNvSpPr>
          <p:nvPr>
            <p:ph type="ctrTitle"/>
          </p:nvPr>
        </p:nvSpPr>
        <p:spPr>
          <a:xfrm>
            <a:off x="742950" y="2130427"/>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2185988" y="6356351"/>
            <a:ext cx="482600" cy="365125"/>
          </a:xfrm>
        </p:spPr>
        <p:txBody>
          <a:bodyPr/>
          <a:lstStyle>
            <a:lvl1pPr>
              <a:defRPr/>
            </a:lvl1pPr>
          </a:lstStyle>
          <a:p>
            <a:pPr>
              <a:defRPr/>
            </a:pPr>
            <a:fld id="{7B8EA862-7DD5-4A06-BDE1-DB7EC5FAA60C}"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428100054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9" y="280988"/>
            <a:ext cx="304799"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9" y="1"/>
            <a:ext cx="304799"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7" name="Slide Number Placeholder 5"/>
          <p:cNvSpPr>
            <a:spLocks noGrp="1"/>
          </p:cNvSpPr>
          <p:nvPr>
            <p:ph type="sldNum" sz="quarter" idx="10"/>
          </p:nvPr>
        </p:nvSpPr>
        <p:spPr/>
        <p:txBody>
          <a:bodyPr/>
          <a:lstStyle>
            <a:lvl1pPr>
              <a:defRPr/>
            </a:lvl1pPr>
          </a:lstStyle>
          <a:p>
            <a:pPr>
              <a:defRPr/>
            </a:pPr>
            <a:fld id="{FFF0F569-9724-490C-8368-9A7E0DF21DA7}"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168955576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4"/>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78986EA3-B4A9-46A0-8B08-0477E30907ED}"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389499105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9" y="280988"/>
            <a:ext cx="304799"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9" y="1"/>
            <a:ext cx="304799"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1" y="1600201"/>
            <a:ext cx="4389121"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1"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8" name="Slide Number Placeholder 6"/>
          <p:cNvSpPr>
            <a:spLocks noGrp="1"/>
          </p:cNvSpPr>
          <p:nvPr>
            <p:ph type="sldNum" sz="quarter" idx="14"/>
          </p:nvPr>
        </p:nvSpPr>
        <p:spPr/>
        <p:txBody>
          <a:bodyPr/>
          <a:lstStyle>
            <a:lvl1pPr>
              <a:defRPr/>
            </a:lvl1pPr>
          </a:lstStyle>
          <a:p>
            <a:pPr>
              <a:defRPr/>
            </a:pPr>
            <a:fld id="{9D13AABE-F36E-43B7-8B2F-06DD759917E9}"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68907666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1"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1"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1"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1"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0"/>
          </p:nvPr>
        </p:nvSpPr>
        <p:spPr/>
        <p:txBody>
          <a:bodyPr/>
          <a:lstStyle>
            <a:lvl1pPr>
              <a:defRPr/>
            </a:lvl1pPr>
          </a:lstStyle>
          <a:p>
            <a:pPr>
              <a:defRPr/>
            </a:pPr>
            <a:fld id="{CEE09BD4-D9F4-4194-BCCC-6C9ED048020E}"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16671523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p:txBody>
          <a:bodyPr/>
          <a:lstStyle>
            <a:lvl1pPr>
              <a:defRPr/>
            </a:lvl1pPr>
          </a:lstStyle>
          <a:p>
            <a:pPr>
              <a:defRPr/>
            </a:pPr>
            <a:fld id="{47F32DCD-742E-4DAD-9300-9CC48CFF2C0B}"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402900459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1C5F4CB1-6DF5-4D1F-BC0A-62D268CFF987}"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348771421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1"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2" y="273052"/>
            <a:ext cx="5537728"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1"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1CD0D710-FEE9-4DD8-AEED-EBF044EACABA}"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151149569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3CD681FE-95EB-43BB-90BC-9DFA564FD6CC}"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84979672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4E2D931-4EC8-4CD2-97D6-9D3F541B751A}"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73593449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40"/>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6" y="274640"/>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FE1D026-1D84-4E55-B04D-2B54F501D563}"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131368649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solidFill>
                <a:prstClr val="white"/>
              </a:solidFill>
            </a:endParaRPr>
          </a:p>
        </p:txBody>
      </p:sp>
      <p:sp>
        <p:nvSpPr>
          <p:cNvPr id="4" name="Rectangle 4"/>
          <p:cNvSpPr/>
          <p:nvPr userDrawn="1"/>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solidFill>
                <a:prstClr val="white"/>
              </a:solidFill>
            </a:endParaRPr>
          </a:p>
        </p:txBody>
      </p:sp>
      <p:sp>
        <p:nvSpPr>
          <p:cNvPr id="5" name="Rectangle 5"/>
          <p:cNvSpPr/>
          <p:nvPr userDrawn="1"/>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solidFill>
                <a:prstClr val="white"/>
              </a:solidFill>
            </a:endParaRPr>
          </a:p>
        </p:txBody>
      </p:sp>
      <p:sp>
        <p:nvSpPr>
          <p:cNvPr id="6" name="Subtitle 2"/>
          <p:cNvSpPr txBox="1">
            <a:spLocks/>
          </p:cNvSpPr>
          <p:nvPr userDrawn="1"/>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676A55">
                    <a:lumMod val="75000"/>
                  </a:srgbClr>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676A55">
                    <a:lumMod val="75000"/>
                  </a:srgbClr>
                </a:solidFill>
                <a:latin typeface="Calibri" pitchFamily="34" charset="0"/>
              </a:rPr>
              <a:t>عمادة التعلم الإلكتروني والتعليم عن بعد</a:t>
            </a:r>
            <a:endParaRPr lang="en-US" sz="2400" b="1" dirty="0">
              <a:solidFill>
                <a:srgbClr val="676A55">
                  <a:lumMod val="75000"/>
                </a:srgbClr>
              </a:solidFill>
              <a:latin typeface="Calibri" pitchFamily="34" charset="0"/>
            </a:endParaRPr>
          </a:p>
          <a:p>
            <a:pPr algn="ctr" rtl="0">
              <a:spcBef>
                <a:spcPct val="20000"/>
              </a:spcBef>
              <a:buFont typeface="Arial" pitchFamily="34" charset="0"/>
              <a:buNone/>
            </a:pPr>
            <a:r>
              <a:rPr lang="ar-SA" sz="2400" dirty="0" smtClean="0">
                <a:solidFill>
                  <a:srgbClr val="676A55">
                    <a:lumMod val="75000"/>
                  </a:srgbClr>
                </a:solidFill>
                <a:latin typeface="Calibri" pitchFamily="34" charset="0"/>
              </a:rPr>
              <a:t>	</a:t>
            </a:r>
            <a:endParaRPr lang="en-US" sz="2400" dirty="0">
              <a:solidFill>
                <a:srgbClr val="676A55">
                  <a:lumMod val="75000"/>
                </a:srgbClr>
              </a:solidFill>
              <a:latin typeface="Calibri" pitchFamily="34" charset="0"/>
            </a:endParaRPr>
          </a:p>
        </p:txBody>
      </p:sp>
      <p:grpSp>
        <p:nvGrpSpPr>
          <p:cNvPr id="7" name="Group 7"/>
          <p:cNvGrpSpPr>
            <a:grpSpLocks/>
          </p:cNvGrpSpPr>
          <p:nvPr userDrawn="1"/>
        </p:nvGrpSpPr>
        <p:grpSpPr bwMode="auto">
          <a:xfrm>
            <a:off x="6494463" y="1981200"/>
            <a:ext cx="2600325" cy="2524125"/>
            <a:chOff x="5210750" y="1066800"/>
            <a:chExt cx="2976900" cy="3130677"/>
          </a:xfrm>
        </p:grpSpPr>
        <p:sp>
          <p:nvSpPr>
            <p:cNvPr id="8"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pic>
          <p:nvPicPr>
            <p:cNvPr id="9"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0" name="Freeform 10"/>
          <p:cNvSpPr/>
          <p:nvPr userDrawn="1"/>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sp>
        <p:nvSpPr>
          <p:cNvPr id="11" name="Subtitle 2"/>
          <p:cNvSpPr>
            <a:spLocks noGrp="1"/>
          </p:cNvSpPr>
          <p:nvPr>
            <p:ph type="subTitle" idx="1"/>
          </p:nvPr>
        </p:nvSpPr>
        <p:spPr>
          <a:xfrm>
            <a:off x="685800" y="2971800"/>
            <a:ext cx="4762500" cy="23622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extLst>
      <p:ext uri="{BB962C8B-B14F-4D97-AF65-F5344CB8AC3E}">
        <p14:creationId xmlns:p14="http://schemas.microsoft.com/office/powerpoint/2010/main" xmlns="" val="315031410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cs typeface="+mn-cs"/>
              </a:rPr>
              <a:t>[        ]</a:t>
            </a:r>
            <a:endParaRPr lang="en-US" sz="1600" dirty="0">
              <a:solidFill>
                <a:prstClr val="white"/>
              </a:solidFill>
              <a:latin typeface="Calibri"/>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solidFill>
                  <a:prstClr val="white"/>
                </a:solidFill>
                <a:cs typeface="Arial" pitchFamily="34" charset="0"/>
              </a:rPr>
              <a:pPr/>
              <a:t>‹#›</a:t>
            </a:fld>
            <a:endParaRPr lang="en-US" dirty="0" smtClean="0">
              <a:solidFill>
                <a:prstClr val="white"/>
              </a:solidFill>
              <a:cs typeface="Arial" pitchFamily="34" charset="0"/>
            </a:endParaRPr>
          </a:p>
        </p:txBody>
      </p:sp>
    </p:spTree>
    <p:extLst>
      <p:ext uri="{BB962C8B-B14F-4D97-AF65-F5344CB8AC3E}">
        <p14:creationId xmlns:p14="http://schemas.microsoft.com/office/powerpoint/2010/main" xmlns="" val="166331626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cs typeface="+mn-cs"/>
              </a:rPr>
              <a:t>[        ]</a:t>
            </a:r>
            <a:endParaRPr lang="en-US" sz="1600" dirty="0">
              <a:solidFill>
                <a:prstClr val="white"/>
              </a:solidFill>
              <a:latin typeface="Calibri"/>
              <a:cs typeface="+mn-cs"/>
            </a:endParaRPr>
          </a:p>
        </p:txBody>
      </p:sp>
    </p:spTree>
    <p:extLst>
      <p:ext uri="{BB962C8B-B14F-4D97-AF65-F5344CB8AC3E}">
        <p14:creationId xmlns:p14="http://schemas.microsoft.com/office/powerpoint/2010/main" xmlns="" val="47009105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cs typeface="+mn-cs"/>
              </a:rPr>
              <a:t>[        ]</a:t>
            </a:r>
            <a:endParaRPr lang="en-US" sz="1600" dirty="0">
              <a:solidFill>
                <a:prstClr val="white"/>
              </a:solidFill>
              <a:latin typeface="Calibri"/>
              <a:cs typeface="+mn-cs"/>
            </a:endParaRPr>
          </a:p>
        </p:txBody>
      </p:sp>
    </p:spTree>
    <p:extLst>
      <p:ext uri="{BB962C8B-B14F-4D97-AF65-F5344CB8AC3E}">
        <p14:creationId xmlns:p14="http://schemas.microsoft.com/office/powerpoint/2010/main" xmlns="" val="19477703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cs typeface="+mn-cs"/>
              </a:rPr>
              <a:t>[        ]</a:t>
            </a:r>
            <a:endParaRPr lang="en-US" sz="1600" dirty="0">
              <a:solidFill>
                <a:prstClr val="white"/>
              </a:solidFill>
              <a:latin typeface="Calibri"/>
              <a:cs typeface="+mn-cs"/>
            </a:endParaRPr>
          </a:p>
        </p:txBody>
      </p:sp>
    </p:spTree>
    <p:extLst>
      <p:ext uri="{BB962C8B-B14F-4D97-AF65-F5344CB8AC3E}">
        <p14:creationId xmlns:p14="http://schemas.microsoft.com/office/powerpoint/2010/main" xmlns="" val="356734578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cs typeface="+mn-cs"/>
              </a:rPr>
              <a:t>[        ]</a:t>
            </a:r>
            <a:endParaRPr lang="en-US" sz="1600" dirty="0">
              <a:solidFill>
                <a:prstClr val="white"/>
              </a:solidFill>
              <a:latin typeface="Calibri"/>
              <a:cs typeface="+mn-cs"/>
            </a:endParaRPr>
          </a:p>
        </p:txBody>
      </p:sp>
    </p:spTree>
    <p:extLst>
      <p:ext uri="{BB962C8B-B14F-4D97-AF65-F5344CB8AC3E}">
        <p14:creationId xmlns:p14="http://schemas.microsoft.com/office/powerpoint/2010/main" xmlns="" val="78771789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cs typeface="+mn-cs"/>
              </a:rPr>
              <a:t>[        ]</a:t>
            </a:r>
            <a:endParaRPr lang="en-US" sz="1600" dirty="0">
              <a:solidFill>
                <a:prstClr val="white"/>
              </a:solidFill>
              <a:latin typeface="Calibri"/>
              <a:cs typeface="+mn-cs"/>
            </a:endParaRPr>
          </a:p>
        </p:txBody>
      </p:sp>
    </p:spTree>
    <p:extLst>
      <p:ext uri="{BB962C8B-B14F-4D97-AF65-F5344CB8AC3E}">
        <p14:creationId xmlns:p14="http://schemas.microsoft.com/office/powerpoint/2010/main" xmlns="" val="231437199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cs typeface="+mn-cs"/>
              </a:rPr>
              <a:t>[        ]</a:t>
            </a:r>
            <a:endParaRPr lang="en-US" sz="1600" dirty="0">
              <a:solidFill>
                <a:prstClr val="white"/>
              </a:solidFill>
              <a:latin typeface="Calibri"/>
              <a:cs typeface="+mn-cs"/>
            </a:endParaRPr>
          </a:p>
        </p:txBody>
      </p:sp>
    </p:spTree>
    <p:extLst>
      <p:ext uri="{BB962C8B-B14F-4D97-AF65-F5344CB8AC3E}">
        <p14:creationId xmlns:p14="http://schemas.microsoft.com/office/powerpoint/2010/main" xmlns="" val="376249011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312321658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17618130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364589101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187569296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solidFill>
                <a:prstClr val="white"/>
              </a:solidFill>
            </a:endParaRPr>
          </a:p>
        </p:txBody>
      </p:sp>
      <p:sp>
        <p:nvSpPr>
          <p:cNvPr id="4" name="Rectangle 4"/>
          <p:cNvSpPr/>
          <p:nvPr userDrawn="1"/>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solidFill>
                <a:prstClr val="white"/>
              </a:solidFill>
            </a:endParaRPr>
          </a:p>
        </p:txBody>
      </p:sp>
      <p:grpSp>
        <p:nvGrpSpPr>
          <p:cNvPr id="5" name="Group 5"/>
          <p:cNvGrpSpPr>
            <a:grpSpLocks/>
          </p:cNvGrpSpPr>
          <p:nvPr userDrawn="1"/>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6"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pic>
          <p:nvPicPr>
            <p:cNvPr id="7"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8" name="Rectangle 8"/>
          <p:cNvSpPr>
            <a:spLocks noChangeArrowheads="1"/>
          </p:cNvSpPr>
          <p:nvPr userDrawn="1"/>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prstClr val="white"/>
                </a:solidFill>
                <a:latin typeface="Calibri" pitchFamily="34" charset="0"/>
              </a:rPr>
              <a:t>بحمد الله</a:t>
            </a:r>
            <a:endParaRPr lang="en-US" sz="7200" dirty="0">
              <a:solidFill>
                <a:prstClr val="white"/>
              </a:solidFill>
              <a:latin typeface="Calibri" pitchFamily="34" charset="0"/>
            </a:endParaRPr>
          </a:p>
        </p:txBody>
      </p:sp>
      <p:sp>
        <p:nvSpPr>
          <p:cNvPr id="9" name="Freeform 6"/>
          <p:cNvSpPr>
            <a:spLocks noEditPoints="1"/>
          </p:cNvSpPr>
          <p:nvPr userDrawn="1"/>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dirty="0">
              <a:solidFill>
                <a:prstClr val="black"/>
              </a:solidFill>
            </a:endParaRPr>
          </a:p>
        </p:txBody>
      </p:sp>
      <p:pic>
        <p:nvPicPr>
          <p:cNvPr id="10" name="Picture 8" descr="logo EDE.png"/>
          <p:cNvPicPr>
            <a:picLocks noChangeAspect="1"/>
          </p:cNvPicPr>
          <p:nvPr userDrawn="1"/>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xmlns="" val="24112406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2" Type="http://schemas.openxmlformats.org/officeDocument/2006/relationships/slideLayout" Target="../slideLayouts/slideLayout24.xml"/><Relationship Id="rId16" Type="http://schemas.openxmlformats.org/officeDocument/2006/relationships/image" Target="../media/image2.png"/><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image" Target="../media/image1.jpeg"/><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027" name="Group 7"/>
          <p:cNvGrpSpPr>
            <a:grpSpLocks/>
          </p:cNvGrpSpPr>
          <p:nvPr/>
        </p:nvGrpSpPr>
        <p:grpSpPr bwMode="auto">
          <a:xfrm>
            <a:off x="8610600" y="5791200"/>
            <a:ext cx="941388" cy="914400"/>
            <a:chOff x="5210750" y="1066800"/>
            <a:chExt cx="2976900" cy="3130677"/>
          </a:xfrm>
        </p:grpSpPr>
        <p:sp>
          <p:nvSpPr>
            <p:cNvPr id="9" name="Oval 8"/>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033"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Rectangle 10"/>
          <p:cNvSpPr/>
          <p:nvPr/>
        </p:nvSpPr>
        <p:spPr>
          <a:xfrm>
            <a:off x="381000" y="6372225"/>
            <a:ext cx="2519363" cy="338138"/>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 [        ] </a:t>
            </a:r>
          </a:p>
        </p:txBody>
      </p:sp>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6" name="Slide Number Placeholder 5"/>
          <p:cNvSpPr>
            <a:spLocks noGrp="1"/>
          </p:cNvSpPr>
          <p:nvPr>
            <p:ph type="sldNum" sz="quarter" idx="4"/>
          </p:nvPr>
        </p:nvSpPr>
        <p:spPr>
          <a:xfrm>
            <a:off x="2105025"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2D9BD2-73CB-4415-AF14-2BFFD6D4FF8C}" type="slidenum">
              <a:rPr lang="ar-SA"/>
              <a:pPr>
                <a:defRPr/>
              </a:pPr>
              <a:t>‹#›</a:t>
            </a:fld>
            <a:endParaRPr lang="en-US" dirty="0"/>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solidFill>
                <a:prstClr val="white"/>
              </a:solidFill>
            </a:endParaRPr>
          </a:p>
        </p:txBody>
      </p:sp>
      <p:grpSp>
        <p:nvGrpSpPr>
          <p:cNvPr id="1027" name="Group 7"/>
          <p:cNvGrpSpPr>
            <a:grpSpLocks/>
          </p:cNvGrpSpPr>
          <p:nvPr/>
        </p:nvGrpSpPr>
        <p:grpSpPr bwMode="auto">
          <a:xfrm>
            <a:off x="8610600" y="5791200"/>
            <a:ext cx="941388" cy="914400"/>
            <a:chOff x="5210750" y="1066800"/>
            <a:chExt cx="2976900" cy="3130677"/>
          </a:xfrm>
        </p:grpSpPr>
        <p:sp>
          <p:nvSpPr>
            <p:cNvPr id="9" name="Oval 8"/>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pic>
          <p:nvPicPr>
            <p:cNvPr id="1033"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Rectangle 10"/>
          <p:cNvSpPr/>
          <p:nvPr/>
        </p:nvSpPr>
        <p:spPr>
          <a:xfrm>
            <a:off x="381002" y="6372225"/>
            <a:ext cx="2518831" cy="338554"/>
          </a:xfrm>
          <a:prstGeom prst="rect">
            <a:avLst/>
          </a:prstGeom>
        </p:spPr>
        <p:txBody>
          <a:bodyPr wrap="none">
            <a:spAutoFit/>
          </a:bodyPr>
          <a:lstStyle/>
          <a:p>
            <a:pPr algn="l" rtl="0" fontAlgn="auto">
              <a:spcBef>
                <a:spcPts val="0"/>
              </a:spcBef>
              <a:spcAft>
                <a:spcPts val="0"/>
              </a:spcAft>
              <a:defRPr/>
            </a:pPr>
            <a:r>
              <a:rPr lang="en-US" sz="1600" dirty="0">
                <a:solidFill>
                  <a:prstClr val="white"/>
                </a:solidFill>
                <a:latin typeface="Calibri"/>
                <a:cs typeface="+mn-cs"/>
              </a:rPr>
              <a:t>King Faisal University [        ] </a:t>
            </a:r>
          </a:p>
        </p:txBody>
      </p:sp>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1"/>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6" name="Slide Number Placeholder 5"/>
          <p:cNvSpPr>
            <a:spLocks noGrp="1"/>
          </p:cNvSpPr>
          <p:nvPr>
            <p:ph type="sldNum" sz="quarter" idx="4"/>
          </p:nvPr>
        </p:nvSpPr>
        <p:spPr>
          <a:xfrm>
            <a:off x="2105025" y="6376989"/>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2D9BD2-73CB-4415-AF14-2BFFD6D4FF8C}"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1854219811"/>
      </p:ext>
    </p:extLst>
  </p:cSld>
  <p:clrMap bg1="lt1" tx1="dk1" bg2="lt2" tx2="dk2" accent1="accent1" accent2="accent2" accent3="accent3" accent4="accent4" accent5="accent5" accent6="accent6" hlink="hlink" folHlink="folHlink"/>
  <p:sldLayoutIdLst>
    <p:sldLayoutId id="2147483776" r:id="rId1"/>
    <p:sldLayoutId id="2147483777" r:id="rId2"/>
    <p:sldLayoutId id="2147483778" r:id="rId3"/>
    <p:sldLayoutId id="2147483779" r:id="rId4"/>
    <p:sldLayoutId id="2147483780" r:id="rId5"/>
    <p:sldLayoutId id="2147483781" r:id="rId6"/>
    <p:sldLayoutId id="2147483782" r:id="rId7"/>
    <p:sldLayoutId id="2147483783" r:id="rId8"/>
    <p:sldLayoutId id="2147483784" r:id="rId9"/>
    <p:sldLayoutId id="2147483785" r:id="rId10"/>
    <p:sldLayoutId id="2147483786"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solidFill>
                <a:prstClr val="white"/>
              </a:solidFill>
            </a:endParaRPr>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pic>
          <p:nvPicPr>
            <p:cNvPr id="14" name="Picture 2" descr="http://kfu.files.googlepages.com/newKFUlogo.jpg"/>
            <p:cNvPicPr>
              <a:picLocks noChangeAspect="1" noChangeArrowheads="1"/>
            </p:cNvPicPr>
            <p:nvPr/>
          </p:nvPicPr>
          <p:blipFill>
            <a:blip r:embed="rId15"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solidFill>
                <a:prstClr val="white"/>
              </a:solidFill>
            </a:endParaRPr>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cs typeface="+mn-cs"/>
              </a:rPr>
              <a:t>King Faisal University</a:t>
            </a:r>
            <a:endParaRPr lang="en-US" sz="1600" dirty="0">
              <a:solidFill>
                <a:prstClr val="white"/>
              </a:solidFill>
              <a:latin typeface="Calibri"/>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prstClr val="white"/>
                </a:solidFill>
                <a:latin typeface="Calibri"/>
              </a:rPr>
              <a:t>جامعة الملك فيصل</a:t>
            </a:r>
            <a:endParaRPr lang="en-US" sz="1600" b="1" dirty="0">
              <a:solidFill>
                <a:prstClr val="white"/>
              </a:solidFill>
              <a:latin typeface="Calibri"/>
              <a:cs typeface="+mn-cs"/>
            </a:endParaRPr>
          </a:p>
        </p:txBody>
      </p:sp>
      <p:pic>
        <p:nvPicPr>
          <p:cNvPr id="18" name="Picture 17" descr="logo EDE.png"/>
          <p:cNvPicPr>
            <a:picLocks noChangeAspect="1"/>
          </p:cNvPicPr>
          <p:nvPr userDrawn="1"/>
        </p:nvPicPr>
        <p:blipFill>
          <a:blip r:embed="rId16"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prstClr val="white"/>
                </a:solidFill>
                <a:latin typeface="Calibri"/>
                <a:cs typeface="+mn-cs"/>
              </a:rPr>
              <a:t>Deanship of E-Learning and Distance Education</a:t>
            </a:r>
            <a:endParaRPr lang="en-US" sz="1200" dirty="0">
              <a:solidFill>
                <a:prstClr val="white"/>
              </a:solidFill>
              <a:latin typeface="Calibri"/>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prstClr val="white"/>
                </a:solidFill>
                <a:latin typeface="Calibri"/>
              </a:rPr>
              <a:t>عمادة التعلم الإ</a:t>
            </a:r>
            <a:r>
              <a:rPr lang="ar-EG" sz="1600" b="1" dirty="0" smtClean="0">
                <a:solidFill>
                  <a:prstClr val="white"/>
                </a:solidFill>
                <a:latin typeface="Calibri"/>
              </a:rPr>
              <a:t>ل</a:t>
            </a:r>
            <a:r>
              <a:rPr lang="ar-SA" sz="1600" b="1" dirty="0" smtClean="0">
                <a:solidFill>
                  <a:prstClr val="white"/>
                </a:solidFill>
                <a:latin typeface="Calibri"/>
              </a:rPr>
              <a:t>كتروني والتعل</a:t>
            </a:r>
            <a:r>
              <a:rPr lang="ar-EG" sz="1600" b="1" dirty="0" smtClean="0">
                <a:solidFill>
                  <a:prstClr val="white"/>
                </a:solidFill>
                <a:latin typeface="Calibri"/>
              </a:rPr>
              <a:t>ي</a:t>
            </a:r>
            <a:r>
              <a:rPr lang="ar-SA" sz="1600" b="1" dirty="0" smtClean="0">
                <a:solidFill>
                  <a:prstClr val="white"/>
                </a:solidFill>
                <a:latin typeface="Calibri"/>
              </a:rPr>
              <a:t>م عن بعد</a:t>
            </a:r>
            <a:endParaRPr lang="en-US" sz="1600" b="1" dirty="0">
              <a:solidFill>
                <a:prstClr val="white"/>
              </a:solidFill>
              <a:latin typeface="Calibri"/>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a:defRPr/>
            </a:pPr>
            <a:fld id="{E1D16D93-8795-4AD6-9A1F-54CC01E741BE}" type="slidenum">
              <a:rPr lang="ar-SA" smtClean="0">
                <a:solidFill>
                  <a:prstClr val="white"/>
                </a:solidFill>
              </a:rPr>
              <a:pPr>
                <a:defRPr/>
              </a:pPr>
              <a:t>‹#›</a:t>
            </a:fld>
            <a:endParaRPr lang="en-US" dirty="0" smtClean="0">
              <a:solidFill>
                <a:prstClr val="white"/>
              </a:solidFill>
            </a:endParaRPr>
          </a:p>
        </p:txBody>
      </p:sp>
    </p:spTree>
    <p:extLst>
      <p:ext uri="{BB962C8B-B14F-4D97-AF65-F5344CB8AC3E}">
        <p14:creationId xmlns:p14="http://schemas.microsoft.com/office/powerpoint/2010/main" xmlns="" val="3855066367"/>
      </p:ext>
    </p:extLst>
  </p:cSld>
  <p:clrMap bg1="lt1" tx1="dk1" bg2="lt2" tx2="dk2" accent1="accent1" accent2="accent2" accent3="accent3" accent4="accent4" accent5="accent5" accent6="accent6" hlink="hlink" folHlink="folHlink"/>
  <p:sldLayoutIdLst>
    <p:sldLayoutId id="2147483788" r:id="rId1"/>
    <p:sldLayoutId id="2147483789" r:id="rId2"/>
    <p:sldLayoutId id="2147483790" r:id="rId3"/>
    <p:sldLayoutId id="2147483791" r:id="rId4"/>
    <p:sldLayoutId id="2147483792" r:id="rId5"/>
    <p:sldLayoutId id="2147483793" r:id="rId6"/>
    <p:sldLayoutId id="2147483794" r:id="rId7"/>
    <p:sldLayoutId id="2147483795" r:id="rId8"/>
    <p:sldLayoutId id="2147483796" r:id="rId9"/>
    <p:sldLayoutId id="2147483797" r:id="rId10"/>
    <p:sldLayoutId id="2147483798" r:id="rId11"/>
    <p:sldLayoutId id="2147483799" r:id="rId12"/>
    <p:sldLayoutId id="2147483800" r:id="rId13"/>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6"/>
            <a:ext cx="8420100" cy="1470025"/>
          </a:xfrm>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solidFill>
                  <a:prstClr val="white"/>
                </a:solidFill>
                <a:cs typeface="Arial" pitchFamily="34" charset="0"/>
              </a:rPr>
              <a:pPr/>
              <a:t>1</a:t>
            </a:fld>
            <a:endParaRPr lang="en-US" dirty="0" smtClean="0">
              <a:solidFill>
                <a:prstClr val="white"/>
              </a:solidFill>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solidFill>
                <a:prstClr val="white"/>
              </a:solidFill>
            </a:endParaRPr>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solidFill>
                <a:prstClr val="white"/>
              </a:solidFill>
            </a:endParaRPr>
          </a:p>
        </p:txBody>
      </p:sp>
      <p:sp>
        <p:nvSpPr>
          <p:cNvPr id="5127" name="Subtitle 2"/>
          <p:cNvSpPr txBox="1">
            <a:spLocks/>
          </p:cNvSpPr>
          <p:nvPr/>
        </p:nvSpPr>
        <p:spPr bwMode="auto">
          <a:xfrm>
            <a:off x="378904" y="490326"/>
            <a:ext cx="5530850" cy="1619251"/>
          </a:xfrm>
          <a:prstGeom prst="rect">
            <a:avLst/>
          </a:prstGeom>
          <a:noFill/>
          <a:ln w="9525">
            <a:noFill/>
            <a:miter lim="800000"/>
            <a:headEnd/>
            <a:tailEnd/>
          </a:ln>
        </p:spPr>
        <p:txBody>
          <a:bodyPr/>
          <a:lstStyle/>
          <a:p>
            <a:pPr algn="ctr" rtl="0">
              <a:spcBef>
                <a:spcPct val="20000"/>
              </a:spcBef>
              <a:buFont typeface="Arial" pitchFamily="34" charset="0"/>
              <a:buNone/>
            </a:pPr>
            <a:r>
              <a:rPr lang="ar-EG" sz="2800" b="1" dirty="0">
                <a:solidFill>
                  <a:prstClr val="black"/>
                </a:solidFill>
                <a:latin typeface="Calibri" pitchFamily="34" charset="0"/>
              </a:rPr>
              <a:t>نظام التعليم المطور </a:t>
            </a:r>
            <a:r>
              <a:rPr lang="ar-EG" sz="2800" b="1" dirty="0" smtClean="0">
                <a:solidFill>
                  <a:prstClr val="black"/>
                </a:solidFill>
                <a:latin typeface="Calibri" pitchFamily="34" charset="0"/>
              </a:rPr>
              <a:t>للانتساب</a:t>
            </a:r>
            <a:endParaRPr lang="en-US" sz="2800" b="1" dirty="0" smtClean="0">
              <a:solidFill>
                <a:prstClr val="black"/>
              </a:solidFill>
              <a:latin typeface="Calibri" pitchFamily="34" charset="0"/>
            </a:endParaRPr>
          </a:p>
          <a:p>
            <a:pPr algn="ctr" rtl="0">
              <a:spcBef>
                <a:spcPct val="20000"/>
              </a:spcBef>
              <a:buFont typeface="Arial" pitchFamily="34" charset="0"/>
              <a:buNone/>
            </a:pPr>
            <a:r>
              <a:rPr lang="en-US" sz="2800" b="1" dirty="0" smtClean="0">
                <a:solidFill>
                  <a:prstClr val="black"/>
                </a:solidFill>
                <a:latin typeface="Calibri" pitchFamily="34" charset="0"/>
              </a:rPr>
              <a:t>  </a:t>
            </a:r>
            <a:r>
              <a:rPr lang="ar-SA" sz="2800" b="1" dirty="0" smtClean="0">
                <a:solidFill>
                  <a:prstClr val="black"/>
                </a:solidFill>
                <a:latin typeface="Calibri" pitchFamily="34" charset="0"/>
              </a:rPr>
              <a:t>الدراسات </a:t>
            </a:r>
            <a:r>
              <a:rPr lang="ar-EG" sz="2800" b="1" dirty="0" smtClean="0">
                <a:solidFill>
                  <a:prstClr val="black"/>
                </a:solidFill>
                <a:latin typeface="Calibri" pitchFamily="34" charset="0"/>
              </a:rPr>
              <a:t>الاجتماعية</a:t>
            </a:r>
            <a:r>
              <a:rPr lang="en-US" sz="2800" b="1" dirty="0" smtClean="0">
                <a:solidFill>
                  <a:prstClr val="black"/>
                </a:solidFill>
                <a:latin typeface="Calibri" pitchFamily="34" charset="0"/>
              </a:rPr>
              <a:t> </a:t>
            </a:r>
            <a:r>
              <a:rPr lang="ar-SA" sz="2800" b="1" dirty="0" smtClean="0">
                <a:solidFill>
                  <a:prstClr val="black"/>
                </a:solidFill>
                <a:latin typeface="Calibri" pitchFamily="34" charset="0"/>
              </a:rPr>
              <a:t>  </a:t>
            </a:r>
            <a:r>
              <a:rPr lang="ar-EG" sz="2600" b="1" dirty="0" smtClean="0">
                <a:solidFill>
                  <a:prstClr val="black"/>
                </a:solidFill>
                <a:latin typeface="Calibri" pitchFamily="34" charset="0"/>
              </a:rPr>
              <a:t>كلية </a:t>
            </a:r>
            <a:r>
              <a:rPr lang="ar-SA" sz="2600" b="1" dirty="0" smtClean="0">
                <a:solidFill>
                  <a:prstClr val="black"/>
                </a:solidFill>
                <a:latin typeface="Calibri" pitchFamily="34" charset="0"/>
              </a:rPr>
              <a:t>الآداب </a:t>
            </a:r>
            <a:r>
              <a:rPr lang="ar-EG" sz="2600" b="1" dirty="0" smtClean="0">
                <a:solidFill>
                  <a:prstClr val="black"/>
                </a:solidFill>
                <a:latin typeface="Calibri" pitchFamily="34" charset="0"/>
              </a:rPr>
              <a:t>– قسم</a:t>
            </a:r>
            <a:endParaRPr lang="en-US" sz="2600" b="1" dirty="0" smtClean="0">
              <a:solidFill>
                <a:prstClr val="black"/>
              </a:solidFill>
              <a:latin typeface="Calibri" pitchFamily="34" charset="0"/>
            </a:endParaRPr>
          </a:p>
          <a:p>
            <a:pPr algn="ctr" rtl="0">
              <a:spcBef>
                <a:spcPct val="20000"/>
              </a:spcBef>
              <a:buFont typeface="Arial" pitchFamily="34" charset="0"/>
              <a:buNone/>
            </a:pPr>
            <a:r>
              <a:rPr lang="ar-SA" sz="2800" b="1" dirty="0" smtClean="0">
                <a:solidFill>
                  <a:prstClr val="black"/>
                </a:solidFill>
                <a:latin typeface="Calibri" pitchFamily="34" charset="0"/>
              </a:rPr>
              <a:t>شعبة الجغرافيا </a:t>
            </a:r>
            <a:endParaRPr lang="en-US" sz="2800" b="1" dirty="0">
              <a:solidFill>
                <a:prstClr val="black"/>
              </a:solidFill>
              <a:latin typeface="Calibri" pitchFamily="34" charset="0"/>
            </a:endParaRPr>
          </a:p>
        </p:txBody>
      </p:sp>
      <p:grpSp>
        <p:nvGrpSpPr>
          <p:cNvPr id="5128" name="Group 7"/>
          <p:cNvGrpSpPr>
            <a:grpSpLocks/>
          </p:cNvGrpSpPr>
          <p:nvPr/>
        </p:nvGrpSpPr>
        <p:grpSpPr bwMode="auto">
          <a:xfrm>
            <a:off x="6494464"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1"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sp>
        <p:nvSpPr>
          <p:cNvPr id="5130" name="Title 1"/>
          <p:cNvSpPr txBox="1">
            <a:spLocks/>
          </p:cNvSpPr>
          <p:nvPr/>
        </p:nvSpPr>
        <p:spPr bwMode="auto">
          <a:xfrm>
            <a:off x="0" y="2934462"/>
            <a:ext cx="5751514" cy="3250990"/>
          </a:xfrm>
          <a:prstGeom prst="rect">
            <a:avLst/>
          </a:prstGeom>
          <a:noFill/>
          <a:ln w="9525">
            <a:noFill/>
            <a:miter lim="800000"/>
            <a:headEnd/>
            <a:tailEnd/>
          </a:ln>
        </p:spPr>
        <p:txBody>
          <a:bodyPr anchor="ctr"/>
          <a:lstStyle/>
          <a:p>
            <a:pPr algn="ctr"/>
            <a:r>
              <a:rPr lang="ar-SA" sz="4000" b="1" dirty="0">
                <a:solidFill>
                  <a:srgbClr val="FF0000"/>
                </a:solidFill>
              </a:rPr>
              <a:t>اسم المقرر: </a:t>
            </a:r>
            <a:r>
              <a:rPr lang="ar-SA" sz="4000" b="1" dirty="0" smtClean="0">
                <a:solidFill>
                  <a:srgbClr val="FF0000"/>
                </a:solidFill>
              </a:rPr>
              <a:t>الجغرافيا التاريخية </a:t>
            </a:r>
            <a:endParaRPr lang="en-US" sz="4000" b="1" dirty="0">
              <a:solidFill>
                <a:srgbClr val="FF0000"/>
              </a:solidFill>
            </a:endParaRPr>
          </a:p>
          <a:p>
            <a:pPr algn="ctr"/>
            <a:r>
              <a:rPr lang="en-US" sz="4000" b="1" dirty="0">
                <a:solidFill>
                  <a:prstClr val="black"/>
                </a:solidFill>
              </a:rPr>
              <a:t>Historical </a:t>
            </a:r>
            <a:r>
              <a:rPr lang="en-US" sz="4000" b="1" dirty="0" smtClean="0">
                <a:solidFill>
                  <a:prstClr val="black"/>
                </a:solidFill>
              </a:rPr>
              <a:t>Geography</a:t>
            </a:r>
          </a:p>
          <a:p>
            <a:pPr algn="ctr"/>
            <a:r>
              <a:rPr lang="ar-SA" sz="4000" dirty="0" smtClean="0">
                <a:solidFill>
                  <a:prstClr val="black"/>
                </a:solidFill>
              </a:rPr>
              <a:t>رمز </a:t>
            </a:r>
            <a:r>
              <a:rPr lang="ar-SA" sz="4000" dirty="0">
                <a:solidFill>
                  <a:prstClr val="black"/>
                </a:solidFill>
              </a:rPr>
              <a:t>المقرر: </a:t>
            </a:r>
            <a:r>
              <a:rPr lang="ar-SA" sz="4000" dirty="0" smtClean="0">
                <a:solidFill>
                  <a:prstClr val="black"/>
                </a:solidFill>
              </a:rPr>
              <a:t>جغر</a:t>
            </a:r>
            <a:r>
              <a:rPr lang="ar-SA" sz="4000" b="1" dirty="0" smtClean="0">
                <a:solidFill>
                  <a:prstClr val="black"/>
                </a:solidFill>
              </a:rPr>
              <a:t>7405438</a:t>
            </a:r>
          </a:p>
          <a:p>
            <a:pPr algn="ctr"/>
            <a:r>
              <a:rPr lang="ar-SA" sz="4000" dirty="0" smtClean="0">
                <a:solidFill>
                  <a:prstClr val="black"/>
                </a:solidFill>
              </a:rPr>
              <a:t>عدد </a:t>
            </a:r>
            <a:r>
              <a:rPr lang="ar-SA" sz="4000" dirty="0">
                <a:solidFill>
                  <a:prstClr val="black"/>
                </a:solidFill>
              </a:rPr>
              <a:t>الساعات: 2 (نظري)</a:t>
            </a:r>
          </a:p>
          <a:p>
            <a:pPr algn="ctr"/>
            <a:r>
              <a:rPr lang="ar-SA" sz="4000" b="1" dirty="0">
                <a:solidFill>
                  <a:prstClr val="black"/>
                </a:solidFill>
              </a:rPr>
              <a:t>د. حسن مرزوق السيد محمود</a:t>
            </a:r>
          </a:p>
        </p:txBody>
      </p:sp>
      <p:sp>
        <p:nvSpPr>
          <p:cNvPr id="5131" name="Slide Number Placeholder 10"/>
          <p:cNvSpPr txBox="1">
            <a:spLocks/>
          </p:cNvSpPr>
          <p:nvPr/>
        </p:nvSpPr>
        <p:spPr bwMode="auto">
          <a:xfrm>
            <a:off x="381000" y="6405564"/>
            <a:ext cx="2311400" cy="365125"/>
          </a:xfrm>
          <a:prstGeom prst="rect">
            <a:avLst/>
          </a:prstGeom>
          <a:noFill/>
          <a:ln w="9525">
            <a:noFill/>
            <a:miter lim="800000"/>
            <a:headEnd/>
            <a:tailEnd/>
          </a:ln>
        </p:spPr>
        <p:txBody>
          <a:bodyPr anchor="ctr"/>
          <a:lstStyle/>
          <a:p>
            <a:pPr rtl="0"/>
            <a:fld id="{BD304080-26AE-472C-BC30-C39120F3D8A0}" type="slidenum">
              <a:rPr lang="ar-SA" sz="1200">
                <a:solidFill>
                  <a:prstClr val="white"/>
                </a:solidFill>
                <a:latin typeface="Calibri" pitchFamily="34" charset="0"/>
              </a:rPr>
              <a:pPr rtl="0"/>
              <a:t>1</a:t>
            </a:fld>
            <a:endParaRPr lang="en-US" sz="1200" dirty="0">
              <a:solidFill>
                <a:prstClr val="white"/>
              </a:solidFill>
              <a:latin typeface="Calibri" pitchFamily="34" charset="0"/>
            </a:endParaRPr>
          </a:p>
        </p:txBody>
      </p:sp>
    </p:spTree>
    <p:extLst>
      <p:ext uri="{BB962C8B-B14F-4D97-AF65-F5344CB8AC3E}">
        <p14:creationId xmlns:p14="http://schemas.microsoft.com/office/powerpoint/2010/main" xmlns="" val="257748633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1219200"/>
            <a:ext cx="8420100" cy="3352800"/>
          </a:xfrm>
        </p:spPr>
        <p:txBody>
          <a:bodyPr/>
          <a:lstStyle/>
          <a:p>
            <a:pPr eaLnBrk="1" hangingPunct="1"/>
            <a:r>
              <a:rPr lang="ar-SA" b="1" spc="-150" dirty="0" smtClean="0">
                <a:solidFill>
                  <a:srgbClr val="376092"/>
                </a:solidFill>
                <a:latin typeface="ae_AlMateen" pitchFamily="2" charset="-78"/>
                <a:cs typeface="ae_AlMateen" pitchFamily="2" charset="-78"/>
              </a:rPr>
              <a:t>المحاضرة العاشرة</a:t>
            </a:r>
            <a:r>
              <a:rPr lang="ar-SA" spc="-150" dirty="0" smtClean="0">
                <a:solidFill>
                  <a:srgbClr val="376092"/>
                </a:solidFill>
                <a:latin typeface="ae_AlMateen" pitchFamily="2" charset="-78"/>
                <a:cs typeface="ae_AlMateen" pitchFamily="2" charset="-78"/>
              </a:rPr>
              <a:t/>
            </a:r>
            <a:br>
              <a:rPr lang="ar-SA" spc="-150" dirty="0" smtClean="0">
                <a:solidFill>
                  <a:srgbClr val="376092"/>
                </a:solidFill>
                <a:latin typeface="ae_AlMateen" pitchFamily="2" charset="-78"/>
                <a:cs typeface="ae_AlMateen" pitchFamily="2" charset="-78"/>
              </a:rPr>
            </a:br>
            <a:r>
              <a:rPr lang="ar-SA" b="1" dirty="0" smtClean="0">
                <a:solidFill>
                  <a:srgbClr val="FF3300"/>
                </a:solidFill>
                <a:cs typeface="Arial" pitchFamily="34" charset="0"/>
              </a:rPr>
              <a:t>عصر المعدن</a:t>
            </a:r>
            <a:endParaRPr lang="en-US" spc="-150" dirty="0" smtClean="0">
              <a:solidFill>
                <a:srgbClr val="376092"/>
              </a:solidFill>
              <a:latin typeface="ae_AlMateen" pitchFamily="2" charset="-78"/>
              <a:cs typeface="ae_AlMateen" pitchFamily="2" charset="-78"/>
            </a:endParaRPr>
          </a:p>
        </p:txBody>
      </p:sp>
    </p:spTree>
    <p:extLst>
      <p:ext uri="{BB962C8B-B14F-4D97-AF65-F5344CB8AC3E}">
        <p14:creationId xmlns:p14="http://schemas.microsoft.com/office/powerpoint/2010/main" xmlns="" val="77087518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3</a:t>
            </a:fld>
            <a:endParaRPr lang="en-US" sz="2000" dirty="0">
              <a:solidFill>
                <a:prstClr val="white"/>
              </a:solidFill>
              <a:latin typeface="Calibri" pitchFamily="34" charset="0"/>
            </a:endParaRPr>
          </a:p>
        </p:txBody>
      </p:sp>
      <p:sp>
        <p:nvSpPr>
          <p:cNvPr id="7" name="Title 1"/>
          <p:cNvSpPr txBox="1">
            <a:spLocks/>
          </p:cNvSpPr>
          <p:nvPr/>
        </p:nvSpPr>
        <p:spPr bwMode="auto">
          <a:xfrm>
            <a:off x="10886" y="27992"/>
            <a:ext cx="9906000" cy="753771"/>
          </a:xfrm>
          <a:prstGeom prst="rect">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4400" kern="1200">
                <a:solidFill>
                  <a:schemeClr val="lt1"/>
                </a:solidFill>
                <a:latin typeface="+mn-lt"/>
                <a:ea typeface="+mn-ea"/>
                <a:cs typeface="+mn-cs"/>
              </a:defRPr>
            </a:lvl1pPr>
            <a:lvl2pPr algn="r" rtl="0" eaLnBrk="0" fontAlgn="base" hangingPunct="0">
              <a:spcBef>
                <a:spcPct val="0"/>
              </a:spcBef>
              <a:spcAft>
                <a:spcPct val="0"/>
              </a:spcAft>
              <a:defRPr sz="4400">
                <a:solidFill>
                  <a:schemeClr val="lt1"/>
                </a:solidFill>
                <a:latin typeface="+mn-lt"/>
                <a:ea typeface="+mn-ea"/>
                <a:cs typeface="+mn-cs"/>
              </a:defRPr>
            </a:lvl2pPr>
            <a:lvl3pPr algn="r" rtl="0" eaLnBrk="0" fontAlgn="base" hangingPunct="0">
              <a:spcBef>
                <a:spcPct val="0"/>
              </a:spcBef>
              <a:spcAft>
                <a:spcPct val="0"/>
              </a:spcAft>
              <a:defRPr sz="4400">
                <a:solidFill>
                  <a:schemeClr val="lt1"/>
                </a:solidFill>
                <a:latin typeface="+mn-lt"/>
                <a:ea typeface="+mn-ea"/>
                <a:cs typeface="+mn-cs"/>
              </a:defRPr>
            </a:lvl3pPr>
            <a:lvl4pPr algn="r" rtl="0" eaLnBrk="0" fontAlgn="base" hangingPunct="0">
              <a:spcBef>
                <a:spcPct val="0"/>
              </a:spcBef>
              <a:spcAft>
                <a:spcPct val="0"/>
              </a:spcAft>
              <a:defRPr sz="4400">
                <a:solidFill>
                  <a:schemeClr val="lt1"/>
                </a:solidFill>
                <a:latin typeface="+mn-lt"/>
                <a:ea typeface="+mn-ea"/>
                <a:cs typeface="+mn-cs"/>
              </a:defRPr>
            </a:lvl4pPr>
            <a:lvl5pPr algn="r" rtl="0" eaLnBrk="0" fontAlgn="base" hangingPunct="0">
              <a:spcBef>
                <a:spcPct val="0"/>
              </a:spcBef>
              <a:spcAft>
                <a:spcPct val="0"/>
              </a:spcAft>
              <a:defRPr sz="4400">
                <a:solidFill>
                  <a:schemeClr val="lt1"/>
                </a:solidFill>
                <a:latin typeface="+mn-lt"/>
                <a:ea typeface="+mn-ea"/>
                <a:cs typeface="+mn-cs"/>
              </a:defRPr>
            </a:lvl5pPr>
            <a:lvl6pPr marL="457200" algn="r" rtl="0" fontAlgn="base">
              <a:spcBef>
                <a:spcPct val="0"/>
              </a:spcBef>
              <a:spcAft>
                <a:spcPct val="0"/>
              </a:spcAft>
              <a:defRPr sz="4400">
                <a:solidFill>
                  <a:schemeClr val="lt1"/>
                </a:solidFill>
                <a:latin typeface="+mn-lt"/>
                <a:ea typeface="+mn-ea"/>
                <a:cs typeface="+mn-cs"/>
              </a:defRPr>
            </a:lvl6pPr>
            <a:lvl7pPr marL="914400" algn="r" rtl="0" fontAlgn="base">
              <a:spcBef>
                <a:spcPct val="0"/>
              </a:spcBef>
              <a:spcAft>
                <a:spcPct val="0"/>
              </a:spcAft>
              <a:defRPr sz="4400">
                <a:solidFill>
                  <a:schemeClr val="lt1"/>
                </a:solidFill>
                <a:latin typeface="+mn-lt"/>
                <a:ea typeface="+mn-ea"/>
                <a:cs typeface="+mn-cs"/>
              </a:defRPr>
            </a:lvl7pPr>
            <a:lvl8pPr marL="1371600" algn="r" rtl="0" fontAlgn="base">
              <a:spcBef>
                <a:spcPct val="0"/>
              </a:spcBef>
              <a:spcAft>
                <a:spcPct val="0"/>
              </a:spcAft>
              <a:defRPr sz="4400">
                <a:solidFill>
                  <a:schemeClr val="lt1"/>
                </a:solidFill>
                <a:latin typeface="+mn-lt"/>
                <a:ea typeface="+mn-ea"/>
                <a:cs typeface="+mn-cs"/>
              </a:defRPr>
            </a:lvl8pPr>
            <a:lvl9pPr marL="1828800" algn="r" rtl="0" fontAlgn="base">
              <a:spcBef>
                <a:spcPct val="0"/>
              </a:spcBef>
              <a:spcAft>
                <a:spcPct val="0"/>
              </a:spcAft>
              <a:defRPr sz="4400">
                <a:solidFill>
                  <a:schemeClr val="lt1"/>
                </a:solidFill>
                <a:latin typeface="+mn-lt"/>
                <a:ea typeface="+mn-ea"/>
                <a:cs typeface="+mn-cs"/>
              </a:defRPr>
            </a:lvl9pPr>
          </a:lstStyle>
          <a:p>
            <a:pPr algn="ctr" eaLnBrk="1" hangingPunct="1"/>
            <a:r>
              <a:rPr lang="ar-SA" sz="4800" b="1" dirty="0" smtClean="0">
                <a:solidFill>
                  <a:srgbClr val="FFC000"/>
                </a:solidFill>
              </a:rPr>
              <a:t>عصر المعدن</a:t>
            </a:r>
            <a:endParaRPr lang="ar-SA" sz="4800" b="1" dirty="0">
              <a:solidFill>
                <a:srgbClr val="FFC000"/>
              </a:solidFill>
            </a:endParaRPr>
          </a:p>
        </p:txBody>
      </p:sp>
      <p:sp>
        <p:nvSpPr>
          <p:cNvPr id="3" name="Content Placeholder 2"/>
          <p:cNvSpPr>
            <a:spLocks noGrp="1"/>
          </p:cNvSpPr>
          <p:nvPr>
            <p:ph idx="1"/>
          </p:nvPr>
        </p:nvSpPr>
        <p:spPr>
          <a:xfrm>
            <a:off x="10886" y="914400"/>
            <a:ext cx="9895114" cy="4800600"/>
          </a:xfrm>
        </p:spPr>
        <p:style>
          <a:lnRef idx="1">
            <a:schemeClr val="accent4"/>
          </a:lnRef>
          <a:fillRef idx="3">
            <a:schemeClr val="accent4"/>
          </a:fillRef>
          <a:effectRef idx="2">
            <a:schemeClr val="accent4"/>
          </a:effectRef>
          <a:fontRef idx="minor">
            <a:schemeClr val="lt1"/>
          </a:fontRef>
        </p:style>
        <p:txBody>
          <a:bodyPr/>
          <a:lstStyle/>
          <a:p>
            <a:pPr marL="0" indent="0" algn="just" rtl="1">
              <a:spcBef>
                <a:spcPts val="0"/>
              </a:spcBef>
            </a:pPr>
            <a:endParaRPr lang="ar-SA" sz="3300" b="1" dirty="0" smtClean="0">
              <a:cs typeface="Simplified Arabic" panose="02010000000000000000" pitchFamily="2" charset="-78"/>
            </a:endParaRPr>
          </a:p>
          <a:p>
            <a:pPr marL="0" indent="0" algn="just" rtl="1">
              <a:spcBef>
                <a:spcPts val="0"/>
              </a:spcBef>
            </a:pPr>
            <a:r>
              <a:rPr lang="ar-SA" sz="3300" b="1" dirty="0" smtClean="0">
                <a:cs typeface="Simplified Arabic" panose="02010000000000000000" pitchFamily="2" charset="-78"/>
              </a:rPr>
              <a:t>أولاً: الملامح العامة لعصر المعدن:</a:t>
            </a:r>
          </a:p>
          <a:p>
            <a:pPr marL="0" indent="0" algn="ctr" rtl="1">
              <a:spcBef>
                <a:spcPts val="0"/>
              </a:spcBef>
            </a:pPr>
            <a:endParaRPr lang="ar-SA" sz="3300" dirty="0" smtClean="0">
              <a:cs typeface="Simplified Arabic" panose="02010000000000000000" pitchFamily="2" charset="-78"/>
            </a:endParaRPr>
          </a:p>
          <a:p>
            <a:pPr marL="0" indent="0" algn="just" rtl="1">
              <a:spcBef>
                <a:spcPts val="0"/>
              </a:spcBef>
            </a:pPr>
            <a:r>
              <a:rPr lang="ar-SA" sz="3300" b="1" dirty="0" smtClean="0">
                <a:cs typeface="Simplified Arabic" panose="02010000000000000000" pitchFamily="2" charset="-78"/>
              </a:rPr>
              <a:t>ثانياً: المراكز الحضارية في عصر المعدن:</a:t>
            </a:r>
          </a:p>
          <a:p>
            <a:pPr marL="0" indent="0" algn="just" rtl="1">
              <a:spcBef>
                <a:spcPts val="0"/>
              </a:spcBef>
            </a:pPr>
            <a:r>
              <a:rPr lang="ar-SA" sz="3300" b="1" dirty="0" smtClean="0">
                <a:solidFill>
                  <a:srgbClr val="92D050"/>
                </a:solidFill>
                <a:cs typeface="Simplified Arabic" panose="02010000000000000000" pitchFamily="2" charset="-78"/>
              </a:rPr>
              <a:t>1- المراكز الحضارية في سوريا وفلسطين.                 </a:t>
            </a:r>
          </a:p>
          <a:p>
            <a:pPr marL="0" indent="0" algn="just" rtl="1">
              <a:spcBef>
                <a:spcPts val="0"/>
              </a:spcBef>
            </a:pPr>
            <a:r>
              <a:rPr lang="ar-SA" sz="3300" b="1" dirty="0" smtClean="0">
                <a:solidFill>
                  <a:srgbClr val="92D050"/>
                </a:solidFill>
                <a:cs typeface="Simplified Arabic" panose="02010000000000000000" pitchFamily="2" charset="-78"/>
              </a:rPr>
              <a:t>2- المراكز الحضارية في الأناضول.</a:t>
            </a:r>
          </a:p>
          <a:p>
            <a:pPr marL="0" indent="0" algn="just" rtl="1">
              <a:spcBef>
                <a:spcPts val="0"/>
              </a:spcBef>
            </a:pPr>
            <a:r>
              <a:rPr lang="ar-SA" sz="3300" b="1" dirty="0" smtClean="0">
                <a:solidFill>
                  <a:srgbClr val="92D050"/>
                </a:solidFill>
                <a:cs typeface="Simplified Arabic" panose="02010000000000000000" pitchFamily="2" charset="-78"/>
              </a:rPr>
              <a:t>3- المراكز الحضارية في ايران.</a:t>
            </a:r>
          </a:p>
          <a:p>
            <a:pPr marL="0" indent="0" algn="just" rtl="1">
              <a:spcBef>
                <a:spcPts val="0"/>
              </a:spcBef>
            </a:pPr>
            <a:r>
              <a:rPr lang="ar-SA" sz="3300" b="1" dirty="0" smtClean="0">
                <a:solidFill>
                  <a:srgbClr val="92D050"/>
                </a:solidFill>
                <a:cs typeface="Simplified Arabic" panose="02010000000000000000" pitchFamily="2" charset="-78"/>
              </a:rPr>
              <a:t>4- المراكز الحضارية في كريت.</a:t>
            </a:r>
          </a:p>
          <a:p>
            <a:pPr marL="0" indent="0" algn="just" rtl="1">
              <a:spcBef>
                <a:spcPts val="0"/>
              </a:spcBef>
            </a:pPr>
            <a:endParaRPr lang="ar-SA" sz="3000" b="1" dirty="0" smtClean="0">
              <a:solidFill>
                <a:srgbClr val="FFFF00"/>
              </a:solidFill>
              <a:cs typeface="Simplified Arabic" panose="02010000000000000000" pitchFamily="2" charset="-78"/>
            </a:endParaRPr>
          </a:p>
          <a:p>
            <a:pPr marL="0" indent="0" algn="just" rtl="1">
              <a:spcBef>
                <a:spcPts val="0"/>
              </a:spcBef>
            </a:pPr>
            <a:endParaRPr lang="ar-SA" sz="3000" b="1" dirty="0">
              <a:cs typeface="Simplified Arabic" panose="02010000000000000000" pitchFamily="2" charset="-78"/>
            </a:endParaRPr>
          </a:p>
          <a:p>
            <a:pPr marL="0" indent="0" algn="just" rtl="1">
              <a:spcBef>
                <a:spcPts val="0"/>
              </a:spcBef>
            </a:pPr>
            <a:endParaRPr lang="ar-SA" sz="3000" b="1" dirty="0" smtClean="0">
              <a:cs typeface="Simplified Arabic" panose="02010000000000000000" pitchFamily="2" charset="-78"/>
            </a:endParaRPr>
          </a:p>
          <a:p>
            <a:pPr marL="0" indent="0" algn="just" rtl="1">
              <a:spcBef>
                <a:spcPts val="0"/>
              </a:spcBef>
            </a:pPr>
            <a:endParaRPr lang="ar-SA" sz="3000" b="1" dirty="0">
              <a:cs typeface="Simplified Arabic" panose="02010000000000000000" pitchFamily="2" charset="-78"/>
            </a:endParaRPr>
          </a:p>
          <a:p>
            <a:pPr marL="0" indent="0" algn="just" rtl="1">
              <a:spcBef>
                <a:spcPts val="0"/>
              </a:spcBef>
            </a:pPr>
            <a:endParaRPr lang="ar-SA" sz="3000" b="1" dirty="0" smtClean="0">
              <a:cs typeface="Simplified Arabic" panose="02010000000000000000" pitchFamily="2" charset="-78"/>
            </a:endParaRPr>
          </a:p>
          <a:p>
            <a:pPr marL="0" indent="0" algn="just" rtl="1">
              <a:spcBef>
                <a:spcPts val="0"/>
              </a:spcBef>
            </a:pPr>
            <a:endParaRPr lang="ar-SA" sz="3000" b="1" dirty="0">
              <a:cs typeface="Simplified Arabic" panose="02010000000000000000" pitchFamily="2" charset="-78"/>
            </a:endParaRPr>
          </a:p>
          <a:p>
            <a:pPr marL="0" indent="0" algn="just" rtl="1">
              <a:spcBef>
                <a:spcPts val="0"/>
              </a:spcBef>
            </a:pPr>
            <a:endParaRPr lang="ar-SA" sz="3000" b="1" dirty="0" smtClean="0">
              <a:cs typeface="Simplified Arabic" panose="02010000000000000000" pitchFamily="2" charset="-78"/>
            </a:endParaRPr>
          </a:p>
          <a:p>
            <a:pPr marL="0" indent="0" algn="just" rtl="1">
              <a:spcBef>
                <a:spcPts val="0"/>
              </a:spcBef>
            </a:pPr>
            <a:endParaRPr lang="ar-SA" sz="3000" b="1" dirty="0">
              <a:cs typeface="Simplified Arabic" panose="02010000000000000000" pitchFamily="2" charset="-78"/>
            </a:endParaRPr>
          </a:p>
          <a:p>
            <a:pPr marL="0" indent="0" algn="just" rtl="1">
              <a:spcBef>
                <a:spcPts val="0"/>
              </a:spcBef>
            </a:pPr>
            <a:endParaRPr lang="ar-EG" sz="3000" b="1" dirty="0">
              <a:cs typeface="Simplified Arabic" panose="02010000000000000000" pitchFamily="2" charset="-78"/>
            </a:endParaRPr>
          </a:p>
        </p:txBody>
      </p:sp>
    </p:spTree>
    <p:extLst>
      <p:ext uri="{BB962C8B-B14F-4D97-AF65-F5344CB8AC3E}">
        <p14:creationId xmlns:p14="http://schemas.microsoft.com/office/powerpoint/2010/main" xmlns="" val="386757503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4</a:t>
            </a:fld>
            <a:endParaRPr lang="en-US" sz="2000" dirty="0">
              <a:solidFill>
                <a:prstClr val="white"/>
              </a:solidFill>
              <a:latin typeface="Calibri" pitchFamily="34" charset="0"/>
            </a:endParaRPr>
          </a:p>
        </p:txBody>
      </p:sp>
      <p:sp>
        <p:nvSpPr>
          <p:cNvPr id="7" name="Title 1"/>
          <p:cNvSpPr txBox="1">
            <a:spLocks/>
          </p:cNvSpPr>
          <p:nvPr/>
        </p:nvSpPr>
        <p:spPr bwMode="auto">
          <a:xfrm>
            <a:off x="10886" y="27992"/>
            <a:ext cx="9906000" cy="753771"/>
          </a:xfrm>
          <a:prstGeom prst="rect">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4400" kern="1200">
                <a:solidFill>
                  <a:schemeClr val="lt1"/>
                </a:solidFill>
                <a:latin typeface="+mn-lt"/>
                <a:ea typeface="+mn-ea"/>
                <a:cs typeface="+mn-cs"/>
              </a:defRPr>
            </a:lvl1pPr>
            <a:lvl2pPr algn="r" rtl="0" eaLnBrk="0" fontAlgn="base" hangingPunct="0">
              <a:spcBef>
                <a:spcPct val="0"/>
              </a:spcBef>
              <a:spcAft>
                <a:spcPct val="0"/>
              </a:spcAft>
              <a:defRPr sz="4400">
                <a:solidFill>
                  <a:schemeClr val="lt1"/>
                </a:solidFill>
                <a:latin typeface="+mn-lt"/>
                <a:ea typeface="+mn-ea"/>
                <a:cs typeface="+mn-cs"/>
              </a:defRPr>
            </a:lvl2pPr>
            <a:lvl3pPr algn="r" rtl="0" eaLnBrk="0" fontAlgn="base" hangingPunct="0">
              <a:spcBef>
                <a:spcPct val="0"/>
              </a:spcBef>
              <a:spcAft>
                <a:spcPct val="0"/>
              </a:spcAft>
              <a:defRPr sz="4400">
                <a:solidFill>
                  <a:schemeClr val="lt1"/>
                </a:solidFill>
                <a:latin typeface="+mn-lt"/>
                <a:ea typeface="+mn-ea"/>
                <a:cs typeface="+mn-cs"/>
              </a:defRPr>
            </a:lvl3pPr>
            <a:lvl4pPr algn="r" rtl="0" eaLnBrk="0" fontAlgn="base" hangingPunct="0">
              <a:spcBef>
                <a:spcPct val="0"/>
              </a:spcBef>
              <a:spcAft>
                <a:spcPct val="0"/>
              </a:spcAft>
              <a:defRPr sz="4400">
                <a:solidFill>
                  <a:schemeClr val="lt1"/>
                </a:solidFill>
                <a:latin typeface="+mn-lt"/>
                <a:ea typeface="+mn-ea"/>
                <a:cs typeface="+mn-cs"/>
              </a:defRPr>
            </a:lvl4pPr>
            <a:lvl5pPr algn="r" rtl="0" eaLnBrk="0" fontAlgn="base" hangingPunct="0">
              <a:spcBef>
                <a:spcPct val="0"/>
              </a:spcBef>
              <a:spcAft>
                <a:spcPct val="0"/>
              </a:spcAft>
              <a:defRPr sz="4400">
                <a:solidFill>
                  <a:schemeClr val="lt1"/>
                </a:solidFill>
                <a:latin typeface="+mn-lt"/>
                <a:ea typeface="+mn-ea"/>
                <a:cs typeface="+mn-cs"/>
              </a:defRPr>
            </a:lvl5pPr>
            <a:lvl6pPr marL="457200" algn="r" rtl="0" fontAlgn="base">
              <a:spcBef>
                <a:spcPct val="0"/>
              </a:spcBef>
              <a:spcAft>
                <a:spcPct val="0"/>
              </a:spcAft>
              <a:defRPr sz="4400">
                <a:solidFill>
                  <a:schemeClr val="lt1"/>
                </a:solidFill>
                <a:latin typeface="+mn-lt"/>
                <a:ea typeface="+mn-ea"/>
                <a:cs typeface="+mn-cs"/>
              </a:defRPr>
            </a:lvl6pPr>
            <a:lvl7pPr marL="914400" algn="r" rtl="0" fontAlgn="base">
              <a:spcBef>
                <a:spcPct val="0"/>
              </a:spcBef>
              <a:spcAft>
                <a:spcPct val="0"/>
              </a:spcAft>
              <a:defRPr sz="4400">
                <a:solidFill>
                  <a:schemeClr val="lt1"/>
                </a:solidFill>
                <a:latin typeface="+mn-lt"/>
                <a:ea typeface="+mn-ea"/>
                <a:cs typeface="+mn-cs"/>
              </a:defRPr>
            </a:lvl7pPr>
            <a:lvl8pPr marL="1371600" algn="r" rtl="0" fontAlgn="base">
              <a:spcBef>
                <a:spcPct val="0"/>
              </a:spcBef>
              <a:spcAft>
                <a:spcPct val="0"/>
              </a:spcAft>
              <a:defRPr sz="4400">
                <a:solidFill>
                  <a:schemeClr val="lt1"/>
                </a:solidFill>
                <a:latin typeface="+mn-lt"/>
                <a:ea typeface="+mn-ea"/>
                <a:cs typeface="+mn-cs"/>
              </a:defRPr>
            </a:lvl8pPr>
            <a:lvl9pPr marL="1828800" algn="r" rtl="0" fontAlgn="base">
              <a:spcBef>
                <a:spcPct val="0"/>
              </a:spcBef>
              <a:spcAft>
                <a:spcPct val="0"/>
              </a:spcAft>
              <a:defRPr sz="4400">
                <a:solidFill>
                  <a:schemeClr val="lt1"/>
                </a:solidFill>
                <a:latin typeface="+mn-lt"/>
                <a:ea typeface="+mn-ea"/>
                <a:cs typeface="+mn-cs"/>
              </a:defRPr>
            </a:lvl9pPr>
          </a:lstStyle>
          <a:p>
            <a:pPr algn="ctr" eaLnBrk="1" hangingPunct="1"/>
            <a:r>
              <a:rPr lang="ar-SA" sz="4800" b="1" dirty="0" smtClean="0">
                <a:solidFill>
                  <a:srgbClr val="FFC000"/>
                </a:solidFill>
              </a:rPr>
              <a:t>عصر المعدن</a:t>
            </a:r>
            <a:endParaRPr lang="ar-SA" sz="4800" b="1" dirty="0">
              <a:solidFill>
                <a:srgbClr val="FFC000"/>
              </a:solidFill>
            </a:endParaRPr>
          </a:p>
        </p:txBody>
      </p:sp>
      <p:sp>
        <p:nvSpPr>
          <p:cNvPr id="3" name="Content Placeholder 2"/>
          <p:cNvSpPr>
            <a:spLocks noGrp="1"/>
          </p:cNvSpPr>
          <p:nvPr>
            <p:ph idx="1"/>
          </p:nvPr>
        </p:nvSpPr>
        <p:spPr>
          <a:xfrm>
            <a:off x="-24618" y="1407674"/>
            <a:ext cx="9895114" cy="4383525"/>
          </a:xfrm>
          <a:ln>
            <a:solidFill>
              <a:srgbClr val="C00000"/>
            </a:solidFill>
          </a:ln>
          <a:effectLst>
            <a:glow rad="139700">
              <a:schemeClr val="accent2">
                <a:satMod val="175000"/>
                <a:alpha val="40000"/>
              </a:schemeClr>
            </a:glow>
            <a:outerShdw blurRad="40000" dist="23000" dir="5400000" rotWithShape="0">
              <a:srgbClr val="000000">
                <a:alpha val="35000"/>
              </a:srgbClr>
            </a:outerShdw>
          </a:effectLst>
        </p:spPr>
        <p:style>
          <a:lnRef idx="1">
            <a:schemeClr val="accent4"/>
          </a:lnRef>
          <a:fillRef idx="3">
            <a:schemeClr val="accent4"/>
          </a:fillRef>
          <a:effectRef idx="2">
            <a:schemeClr val="accent4"/>
          </a:effectRef>
          <a:fontRef idx="minor">
            <a:schemeClr val="lt1"/>
          </a:fontRef>
        </p:style>
        <p:txBody>
          <a:bodyPr/>
          <a:lstStyle/>
          <a:p>
            <a:pPr marL="0" indent="0" algn="just" rtl="1">
              <a:spcBef>
                <a:spcPts val="0"/>
              </a:spcBef>
            </a:pPr>
            <a:r>
              <a:rPr lang="ar-SA" dirty="0" smtClean="0">
                <a:cs typeface="Simplified Arabic" panose="02010000000000000000" pitchFamily="2" charset="-78"/>
              </a:rPr>
              <a:t>عصر المعدن مفهوم شامل، فهو اكثر من عصر شأنه شأن العصر الحجري القديم، إذ يبدأ بعصر النحاس الذى عرفته حضارات الشرق الأوسط منذ 4000 ق. م، وعرفته حضارة البدارى في مصر منذ 4500 ق.م، أو 5000 ق.م، كما عرفته حضارة تل حلف في العراق في نفس تاريخ معرفة البدارى له على وجه التقريب، وان كان البعض يميل إلى اعتبار حضارة البدارى والفيوم في مصر وتل حلف في العرق وحضارات أخرى عاشت في أواخر العصر الحجري الحديث تمثل عصرا قائما بذاته يمثل فترة انتقالية بين استخدام الحجر واستخدام النحاس يعرف بالعصر الحجري – النحاسي أو بالفترة الخالكوليثية.</a:t>
            </a:r>
          </a:p>
          <a:p>
            <a:pPr marL="0" indent="0" algn="just" rtl="1">
              <a:spcBef>
                <a:spcPts val="0"/>
              </a:spcBef>
            </a:pPr>
            <a:r>
              <a:rPr lang="ar-SA" dirty="0" smtClean="0">
                <a:cs typeface="Simplified Arabic" panose="02010000000000000000" pitchFamily="2" charset="-78"/>
              </a:rPr>
              <a:t> </a:t>
            </a:r>
            <a:endParaRPr lang="ar-SA" dirty="0">
              <a:cs typeface="Simplified Arabic" panose="02010000000000000000" pitchFamily="2" charset="-78"/>
            </a:endParaRPr>
          </a:p>
          <a:p>
            <a:pPr marL="0" indent="0" algn="just" rtl="1">
              <a:spcBef>
                <a:spcPts val="0"/>
              </a:spcBef>
            </a:pPr>
            <a:endParaRPr lang="ar-SA" dirty="0" smtClean="0">
              <a:cs typeface="Simplified Arabic" panose="02010000000000000000" pitchFamily="2" charset="-78"/>
            </a:endParaRPr>
          </a:p>
          <a:p>
            <a:pPr marL="0" indent="0" algn="just" rtl="1">
              <a:spcBef>
                <a:spcPts val="0"/>
              </a:spcBef>
            </a:pPr>
            <a:endParaRPr lang="ar-SA" dirty="0">
              <a:cs typeface="Simplified Arabic" panose="02010000000000000000" pitchFamily="2" charset="-78"/>
            </a:endParaRPr>
          </a:p>
          <a:p>
            <a:pPr marL="0" indent="0" algn="just" rtl="1">
              <a:spcBef>
                <a:spcPts val="0"/>
              </a:spcBef>
            </a:pPr>
            <a:endParaRPr lang="ar-SA" dirty="0" smtClean="0">
              <a:cs typeface="Simplified Arabic" panose="02010000000000000000" pitchFamily="2" charset="-78"/>
            </a:endParaRPr>
          </a:p>
          <a:p>
            <a:pPr marL="0" indent="0" algn="just" rtl="1">
              <a:spcBef>
                <a:spcPts val="0"/>
              </a:spcBef>
            </a:pPr>
            <a:endParaRPr lang="ar-SA" dirty="0">
              <a:cs typeface="Simplified Arabic" panose="02010000000000000000" pitchFamily="2" charset="-78"/>
            </a:endParaRPr>
          </a:p>
          <a:p>
            <a:pPr marL="0" indent="0" algn="just" rtl="1">
              <a:spcBef>
                <a:spcPts val="0"/>
              </a:spcBef>
            </a:pPr>
            <a:endParaRPr lang="ar-SA" dirty="0" smtClean="0">
              <a:cs typeface="Simplified Arabic" panose="02010000000000000000" pitchFamily="2" charset="-78"/>
            </a:endParaRPr>
          </a:p>
          <a:p>
            <a:pPr marL="0" indent="0" algn="just" rtl="1">
              <a:spcBef>
                <a:spcPts val="0"/>
              </a:spcBef>
            </a:pPr>
            <a:endParaRPr lang="ar-SA" dirty="0">
              <a:cs typeface="Simplified Arabic" panose="02010000000000000000" pitchFamily="2" charset="-78"/>
            </a:endParaRPr>
          </a:p>
          <a:p>
            <a:pPr marL="0" indent="0" algn="just" rtl="1">
              <a:spcBef>
                <a:spcPts val="0"/>
              </a:spcBef>
            </a:pPr>
            <a:endParaRPr lang="ar-EG" dirty="0">
              <a:cs typeface="Simplified Arabic" panose="02010000000000000000" pitchFamily="2" charset="-78"/>
            </a:endParaRPr>
          </a:p>
        </p:txBody>
      </p:sp>
    </p:spTree>
    <p:extLst>
      <p:ext uri="{BB962C8B-B14F-4D97-AF65-F5344CB8AC3E}">
        <p14:creationId xmlns:p14="http://schemas.microsoft.com/office/powerpoint/2010/main" xmlns="" val="160420208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5</a:t>
            </a:fld>
            <a:endParaRPr lang="en-US" sz="2000" dirty="0">
              <a:solidFill>
                <a:prstClr val="white"/>
              </a:solidFill>
              <a:latin typeface="Calibri" pitchFamily="34" charset="0"/>
            </a:endParaRPr>
          </a:p>
        </p:txBody>
      </p:sp>
      <p:sp>
        <p:nvSpPr>
          <p:cNvPr id="7" name="Title 1"/>
          <p:cNvSpPr txBox="1">
            <a:spLocks/>
          </p:cNvSpPr>
          <p:nvPr/>
        </p:nvSpPr>
        <p:spPr bwMode="auto">
          <a:xfrm>
            <a:off x="10886" y="27992"/>
            <a:ext cx="9906000" cy="753771"/>
          </a:xfrm>
          <a:prstGeom prst="rect">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4400" kern="1200">
                <a:solidFill>
                  <a:schemeClr val="lt1"/>
                </a:solidFill>
                <a:latin typeface="+mn-lt"/>
                <a:ea typeface="+mn-ea"/>
                <a:cs typeface="+mn-cs"/>
              </a:defRPr>
            </a:lvl1pPr>
            <a:lvl2pPr algn="r" rtl="0" eaLnBrk="0" fontAlgn="base" hangingPunct="0">
              <a:spcBef>
                <a:spcPct val="0"/>
              </a:spcBef>
              <a:spcAft>
                <a:spcPct val="0"/>
              </a:spcAft>
              <a:defRPr sz="4400">
                <a:solidFill>
                  <a:schemeClr val="lt1"/>
                </a:solidFill>
                <a:latin typeface="+mn-lt"/>
                <a:ea typeface="+mn-ea"/>
                <a:cs typeface="+mn-cs"/>
              </a:defRPr>
            </a:lvl2pPr>
            <a:lvl3pPr algn="r" rtl="0" eaLnBrk="0" fontAlgn="base" hangingPunct="0">
              <a:spcBef>
                <a:spcPct val="0"/>
              </a:spcBef>
              <a:spcAft>
                <a:spcPct val="0"/>
              </a:spcAft>
              <a:defRPr sz="4400">
                <a:solidFill>
                  <a:schemeClr val="lt1"/>
                </a:solidFill>
                <a:latin typeface="+mn-lt"/>
                <a:ea typeface="+mn-ea"/>
                <a:cs typeface="+mn-cs"/>
              </a:defRPr>
            </a:lvl3pPr>
            <a:lvl4pPr algn="r" rtl="0" eaLnBrk="0" fontAlgn="base" hangingPunct="0">
              <a:spcBef>
                <a:spcPct val="0"/>
              </a:spcBef>
              <a:spcAft>
                <a:spcPct val="0"/>
              </a:spcAft>
              <a:defRPr sz="4400">
                <a:solidFill>
                  <a:schemeClr val="lt1"/>
                </a:solidFill>
                <a:latin typeface="+mn-lt"/>
                <a:ea typeface="+mn-ea"/>
                <a:cs typeface="+mn-cs"/>
              </a:defRPr>
            </a:lvl4pPr>
            <a:lvl5pPr algn="r" rtl="0" eaLnBrk="0" fontAlgn="base" hangingPunct="0">
              <a:spcBef>
                <a:spcPct val="0"/>
              </a:spcBef>
              <a:spcAft>
                <a:spcPct val="0"/>
              </a:spcAft>
              <a:defRPr sz="4400">
                <a:solidFill>
                  <a:schemeClr val="lt1"/>
                </a:solidFill>
                <a:latin typeface="+mn-lt"/>
                <a:ea typeface="+mn-ea"/>
                <a:cs typeface="+mn-cs"/>
              </a:defRPr>
            </a:lvl5pPr>
            <a:lvl6pPr marL="457200" algn="r" rtl="0" fontAlgn="base">
              <a:spcBef>
                <a:spcPct val="0"/>
              </a:spcBef>
              <a:spcAft>
                <a:spcPct val="0"/>
              </a:spcAft>
              <a:defRPr sz="4400">
                <a:solidFill>
                  <a:schemeClr val="lt1"/>
                </a:solidFill>
                <a:latin typeface="+mn-lt"/>
                <a:ea typeface="+mn-ea"/>
                <a:cs typeface="+mn-cs"/>
              </a:defRPr>
            </a:lvl6pPr>
            <a:lvl7pPr marL="914400" algn="r" rtl="0" fontAlgn="base">
              <a:spcBef>
                <a:spcPct val="0"/>
              </a:spcBef>
              <a:spcAft>
                <a:spcPct val="0"/>
              </a:spcAft>
              <a:defRPr sz="4400">
                <a:solidFill>
                  <a:schemeClr val="lt1"/>
                </a:solidFill>
                <a:latin typeface="+mn-lt"/>
                <a:ea typeface="+mn-ea"/>
                <a:cs typeface="+mn-cs"/>
              </a:defRPr>
            </a:lvl7pPr>
            <a:lvl8pPr marL="1371600" algn="r" rtl="0" fontAlgn="base">
              <a:spcBef>
                <a:spcPct val="0"/>
              </a:spcBef>
              <a:spcAft>
                <a:spcPct val="0"/>
              </a:spcAft>
              <a:defRPr sz="4400">
                <a:solidFill>
                  <a:schemeClr val="lt1"/>
                </a:solidFill>
                <a:latin typeface="+mn-lt"/>
                <a:ea typeface="+mn-ea"/>
                <a:cs typeface="+mn-cs"/>
              </a:defRPr>
            </a:lvl8pPr>
            <a:lvl9pPr marL="1828800" algn="r" rtl="0" fontAlgn="base">
              <a:spcBef>
                <a:spcPct val="0"/>
              </a:spcBef>
              <a:spcAft>
                <a:spcPct val="0"/>
              </a:spcAft>
              <a:defRPr sz="4400">
                <a:solidFill>
                  <a:schemeClr val="lt1"/>
                </a:solidFill>
                <a:latin typeface="+mn-lt"/>
                <a:ea typeface="+mn-ea"/>
                <a:cs typeface="+mn-cs"/>
              </a:defRPr>
            </a:lvl9pPr>
          </a:lstStyle>
          <a:p>
            <a:pPr algn="ctr" eaLnBrk="1" hangingPunct="1"/>
            <a:r>
              <a:rPr lang="ar-SA" sz="4800" b="1" dirty="0" smtClean="0">
                <a:solidFill>
                  <a:srgbClr val="FFC000"/>
                </a:solidFill>
              </a:rPr>
              <a:t>عصر المعدن</a:t>
            </a:r>
            <a:endParaRPr lang="ar-SA" sz="4800" b="1" dirty="0">
              <a:solidFill>
                <a:srgbClr val="FFC000"/>
              </a:solidFill>
            </a:endParaRPr>
          </a:p>
        </p:txBody>
      </p:sp>
      <p:sp>
        <p:nvSpPr>
          <p:cNvPr id="3" name="Content Placeholder 2"/>
          <p:cNvSpPr>
            <a:spLocks noGrp="1"/>
          </p:cNvSpPr>
          <p:nvPr>
            <p:ph idx="1"/>
          </p:nvPr>
        </p:nvSpPr>
        <p:spPr>
          <a:xfrm>
            <a:off x="10886" y="1371600"/>
            <a:ext cx="9895114" cy="4419600"/>
          </a:xfrm>
          <a:ln>
            <a:solidFill>
              <a:srgbClr val="C00000"/>
            </a:solidFill>
          </a:ln>
          <a:effectLst>
            <a:glow rad="139700">
              <a:schemeClr val="accent2">
                <a:satMod val="175000"/>
                <a:alpha val="40000"/>
              </a:schemeClr>
            </a:glow>
            <a:outerShdw blurRad="40000" dist="23000" dir="5400000" rotWithShape="0">
              <a:srgbClr val="000000">
                <a:alpha val="35000"/>
              </a:srgbClr>
            </a:outerShdw>
          </a:effectLst>
        </p:spPr>
        <p:style>
          <a:lnRef idx="1">
            <a:schemeClr val="accent4"/>
          </a:lnRef>
          <a:fillRef idx="3">
            <a:schemeClr val="accent4"/>
          </a:fillRef>
          <a:effectRef idx="2">
            <a:schemeClr val="accent4"/>
          </a:effectRef>
          <a:fontRef idx="minor">
            <a:schemeClr val="lt1"/>
          </a:fontRef>
        </p:style>
        <p:txBody>
          <a:bodyPr/>
          <a:lstStyle/>
          <a:p>
            <a:pPr marL="0" indent="0" algn="just" rtl="1">
              <a:spcBef>
                <a:spcPts val="0"/>
              </a:spcBef>
            </a:pPr>
            <a:r>
              <a:rPr lang="ar-SA" dirty="0" smtClean="0">
                <a:cs typeface="Simplified Arabic" panose="02010000000000000000" pitchFamily="2" charset="-78"/>
              </a:rPr>
              <a:t>وقد تلى عصر النحاس، عصر البرونز وكان البرونز أول سبيكة صنعها الإنسان، وتتكون من 90% نحاس و 10% قصدير. ويأتي يعد ذلك عصر الحديد، الذى جاء متأخرا بالنسبة للنحاس والبرونز رغم انه اسهل منهما في المعالجة، ولا يحتاج إلى درجات حرارة عالية في الصهر مثل النحاس.</a:t>
            </a:r>
          </a:p>
          <a:p>
            <a:pPr marL="0" indent="0" algn="just" rtl="1">
              <a:spcBef>
                <a:spcPts val="0"/>
              </a:spcBef>
            </a:pPr>
            <a:endParaRPr lang="ar-SA" dirty="0" smtClean="0">
              <a:solidFill>
                <a:srgbClr val="FFFF00"/>
              </a:solidFill>
              <a:cs typeface="Simplified Arabic" panose="02010000000000000000" pitchFamily="2" charset="-78"/>
            </a:endParaRPr>
          </a:p>
          <a:p>
            <a:pPr marL="0" indent="0" algn="just" rtl="1">
              <a:spcBef>
                <a:spcPts val="0"/>
              </a:spcBef>
            </a:pPr>
            <a:endParaRPr lang="ar-SA" dirty="0">
              <a:cs typeface="Simplified Arabic" panose="02010000000000000000" pitchFamily="2" charset="-78"/>
            </a:endParaRPr>
          </a:p>
          <a:p>
            <a:pPr marL="0" indent="0" algn="just" rtl="1">
              <a:spcBef>
                <a:spcPts val="0"/>
              </a:spcBef>
            </a:pPr>
            <a:endParaRPr lang="ar-SA" dirty="0" smtClean="0">
              <a:cs typeface="Simplified Arabic" panose="02010000000000000000" pitchFamily="2" charset="-78"/>
            </a:endParaRPr>
          </a:p>
          <a:p>
            <a:pPr marL="0" indent="0" algn="just" rtl="1">
              <a:spcBef>
                <a:spcPts val="0"/>
              </a:spcBef>
            </a:pPr>
            <a:endParaRPr lang="ar-SA" dirty="0">
              <a:cs typeface="Simplified Arabic" panose="02010000000000000000" pitchFamily="2" charset="-78"/>
            </a:endParaRPr>
          </a:p>
          <a:p>
            <a:pPr marL="0" indent="0" algn="just" rtl="1">
              <a:spcBef>
                <a:spcPts val="0"/>
              </a:spcBef>
            </a:pPr>
            <a:endParaRPr lang="ar-SA" dirty="0" smtClean="0">
              <a:cs typeface="Simplified Arabic" panose="02010000000000000000" pitchFamily="2" charset="-78"/>
            </a:endParaRPr>
          </a:p>
          <a:p>
            <a:pPr marL="0" indent="0" algn="just" rtl="1">
              <a:spcBef>
                <a:spcPts val="0"/>
              </a:spcBef>
            </a:pPr>
            <a:endParaRPr lang="ar-SA" dirty="0">
              <a:cs typeface="Simplified Arabic" panose="02010000000000000000" pitchFamily="2" charset="-78"/>
            </a:endParaRPr>
          </a:p>
          <a:p>
            <a:pPr marL="0" indent="0" algn="just" rtl="1">
              <a:spcBef>
                <a:spcPts val="0"/>
              </a:spcBef>
            </a:pPr>
            <a:endParaRPr lang="ar-SA" dirty="0" smtClean="0">
              <a:cs typeface="Simplified Arabic" panose="02010000000000000000" pitchFamily="2" charset="-78"/>
            </a:endParaRPr>
          </a:p>
          <a:p>
            <a:pPr marL="0" indent="0" algn="just" rtl="1">
              <a:spcBef>
                <a:spcPts val="0"/>
              </a:spcBef>
            </a:pPr>
            <a:endParaRPr lang="ar-SA" dirty="0">
              <a:cs typeface="Simplified Arabic" panose="02010000000000000000" pitchFamily="2" charset="-78"/>
            </a:endParaRPr>
          </a:p>
          <a:p>
            <a:pPr marL="0" indent="0" algn="just" rtl="1">
              <a:spcBef>
                <a:spcPts val="0"/>
              </a:spcBef>
            </a:pPr>
            <a:endParaRPr lang="ar-EG" dirty="0">
              <a:cs typeface="Simplified Arabic" panose="02010000000000000000" pitchFamily="2" charset="-78"/>
            </a:endParaRPr>
          </a:p>
        </p:txBody>
      </p:sp>
    </p:spTree>
    <p:extLst>
      <p:ext uri="{BB962C8B-B14F-4D97-AF65-F5344CB8AC3E}">
        <p14:creationId xmlns:p14="http://schemas.microsoft.com/office/powerpoint/2010/main" xmlns="" val="243158398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6</a:t>
            </a:fld>
            <a:endParaRPr lang="en-US" sz="2000" dirty="0">
              <a:solidFill>
                <a:prstClr val="white"/>
              </a:solidFill>
              <a:latin typeface="Calibri" pitchFamily="34" charset="0"/>
            </a:endParaRPr>
          </a:p>
        </p:txBody>
      </p:sp>
      <p:sp>
        <p:nvSpPr>
          <p:cNvPr id="7" name="Title 1"/>
          <p:cNvSpPr txBox="1">
            <a:spLocks/>
          </p:cNvSpPr>
          <p:nvPr/>
        </p:nvSpPr>
        <p:spPr bwMode="auto">
          <a:xfrm>
            <a:off x="10886" y="27992"/>
            <a:ext cx="9906000" cy="753771"/>
          </a:xfrm>
          <a:prstGeom prst="rect">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4400" kern="1200">
                <a:solidFill>
                  <a:schemeClr val="lt1"/>
                </a:solidFill>
                <a:latin typeface="+mn-lt"/>
                <a:ea typeface="+mn-ea"/>
                <a:cs typeface="+mn-cs"/>
              </a:defRPr>
            </a:lvl1pPr>
            <a:lvl2pPr algn="r" rtl="0" eaLnBrk="0" fontAlgn="base" hangingPunct="0">
              <a:spcBef>
                <a:spcPct val="0"/>
              </a:spcBef>
              <a:spcAft>
                <a:spcPct val="0"/>
              </a:spcAft>
              <a:defRPr sz="4400">
                <a:solidFill>
                  <a:schemeClr val="lt1"/>
                </a:solidFill>
                <a:latin typeface="+mn-lt"/>
                <a:ea typeface="+mn-ea"/>
                <a:cs typeface="+mn-cs"/>
              </a:defRPr>
            </a:lvl2pPr>
            <a:lvl3pPr algn="r" rtl="0" eaLnBrk="0" fontAlgn="base" hangingPunct="0">
              <a:spcBef>
                <a:spcPct val="0"/>
              </a:spcBef>
              <a:spcAft>
                <a:spcPct val="0"/>
              </a:spcAft>
              <a:defRPr sz="4400">
                <a:solidFill>
                  <a:schemeClr val="lt1"/>
                </a:solidFill>
                <a:latin typeface="+mn-lt"/>
                <a:ea typeface="+mn-ea"/>
                <a:cs typeface="+mn-cs"/>
              </a:defRPr>
            </a:lvl3pPr>
            <a:lvl4pPr algn="r" rtl="0" eaLnBrk="0" fontAlgn="base" hangingPunct="0">
              <a:spcBef>
                <a:spcPct val="0"/>
              </a:spcBef>
              <a:spcAft>
                <a:spcPct val="0"/>
              </a:spcAft>
              <a:defRPr sz="4400">
                <a:solidFill>
                  <a:schemeClr val="lt1"/>
                </a:solidFill>
                <a:latin typeface="+mn-lt"/>
                <a:ea typeface="+mn-ea"/>
                <a:cs typeface="+mn-cs"/>
              </a:defRPr>
            </a:lvl4pPr>
            <a:lvl5pPr algn="r" rtl="0" eaLnBrk="0" fontAlgn="base" hangingPunct="0">
              <a:spcBef>
                <a:spcPct val="0"/>
              </a:spcBef>
              <a:spcAft>
                <a:spcPct val="0"/>
              </a:spcAft>
              <a:defRPr sz="4400">
                <a:solidFill>
                  <a:schemeClr val="lt1"/>
                </a:solidFill>
                <a:latin typeface="+mn-lt"/>
                <a:ea typeface="+mn-ea"/>
                <a:cs typeface="+mn-cs"/>
              </a:defRPr>
            </a:lvl5pPr>
            <a:lvl6pPr marL="457200" algn="r" rtl="0" fontAlgn="base">
              <a:spcBef>
                <a:spcPct val="0"/>
              </a:spcBef>
              <a:spcAft>
                <a:spcPct val="0"/>
              </a:spcAft>
              <a:defRPr sz="4400">
                <a:solidFill>
                  <a:schemeClr val="lt1"/>
                </a:solidFill>
                <a:latin typeface="+mn-lt"/>
                <a:ea typeface="+mn-ea"/>
                <a:cs typeface="+mn-cs"/>
              </a:defRPr>
            </a:lvl6pPr>
            <a:lvl7pPr marL="914400" algn="r" rtl="0" fontAlgn="base">
              <a:spcBef>
                <a:spcPct val="0"/>
              </a:spcBef>
              <a:spcAft>
                <a:spcPct val="0"/>
              </a:spcAft>
              <a:defRPr sz="4400">
                <a:solidFill>
                  <a:schemeClr val="lt1"/>
                </a:solidFill>
                <a:latin typeface="+mn-lt"/>
                <a:ea typeface="+mn-ea"/>
                <a:cs typeface="+mn-cs"/>
              </a:defRPr>
            </a:lvl7pPr>
            <a:lvl8pPr marL="1371600" algn="r" rtl="0" fontAlgn="base">
              <a:spcBef>
                <a:spcPct val="0"/>
              </a:spcBef>
              <a:spcAft>
                <a:spcPct val="0"/>
              </a:spcAft>
              <a:defRPr sz="4400">
                <a:solidFill>
                  <a:schemeClr val="lt1"/>
                </a:solidFill>
                <a:latin typeface="+mn-lt"/>
                <a:ea typeface="+mn-ea"/>
                <a:cs typeface="+mn-cs"/>
              </a:defRPr>
            </a:lvl8pPr>
            <a:lvl9pPr marL="1828800" algn="r" rtl="0" fontAlgn="base">
              <a:spcBef>
                <a:spcPct val="0"/>
              </a:spcBef>
              <a:spcAft>
                <a:spcPct val="0"/>
              </a:spcAft>
              <a:defRPr sz="4400">
                <a:solidFill>
                  <a:schemeClr val="lt1"/>
                </a:solidFill>
                <a:latin typeface="+mn-lt"/>
                <a:ea typeface="+mn-ea"/>
                <a:cs typeface="+mn-cs"/>
              </a:defRPr>
            </a:lvl9pPr>
          </a:lstStyle>
          <a:p>
            <a:pPr algn="ctr" eaLnBrk="1" hangingPunct="1"/>
            <a:r>
              <a:rPr lang="ar-SA" sz="4800" b="1" dirty="0" smtClean="0">
                <a:solidFill>
                  <a:srgbClr val="FFC000"/>
                </a:solidFill>
              </a:rPr>
              <a:t>عصر المعدن</a:t>
            </a:r>
            <a:endParaRPr lang="ar-SA" sz="4800" b="1" dirty="0">
              <a:solidFill>
                <a:srgbClr val="FFC000"/>
              </a:solidFill>
            </a:endParaRPr>
          </a:p>
        </p:txBody>
      </p:sp>
      <p:sp>
        <p:nvSpPr>
          <p:cNvPr id="3" name="Content Placeholder 2"/>
          <p:cNvSpPr>
            <a:spLocks noGrp="1"/>
          </p:cNvSpPr>
          <p:nvPr>
            <p:ph idx="1"/>
          </p:nvPr>
        </p:nvSpPr>
        <p:spPr>
          <a:xfrm>
            <a:off x="10886" y="914400"/>
            <a:ext cx="9895114" cy="5257800"/>
          </a:xfrm>
          <a:ln>
            <a:solidFill>
              <a:srgbClr val="C00000"/>
            </a:solidFill>
          </a:ln>
          <a:effectLst>
            <a:glow rad="139700">
              <a:schemeClr val="accent2">
                <a:satMod val="175000"/>
                <a:alpha val="40000"/>
              </a:schemeClr>
            </a:glow>
            <a:outerShdw blurRad="40000" dist="23000" dir="5400000" rotWithShape="0">
              <a:srgbClr val="000000">
                <a:alpha val="35000"/>
              </a:srgbClr>
            </a:outerShdw>
          </a:effectLst>
        </p:spPr>
        <p:style>
          <a:lnRef idx="1">
            <a:schemeClr val="accent4"/>
          </a:lnRef>
          <a:fillRef idx="3">
            <a:schemeClr val="accent4"/>
          </a:fillRef>
          <a:effectRef idx="2">
            <a:schemeClr val="accent4"/>
          </a:effectRef>
          <a:fontRef idx="minor">
            <a:schemeClr val="lt1"/>
          </a:fontRef>
        </p:style>
        <p:txBody>
          <a:bodyPr/>
          <a:lstStyle/>
          <a:p>
            <a:pPr marL="0" indent="0" algn="just" rtl="1">
              <a:spcBef>
                <a:spcPts val="0"/>
              </a:spcBef>
            </a:pPr>
            <a:r>
              <a:rPr lang="ar-SA" sz="2800" dirty="0" smtClean="0">
                <a:cs typeface="Simplified Arabic" panose="02010000000000000000" pitchFamily="2" charset="-78"/>
              </a:rPr>
              <a:t>ويعد عصر المعدن بفتراته الثلاث نقطة تحول في تاريخ البشرية، بكل ما تشتمله من جوانب مادية واقتصادية واجتماعية وثقافية وفنية، ويمثل هذا العصر الثورة الإنتاجية الثانية بعد الثورة الإنتاجية الأولى التي حدثت في العصر الحجري الحديث، وهو يمثل مرحلة المدنية </a:t>
            </a:r>
            <a:r>
              <a:rPr lang="en-US" sz="2800" dirty="0" smtClean="0">
                <a:cs typeface="Simplified Arabic" panose="02010000000000000000" pitchFamily="2" charset="-78"/>
              </a:rPr>
              <a:t>Civilization</a:t>
            </a:r>
            <a:r>
              <a:rPr lang="ar-SA" sz="2800" dirty="0" smtClean="0">
                <a:cs typeface="Simplified Arabic" panose="02010000000000000000" pitchFamily="2" charset="-78"/>
              </a:rPr>
              <a:t>.</a:t>
            </a:r>
          </a:p>
          <a:p>
            <a:pPr marL="0" indent="0" algn="just" rtl="1">
              <a:spcBef>
                <a:spcPts val="0"/>
              </a:spcBef>
            </a:pPr>
            <a:r>
              <a:rPr lang="ar-SA" sz="2800" b="1" dirty="0">
                <a:cs typeface="Simplified Arabic" panose="02010000000000000000" pitchFamily="2" charset="-78"/>
              </a:rPr>
              <a:t>أولاً: الملامح العامة لعصر المعدن:</a:t>
            </a:r>
          </a:p>
          <a:p>
            <a:pPr marL="0" indent="0" algn="just" rtl="1">
              <a:spcBef>
                <a:spcPts val="0"/>
              </a:spcBef>
            </a:pPr>
            <a:r>
              <a:rPr lang="ar-SA" sz="2800" dirty="0" smtClean="0">
                <a:solidFill>
                  <a:srgbClr val="FFFF00"/>
                </a:solidFill>
                <a:cs typeface="Simplified Arabic" panose="02010000000000000000" pitchFamily="2" charset="-78"/>
              </a:rPr>
              <a:t>تميز عصر المعدن بخصائص أو ملامح عامه، تميزه عن العصر الحجرية الحديثة، ومنها الخروج عن دائرة الاكتفاء الذاتي والتجارة في فائض الإنتاج، وهذا الفائض سمح بقيام طبقات متخصصة في الصناعة، ثم نشأت التجارة والتي اقترن بها تقدم وسائل النقل وأخيرا قيام المدن.</a:t>
            </a:r>
          </a:p>
          <a:p>
            <a:pPr marL="0" indent="0" algn="just" rtl="1">
              <a:spcBef>
                <a:spcPts val="0"/>
              </a:spcBef>
            </a:pPr>
            <a:r>
              <a:rPr lang="ar-SA" sz="2800" b="1" dirty="0" smtClean="0">
                <a:solidFill>
                  <a:srgbClr val="92D050"/>
                </a:solidFill>
                <a:cs typeface="Simplified Arabic" panose="02010000000000000000" pitchFamily="2" charset="-78"/>
              </a:rPr>
              <a:t>1- الخروج عن دائرة الاكتفاء الذاتي:</a:t>
            </a:r>
          </a:p>
          <a:p>
            <a:pPr marL="0" indent="0" algn="just" rtl="1">
              <a:spcBef>
                <a:spcPts val="0"/>
              </a:spcBef>
            </a:pPr>
            <a:r>
              <a:rPr lang="ar-SA" sz="2800" dirty="0" smtClean="0">
                <a:solidFill>
                  <a:srgbClr val="FFFF00"/>
                </a:solidFill>
                <a:cs typeface="Simplified Arabic" panose="02010000000000000000" pitchFamily="2" charset="-78"/>
              </a:rPr>
              <a:t>اكتفى إنسان العصر الحجري القديم بتوفير الغذاء لنفسه سواء عن طريق الجمع أو القنص أو الصيد.</a:t>
            </a:r>
          </a:p>
          <a:p>
            <a:pPr marL="0" indent="0" algn="just" rtl="1">
              <a:spcBef>
                <a:spcPts val="0"/>
              </a:spcBef>
            </a:pPr>
            <a:endParaRPr lang="ar-SA" sz="2800" dirty="0">
              <a:cs typeface="Simplified Arabic" panose="02010000000000000000" pitchFamily="2" charset="-78"/>
            </a:endParaRPr>
          </a:p>
          <a:p>
            <a:pPr marL="0" indent="0" algn="just" rtl="1">
              <a:spcBef>
                <a:spcPts val="0"/>
              </a:spcBef>
            </a:pPr>
            <a:endParaRPr lang="ar-SA" sz="2800" dirty="0" smtClean="0">
              <a:cs typeface="Simplified Arabic" panose="02010000000000000000" pitchFamily="2" charset="-78"/>
            </a:endParaRPr>
          </a:p>
          <a:p>
            <a:pPr marL="0" indent="0" algn="just" rtl="1">
              <a:spcBef>
                <a:spcPts val="0"/>
              </a:spcBef>
            </a:pPr>
            <a:endParaRPr lang="ar-SA" sz="2800" dirty="0">
              <a:cs typeface="Simplified Arabic" panose="02010000000000000000" pitchFamily="2" charset="-78"/>
            </a:endParaRPr>
          </a:p>
          <a:p>
            <a:pPr marL="0" indent="0" algn="just" rtl="1">
              <a:spcBef>
                <a:spcPts val="0"/>
              </a:spcBef>
            </a:pPr>
            <a:endParaRPr lang="ar-SA" sz="2800" dirty="0" smtClean="0">
              <a:cs typeface="Simplified Arabic" panose="02010000000000000000" pitchFamily="2" charset="-78"/>
            </a:endParaRPr>
          </a:p>
          <a:p>
            <a:pPr marL="0" indent="0" algn="just" rtl="1">
              <a:spcBef>
                <a:spcPts val="0"/>
              </a:spcBef>
            </a:pPr>
            <a:endParaRPr lang="ar-SA" sz="2800" dirty="0">
              <a:cs typeface="Simplified Arabic" panose="02010000000000000000" pitchFamily="2" charset="-78"/>
            </a:endParaRPr>
          </a:p>
          <a:p>
            <a:pPr marL="0" indent="0" algn="just" rtl="1">
              <a:spcBef>
                <a:spcPts val="0"/>
              </a:spcBef>
            </a:pPr>
            <a:endParaRPr lang="ar-SA" sz="2800" dirty="0" smtClean="0">
              <a:cs typeface="Simplified Arabic" panose="02010000000000000000" pitchFamily="2" charset="-78"/>
            </a:endParaRPr>
          </a:p>
          <a:p>
            <a:pPr marL="0" indent="0" algn="just" rtl="1">
              <a:spcBef>
                <a:spcPts val="0"/>
              </a:spcBef>
            </a:pPr>
            <a:endParaRPr lang="ar-SA" sz="2800" dirty="0">
              <a:cs typeface="Simplified Arabic" panose="02010000000000000000" pitchFamily="2" charset="-78"/>
            </a:endParaRPr>
          </a:p>
          <a:p>
            <a:pPr marL="0" indent="0" algn="just" rtl="1">
              <a:spcBef>
                <a:spcPts val="0"/>
              </a:spcBef>
            </a:pPr>
            <a:endParaRPr lang="ar-EG" sz="2800" dirty="0">
              <a:cs typeface="Simplified Arabic" panose="02010000000000000000" pitchFamily="2" charset="-78"/>
            </a:endParaRPr>
          </a:p>
        </p:txBody>
      </p:sp>
    </p:spTree>
    <p:extLst>
      <p:ext uri="{BB962C8B-B14F-4D97-AF65-F5344CB8AC3E}">
        <p14:creationId xmlns:p14="http://schemas.microsoft.com/office/powerpoint/2010/main" xmlns="" val="119412908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7</a:t>
            </a:fld>
            <a:endParaRPr lang="en-US" sz="2000" dirty="0">
              <a:solidFill>
                <a:prstClr val="white"/>
              </a:solidFill>
              <a:latin typeface="Calibri" pitchFamily="34" charset="0"/>
            </a:endParaRPr>
          </a:p>
        </p:txBody>
      </p:sp>
      <p:sp>
        <p:nvSpPr>
          <p:cNvPr id="7" name="Title 1"/>
          <p:cNvSpPr txBox="1">
            <a:spLocks/>
          </p:cNvSpPr>
          <p:nvPr/>
        </p:nvSpPr>
        <p:spPr bwMode="auto">
          <a:xfrm>
            <a:off x="10886" y="27992"/>
            <a:ext cx="9906000" cy="753771"/>
          </a:xfrm>
          <a:prstGeom prst="rect">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4400" kern="1200">
                <a:solidFill>
                  <a:schemeClr val="lt1"/>
                </a:solidFill>
                <a:latin typeface="+mn-lt"/>
                <a:ea typeface="+mn-ea"/>
                <a:cs typeface="+mn-cs"/>
              </a:defRPr>
            </a:lvl1pPr>
            <a:lvl2pPr algn="r" rtl="0" eaLnBrk="0" fontAlgn="base" hangingPunct="0">
              <a:spcBef>
                <a:spcPct val="0"/>
              </a:spcBef>
              <a:spcAft>
                <a:spcPct val="0"/>
              </a:spcAft>
              <a:defRPr sz="4400">
                <a:solidFill>
                  <a:schemeClr val="lt1"/>
                </a:solidFill>
                <a:latin typeface="+mn-lt"/>
                <a:ea typeface="+mn-ea"/>
                <a:cs typeface="+mn-cs"/>
              </a:defRPr>
            </a:lvl2pPr>
            <a:lvl3pPr algn="r" rtl="0" eaLnBrk="0" fontAlgn="base" hangingPunct="0">
              <a:spcBef>
                <a:spcPct val="0"/>
              </a:spcBef>
              <a:spcAft>
                <a:spcPct val="0"/>
              </a:spcAft>
              <a:defRPr sz="4400">
                <a:solidFill>
                  <a:schemeClr val="lt1"/>
                </a:solidFill>
                <a:latin typeface="+mn-lt"/>
                <a:ea typeface="+mn-ea"/>
                <a:cs typeface="+mn-cs"/>
              </a:defRPr>
            </a:lvl3pPr>
            <a:lvl4pPr algn="r" rtl="0" eaLnBrk="0" fontAlgn="base" hangingPunct="0">
              <a:spcBef>
                <a:spcPct val="0"/>
              </a:spcBef>
              <a:spcAft>
                <a:spcPct val="0"/>
              </a:spcAft>
              <a:defRPr sz="4400">
                <a:solidFill>
                  <a:schemeClr val="lt1"/>
                </a:solidFill>
                <a:latin typeface="+mn-lt"/>
                <a:ea typeface="+mn-ea"/>
                <a:cs typeface="+mn-cs"/>
              </a:defRPr>
            </a:lvl4pPr>
            <a:lvl5pPr algn="r" rtl="0" eaLnBrk="0" fontAlgn="base" hangingPunct="0">
              <a:spcBef>
                <a:spcPct val="0"/>
              </a:spcBef>
              <a:spcAft>
                <a:spcPct val="0"/>
              </a:spcAft>
              <a:defRPr sz="4400">
                <a:solidFill>
                  <a:schemeClr val="lt1"/>
                </a:solidFill>
                <a:latin typeface="+mn-lt"/>
                <a:ea typeface="+mn-ea"/>
                <a:cs typeface="+mn-cs"/>
              </a:defRPr>
            </a:lvl5pPr>
            <a:lvl6pPr marL="457200" algn="r" rtl="0" fontAlgn="base">
              <a:spcBef>
                <a:spcPct val="0"/>
              </a:spcBef>
              <a:spcAft>
                <a:spcPct val="0"/>
              </a:spcAft>
              <a:defRPr sz="4400">
                <a:solidFill>
                  <a:schemeClr val="lt1"/>
                </a:solidFill>
                <a:latin typeface="+mn-lt"/>
                <a:ea typeface="+mn-ea"/>
                <a:cs typeface="+mn-cs"/>
              </a:defRPr>
            </a:lvl6pPr>
            <a:lvl7pPr marL="914400" algn="r" rtl="0" fontAlgn="base">
              <a:spcBef>
                <a:spcPct val="0"/>
              </a:spcBef>
              <a:spcAft>
                <a:spcPct val="0"/>
              </a:spcAft>
              <a:defRPr sz="4400">
                <a:solidFill>
                  <a:schemeClr val="lt1"/>
                </a:solidFill>
                <a:latin typeface="+mn-lt"/>
                <a:ea typeface="+mn-ea"/>
                <a:cs typeface="+mn-cs"/>
              </a:defRPr>
            </a:lvl7pPr>
            <a:lvl8pPr marL="1371600" algn="r" rtl="0" fontAlgn="base">
              <a:spcBef>
                <a:spcPct val="0"/>
              </a:spcBef>
              <a:spcAft>
                <a:spcPct val="0"/>
              </a:spcAft>
              <a:defRPr sz="4400">
                <a:solidFill>
                  <a:schemeClr val="lt1"/>
                </a:solidFill>
                <a:latin typeface="+mn-lt"/>
                <a:ea typeface="+mn-ea"/>
                <a:cs typeface="+mn-cs"/>
              </a:defRPr>
            </a:lvl8pPr>
            <a:lvl9pPr marL="1828800" algn="r" rtl="0" fontAlgn="base">
              <a:spcBef>
                <a:spcPct val="0"/>
              </a:spcBef>
              <a:spcAft>
                <a:spcPct val="0"/>
              </a:spcAft>
              <a:defRPr sz="4400">
                <a:solidFill>
                  <a:schemeClr val="lt1"/>
                </a:solidFill>
                <a:latin typeface="+mn-lt"/>
                <a:ea typeface="+mn-ea"/>
                <a:cs typeface="+mn-cs"/>
              </a:defRPr>
            </a:lvl9pPr>
          </a:lstStyle>
          <a:p>
            <a:pPr algn="ctr" eaLnBrk="1" hangingPunct="1"/>
            <a:r>
              <a:rPr lang="ar-SA" sz="4800" b="1" dirty="0" smtClean="0">
                <a:solidFill>
                  <a:srgbClr val="FFC000"/>
                </a:solidFill>
              </a:rPr>
              <a:t>عصر المعدن</a:t>
            </a:r>
            <a:endParaRPr lang="ar-SA" sz="4800" b="1" dirty="0">
              <a:solidFill>
                <a:srgbClr val="FFC000"/>
              </a:solidFill>
            </a:endParaRPr>
          </a:p>
        </p:txBody>
      </p:sp>
      <p:sp>
        <p:nvSpPr>
          <p:cNvPr id="3" name="Content Placeholder 2"/>
          <p:cNvSpPr>
            <a:spLocks noGrp="1"/>
          </p:cNvSpPr>
          <p:nvPr>
            <p:ph idx="1"/>
          </p:nvPr>
        </p:nvSpPr>
        <p:spPr>
          <a:xfrm>
            <a:off x="33495" y="1156801"/>
            <a:ext cx="9895114" cy="4800600"/>
          </a:xfrm>
          <a:ln>
            <a:solidFill>
              <a:srgbClr val="C00000"/>
            </a:solidFill>
          </a:ln>
          <a:effectLst>
            <a:glow rad="139700">
              <a:schemeClr val="accent2">
                <a:satMod val="175000"/>
                <a:alpha val="40000"/>
              </a:schemeClr>
            </a:glow>
            <a:outerShdw blurRad="40000" dist="23000" dir="5400000" rotWithShape="0">
              <a:srgbClr val="000000">
                <a:alpha val="35000"/>
              </a:srgbClr>
            </a:outerShdw>
          </a:effectLst>
        </p:spPr>
        <p:style>
          <a:lnRef idx="1">
            <a:schemeClr val="accent4"/>
          </a:lnRef>
          <a:fillRef idx="3">
            <a:schemeClr val="accent4"/>
          </a:fillRef>
          <a:effectRef idx="2">
            <a:schemeClr val="accent4"/>
          </a:effectRef>
          <a:fontRef idx="minor">
            <a:schemeClr val="lt1"/>
          </a:fontRef>
        </p:style>
        <p:txBody>
          <a:bodyPr/>
          <a:lstStyle/>
          <a:p>
            <a:pPr marL="0" indent="0" algn="just" rtl="1">
              <a:spcBef>
                <a:spcPts val="0"/>
              </a:spcBef>
            </a:pPr>
            <a:r>
              <a:rPr lang="ar-SA" sz="2800" dirty="0" smtClean="0">
                <a:cs typeface="Simplified Arabic" panose="02010000000000000000" pitchFamily="2" charset="-78"/>
              </a:rPr>
              <a:t>وفى العصر الحجري الحديث ظهر نوع من الاكتفاء على مستوى الأسرة، ثم على مستوى الأسر التي تعيش متجاورة في محلة عمرانية ثم إلى مجموعة القرى المتجاورة.</a:t>
            </a:r>
          </a:p>
          <a:p>
            <a:pPr marL="0" indent="0" algn="just" rtl="1">
              <a:spcBef>
                <a:spcPts val="0"/>
              </a:spcBef>
            </a:pPr>
            <a:r>
              <a:rPr lang="ar-SA" sz="2800" dirty="0" smtClean="0">
                <a:cs typeface="Simplified Arabic" panose="02010000000000000000" pitchFamily="2" charset="-78"/>
              </a:rPr>
              <a:t>وفى عصر المعدن، تطورت أساليب الزراعة وأدواتها، فزاد الإنتاج، واصبح هناك فائض للطعام، وبالتالي امكن تبادل هذا الفائض، ومن هذه الأدوات المنجل والمحراث.</a:t>
            </a:r>
          </a:p>
          <a:p>
            <a:pPr marL="0" indent="0" algn="just" rtl="1">
              <a:spcBef>
                <a:spcPts val="0"/>
              </a:spcBef>
            </a:pPr>
            <a:r>
              <a:rPr lang="ar-SA" sz="2800" dirty="0" smtClean="0">
                <a:cs typeface="Simplified Arabic" panose="02010000000000000000" pitchFamily="2" charset="-78"/>
              </a:rPr>
              <a:t>وكانت المنجل من الأدوات التي وفرت جهد الفلاح، فصنعت من النحاس والبرونز بعد أن كانت تصنع من الصوان أو الطين المحروق.</a:t>
            </a:r>
          </a:p>
          <a:p>
            <a:pPr marL="0" indent="0" algn="just" rtl="1">
              <a:spcBef>
                <a:spcPts val="0"/>
              </a:spcBef>
            </a:pPr>
            <a:r>
              <a:rPr lang="ar-SA" sz="2800" dirty="0" smtClean="0">
                <a:cs typeface="Simplified Arabic" panose="02010000000000000000" pitchFamily="2" charset="-78"/>
              </a:rPr>
              <a:t>ويعد المحراث التي تجره الثيران من الأدوات الزراعية التي تطور عن الفأس ، فبعد أن كان سلاحه حجريا أو خشبيا، صار معدنيا وقد أدى ذلك إلى توسعة الرقعة الزراعية وزيادة الإنتاج.</a:t>
            </a:r>
            <a:endParaRPr lang="ar-EG" sz="2800" dirty="0">
              <a:cs typeface="Simplified Arabic" panose="02010000000000000000" pitchFamily="2" charset="-78"/>
            </a:endParaRPr>
          </a:p>
        </p:txBody>
      </p:sp>
    </p:spTree>
    <p:extLst>
      <p:ext uri="{BB962C8B-B14F-4D97-AF65-F5344CB8AC3E}">
        <p14:creationId xmlns:p14="http://schemas.microsoft.com/office/powerpoint/2010/main" xmlns="" val="13179020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8</a:t>
            </a:fld>
            <a:endParaRPr lang="en-US" sz="2000" dirty="0">
              <a:solidFill>
                <a:prstClr val="white"/>
              </a:solidFill>
              <a:latin typeface="Calibri" pitchFamily="34" charset="0"/>
            </a:endParaRPr>
          </a:p>
        </p:txBody>
      </p:sp>
      <p:sp>
        <p:nvSpPr>
          <p:cNvPr id="7" name="Title 1"/>
          <p:cNvSpPr txBox="1">
            <a:spLocks/>
          </p:cNvSpPr>
          <p:nvPr/>
        </p:nvSpPr>
        <p:spPr bwMode="auto">
          <a:xfrm>
            <a:off x="10886" y="27992"/>
            <a:ext cx="9906000" cy="753771"/>
          </a:xfrm>
          <a:prstGeom prst="rect">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4400" kern="1200">
                <a:solidFill>
                  <a:schemeClr val="lt1"/>
                </a:solidFill>
                <a:latin typeface="+mn-lt"/>
                <a:ea typeface="+mn-ea"/>
                <a:cs typeface="+mn-cs"/>
              </a:defRPr>
            </a:lvl1pPr>
            <a:lvl2pPr algn="r" rtl="0" eaLnBrk="0" fontAlgn="base" hangingPunct="0">
              <a:spcBef>
                <a:spcPct val="0"/>
              </a:spcBef>
              <a:spcAft>
                <a:spcPct val="0"/>
              </a:spcAft>
              <a:defRPr sz="4400">
                <a:solidFill>
                  <a:schemeClr val="lt1"/>
                </a:solidFill>
                <a:latin typeface="+mn-lt"/>
                <a:ea typeface="+mn-ea"/>
                <a:cs typeface="+mn-cs"/>
              </a:defRPr>
            </a:lvl2pPr>
            <a:lvl3pPr algn="r" rtl="0" eaLnBrk="0" fontAlgn="base" hangingPunct="0">
              <a:spcBef>
                <a:spcPct val="0"/>
              </a:spcBef>
              <a:spcAft>
                <a:spcPct val="0"/>
              </a:spcAft>
              <a:defRPr sz="4400">
                <a:solidFill>
                  <a:schemeClr val="lt1"/>
                </a:solidFill>
                <a:latin typeface="+mn-lt"/>
                <a:ea typeface="+mn-ea"/>
                <a:cs typeface="+mn-cs"/>
              </a:defRPr>
            </a:lvl3pPr>
            <a:lvl4pPr algn="r" rtl="0" eaLnBrk="0" fontAlgn="base" hangingPunct="0">
              <a:spcBef>
                <a:spcPct val="0"/>
              </a:spcBef>
              <a:spcAft>
                <a:spcPct val="0"/>
              </a:spcAft>
              <a:defRPr sz="4400">
                <a:solidFill>
                  <a:schemeClr val="lt1"/>
                </a:solidFill>
                <a:latin typeface="+mn-lt"/>
                <a:ea typeface="+mn-ea"/>
                <a:cs typeface="+mn-cs"/>
              </a:defRPr>
            </a:lvl4pPr>
            <a:lvl5pPr algn="r" rtl="0" eaLnBrk="0" fontAlgn="base" hangingPunct="0">
              <a:spcBef>
                <a:spcPct val="0"/>
              </a:spcBef>
              <a:spcAft>
                <a:spcPct val="0"/>
              </a:spcAft>
              <a:defRPr sz="4400">
                <a:solidFill>
                  <a:schemeClr val="lt1"/>
                </a:solidFill>
                <a:latin typeface="+mn-lt"/>
                <a:ea typeface="+mn-ea"/>
                <a:cs typeface="+mn-cs"/>
              </a:defRPr>
            </a:lvl5pPr>
            <a:lvl6pPr marL="457200" algn="r" rtl="0" fontAlgn="base">
              <a:spcBef>
                <a:spcPct val="0"/>
              </a:spcBef>
              <a:spcAft>
                <a:spcPct val="0"/>
              </a:spcAft>
              <a:defRPr sz="4400">
                <a:solidFill>
                  <a:schemeClr val="lt1"/>
                </a:solidFill>
                <a:latin typeface="+mn-lt"/>
                <a:ea typeface="+mn-ea"/>
                <a:cs typeface="+mn-cs"/>
              </a:defRPr>
            </a:lvl6pPr>
            <a:lvl7pPr marL="914400" algn="r" rtl="0" fontAlgn="base">
              <a:spcBef>
                <a:spcPct val="0"/>
              </a:spcBef>
              <a:spcAft>
                <a:spcPct val="0"/>
              </a:spcAft>
              <a:defRPr sz="4400">
                <a:solidFill>
                  <a:schemeClr val="lt1"/>
                </a:solidFill>
                <a:latin typeface="+mn-lt"/>
                <a:ea typeface="+mn-ea"/>
                <a:cs typeface="+mn-cs"/>
              </a:defRPr>
            </a:lvl7pPr>
            <a:lvl8pPr marL="1371600" algn="r" rtl="0" fontAlgn="base">
              <a:spcBef>
                <a:spcPct val="0"/>
              </a:spcBef>
              <a:spcAft>
                <a:spcPct val="0"/>
              </a:spcAft>
              <a:defRPr sz="4400">
                <a:solidFill>
                  <a:schemeClr val="lt1"/>
                </a:solidFill>
                <a:latin typeface="+mn-lt"/>
                <a:ea typeface="+mn-ea"/>
                <a:cs typeface="+mn-cs"/>
              </a:defRPr>
            </a:lvl8pPr>
            <a:lvl9pPr marL="1828800" algn="r" rtl="0" fontAlgn="base">
              <a:spcBef>
                <a:spcPct val="0"/>
              </a:spcBef>
              <a:spcAft>
                <a:spcPct val="0"/>
              </a:spcAft>
              <a:defRPr sz="4400">
                <a:solidFill>
                  <a:schemeClr val="lt1"/>
                </a:solidFill>
                <a:latin typeface="+mn-lt"/>
                <a:ea typeface="+mn-ea"/>
                <a:cs typeface="+mn-cs"/>
              </a:defRPr>
            </a:lvl9pPr>
          </a:lstStyle>
          <a:p>
            <a:pPr algn="ctr" eaLnBrk="1" hangingPunct="1"/>
            <a:r>
              <a:rPr lang="ar-SA" sz="4800" b="1" dirty="0" smtClean="0">
                <a:solidFill>
                  <a:srgbClr val="FFC000"/>
                </a:solidFill>
              </a:rPr>
              <a:t>عصر المعدن</a:t>
            </a:r>
            <a:endParaRPr lang="ar-SA" sz="4800" b="1" dirty="0">
              <a:solidFill>
                <a:srgbClr val="FFC000"/>
              </a:solidFill>
            </a:endParaRPr>
          </a:p>
        </p:txBody>
      </p:sp>
      <p:sp>
        <p:nvSpPr>
          <p:cNvPr id="3" name="Content Placeholder 2"/>
          <p:cNvSpPr>
            <a:spLocks noGrp="1"/>
          </p:cNvSpPr>
          <p:nvPr>
            <p:ph idx="1"/>
          </p:nvPr>
        </p:nvSpPr>
        <p:spPr>
          <a:xfrm>
            <a:off x="-13732" y="781763"/>
            <a:ext cx="9895114" cy="5257800"/>
          </a:xfrm>
          <a:ln>
            <a:solidFill>
              <a:srgbClr val="C00000"/>
            </a:solidFill>
          </a:ln>
          <a:effectLst>
            <a:glow rad="139700">
              <a:schemeClr val="accent2">
                <a:satMod val="175000"/>
                <a:alpha val="40000"/>
              </a:schemeClr>
            </a:glow>
            <a:outerShdw blurRad="40000" dist="23000" dir="5400000" rotWithShape="0">
              <a:srgbClr val="000000">
                <a:alpha val="35000"/>
              </a:srgbClr>
            </a:outerShdw>
          </a:effectLst>
        </p:spPr>
        <p:style>
          <a:lnRef idx="1">
            <a:schemeClr val="accent4"/>
          </a:lnRef>
          <a:fillRef idx="3">
            <a:schemeClr val="accent4"/>
          </a:fillRef>
          <a:effectRef idx="2">
            <a:schemeClr val="accent4"/>
          </a:effectRef>
          <a:fontRef idx="minor">
            <a:schemeClr val="lt1"/>
          </a:fontRef>
        </p:style>
        <p:txBody>
          <a:bodyPr/>
          <a:lstStyle/>
          <a:p>
            <a:pPr marL="0" indent="0" algn="just" rtl="1">
              <a:spcBef>
                <a:spcPts val="0"/>
              </a:spcBef>
            </a:pPr>
            <a:r>
              <a:rPr lang="ar-SA" dirty="0">
                <a:cs typeface="Simplified Arabic" panose="02010000000000000000" pitchFamily="2" charset="-78"/>
              </a:rPr>
              <a:t>وتشير الأدلة الأثرية إلى استخدام المحراث من جانب أصحاب حضارة الوركاء في جنوب العراق، وعرف في مصر منذ 2700 ق.م، وفى قبرص من 2300-1900 </a:t>
            </a:r>
            <a:r>
              <a:rPr lang="ar-SA" dirty="0" smtClean="0">
                <a:cs typeface="Simplified Arabic" panose="02010000000000000000" pitchFamily="2" charset="-78"/>
              </a:rPr>
              <a:t>ق.م ولا يعرف متى بدا استخدامه عند السومريين.</a:t>
            </a:r>
          </a:p>
          <a:p>
            <a:pPr marL="0" indent="0" algn="just" rtl="1">
              <a:spcBef>
                <a:spcPts val="0"/>
              </a:spcBef>
            </a:pPr>
            <a:r>
              <a:rPr lang="ar-SA" dirty="0" smtClean="0">
                <a:cs typeface="Simplified Arabic" panose="02010000000000000000" pitchFamily="2" charset="-78"/>
              </a:rPr>
              <a:t>واذا كان العصر الحجري الحديث، قد شهد زراعة معظم المحاصيل، فإن الجديد في عصر المعدن هو انتقال المحاصيل من موطنها الأولى إلى مناطق أخرى، وربما وجدت بعض المحاصيل ظروفاً افضل فزاد إنتاجها، ومن الأمثلة على انتقال المحاصيل في عصر المعدن، ففي مصر وجنوب غربي أسيا حلت أنواع من القمح محل الأنواع التي عرفت في العصر الحجري الحديث، ودخل القمح إلى الصين، وكان قد سبقه الأرز والشعير. </a:t>
            </a:r>
            <a:endParaRPr lang="ar-SA" dirty="0">
              <a:cs typeface="Simplified Arabic" panose="02010000000000000000" pitchFamily="2" charset="-78"/>
            </a:endParaRPr>
          </a:p>
          <a:p>
            <a:pPr marL="0" indent="0" algn="just" rtl="1">
              <a:spcBef>
                <a:spcPts val="0"/>
              </a:spcBef>
            </a:pPr>
            <a:endParaRPr lang="ar-SA" dirty="0" smtClean="0">
              <a:cs typeface="Simplified Arabic" panose="02010000000000000000" pitchFamily="2" charset="-78"/>
            </a:endParaRPr>
          </a:p>
          <a:p>
            <a:pPr marL="0" indent="0" algn="just" rtl="1">
              <a:spcBef>
                <a:spcPts val="0"/>
              </a:spcBef>
            </a:pPr>
            <a:endParaRPr lang="ar-SA" dirty="0">
              <a:cs typeface="Simplified Arabic" panose="02010000000000000000" pitchFamily="2" charset="-78"/>
            </a:endParaRPr>
          </a:p>
          <a:p>
            <a:pPr marL="0" indent="0" algn="just" rtl="1">
              <a:spcBef>
                <a:spcPts val="0"/>
              </a:spcBef>
            </a:pPr>
            <a:endParaRPr lang="ar-EG" dirty="0">
              <a:cs typeface="Simplified Arabic" panose="02010000000000000000" pitchFamily="2" charset="-78"/>
            </a:endParaRPr>
          </a:p>
        </p:txBody>
      </p:sp>
    </p:spTree>
    <p:extLst>
      <p:ext uri="{BB962C8B-B14F-4D97-AF65-F5344CB8AC3E}">
        <p14:creationId xmlns:p14="http://schemas.microsoft.com/office/powerpoint/2010/main" xmlns="" val="139931581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9</a:t>
            </a:fld>
            <a:endParaRPr lang="en-US" sz="2000" dirty="0">
              <a:solidFill>
                <a:prstClr val="white"/>
              </a:solidFill>
              <a:latin typeface="Calibri" pitchFamily="34" charset="0"/>
            </a:endParaRPr>
          </a:p>
        </p:txBody>
      </p:sp>
      <p:sp>
        <p:nvSpPr>
          <p:cNvPr id="7" name="Title 1"/>
          <p:cNvSpPr txBox="1">
            <a:spLocks/>
          </p:cNvSpPr>
          <p:nvPr/>
        </p:nvSpPr>
        <p:spPr bwMode="auto">
          <a:xfrm>
            <a:off x="10886" y="27992"/>
            <a:ext cx="9906000" cy="753771"/>
          </a:xfrm>
          <a:prstGeom prst="rect">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4400" kern="1200">
                <a:solidFill>
                  <a:schemeClr val="lt1"/>
                </a:solidFill>
                <a:latin typeface="+mn-lt"/>
                <a:ea typeface="+mn-ea"/>
                <a:cs typeface="+mn-cs"/>
              </a:defRPr>
            </a:lvl1pPr>
            <a:lvl2pPr algn="r" rtl="0" eaLnBrk="0" fontAlgn="base" hangingPunct="0">
              <a:spcBef>
                <a:spcPct val="0"/>
              </a:spcBef>
              <a:spcAft>
                <a:spcPct val="0"/>
              </a:spcAft>
              <a:defRPr sz="4400">
                <a:solidFill>
                  <a:schemeClr val="lt1"/>
                </a:solidFill>
                <a:latin typeface="+mn-lt"/>
                <a:ea typeface="+mn-ea"/>
                <a:cs typeface="+mn-cs"/>
              </a:defRPr>
            </a:lvl2pPr>
            <a:lvl3pPr algn="r" rtl="0" eaLnBrk="0" fontAlgn="base" hangingPunct="0">
              <a:spcBef>
                <a:spcPct val="0"/>
              </a:spcBef>
              <a:spcAft>
                <a:spcPct val="0"/>
              </a:spcAft>
              <a:defRPr sz="4400">
                <a:solidFill>
                  <a:schemeClr val="lt1"/>
                </a:solidFill>
                <a:latin typeface="+mn-lt"/>
                <a:ea typeface="+mn-ea"/>
                <a:cs typeface="+mn-cs"/>
              </a:defRPr>
            </a:lvl3pPr>
            <a:lvl4pPr algn="r" rtl="0" eaLnBrk="0" fontAlgn="base" hangingPunct="0">
              <a:spcBef>
                <a:spcPct val="0"/>
              </a:spcBef>
              <a:spcAft>
                <a:spcPct val="0"/>
              </a:spcAft>
              <a:defRPr sz="4400">
                <a:solidFill>
                  <a:schemeClr val="lt1"/>
                </a:solidFill>
                <a:latin typeface="+mn-lt"/>
                <a:ea typeface="+mn-ea"/>
                <a:cs typeface="+mn-cs"/>
              </a:defRPr>
            </a:lvl4pPr>
            <a:lvl5pPr algn="r" rtl="0" eaLnBrk="0" fontAlgn="base" hangingPunct="0">
              <a:spcBef>
                <a:spcPct val="0"/>
              </a:spcBef>
              <a:spcAft>
                <a:spcPct val="0"/>
              </a:spcAft>
              <a:defRPr sz="4400">
                <a:solidFill>
                  <a:schemeClr val="lt1"/>
                </a:solidFill>
                <a:latin typeface="+mn-lt"/>
                <a:ea typeface="+mn-ea"/>
                <a:cs typeface="+mn-cs"/>
              </a:defRPr>
            </a:lvl5pPr>
            <a:lvl6pPr marL="457200" algn="r" rtl="0" fontAlgn="base">
              <a:spcBef>
                <a:spcPct val="0"/>
              </a:spcBef>
              <a:spcAft>
                <a:spcPct val="0"/>
              </a:spcAft>
              <a:defRPr sz="4400">
                <a:solidFill>
                  <a:schemeClr val="lt1"/>
                </a:solidFill>
                <a:latin typeface="+mn-lt"/>
                <a:ea typeface="+mn-ea"/>
                <a:cs typeface="+mn-cs"/>
              </a:defRPr>
            </a:lvl6pPr>
            <a:lvl7pPr marL="914400" algn="r" rtl="0" fontAlgn="base">
              <a:spcBef>
                <a:spcPct val="0"/>
              </a:spcBef>
              <a:spcAft>
                <a:spcPct val="0"/>
              </a:spcAft>
              <a:defRPr sz="4400">
                <a:solidFill>
                  <a:schemeClr val="lt1"/>
                </a:solidFill>
                <a:latin typeface="+mn-lt"/>
                <a:ea typeface="+mn-ea"/>
                <a:cs typeface="+mn-cs"/>
              </a:defRPr>
            </a:lvl7pPr>
            <a:lvl8pPr marL="1371600" algn="r" rtl="0" fontAlgn="base">
              <a:spcBef>
                <a:spcPct val="0"/>
              </a:spcBef>
              <a:spcAft>
                <a:spcPct val="0"/>
              </a:spcAft>
              <a:defRPr sz="4400">
                <a:solidFill>
                  <a:schemeClr val="lt1"/>
                </a:solidFill>
                <a:latin typeface="+mn-lt"/>
                <a:ea typeface="+mn-ea"/>
                <a:cs typeface="+mn-cs"/>
              </a:defRPr>
            </a:lvl8pPr>
            <a:lvl9pPr marL="1828800" algn="r" rtl="0" fontAlgn="base">
              <a:spcBef>
                <a:spcPct val="0"/>
              </a:spcBef>
              <a:spcAft>
                <a:spcPct val="0"/>
              </a:spcAft>
              <a:defRPr sz="4400">
                <a:solidFill>
                  <a:schemeClr val="lt1"/>
                </a:solidFill>
                <a:latin typeface="+mn-lt"/>
                <a:ea typeface="+mn-ea"/>
                <a:cs typeface="+mn-cs"/>
              </a:defRPr>
            </a:lvl9pPr>
          </a:lstStyle>
          <a:p>
            <a:pPr algn="ctr" eaLnBrk="1" hangingPunct="1"/>
            <a:r>
              <a:rPr lang="ar-SA" sz="4800" b="1" dirty="0" smtClean="0">
                <a:solidFill>
                  <a:srgbClr val="FFC000"/>
                </a:solidFill>
              </a:rPr>
              <a:t>عصر المعدن</a:t>
            </a:r>
            <a:endParaRPr lang="ar-SA" sz="4800" b="1" dirty="0">
              <a:solidFill>
                <a:srgbClr val="FFC000"/>
              </a:solidFill>
            </a:endParaRPr>
          </a:p>
        </p:txBody>
      </p:sp>
      <p:sp>
        <p:nvSpPr>
          <p:cNvPr id="3" name="Content Placeholder 2"/>
          <p:cNvSpPr>
            <a:spLocks noGrp="1"/>
          </p:cNvSpPr>
          <p:nvPr>
            <p:ph idx="1"/>
          </p:nvPr>
        </p:nvSpPr>
        <p:spPr>
          <a:xfrm>
            <a:off x="-152400" y="1752600"/>
            <a:ext cx="9895114" cy="3886200"/>
          </a:xfrm>
          <a:ln>
            <a:solidFill>
              <a:srgbClr val="C00000"/>
            </a:solidFill>
          </a:ln>
          <a:effectLst>
            <a:glow rad="139700">
              <a:schemeClr val="accent2">
                <a:satMod val="175000"/>
                <a:alpha val="40000"/>
              </a:schemeClr>
            </a:glow>
            <a:outerShdw blurRad="40000" dist="23000" dir="5400000" rotWithShape="0">
              <a:srgbClr val="000000">
                <a:alpha val="35000"/>
              </a:srgbClr>
            </a:outerShdw>
          </a:effectLst>
        </p:spPr>
        <p:style>
          <a:lnRef idx="1">
            <a:schemeClr val="accent4"/>
          </a:lnRef>
          <a:fillRef idx="3">
            <a:schemeClr val="accent4"/>
          </a:fillRef>
          <a:effectRef idx="2">
            <a:schemeClr val="accent4"/>
          </a:effectRef>
          <a:fontRef idx="minor">
            <a:schemeClr val="lt1"/>
          </a:fontRef>
        </p:style>
        <p:txBody>
          <a:bodyPr/>
          <a:lstStyle/>
          <a:p>
            <a:pPr marL="0" indent="0" algn="just" rtl="1">
              <a:spcBef>
                <a:spcPts val="0"/>
              </a:spcBef>
            </a:pPr>
            <a:r>
              <a:rPr lang="ar-SA" dirty="0" smtClean="0">
                <a:cs typeface="Simplified Arabic" panose="02010000000000000000" pitchFamily="2" charset="-78"/>
              </a:rPr>
              <a:t>ولم يتوقف التطور الزراعي بل امتد ليشمل الإنتاج الحيواني، فمع استخدام الثور في جر المحراث ازدادت أهمية إناث البقر كمصدر للبن وعرف أهل سومر الضأن ولبسوا فراءه، وظلت الماعز لفترة طويلة في مصر إلى أن عرفت الأغنام</a:t>
            </a:r>
          </a:p>
          <a:p>
            <a:pPr marL="0" indent="0" algn="just" rtl="1">
              <a:spcBef>
                <a:spcPts val="0"/>
              </a:spcBef>
            </a:pPr>
            <a:r>
              <a:rPr lang="ar-SA" dirty="0" smtClean="0">
                <a:cs typeface="Simplified Arabic" panose="02010000000000000000" pitchFamily="2" charset="-78"/>
              </a:rPr>
              <a:t> في عصر ما قبل الأسرات، وهى نوعان : نوع يمتاز بالقرون الأفقية المموجة وانقرض منذ 3000 سنة ، ولم يكن منتجا للصوف الذى يصلح للنسج.</a:t>
            </a:r>
          </a:p>
          <a:p>
            <a:pPr marL="0" indent="0" algn="just" rtl="1">
              <a:spcBef>
                <a:spcPts val="0"/>
              </a:spcBef>
            </a:pPr>
            <a:endParaRPr lang="ar-SA" dirty="0">
              <a:cs typeface="Simplified Arabic" panose="02010000000000000000" pitchFamily="2" charset="-78"/>
            </a:endParaRPr>
          </a:p>
          <a:p>
            <a:pPr marL="0" indent="0" algn="just" rtl="1">
              <a:spcBef>
                <a:spcPts val="0"/>
              </a:spcBef>
            </a:pPr>
            <a:endParaRPr lang="ar-SA" dirty="0" smtClean="0">
              <a:cs typeface="Simplified Arabic" panose="02010000000000000000" pitchFamily="2" charset="-78"/>
            </a:endParaRPr>
          </a:p>
          <a:p>
            <a:pPr marL="0" indent="0" algn="just" rtl="1">
              <a:spcBef>
                <a:spcPts val="0"/>
              </a:spcBef>
            </a:pPr>
            <a:endParaRPr lang="ar-SA" dirty="0">
              <a:cs typeface="Simplified Arabic" panose="02010000000000000000" pitchFamily="2" charset="-78"/>
            </a:endParaRPr>
          </a:p>
          <a:p>
            <a:pPr marL="0" indent="0" algn="just" rtl="1">
              <a:spcBef>
                <a:spcPts val="0"/>
              </a:spcBef>
            </a:pPr>
            <a:endParaRPr lang="ar-EG" dirty="0">
              <a:cs typeface="Simplified Arabic" panose="02010000000000000000" pitchFamily="2" charset="-78"/>
            </a:endParaRPr>
          </a:p>
        </p:txBody>
      </p:sp>
    </p:spTree>
    <p:extLst>
      <p:ext uri="{BB962C8B-B14F-4D97-AF65-F5344CB8AC3E}">
        <p14:creationId xmlns:p14="http://schemas.microsoft.com/office/powerpoint/2010/main" xmlns="" val="270386653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10</a:t>
            </a:fld>
            <a:endParaRPr lang="en-US" sz="2000" dirty="0">
              <a:solidFill>
                <a:prstClr val="white"/>
              </a:solidFill>
              <a:latin typeface="Calibri" pitchFamily="34" charset="0"/>
            </a:endParaRPr>
          </a:p>
        </p:txBody>
      </p:sp>
      <p:grpSp>
        <p:nvGrpSpPr>
          <p:cNvPr id="6" name="Group 5"/>
          <p:cNvGrpSpPr/>
          <p:nvPr/>
        </p:nvGrpSpPr>
        <p:grpSpPr>
          <a:xfrm>
            <a:off x="1295400" y="0"/>
            <a:ext cx="6489115" cy="6858000"/>
            <a:chOff x="1295400" y="0"/>
            <a:chExt cx="6489115" cy="6858000"/>
          </a:xfrm>
        </p:grpSpPr>
        <p:pic>
          <p:nvPicPr>
            <p:cNvPr id="4" name="Picture 3"/>
            <p:cNvPicPr>
              <a:picLocks noChangeAspect="1"/>
            </p:cNvPicPr>
            <p:nvPr/>
          </p:nvPicPr>
          <p:blipFill>
            <a:blip r:embed="rId2" cstate="print"/>
            <a:stretch>
              <a:fillRect/>
            </a:stretch>
          </p:blipFill>
          <p:spPr>
            <a:xfrm>
              <a:off x="1295400" y="0"/>
              <a:ext cx="6489115" cy="6858000"/>
            </a:xfrm>
            <a:prstGeom prst="rect">
              <a:avLst/>
            </a:prstGeom>
          </p:spPr>
        </p:pic>
        <p:sp>
          <p:nvSpPr>
            <p:cNvPr id="5" name="Rectangle 4"/>
            <p:cNvSpPr/>
            <p:nvPr/>
          </p:nvSpPr>
          <p:spPr>
            <a:xfrm>
              <a:off x="5257800" y="4648200"/>
              <a:ext cx="1219200" cy="6858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dirty="0"/>
            </a:p>
          </p:txBody>
        </p:sp>
      </p:grpSp>
    </p:spTree>
    <p:extLst>
      <p:ext uri="{BB962C8B-B14F-4D97-AF65-F5344CB8AC3E}">
        <p14:creationId xmlns:p14="http://schemas.microsoft.com/office/powerpoint/2010/main" xmlns="" val="284697992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11</a:t>
            </a:fld>
            <a:endParaRPr lang="en-US" sz="2000" dirty="0">
              <a:solidFill>
                <a:prstClr val="white"/>
              </a:solidFill>
              <a:latin typeface="Calibri" pitchFamily="34" charset="0"/>
            </a:endParaRPr>
          </a:p>
        </p:txBody>
      </p:sp>
      <p:sp>
        <p:nvSpPr>
          <p:cNvPr id="7" name="Title 1"/>
          <p:cNvSpPr txBox="1">
            <a:spLocks/>
          </p:cNvSpPr>
          <p:nvPr/>
        </p:nvSpPr>
        <p:spPr bwMode="auto">
          <a:xfrm>
            <a:off x="10886" y="27992"/>
            <a:ext cx="9906000" cy="753771"/>
          </a:xfrm>
          <a:prstGeom prst="rect">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4400" kern="1200">
                <a:solidFill>
                  <a:schemeClr val="lt1"/>
                </a:solidFill>
                <a:latin typeface="+mn-lt"/>
                <a:ea typeface="+mn-ea"/>
                <a:cs typeface="+mn-cs"/>
              </a:defRPr>
            </a:lvl1pPr>
            <a:lvl2pPr algn="r" rtl="0" eaLnBrk="0" fontAlgn="base" hangingPunct="0">
              <a:spcBef>
                <a:spcPct val="0"/>
              </a:spcBef>
              <a:spcAft>
                <a:spcPct val="0"/>
              </a:spcAft>
              <a:defRPr sz="4400">
                <a:solidFill>
                  <a:schemeClr val="lt1"/>
                </a:solidFill>
                <a:latin typeface="+mn-lt"/>
                <a:ea typeface="+mn-ea"/>
                <a:cs typeface="+mn-cs"/>
              </a:defRPr>
            </a:lvl2pPr>
            <a:lvl3pPr algn="r" rtl="0" eaLnBrk="0" fontAlgn="base" hangingPunct="0">
              <a:spcBef>
                <a:spcPct val="0"/>
              </a:spcBef>
              <a:spcAft>
                <a:spcPct val="0"/>
              </a:spcAft>
              <a:defRPr sz="4400">
                <a:solidFill>
                  <a:schemeClr val="lt1"/>
                </a:solidFill>
                <a:latin typeface="+mn-lt"/>
                <a:ea typeface="+mn-ea"/>
                <a:cs typeface="+mn-cs"/>
              </a:defRPr>
            </a:lvl3pPr>
            <a:lvl4pPr algn="r" rtl="0" eaLnBrk="0" fontAlgn="base" hangingPunct="0">
              <a:spcBef>
                <a:spcPct val="0"/>
              </a:spcBef>
              <a:spcAft>
                <a:spcPct val="0"/>
              </a:spcAft>
              <a:defRPr sz="4400">
                <a:solidFill>
                  <a:schemeClr val="lt1"/>
                </a:solidFill>
                <a:latin typeface="+mn-lt"/>
                <a:ea typeface="+mn-ea"/>
                <a:cs typeface="+mn-cs"/>
              </a:defRPr>
            </a:lvl4pPr>
            <a:lvl5pPr algn="r" rtl="0" eaLnBrk="0" fontAlgn="base" hangingPunct="0">
              <a:spcBef>
                <a:spcPct val="0"/>
              </a:spcBef>
              <a:spcAft>
                <a:spcPct val="0"/>
              </a:spcAft>
              <a:defRPr sz="4400">
                <a:solidFill>
                  <a:schemeClr val="lt1"/>
                </a:solidFill>
                <a:latin typeface="+mn-lt"/>
                <a:ea typeface="+mn-ea"/>
                <a:cs typeface="+mn-cs"/>
              </a:defRPr>
            </a:lvl5pPr>
            <a:lvl6pPr marL="457200" algn="r" rtl="0" fontAlgn="base">
              <a:spcBef>
                <a:spcPct val="0"/>
              </a:spcBef>
              <a:spcAft>
                <a:spcPct val="0"/>
              </a:spcAft>
              <a:defRPr sz="4400">
                <a:solidFill>
                  <a:schemeClr val="lt1"/>
                </a:solidFill>
                <a:latin typeface="+mn-lt"/>
                <a:ea typeface="+mn-ea"/>
                <a:cs typeface="+mn-cs"/>
              </a:defRPr>
            </a:lvl6pPr>
            <a:lvl7pPr marL="914400" algn="r" rtl="0" fontAlgn="base">
              <a:spcBef>
                <a:spcPct val="0"/>
              </a:spcBef>
              <a:spcAft>
                <a:spcPct val="0"/>
              </a:spcAft>
              <a:defRPr sz="4400">
                <a:solidFill>
                  <a:schemeClr val="lt1"/>
                </a:solidFill>
                <a:latin typeface="+mn-lt"/>
                <a:ea typeface="+mn-ea"/>
                <a:cs typeface="+mn-cs"/>
              </a:defRPr>
            </a:lvl7pPr>
            <a:lvl8pPr marL="1371600" algn="r" rtl="0" fontAlgn="base">
              <a:spcBef>
                <a:spcPct val="0"/>
              </a:spcBef>
              <a:spcAft>
                <a:spcPct val="0"/>
              </a:spcAft>
              <a:defRPr sz="4400">
                <a:solidFill>
                  <a:schemeClr val="lt1"/>
                </a:solidFill>
                <a:latin typeface="+mn-lt"/>
                <a:ea typeface="+mn-ea"/>
                <a:cs typeface="+mn-cs"/>
              </a:defRPr>
            </a:lvl8pPr>
            <a:lvl9pPr marL="1828800" algn="r" rtl="0" fontAlgn="base">
              <a:spcBef>
                <a:spcPct val="0"/>
              </a:spcBef>
              <a:spcAft>
                <a:spcPct val="0"/>
              </a:spcAft>
              <a:defRPr sz="4400">
                <a:solidFill>
                  <a:schemeClr val="lt1"/>
                </a:solidFill>
                <a:latin typeface="+mn-lt"/>
                <a:ea typeface="+mn-ea"/>
                <a:cs typeface="+mn-cs"/>
              </a:defRPr>
            </a:lvl9pPr>
          </a:lstStyle>
          <a:p>
            <a:pPr algn="ctr" eaLnBrk="1" hangingPunct="1"/>
            <a:r>
              <a:rPr lang="ar-SA" sz="4800" b="1" dirty="0" smtClean="0">
                <a:solidFill>
                  <a:srgbClr val="FFC000"/>
                </a:solidFill>
              </a:rPr>
              <a:t>عصر المعدن</a:t>
            </a:r>
            <a:endParaRPr lang="ar-SA" sz="4800" b="1" dirty="0">
              <a:solidFill>
                <a:srgbClr val="FFC000"/>
              </a:solidFill>
            </a:endParaRPr>
          </a:p>
        </p:txBody>
      </p:sp>
      <p:sp>
        <p:nvSpPr>
          <p:cNvPr id="3" name="Content Placeholder 2"/>
          <p:cNvSpPr>
            <a:spLocks noGrp="1"/>
          </p:cNvSpPr>
          <p:nvPr>
            <p:ph idx="1"/>
          </p:nvPr>
        </p:nvSpPr>
        <p:spPr>
          <a:xfrm>
            <a:off x="10886" y="914400"/>
            <a:ext cx="9895114" cy="5257800"/>
          </a:xfrm>
          <a:ln>
            <a:solidFill>
              <a:srgbClr val="C00000"/>
            </a:solidFill>
          </a:ln>
          <a:effectLst>
            <a:glow rad="139700">
              <a:schemeClr val="accent2">
                <a:satMod val="175000"/>
                <a:alpha val="40000"/>
              </a:schemeClr>
            </a:glow>
            <a:outerShdw blurRad="40000" dist="23000" dir="5400000" rotWithShape="0">
              <a:srgbClr val="000000">
                <a:alpha val="35000"/>
              </a:srgbClr>
            </a:outerShdw>
          </a:effectLst>
        </p:spPr>
        <p:style>
          <a:lnRef idx="1">
            <a:schemeClr val="accent4"/>
          </a:lnRef>
          <a:fillRef idx="3">
            <a:schemeClr val="accent4"/>
          </a:fillRef>
          <a:effectRef idx="2">
            <a:schemeClr val="accent4"/>
          </a:effectRef>
          <a:fontRef idx="minor">
            <a:schemeClr val="lt1"/>
          </a:fontRef>
        </p:style>
        <p:txBody>
          <a:bodyPr/>
          <a:lstStyle/>
          <a:p>
            <a:pPr marL="0" indent="0" algn="just" rtl="1">
              <a:spcBef>
                <a:spcPts val="0"/>
              </a:spcBef>
            </a:pPr>
            <a:r>
              <a:rPr lang="ar-SA" sz="2800" dirty="0" smtClean="0">
                <a:cs typeface="Simplified Arabic" panose="02010000000000000000" pitchFamily="2" charset="-78"/>
              </a:rPr>
              <a:t>ولعل هذا يفسر عدم العثور على أقمشة صوفية في العصر الفرعوني، أما النوع الأخر فقد تميز بقرونه المقوسة، وعرف منذ عصر الدولة الوسطى، وقد انقرض هذا النوع بعد دخول الأنواع العربية المنتجة للصوف الصالح للغزل والنسج.</a:t>
            </a:r>
          </a:p>
          <a:p>
            <a:pPr marL="0" indent="0" algn="just" rtl="1">
              <a:spcBef>
                <a:spcPts val="0"/>
              </a:spcBef>
            </a:pPr>
            <a:r>
              <a:rPr lang="ar-SA" sz="2800" dirty="0" smtClean="0">
                <a:cs typeface="Simplified Arabic" panose="02010000000000000000" pitchFamily="2" charset="-78"/>
              </a:rPr>
              <a:t>وعرف الحمار في مصر وبلاد النوبة، وقدس في عهد الهكسوس، وعرفت مصر الجمل في الصحارى أولاً، ثم دخل في الوادي بعد ذلك في العهدين اليوناني والروماني، كما استخدمت البغال في مصر أيضا في عمليات الحمل والجر منذ العهدين اليوناني والروماني، وهكذا بالنسبة لأنواع أخرى من الحيوانات والطيور التي امتدت معرفتها إلى جهات عديدة من العالم القديم.</a:t>
            </a:r>
          </a:p>
          <a:p>
            <a:pPr marL="0" indent="0" algn="just" rtl="1">
              <a:spcBef>
                <a:spcPts val="0"/>
              </a:spcBef>
            </a:pPr>
            <a:r>
              <a:rPr lang="ar-SA" sz="2800" b="1" dirty="0" smtClean="0">
                <a:solidFill>
                  <a:srgbClr val="FFC000"/>
                </a:solidFill>
                <a:cs typeface="Simplified Arabic" panose="02010000000000000000" pitchFamily="2" charset="-78"/>
              </a:rPr>
              <a:t>2- ظهور طبقة متخصصة في الصناعة.</a:t>
            </a:r>
          </a:p>
          <a:p>
            <a:pPr marL="0" indent="0" algn="just" rtl="1">
              <a:spcBef>
                <a:spcPts val="0"/>
              </a:spcBef>
            </a:pPr>
            <a:r>
              <a:rPr lang="ar-SA" sz="2800" dirty="0" smtClean="0">
                <a:cs typeface="Simplified Arabic" panose="02010000000000000000" pitchFamily="2" charset="-78"/>
              </a:rPr>
              <a:t>تطلب تصنيع المعادن وجود فائض للطعام لدى القائمين بالزراعة، هذا الفائض كان يجد طريقه لسد احتياجات طبقة من الصناع تتوافر لديهم الخبرات والمهارات في التعدين وصهر المعادن أو في تشكيلها.</a:t>
            </a:r>
          </a:p>
          <a:p>
            <a:pPr marL="0" indent="0" algn="just" rtl="1">
              <a:spcBef>
                <a:spcPts val="0"/>
              </a:spcBef>
            </a:pPr>
            <a:endParaRPr lang="ar-SA" sz="2800" dirty="0" smtClean="0">
              <a:cs typeface="Simplified Arabic" panose="02010000000000000000" pitchFamily="2" charset="-78"/>
            </a:endParaRPr>
          </a:p>
          <a:p>
            <a:pPr marL="0" indent="0" algn="just" rtl="1">
              <a:spcBef>
                <a:spcPts val="0"/>
              </a:spcBef>
            </a:pPr>
            <a:endParaRPr lang="ar-SA" sz="2800" dirty="0">
              <a:cs typeface="Simplified Arabic" panose="02010000000000000000" pitchFamily="2" charset="-78"/>
            </a:endParaRPr>
          </a:p>
          <a:p>
            <a:pPr marL="0" indent="0" algn="just" rtl="1">
              <a:spcBef>
                <a:spcPts val="0"/>
              </a:spcBef>
            </a:pPr>
            <a:endParaRPr lang="ar-SA" sz="2800" dirty="0" smtClean="0">
              <a:cs typeface="Simplified Arabic" panose="02010000000000000000" pitchFamily="2" charset="-78"/>
            </a:endParaRPr>
          </a:p>
          <a:p>
            <a:pPr marL="0" indent="0" algn="just" rtl="1">
              <a:spcBef>
                <a:spcPts val="0"/>
              </a:spcBef>
            </a:pPr>
            <a:endParaRPr lang="ar-SA" sz="2800" dirty="0">
              <a:cs typeface="Simplified Arabic" panose="02010000000000000000" pitchFamily="2" charset="-78"/>
            </a:endParaRPr>
          </a:p>
          <a:p>
            <a:pPr marL="0" indent="0" algn="just" rtl="1">
              <a:spcBef>
                <a:spcPts val="0"/>
              </a:spcBef>
            </a:pPr>
            <a:endParaRPr lang="ar-EG" sz="2800" dirty="0">
              <a:cs typeface="Simplified Arabic" panose="02010000000000000000" pitchFamily="2" charset="-78"/>
            </a:endParaRPr>
          </a:p>
        </p:txBody>
      </p:sp>
    </p:spTree>
    <p:extLst>
      <p:ext uri="{BB962C8B-B14F-4D97-AF65-F5344CB8AC3E}">
        <p14:creationId xmlns:p14="http://schemas.microsoft.com/office/powerpoint/2010/main" xmlns="" val="287963460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12</a:t>
            </a:fld>
            <a:endParaRPr lang="en-US" sz="2000" dirty="0">
              <a:solidFill>
                <a:prstClr val="white"/>
              </a:solidFill>
              <a:latin typeface="Calibri" pitchFamily="34" charset="0"/>
            </a:endParaRPr>
          </a:p>
        </p:txBody>
      </p:sp>
      <p:sp>
        <p:nvSpPr>
          <p:cNvPr id="7" name="Title 1"/>
          <p:cNvSpPr txBox="1">
            <a:spLocks/>
          </p:cNvSpPr>
          <p:nvPr/>
        </p:nvSpPr>
        <p:spPr bwMode="auto">
          <a:xfrm>
            <a:off x="10886" y="27992"/>
            <a:ext cx="9906000" cy="753771"/>
          </a:xfrm>
          <a:prstGeom prst="rect">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4400" kern="1200">
                <a:solidFill>
                  <a:schemeClr val="lt1"/>
                </a:solidFill>
                <a:latin typeface="+mn-lt"/>
                <a:ea typeface="+mn-ea"/>
                <a:cs typeface="+mn-cs"/>
              </a:defRPr>
            </a:lvl1pPr>
            <a:lvl2pPr algn="r" rtl="0" eaLnBrk="0" fontAlgn="base" hangingPunct="0">
              <a:spcBef>
                <a:spcPct val="0"/>
              </a:spcBef>
              <a:spcAft>
                <a:spcPct val="0"/>
              </a:spcAft>
              <a:defRPr sz="4400">
                <a:solidFill>
                  <a:schemeClr val="lt1"/>
                </a:solidFill>
                <a:latin typeface="+mn-lt"/>
                <a:ea typeface="+mn-ea"/>
                <a:cs typeface="+mn-cs"/>
              </a:defRPr>
            </a:lvl2pPr>
            <a:lvl3pPr algn="r" rtl="0" eaLnBrk="0" fontAlgn="base" hangingPunct="0">
              <a:spcBef>
                <a:spcPct val="0"/>
              </a:spcBef>
              <a:spcAft>
                <a:spcPct val="0"/>
              </a:spcAft>
              <a:defRPr sz="4400">
                <a:solidFill>
                  <a:schemeClr val="lt1"/>
                </a:solidFill>
                <a:latin typeface="+mn-lt"/>
                <a:ea typeface="+mn-ea"/>
                <a:cs typeface="+mn-cs"/>
              </a:defRPr>
            </a:lvl3pPr>
            <a:lvl4pPr algn="r" rtl="0" eaLnBrk="0" fontAlgn="base" hangingPunct="0">
              <a:spcBef>
                <a:spcPct val="0"/>
              </a:spcBef>
              <a:spcAft>
                <a:spcPct val="0"/>
              </a:spcAft>
              <a:defRPr sz="4400">
                <a:solidFill>
                  <a:schemeClr val="lt1"/>
                </a:solidFill>
                <a:latin typeface="+mn-lt"/>
                <a:ea typeface="+mn-ea"/>
                <a:cs typeface="+mn-cs"/>
              </a:defRPr>
            </a:lvl4pPr>
            <a:lvl5pPr algn="r" rtl="0" eaLnBrk="0" fontAlgn="base" hangingPunct="0">
              <a:spcBef>
                <a:spcPct val="0"/>
              </a:spcBef>
              <a:spcAft>
                <a:spcPct val="0"/>
              </a:spcAft>
              <a:defRPr sz="4400">
                <a:solidFill>
                  <a:schemeClr val="lt1"/>
                </a:solidFill>
                <a:latin typeface="+mn-lt"/>
                <a:ea typeface="+mn-ea"/>
                <a:cs typeface="+mn-cs"/>
              </a:defRPr>
            </a:lvl5pPr>
            <a:lvl6pPr marL="457200" algn="r" rtl="0" fontAlgn="base">
              <a:spcBef>
                <a:spcPct val="0"/>
              </a:spcBef>
              <a:spcAft>
                <a:spcPct val="0"/>
              </a:spcAft>
              <a:defRPr sz="4400">
                <a:solidFill>
                  <a:schemeClr val="lt1"/>
                </a:solidFill>
                <a:latin typeface="+mn-lt"/>
                <a:ea typeface="+mn-ea"/>
                <a:cs typeface="+mn-cs"/>
              </a:defRPr>
            </a:lvl6pPr>
            <a:lvl7pPr marL="914400" algn="r" rtl="0" fontAlgn="base">
              <a:spcBef>
                <a:spcPct val="0"/>
              </a:spcBef>
              <a:spcAft>
                <a:spcPct val="0"/>
              </a:spcAft>
              <a:defRPr sz="4400">
                <a:solidFill>
                  <a:schemeClr val="lt1"/>
                </a:solidFill>
                <a:latin typeface="+mn-lt"/>
                <a:ea typeface="+mn-ea"/>
                <a:cs typeface="+mn-cs"/>
              </a:defRPr>
            </a:lvl7pPr>
            <a:lvl8pPr marL="1371600" algn="r" rtl="0" fontAlgn="base">
              <a:spcBef>
                <a:spcPct val="0"/>
              </a:spcBef>
              <a:spcAft>
                <a:spcPct val="0"/>
              </a:spcAft>
              <a:defRPr sz="4400">
                <a:solidFill>
                  <a:schemeClr val="lt1"/>
                </a:solidFill>
                <a:latin typeface="+mn-lt"/>
                <a:ea typeface="+mn-ea"/>
                <a:cs typeface="+mn-cs"/>
              </a:defRPr>
            </a:lvl8pPr>
            <a:lvl9pPr marL="1828800" algn="r" rtl="0" fontAlgn="base">
              <a:spcBef>
                <a:spcPct val="0"/>
              </a:spcBef>
              <a:spcAft>
                <a:spcPct val="0"/>
              </a:spcAft>
              <a:defRPr sz="4400">
                <a:solidFill>
                  <a:schemeClr val="lt1"/>
                </a:solidFill>
                <a:latin typeface="+mn-lt"/>
                <a:ea typeface="+mn-ea"/>
                <a:cs typeface="+mn-cs"/>
              </a:defRPr>
            </a:lvl9pPr>
          </a:lstStyle>
          <a:p>
            <a:pPr algn="ctr" eaLnBrk="1" hangingPunct="1"/>
            <a:r>
              <a:rPr lang="ar-SA" sz="4800" b="1" dirty="0" smtClean="0">
                <a:solidFill>
                  <a:srgbClr val="FFC000"/>
                </a:solidFill>
              </a:rPr>
              <a:t>عصر المعدن</a:t>
            </a:r>
            <a:endParaRPr lang="ar-SA" sz="4800" b="1" dirty="0">
              <a:solidFill>
                <a:srgbClr val="FFC000"/>
              </a:solidFill>
            </a:endParaRPr>
          </a:p>
        </p:txBody>
      </p:sp>
      <p:sp>
        <p:nvSpPr>
          <p:cNvPr id="3" name="Content Placeholder 2"/>
          <p:cNvSpPr>
            <a:spLocks noGrp="1"/>
          </p:cNvSpPr>
          <p:nvPr>
            <p:ph idx="1"/>
          </p:nvPr>
        </p:nvSpPr>
        <p:spPr>
          <a:xfrm>
            <a:off x="10886" y="914400"/>
            <a:ext cx="9895114" cy="5257800"/>
          </a:xfrm>
          <a:ln>
            <a:solidFill>
              <a:srgbClr val="C00000"/>
            </a:solidFill>
          </a:ln>
          <a:effectLst>
            <a:glow rad="139700">
              <a:schemeClr val="accent2">
                <a:satMod val="175000"/>
                <a:alpha val="40000"/>
              </a:schemeClr>
            </a:glow>
            <a:outerShdw blurRad="40000" dist="23000" dir="5400000" rotWithShape="0">
              <a:srgbClr val="000000">
                <a:alpha val="35000"/>
              </a:srgbClr>
            </a:outerShdw>
          </a:effectLst>
        </p:spPr>
        <p:style>
          <a:lnRef idx="1">
            <a:schemeClr val="accent4"/>
          </a:lnRef>
          <a:fillRef idx="3">
            <a:schemeClr val="accent4"/>
          </a:fillRef>
          <a:effectRef idx="2">
            <a:schemeClr val="accent4"/>
          </a:effectRef>
          <a:fontRef idx="minor">
            <a:schemeClr val="lt1"/>
          </a:fontRef>
        </p:style>
        <p:txBody>
          <a:bodyPr/>
          <a:lstStyle/>
          <a:p>
            <a:pPr marL="0" indent="0" algn="just" rtl="1">
              <a:spcBef>
                <a:spcPts val="0"/>
              </a:spcBef>
            </a:pPr>
            <a:r>
              <a:rPr lang="ar-SA" sz="2800" dirty="0" smtClean="0">
                <a:cs typeface="Simplified Arabic" panose="02010000000000000000" pitchFamily="2" charset="-78"/>
              </a:rPr>
              <a:t>ومن هنا قد يلاحظ انه قد تتوافر المعادن في مناطق معينة غير أن استغلالها يأتي متأخرا لعدم وجود إنتاج زراعي يسمح بإعالة الصناع، عن مناطق لا تتوافر فيها هذه المعادن ولكن تتوفر فيها الاكتفاء الذاتي والإنتاج يسمح بإعالة طبقة المتخصصين والصناع، وهم من كانوا قادرين على  التنقل والترحال من منطقة إلى أخرى.</a:t>
            </a:r>
          </a:p>
          <a:p>
            <a:pPr marL="0" indent="0" algn="just" rtl="1">
              <a:spcBef>
                <a:spcPts val="0"/>
              </a:spcBef>
            </a:pPr>
            <a:r>
              <a:rPr lang="ar-SA" sz="2800" b="1" dirty="0" smtClean="0">
                <a:solidFill>
                  <a:srgbClr val="FFC000"/>
                </a:solidFill>
                <a:cs typeface="Simplified Arabic" panose="02010000000000000000" pitchFamily="2" charset="-78"/>
              </a:rPr>
              <a:t>3- نشأة التجارة:</a:t>
            </a:r>
          </a:p>
          <a:p>
            <a:pPr marL="0" indent="0" algn="just" rtl="1">
              <a:spcBef>
                <a:spcPts val="0"/>
              </a:spcBef>
            </a:pPr>
            <a:r>
              <a:rPr lang="ar-SA" sz="2800" dirty="0" smtClean="0">
                <a:cs typeface="Simplified Arabic" panose="02010000000000000000" pitchFamily="2" charset="-78"/>
              </a:rPr>
              <a:t>امتد تأثير تطور وسائل الإنتاج المرتبطة باستخدام المعادن إلى توفر الغذاء ووجود فائض منها، كما أن من اهم سمات حرفة التعدين التوزيع غير العادل للمعادن لاختلاف الظروف الجيولوجية بين مناطق العالم، كل ذلك أدى إلى نشأة التجارة واتساع مجالها بتقدم الزمن والتوسع في استخدام المعادن، فالعصر الحجري الحديث تميز كما اشرنا من قبل بالعزلة، التي بدأت تقل شيئا فشيئا مع نهاية الحديث وبداية عصر المعدن، فقامت تجارة الترف والتي أكدها وجود قواقع جلبت من البحريين الأحمر والمتوسط في مقابر تنسب إلى العصر الحجري الحديث في مصر.</a:t>
            </a:r>
          </a:p>
          <a:p>
            <a:pPr marL="0" indent="0" algn="just" rtl="1">
              <a:spcBef>
                <a:spcPts val="0"/>
              </a:spcBef>
            </a:pPr>
            <a:endParaRPr lang="ar-SA" sz="2800" dirty="0">
              <a:cs typeface="Simplified Arabic" panose="02010000000000000000" pitchFamily="2" charset="-78"/>
            </a:endParaRPr>
          </a:p>
          <a:p>
            <a:pPr marL="0" indent="0" algn="just" rtl="1">
              <a:spcBef>
                <a:spcPts val="0"/>
              </a:spcBef>
            </a:pPr>
            <a:endParaRPr lang="ar-SA" sz="2800" dirty="0" smtClean="0">
              <a:cs typeface="Simplified Arabic" panose="02010000000000000000" pitchFamily="2" charset="-78"/>
            </a:endParaRPr>
          </a:p>
          <a:p>
            <a:pPr marL="0" indent="0" algn="just" rtl="1">
              <a:spcBef>
                <a:spcPts val="0"/>
              </a:spcBef>
            </a:pPr>
            <a:endParaRPr lang="ar-SA" sz="2800" dirty="0">
              <a:cs typeface="Simplified Arabic" panose="02010000000000000000" pitchFamily="2" charset="-78"/>
            </a:endParaRPr>
          </a:p>
          <a:p>
            <a:pPr marL="0" indent="0" algn="just" rtl="1">
              <a:spcBef>
                <a:spcPts val="0"/>
              </a:spcBef>
            </a:pPr>
            <a:endParaRPr lang="ar-EG" sz="2800" dirty="0">
              <a:cs typeface="Simplified Arabic" panose="02010000000000000000" pitchFamily="2" charset="-78"/>
            </a:endParaRPr>
          </a:p>
        </p:txBody>
      </p:sp>
    </p:spTree>
    <p:extLst>
      <p:ext uri="{BB962C8B-B14F-4D97-AF65-F5344CB8AC3E}">
        <p14:creationId xmlns:p14="http://schemas.microsoft.com/office/powerpoint/2010/main" xmlns="" val="203144614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13</a:t>
            </a:fld>
            <a:endParaRPr lang="en-US" sz="2000" dirty="0">
              <a:solidFill>
                <a:prstClr val="white"/>
              </a:solidFill>
              <a:latin typeface="Calibri" pitchFamily="34" charset="0"/>
            </a:endParaRPr>
          </a:p>
        </p:txBody>
      </p:sp>
      <p:sp>
        <p:nvSpPr>
          <p:cNvPr id="7" name="Title 1"/>
          <p:cNvSpPr txBox="1">
            <a:spLocks/>
          </p:cNvSpPr>
          <p:nvPr/>
        </p:nvSpPr>
        <p:spPr bwMode="auto">
          <a:xfrm>
            <a:off x="10886" y="27992"/>
            <a:ext cx="9906000" cy="753771"/>
          </a:xfrm>
          <a:prstGeom prst="rect">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4400" kern="1200">
                <a:solidFill>
                  <a:schemeClr val="lt1"/>
                </a:solidFill>
                <a:latin typeface="+mn-lt"/>
                <a:ea typeface="+mn-ea"/>
                <a:cs typeface="+mn-cs"/>
              </a:defRPr>
            </a:lvl1pPr>
            <a:lvl2pPr algn="r" rtl="0" eaLnBrk="0" fontAlgn="base" hangingPunct="0">
              <a:spcBef>
                <a:spcPct val="0"/>
              </a:spcBef>
              <a:spcAft>
                <a:spcPct val="0"/>
              </a:spcAft>
              <a:defRPr sz="4400">
                <a:solidFill>
                  <a:schemeClr val="lt1"/>
                </a:solidFill>
                <a:latin typeface="+mn-lt"/>
                <a:ea typeface="+mn-ea"/>
                <a:cs typeface="+mn-cs"/>
              </a:defRPr>
            </a:lvl2pPr>
            <a:lvl3pPr algn="r" rtl="0" eaLnBrk="0" fontAlgn="base" hangingPunct="0">
              <a:spcBef>
                <a:spcPct val="0"/>
              </a:spcBef>
              <a:spcAft>
                <a:spcPct val="0"/>
              </a:spcAft>
              <a:defRPr sz="4400">
                <a:solidFill>
                  <a:schemeClr val="lt1"/>
                </a:solidFill>
                <a:latin typeface="+mn-lt"/>
                <a:ea typeface="+mn-ea"/>
                <a:cs typeface="+mn-cs"/>
              </a:defRPr>
            </a:lvl3pPr>
            <a:lvl4pPr algn="r" rtl="0" eaLnBrk="0" fontAlgn="base" hangingPunct="0">
              <a:spcBef>
                <a:spcPct val="0"/>
              </a:spcBef>
              <a:spcAft>
                <a:spcPct val="0"/>
              </a:spcAft>
              <a:defRPr sz="4400">
                <a:solidFill>
                  <a:schemeClr val="lt1"/>
                </a:solidFill>
                <a:latin typeface="+mn-lt"/>
                <a:ea typeface="+mn-ea"/>
                <a:cs typeface="+mn-cs"/>
              </a:defRPr>
            </a:lvl4pPr>
            <a:lvl5pPr algn="r" rtl="0" eaLnBrk="0" fontAlgn="base" hangingPunct="0">
              <a:spcBef>
                <a:spcPct val="0"/>
              </a:spcBef>
              <a:spcAft>
                <a:spcPct val="0"/>
              </a:spcAft>
              <a:defRPr sz="4400">
                <a:solidFill>
                  <a:schemeClr val="lt1"/>
                </a:solidFill>
                <a:latin typeface="+mn-lt"/>
                <a:ea typeface="+mn-ea"/>
                <a:cs typeface="+mn-cs"/>
              </a:defRPr>
            </a:lvl5pPr>
            <a:lvl6pPr marL="457200" algn="r" rtl="0" fontAlgn="base">
              <a:spcBef>
                <a:spcPct val="0"/>
              </a:spcBef>
              <a:spcAft>
                <a:spcPct val="0"/>
              </a:spcAft>
              <a:defRPr sz="4400">
                <a:solidFill>
                  <a:schemeClr val="lt1"/>
                </a:solidFill>
                <a:latin typeface="+mn-lt"/>
                <a:ea typeface="+mn-ea"/>
                <a:cs typeface="+mn-cs"/>
              </a:defRPr>
            </a:lvl6pPr>
            <a:lvl7pPr marL="914400" algn="r" rtl="0" fontAlgn="base">
              <a:spcBef>
                <a:spcPct val="0"/>
              </a:spcBef>
              <a:spcAft>
                <a:spcPct val="0"/>
              </a:spcAft>
              <a:defRPr sz="4400">
                <a:solidFill>
                  <a:schemeClr val="lt1"/>
                </a:solidFill>
                <a:latin typeface="+mn-lt"/>
                <a:ea typeface="+mn-ea"/>
                <a:cs typeface="+mn-cs"/>
              </a:defRPr>
            </a:lvl7pPr>
            <a:lvl8pPr marL="1371600" algn="r" rtl="0" fontAlgn="base">
              <a:spcBef>
                <a:spcPct val="0"/>
              </a:spcBef>
              <a:spcAft>
                <a:spcPct val="0"/>
              </a:spcAft>
              <a:defRPr sz="4400">
                <a:solidFill>
                  <a:schemeClr val="lt1"/>
                </a:solidFill>
                <a:latin typeface="+mn-lt"/>
                <a:ea typeface="+mn-ea"/>
                <a:cs typeface="+mn-cs"/>
              </a:defRPr>
            </a:lvl8pPr>
            <a:lvl9pPr marL="1828800" algn="r" rtl="0" fontAlgn="base">
              <a:spcBef>
                <a:spcPct val="0"/>
              </a:spcBef>
              <a:spcAft>
                <a:spcPct val="0"/>
              </a:spcAft>
              <a:defRPr sz="4400">
                <a:solidFill>
                  <a:schemeClr val="lt1"/>
                </a:solidFill>
                <a:latin typeface="+mn-lt"/>
                <a:ea typeface="+mn-ea"/>
                <a:cs typeface="+mn-cs"/>
              </a:defRPr>
            </a:lvl9pPr>
          </a:lstStyle>
          <a:p>
            <a:pPr algn="ctr" eaLnBrk="1" hangingPunct="1"/>
            <a:r>
              <a:rPr lang="ar-SA" sz="4800" b="1" dirty="0" smtClean="0">
                <a:solidFill>
                  <a:srgbClr val="FFC000"/>
                </a:solidFill>
              </a:rPr>
              <a:t>عصر المعدن</a:t>
            </a:r>
            <a:endParaRPr lang="ar-SA" sz="4800" b="1" dirty="0">
              <a:solidFill>
                <a:srgbClr val="FFC000"/>
              </a:solidFill>
            </a:endParaRPr>
          </a:p>
        </p:txBody>
      </p:sp>
      <p:sp>
        <p:nvSpPr>
          <p:cNvPr id="3" name="Content Placeholder 2"/>
          <p:cNvSpPr>
            <a:spLocks noGrp="1"/>
          </p:cNvSpPr>
          <p:nvPr>
            <p:ph idx="1"/>
          </p:nvPr>
        </p:nvSpPr>
        <p:spPr>
          <a:xfrm>
            <a:off x="10886" y="914400"/>
            <a:ext cx="9895114" cy="5257800"/>
          </a:xfrm>
          <a:ln>
            <a:solidFill>
              <a:srgbClr val="C00000"/>
            </a:solidFill>
          </a:ln>
          <a:effectLst>
            <a:glow rad="139700">
              <a:schemeClr val="accent2">
                <a:satMod val="175000"/>
                <a:alpha val="40000"/>
              </a:schemeClr>
            </a:glow>
            <a:outerShdw blurRad="40000" dist="23000" dir="5400000" rotWithShape="0">
              <a:srgbClr val="000000">
                <a:alpha val="35000"/>
              </a:srgbClr>
            </a:outerShdw>
          </a:effectLst>
        </p:spPr>
        <p:style>
          <a:lnRef idx="1">
            <a:schemeClr val="accent4"/>
          </a:lnRef>
          <a:fillRef idx="3">
            <a:schemeClr val="accent4"/>
          </a:fillRef>
          <a:effectRef idx="2">
            <a:schemeClr val="accent4"/>
          </a:effectRef>
          <a:fontRef idx="minor">
            <a:schemeClr val="lt1"/>
          </a:fontRef>
        </p:style>
        <p:txBody>
          <a:bodyPr/>
          <a:lstStyle/>
          <a:p>
            <a:pPr marL="0" indent="0" algn="just" rtl="1">
              <a:spcBef>
                <a:spcPts val="0"/>
              </a:spcBef>
            </a:pPr>
            <a:r>
              <a:rPr lang="ar-SA" sz="2800" b="1" dirty="0" smtClean="0">
                <a:solidFill>
                  <a:srgbClr val="FFC000"/>
                </a:solidFill>
                <a:cs typeface="Simplified Arabic" panose="02010000000000000000" pitchFamily="2" charset="-78"/>
              </a:rPr>
              <a:t>4- تقدم وسائل المواصلات:</a:t>
            </a:r>
          </a:p>
          <a:p>
            <a:pPr marL="0" indent="0" algn="just" rtl="1">
              <a:spcBef>
                <a:spcPts val="0"/>
              </a:spcBef>
            </a:pPr>
            <a:r>
              <a:rPr lang="ar-SA" sz="2800" dirty="0" smtClean="0">
                <a:cs typeface="Simplified Arabic" panose="02010000000000000000" pitchFamily="2" charset="-78"/>
              </a:rPr>
              <a:t>عندما اتسع نطاق استعمال المعادن، وزادت كميات الفائض من الطعام التي تدخل في التجارة كان لابد من توفير وسيلة نقل سهلة تربط مناطق إنتاج المعادن بمناطق تصنيعها، وبسبب نقص الخبرة الجيولوجية آنذاك كانت مناطق المعادن محدودة، فالنحاس بوجد في إسبانيا والقوقاز، بينما يوجد القصدير في بوهيميا وإنجلترا وإسبانيا، وفى نفس الوقت كانت مراكز الحضارة الرئيسة في الشرق الأوسط تفتقد إلى هذين المعدنيين.</a:t>
            </a:r>
          </a:p>
          <a:p>
            <a:pPr marL="0" indent="0" algn="just" rtl="1">
              <a:spcBef>
                <a:spcPts val="0"/>
              </a:spcBef>
            </a:pPr>
            <a:r>
              <a:rPr lang="ar-SA" sz="2800" dirty="0" smtClean="0">
                <a:cs typeface="Simplified Arabic" panose="02010000000000000000" pitchFamily="2" charset="-78"/>
              </a:rPr>
              <a:t>وكان اختراع العجلة نقطة تحول في التجارة، وتشير الأدلة إلى أنها عرفت في سوريا حوالى 3500 ق.م، وارتبط بها استخدام العربات التي تأكد معرفتها في عيلام في ايران والعراق وسوريا حوالى 3000 ق.م، وتأخر معرفة العربات والعجلات في كريت واسيا الصغرى، وعرفت في مصر عند دخول الهكسوس 1730 ق.م كما عرفت في الهند حوالى الألف الثانية قبل الميلاد.</a:t>
            </a:r>
          </a:p>
          <a:p>
            <a:pPr marL="0" indent="0" algn="just" rtl="1">
              <a:spcBef>
                <a:spcPts val="0"/>
              </a:spcBef>
            </a:pPr>
            <a:endParaRPr lang="ar-SA" sz="2800" dirty="0" smtClean="0">
              <a:cs typeface="Simplified Arabic" panose="02010000000000000000" pitchFamily="2" charset="-78"/>
            </a:endParaRPr>
          </a:p>
          <a:p>
            <a:pPr marL="0" indent="0" algn="just" rtl="1">
              <a:spcBef>
                <a:spcPts val="0"/>
              </a:spcBef>
            </a:pPr>
            <a:endParaRPr lang="ar-SA" sz="2800" dirty="0">
              <a:cs typeface="Simplified Arabic" panose="02010000000000000000" pitchFamily="2" charset="-78"/>
            </a:endParaRPr>
          </a:p>
          <a:p>
            <a:pPr marL="0" indent="0" algn="just" rtl="1">
              <a:spcBef>
                <a:spcPts val="0"/>
              </a:spcBef>
            </a:pPr>
            <a:endParaRPr lang="ar-SA" sz="2800" dirty="0" smtClean="0">
              <a:cs typeface="Simplified Arabic" panose="02010000000000000000" pitchFamily="2" charset="-78"/>
            </a:endParaRPr>
          </a:p>
          <a:p>
            <a:pPr marL="0" indent="0" algn="just" rtl="1">
              <a:spcBef>
                <a:spcPts val="0"/>
              </a:spcBef>
            </a:pPr>
            <a:endParaRPr lang="ar-SA" sz="2800" dirty="0">
              <a:cs typeface="Simplified Arabic" panose="02010000000000000000" pitchFamily="2" charset="-78"/>
            </a:endParaRPr>
          </a:p>
          <a:p>
            <a:pPr marL="0" indent="0" algn="just" rtl="1">
              <a:spcBef>
                <a:spcPts val="0"/>
              </a:spcBef>
            </a:pPr>
            <a:endParaRPr lang="ar-EG" sz="2800" dirty="0">
              <a:cs typeface="Simplified Arabic" panose="02010000000000000000" pitchFamily="2" charset="-78"/>
            </a:endParaRPr>
          </a:p>
        </p:txBody>
      </p:sp>
    </p:spTree>
    <p:extLst>
      <p:ext uri="{BB962C8B-B14F-4D97-AF65-F5344CB8AC3E}">
        <p14:creationId xmlns:p14="http://schemas.microsoft.com/office/powerpoint/2010/main" xmlns="" val="316956214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14</a:t>
            </a:fld>
            <a:endParaRPr lang="en-US" sz="2000" dirty="0">
              <a:solidFill>
                <a:prstClr val="white"/>
              </a:solidFill>
              <a:latin typeface="Calibri" pitchFamily="34" charset="0"/>
            </a:endParaRPr>
          </a:p>
        </p:txBody>
      </p:sp>
      <p:sp>
        <p:nvSpPr>
          <p:cNvPr id="7" name="Title 1"/>
          <p:cNvSpPr txBox="1">
            <a:spLocks/>
          </p:cNvSpPr>
          <p:nvPr/>
        </p:nvSpPr>
        <p:spPr bwMode="auto">
          <a:xfrm>
            <a:off x="10886" y="27992"/>
            <a:ext cx="9906000" cy="753771"/>
          </a:xfrm>
          <a:prstGeom prst="rect">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4400" kern="1200">
                <a:solidFill>
                  <a:schemeClr val="lt1"/>
                </a:solidFill>
                <a:latin typeface="+mn-lt"/>
                <a:ea typeface="+mn-ea"/>
                <a:cs typeface="+mn-cs"/>
              </a:defRPr>
            </a:lvl1pPr>
            <a:lvl2pPr algn="r" rtl="0" eaLnBrk="0" fontAlgn="base" hangingPunct="0">
              <a:spcBef>
                <a:spcPct val="0"/>
              </a:spcBef>
              <a:spcAft>
                <a:spcPct val="0"/>
              </a:spcAft>
              <a:defRPr sz="4400">
                <a:solidFill>
                  <a:schemeClr val="lt1"/>
                </a:solidFill>
                <a:latin typeface="+mn-lt"/>
                <a:ea typeface="+mn-ea"/>
                <a:cs typeface="+mn-cs"/>
              </a:defRPr>
            </a:lvl2pPr>
            <a:lvl3pPr algn="r" rtl="0" eaLnBrk="0" fontAlgn="base" hangingPunct="0">
              <a:spcBef>
                <a:spcPct val="0"/>
              </a:spcBef>
              <a:spcAft>
                <a:spcPct val="0"/>
              </a:spcAft>
              <a:defRPr sz="4400">
                <a:solidFill>
                  <a:schemeClr val="lt1"/>
                </a:solidFill>
                <a:latin typeface="+mn-lt"/>
                <a:ea typeface="+mn-ea"/>
                <a:cs typeface="+mn-cs"/>
              </a:defRPr>
            </a:lvl3pPr>
            <a:lvl4pPr algn="r" rtl="0" eaLnBrk="0" fontAlgn="base" hangingPunct="0">
              <a:spcBef>
                <a:spcPct val="0"/>
              </a:spcBef>
              <a:spcAft>
                <a:spcPct val="0"/>
              </a:spcAft>
              <a:defRPr sz="4400">
                <a:solidFill>
                  <a:schemeClr val="lt1"/>
                </a:solidFill>
                <a:latin typeface="+mn-lt"/>
                <a:ea typeface="+mn-ea"/>
                <a:cs typeface="+mn-cs"/>
              </a:defRPr>
            </a:lvl4pPr>
            <a:lvl5pPr algn="r" rtl="0" eaLnBrk="0" fontAlgn="base" hangingPunct="0">
              <a:spcBef>
                <a:spcPct val="0"/>
              </a:spcBef>
              <a:spcAft>
                <a:spcPct val="0"/>
              </a:spcAft>
              <a:defRPr sz="4400">
                <a:solidFill>
                  <a:schemeClr val="lt1"/>
                </a:solidFill>
                <a:latin typeface="+mn-lt"/>
                <a:ea typeface="+mn-ea"/>
                <a:cs typeface="+mn-cs"/>
              </a:defRPr>
            </a:lvl5pPr>
            <a:lvl6pPr marL="457200" algn="r" rtl="0" fontAlgn="base">
              <a:spcBef>
                <a:spcPct val="0"/>
              </a:spcBef>
              <a:spcAft>
                <a:spcPct val="0"/>
              </a:spcAft>
              <a:defRPr sz="4400">
                <a:solidFill>
                  <a:schemeClr val="lt1"/>
                </a:solidFill>
                <a:latin typeface="+mn-lt"/>
                <a:ea typeface="+mn-ea"/>
                <a:cs typeface="+mn-cs"/>
              </a:defRPr>
            </a:lvl6pPr>
            <a:lvl7pPr marL="914400" algn="r" rtl="0" fontAlgn="base">
              <a:spcBef>
                <a:spcPct val="0"/>
              </a:spcBef>
              <a:spcAft>
                <a:spcPct val="0"/>
              </a:spcAft>
              <a:defRPr sz="4400">
                <a:solidFill>
                  <a:schemeClr val="lt1"/>
                </a:solidFill>
                <a:latin typeface="+mn-lt"/>
                <a:ea typeface="+mn-ea"/>
                <a:cs typeface="+mn-cs"/>
              </a:defRPr>
            </a:lvl7pPr>
            <a:lvl8pPr marL="1371600" algn="r" rtl="0" fontAlgn="base">
              <a:spcBef>
                <a:spcPct val="0"/>
              </a:spcBef>
              <a:spcAft>
                <a:spcPct val="0"/>
              </a:spcAft>
              <a:defRPr sz="4400">
                <a:solidFill>
                  <a:schemeClr val="lt1"/>
                </a:solidFill>
                <a:latin typeface="+mn-lt"/>
                <a:ea typeface="+mn-ea"/>
                <a:cs typeface="+mn-cs"/>
              </a:defRPr>
            </a:lvl8pPr>
            <a:lvl9pPr marL="1828800" algn="r" rtl="0" fontAlgn="base">
              <a:spcBef>
                <a:spcPct val="0"/>
              </a:spcBef>
              <a:spcAft>
                <a:spcPct val="0"/>
              </a:spcAft>
              <a:defRPr sz="4400">
                <a:solidFill>
                  <a:schemeClr val="lt1"/>
                </a:solidFill>
                <a:latin typeface="+mn-lt"/>
                <a:ea typeface="+mn-ea"/>
                <a:cs typeface="+mn-cs"/>
              </a:defRPr>
            </a:lvl9pPr>
          </a:lstStyle>
          <a:p>
            <a:pPr algn="ctr" eaLnBrk="1" hangingPunct="1"/>
            <a:r>
              <a:rPr lang="ar-SA" sz="4800" b="1" dirty="0" smtClean="0">
                <a:solidFill>
                  <a:srgbClr val="FFC000"/>
                </a:solidFill>
              </a:rPr>
              <a:t>عصر المعدن</a:t>
            </a:r>
            <a:endParaRPr lang="ar-SA" sz="4800" b="1" dirty="0">
              <a:solidFill>
                <a:srgbClr val="FFC000"/>
              </a:solidFill>
            </a:endParaRPr>
          </a:p>
        </p:txBody>
      </p:sp>
      <p:sp>
        <p:nvSpPr>
          <p:cNvPr id="3" name="Content Placeholder 2"/>
          <p:cNvSpPr>
            <a:spLocks noGrp="1"/>
          </p:cNvSpPr>
          <p:nvPr>
            <p:ph idx="1"/>
          </p:nvPr>
        </p:nvSpPr>
        <p:spPr>
          <a:xfrm>
            <a:off x="10886" y="914400"/>
            <a:ext cx="9895114" cy="4800600"/>
          </a:xfrm>
          <a:ln>
            <a:solidFill>
              <a:srgbClr val="C00000"/>
            </a:solidFill>
          </a:ln>
          <a:effectLst>
            <a:glow rad="139700">
              <a:schemeClr val="accent2">
                <a:satMod val="175000"/>
                <a:alpha val="40000"/>
              </a:schemeClr>
            </a:glow>
            <a:outerShdw blurRad="40000" dist="23000" dir="5400000" rotWithShape="0">
              <a:srgbClr val="000000">
                <a:alpha val="35000"/>
              </a:srgbClr>
            </a:outerShdw>
          </a:effectLst>
        </p:spPr>
        <p:style>
          <a:lnRef idx="1">
            <a:schemeClr val="accent4"/>
          </a:lnRef>
          <a:fillRef idx="3">
            <a:schemeClr val="accent4"/>
          </a:fillRef>
          <a:effectRef idx="2">
            <a:schemeClr val="accent4"/>
          </a:effectRef>
          <a:fontRef idx="minor">
            <a:schemeClr val="lt1"/>
          </a:fontRef>
        </p:style>
        <p:txBody>
          <a:bodyPr/>
          <a:lstStyle/>
          <a:p>
            <a:pPr marL="0" indent="0" algn="just" rtl="1">
              <a:spcBef>
                <a:spcPts val="0"/>
              </a:spcBef>
            </a:pPr>
            <a:r>
              <a:rPr lang="ar-SA" sz="2800" dirty="0" smtClean="0">
                <a:cs typeface="Simplified Arabic" panose="02010000000000000000" pitchFamily="2" charset="-78"/>
              </a:rPr>
              <a:t>وارتبط باستخدام العجلات تربية الحيوانات القادرة على الحمل والجر مثل الحمير والخيول التي لم يتأكد استخدامها في الركوب إلا قبل 1000 ق.م في الهند ومصر. وقد احدث الحصان انقلابا كبيرا في النقل وفنون القتال فهو أداة سريعة وكان دخوله إيذانا بقدوم </a:t>
            </a:r>
            <a:r>
              <a:rPr lang="ar-SA" sz="2800" smtClean="0">
                <a:cs typeface="Simplified Arabic" panose="02010000000000000000" pitchFamily="2" charset="-78"/>
              </a:rPr>
              <a:t>شعوب جديدة </a:t>
            </a:r>
            <a:r>
              <a:rPr lang="ar-SA" sz="2800" dirty="0" smtClean="0">
                <a:cs typeface="Simplified Arabic" panose="02010000000000000000" pitchFamily="2" charset="-78"/>
              </a:rPr>
              <a:t>من وسط أسيا موطن الحصان الأصلي إلى مناطق أخرى واقعة في غرب أسيا.</a:t>
            </a:r>
          </a:p>
          <a:p>
            <a:pPr marL="0" indent="0" algn="just" rtl="1">
              <a:spcBef>
                <a:spcPts val="0"/>
              </a:spcBef>
            </a:pPr>
            <a:r>
              <a:rPr lang="ar-SA" sz="2800" b="1" dirty="0" smtClean="0">
                <a:solidFill>
                  <a:srgbClr val="FFC000"/>
                </a:solidFill>
                <a:cs typeface="Simplified Arabic" panose="02010000000000000000" pitchFamily="2" charset="-78"/>
              </a:rPr>
              <a:t>5- قيام المدن:</a:t>
            </a:r>
          </a:p>
          <a:p>
            <a:pPr marL="0" indent="0" algn="just" rtl="1">
              <a:spcBef>
                <a:spcPts val="0"/>
              </a:spcBef>
            </a:pPr>
            <a:r>
              <a:rPr lang="ar-SA" sz="2800" dirty="0" smtClean="0">
                <a:cs typeface="Simplified Arabic" panose="02010000000000000000" pitchFamily="2" charset="-78"/>
              </a:rPr>
              <a:t>اكتملت بها منظومة عصر المعدن، ففائض الطعام سمح بظهور طبقتين في الصناعة والتجارة، وبتقدم وسائل النقل وكلها عوامل تسهم في قيام المدن، ويبدو أن المراكز الحضارية قد ظهرت في منطقة الشرق الأدنى خلال القرن الخامس قبل الميلاد، وضمت مراكز الكهنة والتجار والصناع الذين قدموا خدماتهم لمجتمعات اكبر لديها فائض في الطعام يقدم اليهم في مقابل خدماتهم.</a:t>
            </a:r>
            <a:endParaRPr lang="ar-SA" sz="2800" dirty="0">
              <a:cs typeface="Simplified Arabic" panose="02010000000000000000" pitchFamily="2" charset="-78"/>
            </a:endParaRPr>
          </a:p>
          <a:p>
            <a:pPr marL="0" indent="0" algn="just" rtl="1">
              <a:spcBef>
                <a:spcPts val="0"/>
              </a:spcBef>
            </a:pPr>
            <a:endParaRPr lang="ar-SA" sz="2800" dirty="0" smtClean="0">
              <a:cs typeface="Simplified Arabic" panose="02010000000000000000" pitchFamily="2" charset="-78"/>
            </a:endParaRPr>
          </a:p>
          <a:p>
            <a:pPr marL="0" indent="0" algn="just" rtl="1">
              <a:spcBef>
                <a:spcPts val="0"/>
              </a:spcBef>
            </a:pPr>
            <a:endParaRPr lang="ar-SA" sz="2800" dirty="0">
              <a:cs typeface="Simplified Arabic" panose="02010000000000000000" pitchFamily="2" charset="-78"/>
            </a:endParaRPr>
          </a:p>
          <a:p>
            <a:pPr marL="0" indent="0" algn="just" rtl="1">
              <a:spcBef>
                <a:spcPts val="0"/>
              </a:spcBef>
            </a:pPr>
            <a:endParaRPr lang="ar-EG" sz="2800" dirty="0">
              <a:cs typeface="Simplified Arabic" panose="02010000000000000000" pitchFamily="2" charset="-78"/>
            </a:endParaRPr>
          </a:p>
        </p:txBody>
      </p:sp>
    </p:spTree>
    <p:extLst>
      <p:ext uri="{BB962C8B-B14F-4D97-AF65-F5344CB8AC3E}">
        <p14:creationId xmlns:p14="http://schemas.microsoft.com/office/powerpoint/2010/main" xmlns="" val="176047131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15</a:t>
            </a:fld>
            <a:endParaRPr lang="en-US" sz="2000" dirty="0">
              <a:solidFill>
                <a:prstClr val="white"/>
              </a:solidFill>
              <a:latin typeface="Calibri" pitchFamily="34" charset="0"/>
            </a:endParaRPr>
          </a:p>
        </p:txBody>
      </p:sp>
      <p:sp>
        <p:nvSpPr>
          <p:cNvPr id="7" name="Title 1"/>
          <p:cNvSpPr txBox="1">
            <a:spLocks/>
          </p:cNvSpPr>
          <p:nvPr/>
        </p:nvSpPr>
        <p:spPr bwMode="auto">
          <a:xfrm>
            <a:off x="10886" y="27992"/>
            <a:ext cx="9906000" cy="753771"/>
          </a:xfrm>
          <a:prstGeom prst="rect">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4400" kern="1200">
                <a:solidFill>
                  <a:schemeClr val="lt1"/>
                </a:solidFill>
                <a:latin typeface="+mn-lt"/>
                <a:ea typeface="+mn-ea"/>
                <a:cs typeface="+mn-cs"/>
              </a:defRPr>
            </a:lvl1pPr>
            <a:lvl2pPr algn="r" rtl="0" eaLnBrk="0" fontAlgn="base" hangingPunct="0">
              <a:spcBef>
                <a:spcPct val="0"/>
              </a:spcBef>
              <a:spcAft>
                <a:spcPct val="0"/>
              </a:spcAft>
              <a:defRPr sz="4400">
                <a:solidFill>
                  <a:schemeClr val="lt1"/>
                </a:solidFill>
                <a:latin typeface="+mn-lt"/>
                <a:ea typeface="+mn-ea"/>
                <a:cs typeface="+mn-cs"/>
              </a:defRPr>
            </a:lvl2pPr>
            <a:lvl3pPr algn="r" rtl="0" eaLnBrk="0" fontAlgn="base" hangingPunct="0">
              <a:spcBef>
                <a:spcPct val="0"/>
              </a:spcBef>
              <a:spcAft>
                <a:spcPct val="0"/>
              </a:spcAft>
              <a:defRPr sz="4400">
                <a:solidFill>
                  <a:schemeClr val="lt1"/>
                </a:solidFill>
                <a:latin typeface="+mn-lt"/>
                <a:ea typeface="+mn-ea"/>
                <a:cs typeface="+mn-cs"/>
              </a:defRPr>
            </a:lvl3pPr>
            <a:lvl4pPr algn="r" rtl="0" eaLnBrk="0" fontAlgn="base" hangingPunct="0">
              <a:spcBef>
                <a:spcPct val="0"/>
              </a:spcBef>
              <a:spcAft>
                <a:spcPct val="0"/>
              </a:spcAft>
              <a:defRPr sz="4400">
                <a:solidFill>
                  <a:schemeClr val="lt1"/>
                </a:solidFill>
                <a:latin typeface="+mn-lt"/>
                <a:ea typeface="+mn-ea"/>
                <a:cs typeface="+mn-cs"/>
              </a:defRPr>
            </a:lvl4pPr>
            <a:lvl5pPr algn="r" rtl="0" eaLnBrk="0" fontAlgn="base" hangingPunct="0">
              <a:spcBef>
                <a:spcPct val="0"/>
              </a:spcBef>
              <a:spcAft>
                <a:spcPct val="0"/>
              </a:spcAft>
              <a:defRPr sz="4400">
                <a:solidFill>
                  <a:schemeClr val="lt1"/>
                </a:solidFill>
                <a:latin typeface="+mn-lt"/>
                <a:ea typeface="+mn-ea"/>
                <a:cs typeface="+mn-cs"/>
              </a:defRPr>
            </a:lvl5pPr>
            <a:lvl6pPr marL="457200" algn="r" rtl="0" fontAlgn="base">
              <a:spcBef>
                <a:spcPct val="0"/>
              </a:spcBef>
              <a:spcAft>
                <a:spcPct val="0"/>
              </a:spcAft>
              <a:defRPr sz="4400">
                <a:solidFill>
                  <a:schemeClr val="lt1"/>
                </a:solidFill>
                <a:latin typeface="+mn-lt"/>
                <a:ea typeface="+mn-ea"/>
                <a:cs typeface="+mn-cs"/>
              </a:defRPr>
            </a:lvl6pPr>
            <a:lvl7pPr marL="914400" algn="r" rtl="0" fontAlgn="base">
              <a:spcBef>
                <a:spcPct val="0"/>
              </a:spcBef>
              <a:spcAft>
                <a:spcPct val="0"/>
              </a:spcAft>
              <a:defRPr sz="4400">
                <a:solidFill>
                  <a:schemeClr val="lt1"/>
                </a:solidFill>
                <a:latin typeface="+mn-lt"/>
                <a:ea typeface="+mn-ea"/>
                <a:cs typeface="+mn-cs"/>
              </a:defRPr>
            </a:lvl7pPr>
            <a:lvl8pPr marL="1371600" algn="r" rtl="0" fontAlgn="base">
              <a:spcBef>
                <a:spcPct val="0"/>
              </a:spcBef>
              <a:spcAft>
                <a:spcPct val="0"/>
              </a:spcAft>
              <a:defRPr sz="4400">
                <a:solidFill>
                  <a:schemeClr val="lt1"/>
                </a:solidFill>
                <a:latin typeface="+mn-lt"/>
                <a:ea typeface="+mn-ea"/>
                <a:cs typeface="+mn-cs"/>
              </a:defRPr>
            </a:lvl8pPr>
            <a:lvl9pPr marL="1828800" algn="r" rtl="0" fontAlgn="base">
              <a:spcBef>
                <a:spcPct val="0"/>
              </a:spcBef>
              <a:spcAft>
                <a:spcPct val="0"/>
              </a:spcAft>
              <a:defRPr sz="4400">
                <a:solidFill>
                  <a:schemeClr val="lt1"/>
                </a:solidFill>
                <a:latin typeface="+mn-lt"/>
                <a:ea typeface="+mn-ea"/>
                <a:cs typeface="+mn-cs"/>
              </a:defRPr>
            </a:lvl9pPr>
          </a:lstStyle>
          <a:p>
            <a:pPr algn="ctr" eaLnBrk="1" hangingPunct="1"/>
            <a:r>
              <a:rPr lang="ar-SA" sz="4800" b="1" dirty="0" smtClean="0">
                <a:solidFill>
                  <a:srgbClr val="FFC000"/>
                </a:solidFill>
              </a:rPr>
              <a:t>عصر المعدن</a:t>
            </a:r>
            <a:endParaRPr lang="ar-SA" sz="4800" b="1" dirty="0">
              <a:solidFill>
                <a:srgbClr val="FFC000"/>
              </a:solidFill>
            </a:endParaRPr>
          </a:p>
        </p:txBody>
      </p:sp>
      <p:sp>
        <p:nvSpPr>
          <p:cNvPr id="3" name="Content Placeholder 2"/>
          <p:cNvSpPr>
            <a:spLocks noGrp="1"/>
          </p:cNvSpPr>
          <p:nvPr>
            <p:ph idx="1"/>
          </p:nvPr>
        </p:nvSpPr>
        <p:spPr>
          <a:xfrm>
            <a:off x="10886" y="914400"/>
            <a:ext cx="9895114" cy="4800600"/>
          </a:xfrm>
          <a:ln>
            <a:solidFill>
              <a:srgbClr val="C00000"/>
            </a:solidFill>
          </a:ln>
          <a:effectLst>
            <a:glow rad="139700">
              <a:schemeClr val="accent2">
                <a:satMod val="175000"/>
                <a:alpha val="40000"/>
              </a:schemeClr>
            </a:glow>
            <a:outerShdw blurRad="40000" dist="23000" dir="5400000" rotWithShape="0">
              <a:srgbClr val="000000">
                <a:alpha val="35000"/>
              </a:srgbClr>
            </a:outerShdw>
          </a:effectLst>
        </p:spPr>
        <p:style>
          <a:lnRef idx="1">
            <a:schemeClr val="accent4"/>
          </a:lnRef>
          <a:fillRef idx="3">
            <a:schemeClr val="accent4"/>
          </a:fillRef>
          <a:effectRef idx="2">
            <a:schemeClr val="accent4"/>
          </a:effectRef>
          <a:fontRef idx="minor">
            <a:schemeClr val="lt1"/>
          </a:fontRef>
        </p:style>
        <p:txBody>
          <a:bodyPr/>
          <a:lstStyle/>
          <a:p>
            <a:pPr marL="0" indent="0" algn="just" rtl="1">
              <a:spcBef>
                <a:spcPts val="0"/>
              </a:spcBef>
            </a:pPr>
            <a:r>
              <a:rPr lang="ar-SA" sz="2800" dirty="0" smtClean="0">
                <a:cs typeface="Simplified Arabic" panose="02010000000000000000" pitchFamily="2" charset="-78"/>
              </a:rPr>
              <a:t>ومن الخصائص المشتركة للمراكز الحضرية القديمة، أنها كانت اكبر حجما واكثر اتساعا واعلى كثافة من معظم المحلات العمرانية التي سبقتها، ولكنها لم تصل إلى المستوى الذى وصلت اليه مدن الوقت الحاضر، وربما وصل عددها إلى 20 الف نسمة كما في المدن السومرية ومدن حوض السند.</a:t>
            </a:r>
          </a:p>
          <a:p>
            <a:pPr marL="0" indent="0" algn="just" rtl="1">
              <a:spcBef>
                <a:spcPts val="0"/>
              </a:spcBef>
            </a:pPr>
            <a:r>
              <a:rPr lang="ar-SA" sz="2800" dirty="0" smtClean="0">
                <a:cs typeface="Simplified Arabic" panose="02010000000000000000" pitchFamily="2" charset="-78"/>
              </a:rPr>
              <a:t>كما تميزت المدن القديمة بوجود فائض في السلع، كان يجمع من المنتجين ليكون راس مال فعال للمدينة، وكان معظم السكان مزارعين، بالإضافة إلى وجود طبقة كبيرة من المتخصصين، اضف إلى ذلك فقد لجأ كل مركز حضاري ببناء نصب تذكاري أو مبنى عام للتعبير عن ذاته، مثال ذلك الأهرامات في مصر، والقلاع في المدن السومرية ومدن السند.</a:t>
            </a:r>
          </a:p>
          <a:p>
            <a:pPr marL="0" indent="0" algn="just" rtl="1">
              <a:spcBef>
                <a:spcPts val="0"/>
              </a:spcBef>
            </a:pPr>
            <a:r>
              <a:rPr lang="ar-SA" sz="2800" dirty="0" smtClean="0">
                <a:cs typeface="Simplified Arabic" panose="02010000000000000000" pitchFamily="2" charset="-78"/>
              </a:rPr>
              <a:t> </a:t>
            </a:r>
            <a:endParaRPr lang="ar-SA" sz="2800" dirty="0">
              <a:cs typeface="Simplified Arabic" panose="02010000000000000000" pitchFamily="2" charset="-78"/>
            </a:endParaRPr>
          </a:p>
          <a:p>
            <a:pPr marL="0" indent="0" algn="just" rtl="1">
              <a:spcBef>
                <a:spcPts val="0"/>
              </a:spcBef>
            </a:pPr>
            <a:endParaRPr lang="ar-SA" sz="2800" dirty="0" smtClean="0">
              <a:cs typeface="Simplified Arabic" panose="02010000000000000000" pitchFamily="2" charset="-78"/>
            </a:endParaRPr>
          </a:p>
          <a:p>
            <a:pPr marL="0" indent="0" algn="just" rtl="1">
              <a:spcBef>
                <a:spcPts val="0"/>
              </a:spcBef>
            </a:pPr>
            <a:endParaRPr lang="ar-SA" sz="2800" dirty="0">
              <a:cs typeface="Simplified Arabic" panose="02010000000000000000" pitchFamily="2" charset="-78"/>
            </a:endParaRPr>
          </a:p>
          <a:p>
            <a:pPr marL="0" indent="0" algn="just" rtl="1">
              <a:spcBef>
                <a:spcPts val="0"/>
              </a:spcBef>
            </a:pPr>
            <a:endParaRPr lang="ar-EG" sz="2800" dirty="0">
              <a:cs typeface="Simplified Arabic" panose="02010000000000000000" pitchFamily="2" charset="-78"/>
            </a:endParaRPr>
          </a:p>
        </p:txBody>
      </p:sp>
    </p:spTree>
    <p:extLst>
      <p:ext uri="{BB962C8B-B14F-4D97-AF65-F5344CB8AC3E}">
        <p14:creationId xmlns:p14="http://schemas.microsoft.com/office/powerpoint/2010/main" xmlns="" val="127314566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p:cNvSpPr>
            <a:spLocks noGrp="1"/>
          </p:cNvSpPr>
          <p:nvPr>
            <p:ph type="sldNum" sz="quarter" idx="10"/>
          </p:nvPr>
        </p:nvSpPr>
        <p:spPr bwMode="auto">
          <a:noFill/>
          <a:ln>
            <a:miter lim="800000"/>
            <a:headEnd/>
            <a:tailEnd/>
          </a:ln>
        </p:spPr>
        <p:txBody>
          <a:bodyPr/>
          <a:lstStyle/>
          <a:p>
            <a:fld id="{E594DD8D-454F-492A-87A9-933E0A1B95AE}" type="slidenum">
              <a:rPr lang="ar-SA" smtClean="0">
                <a:cs typeface="Arial" pitchFamily="34" charset="0"/>
              </a:rPr>
              <a:pPr/>
              <a:t>16</a:t>
            </a:fld>
            <a:endParaRPr lang="en-US" dirty="0" smtClean="0">
              <a:cs typeface="Arial"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23622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dirty="0"/>
          </a:p>
        </p:txBody>
      </p:sp>
      <p:sp>
        <p:nvSpPr>
          <p:cNvPr id="9" name="Title 1"/>
          <p:cNvSpPr txBox="1">
            <a:spLocks/>
          </p:cNvSpPr>
          <p:nvPr/>
        </p:nvSpPr>
        <p:spPr bwMode="auto">
          <a:xfrm>
            <a:off x="0" y="5827162"/>
            <a:ext cx="9906000" cy="914951"/>
          </a:xfrm>
          <a:prstGeom prst="rect">
            <a:avLst/>
          </a:prstGeom>
          <a:noFill/>
          <a:ln w="9525">
            <a:noFill/>
            <a:miter lim="800000"/>
            <a:headEnd/>
            <a:tailEnd/>
          </a:ln>
        </p:spPr>
        <p:txBody>
          <a:bodyPr anchor="ctr"/>
          <a:lstStyle/>
          <a:p>
            <a:pPr algn="ctr"/>
            <a:r>
              <a:rPr lang="ar-SA" sz="3000" b="1" dirty="0" smtClean="0">
                <a:solidFill>
                  <a:schemeClr val="bg1"/>
                </a:solidFill>
              </a:rPr>
              <a:t>مع أطيب التمنيات بالتوفيق                         د</a:t>
            </a:r>
            <a:r>
              <a:rPr lang="ar-SA" sz="3000" b="1" dirty="0">
                <a:solidFill>
                  <a:schemeClr val="bg1"/>
                </a:solidFill>
              </a:rPr>
              <a:t>. حسن مرزوق السيد محمود</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2307</TotalTime>
  <Words>1366</Words>
  <Application>Microsoft Office PowerPoint</Application>
  <PresentationFormat>A4 Paper (210x297 mm)‎</PresentationFormat>
  <Paragraphs>117</Paragraphs>
  <Slides>16</Slides>
  <Notes>0</Notes>
  <HiddenSlides>0</HiddenSlides>
  <MMClips>0</MMClips>
  <ScaleCrop>false</ScaleCrop>
  <HeadingPairs>
    <vt:vector size="4" baseType="variant">
      <vt:variant>
        <vt:lpstr>سمة</vt:lpstr>
      </vt:variant>
      <vt:variant>
        <vt:i4>3</vt:i4>
      </vt:variant>
      <vt:variant>
        <vt:lpstr>عناوين الشرائح</vt:lpstr>
      </vt:variant>
      <vt:variant>
        <vt:i4>16</vt:i4>
      </vt:variant>
    </vt:vector>
  </HeadingPairs>
  <TitlesOfParts>
    <vt:vector size="19" baseType="lpstr">
      <vt:lpstr>Office Theme</vt:lpstr>
      <vt:lpstr>1_Office Theme</vt:lpstr>
      <vt:lpstr>2_Office Theme</vt:lpstr>
      <vt:lpstr>الشريحة 1</vt:lpstr>
      <vt:lpstr>المحاضرة العاشرة عصر المعدن</vt:lpstr>
      <vt:lpstr>الشريحة 3</vt:lpstr>
      <vt:lpstr>الشريحة 4</vt:lpstr>
      <vt:lpstr>الشريحة 5</vt:lpstr>
      <vt:lpstr>الشريحة 6</vt:lpstr>
      <vt:lpstr>الشريحة 7</vt:lpstr>
      <vt:lpstr>الشريحة 8</vt:lpstr>
      <vt:lpstr>الشريحة 9</vt:lpstr>
      <vt:lpstr>الشريحة 10</vt:lpstr>
      <vt:lpstr>الشريحة 11</vt:lpstr>
      <vt:lpstr>الشريحة 12</vt:lpstr>
      <vt:lpstr>الشريحة 13</vt:lpstr>
      <vt:lpstr>الشريحة 14</vt:lpstr>
      <vt:lpstr>الشريحة 15</vt:lpstr>
      <vt:lpstr>الشريحة 16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dell</cp:lastModifiedBy>
  <cp:revision>230</cp:revision>
  <dcterms:created xsi:type="dcterms:W3CDTF">2009-10-14T19:14:34Z</dcterms:created>
  <dcterms:modified xsi:type="dcterms:W3CDTF">2015-04-15T12:06:25Z</dcterms:modified>
</cp:coreProperties>
</file>