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Lst>
  <p:notesMasterIdLst>
    <p:notesMasterId r:id="rId21"/>
  </p:notesMasterIdLst>
  <p:sldIdLst>
    <p:sldId id="300" r:id="rId4"/>
    <p:sldId id="301" r:id="rId5"/>
    <p:sldId id="372" r:id="rId6"/>
    <p:sldId id="384" r:id="rId7"/>
    <p:sldId id="388" r:id="rId8"/>
    <p:sldId id="389" r:id="rId9"/>
    <p:sldId id="390" r:id="rId10"/>
    <p:sldId id="387" r:id="rId11"/>
    <p:sldId id="391" r:id="rId12"/>
    <p:sldId id="392" r:id="rId13"/>
    <p:sldId id="393" r:id="rId14"/>
    <p:sldId id="394" r:id="rId15"/>
    <p:sldId id="386" r:id="rId16"/>
    <p:sldId id="395" r:id="rId17"/>
    <p:sldId id="396" r:id="rId18"/>
    <p:sldId id="385"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FF0066"/>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55" d="100"/>
          <a:sy n="55" d="100"/>
        </p:scale>
        <p:origin x="-906" y="-8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806859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81000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8955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89499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890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671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02900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4877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5114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84979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3593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13686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315031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6331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470091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19477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56734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787717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2314371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762490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123216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76181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645891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75692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41124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prstClr val="white"/>
                </a:solidFill>
                <a:latin typeface="Calibri"/>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5421981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xmlns="" val="385506636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257748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الحادية عشرة</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استكمال </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عصر المعدن</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xmlns="" val="77087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endParaRPr lang="ar-SA" sz="3300" b="1" dirty="0" smtClean="0">
              <a:cs typeface="Simplified Arabic" panose="02010000000000000000" pitchFamily="2" charset="-78"/>
            </a:endParaRPr>
          </a:p>
          <a:p>
            <a:pPr marL="0" indent="0" algn="just" rtl="1">
              <a:spcBef>
                <a:spcPts val="0"/>
              </a:spcBef>
            </a:pPr>
            <a:r>
              <a:rPr lang="ar-SA" sz="3300" b="1" dirty="0" smtClean="0">
                <a:cs typeface="Simplified Arabic" panose="02010000000000000000" pitchFamily="2" charset="-78"/>
              </a:rPr>
              <a:t>أولاً: الملامح العامة لعصر المعدن:</a:t>
            </a:r>
          </a:p>
          <a:p>
            <a:pPr marL="0" indent="0" algn="ctr" rtl="1">
              <a:spcBef>
                <a:spcPts val="0"/>
              </a:spcBef>
            </a:pPr>
            <a:endParaRPr lang="ar-SA" sz="3300" dirty="0" smtClean="0">
              <a:cs typeface="Simplified Arabic" panose="02010000000000000000" pitchFamily="2" charset="-78"/>
            </a:endParaRPr>
          </a:p>
          <a:p>
            <a:pPr marL="0" indent="0" algn="just" rtl="1">
              <a:spcBef>
                <a:spcPts val="0"/>
              </a:spcBef>
            </a:pPr>
            <a:r>
              <a:rPr lang="ar-SA" sz="3300" b="1" dirty="0" smtClean="0">
                <a:cs typeface="Simplified Arabic" panose="02010000000000000000" pitchFamily="2" charset="-78"/>
              </a:rPr>
              <a:t>ثانياً: المراكز الحضارية في عصر المعدن:</a:t>
            </a:r>
          </a:p>
          <a:p>
            <a:pPr marL="0" indent="0" algn="just" rtl="1">
              <a:spcBef>
                <a:spcPts val="0"/>
              </a:spcBef>
            </a:pPr>
            <a:r>
              <a:rPr lang="ar-SA" sz="3300" b="1" dirty="0" smtClean="0">
                <a:solidFill>
                  <a:srgbClr val="92D050"/>
                </a:solidFill>
                <a:cs typeface="Simplified Arabic" panose="02010000000000000000" pitchFamily="2" charset="-78"/>
              </a:rPr>
              <a:t>1- المراكز الحضارية في سوريا وفلسطين.                 </a:t>
            </a:r>
          </a:p>
          <a:p>
            <a:pPr marL="0" indent="0" algn="just" rtl="1">
              <a:spcBef>
                <a:spcPts val="0"/>
              </a:spcBef>
            </a:pPr>
            <a:r>
              <a:rPr lang="ar-SA" sz="3300" b="1" dirty="0" smtClean="0">
                <a:solidFill>
                  <a:srgbClr val="92D050"/>
                </a:solidFill>
                <a:cs typeface="Simplified Arabic" panose="02010000000000000000" pitchFamily="2" charset="-78"/>
              </a:rPr>
              <a:t>2- المراكز الحضارية في الأناضول.</a:t>
            </a:r>
          </a:p>
          <a:p>
            <a:pPr marL="0" indent="0" algn="just" rtl="1">
              <a:spcBef>
                <a:spcPts val="0"/>
              </a:spcBef>
            </a:pPr>
            <a:r>
              <a:rPr lang="ar-SA" sz="3300" b="1" dirty="0" smtClean="0">
                <a:solidFill>
                  <a:srgbClr val="92D050"/>
                </a:solidFill>
                <a:cs typeface="Simplified Arabic" panose="02010000000000000000" pitchFamily="2" charset="-78"/>
              </a:rPr>
              <a:t>3- المراكز الحضارية في إيران.</a:t>
            </a:r>
          </a:p>
          <a:p>
            <a:pPr marL="0" indent="0" algn="just" rtl="1">
              <a:spcBef>
                <a:spcPts val="0"/>
              </a:spcBef>
            </a:pPr>
            <a:r>
              <a:rPr lang="ar-SA" sz="3300" b="1" dirty="0" smtClean="0">
                <a:solidFill>
                  <a:srgbClr val="92D050"/>
                </a:solidFill>
                <a:cs typeface="Simplified Arabic" panose="02010000000000000000" pitchFamily="2" charset="-78"/>
              </a:rPr>
              <a:t>4- المراكز الحضارية في كريت.</a:t>
            </a:r>
          </a:p>
          <a:p>
            <a:pPr marL="0" indent="0" algn="just" rtl="1">
              <a:spcBef>
                <a:spcPts val="0"/>
              </a:spcBef>
            </a:pPr>
            <a:endParaRPr lang="ar-SA" sz="3000" b="1" dirty="0" smtClean="0">
              <a:solidFill>
                <a:srgbClr val="FFFF00"/>
              </a:solidFill>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EG" sz="3000" b="1" dirty="0">
              <a:cs typeface="Simplified Arabic" panose="02010000000000000000" pitchFamily="2" charset="-78"/>
            </a:endParaRPr>
          </a:p>
        </p:txBody>
      </p:sp>
    </p:spTree>
    <p:extLst>
      <p:ext uri="{BB962C8B-B14F-4D97-AF65-F5344CB8AC3E}">
        <p14:creationId xmlns:p14="http://schemas.microsoft.com/office/powerpoint/2010/main" xmlns="" val="3867575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ctr" rtl="1">
              <a:spcBef>
                <a:spcPts val="0"/>
              </a:spcBef>
            </a:pPr>
            <a:r>
              <a:rPr lang="ar-SA" b="1" dirty="0" smtClean="0">
                <a:solidFill>
                  <a:srgbClr val="FFC000"/>
                </a:solidFill>
                <a:cs typeface="Simplified Arabic" panose="02010000000000000000" pitchFamily="2" charset="-78"/>
              </a:rPr>
              <a:t>ثانياً: المراكز الحضارية في عصر المعدن:</a:t>
            </a:r>
          </a:p>
          <a:p>
            <a:pPr marL="0" indent="0" algn="just" rtl="1">
              <a:spcBef>
                <a:spcPts val="0"/>
              </a:spcBef>
            </a:pPr>
            <a:r>
              <a:rPr lang="ar-SA" sz="2800" b="1" i="1" u="sng" dirty="0" smtClean="0">
                <a:cs typeface="Simplified Arabic" panose="02010000000000000000" pitchFamily="2" charset="-78"/>
              </a:rPr>
              <a:t>1- المراكز الحضارية في سوريا وفلسطين.  </a:t>
            </a:r>
          </a:p>
          <a:p>
            <a:pPr marL="0" indent="0" algn="just" rtl="1">
              <a:spcBef>
                <a:spcPts val="0"/>
              </a:spcBef>
            </a:pPr>
            <a:r>
              <a:rPr lang="ar-SA" sz="2800" b="1" dirty="0" smtClean="0">
                <a:solidFill>
                  <a:srgbClr val="92D050"/>
                </a:solidFill>
                <a:cs typeface="Simplified Arabic" panose="02010000000000000000" pitchFamily="2" charset="-78"/>
              </a:rPr>
              <a:t>في شمال سوريا عاش الحوريون إلى غرب أكاد، وامتد وطنهم من الفرات الأوسط في الشرق إلى سواحل البحر المتوسط في الغرب. واغلب الظن أن موطنهم الأصلي كان في إقليم أرمينيا إلى جانب جيرانهم الحيثيين.</a:t>
            </a:r>
          </a:p>
          <a:p>
            <a:pPr marL="0" indent="0" algn="just" rtl="1">
              <a:spcBef>
                <a:spcPts val="0"/>
              </a:spcBef>
            </a:pPr>
            <a:r>
              <a:rPr lang="ar-SA" sz="2800" b="1" dirty="0" smtClean="0">
                <a:solidFill>
                  <a:srgbClr val="92D050"/>
                </a:solidFill>
                <a:cs typeface="Simplified Arabic" panose="02010000000000000000" pitchFamily="2" charset="-78"/>
              </a:rPr>
              <a:t>وقد فرضت جغرافية شمال سوريا أبعادا مختلفة في حضارات عصر المعدن، فهذه المناطق تجمع بين الأودية النهرية ممثلة في الفرات ووادي الخابور، ومنطقة هضاب في الشمال سهلية ممثلة في سهل العمق، ومرتفعات ممثلة في جبال أمانوس، هذا التنوع ارتبط به تنوعا في توزيع السكان والمراكز العمرانية، التي تجمعت عند توافر الماء.</a:t>
            </a:r>
          </a:p>
          <a:p>
            <a:pPr marL="0" indent="0" algn="just" rtl="1">
              <a:spcBef>
                <a:spcPts val="0"/>
              </a:spcBef>
            </a:pPr>
            <a:r>
              <a:rPr lang="ar-SA" sz="2800" b="1" dirty="0" smtClean="0">
                <a:solidFill>
                  <a:srgbClr val="92D050"/>
                </a:solidFill>
                <a:cs typeface="Simplified Arabic" panose="02010000000000000000" pitchFamily="2" charset="-78"/>
              </a:rPr>
              <a:t>ويمكن أن نميز عدة نواحي أخرى ترتبط بحضارة هذا القسم منها:</a:t>
            </a:r>
            <a:endParaRPr lang="ar-SA" sz="2800" b="1" dirty="0">
              <a:solidFill>
                <a:srgbClr val="92D050"/>
              </a:solidFill>
              <a:cs typeface="Simplified Arabic" panose="02010000000000000000" pitchFamily="2" charset="-78"/>
            </a:endParaRPr>
          </a:p>
          <a:p>
            <a:pPr marL="0" indent="0" algn="just" rtl="1">
              <a:spcBef>
                <a:spcPts val="0"/>
              </a:spcBef>
            </a:pPr>
            <a:endParaRPr lang="ar-SA" sz="2800" b="1" dirty="0" smtClean="0">
              <a:solidFill>
                <a:srgbClr val="92D050"/>
              </a:solidFill>
              <a:cs typeface="Simplified Arabic" panose="02010000000000000000" pitchFamily="2" charset="-78"/>
            </a:endParaRPr>
          </a:p>
          <a:p>
            <a:pPr marL="0" indent="0" algn="just" rtl="1">
              <a:spcBef>
                <a:spcPts val="0"/>
              </a:spcBef>
            </a:pPr>
            <a:endParaRPr lang="ar-SA" sz="2800" b="1" dirty="0">
              <a:solidFill>
                <a:srgbClr val="92D050"/>
              </a:solidFill>
              <a:cs typeface="Simplified Arabic" panose="02010000000000000000" pitchFamily="2" charset="-78"/>
            </a:endParaRPr>
          </a:p>
          <a:p>
            <a:pPr marL="0" indent="0" algn="just" rtl="1">
              <a:spcBef>
                <a:spcPts val="0"/>
              </a:spcBef>
            </a:pPr>
            <a:r>
              <a:rPr lang="ar-SA" sz="2800" b="1" dirty="0" smtClean="0">
                <a:solidFill>
                  <a:srgbClr val="92D050"/>
                </a:solidFill>
                <a:cs typeface="Simplified Arabic" panose="02010000000000000000" pitchFamily="2" charset="-78"/>
              </a:rPr>
              <a:t>               </a:t>
            </a:r>
            <a:endParaRPr lang="ar-SA" sz="2800" b="1" dirty="0">
              <a:solidFill>
                <a:srgbClr val="92D050"/>
              </a:solidFill>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xmlns="" val="4948113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b="1" dirty="0" smtClean="0">
                <a:cs typeface="Simplified Arabic" panose="02010000000000000000" pitchFamily="2" charset="-78"/>
              </a:rPr>
              <a:t>* بسبب موقع وطن الحوريين بين الحضارات العراقية في الشرق وحضارات الأناضول وساحل البحر المتوسط في الغرب، فقد تأثروا بالحضارة السومرية شرقا، ونقلوا حضارتهم إلى الحيثيين في الغرب، وتعلموا أيضا من السومريين فنون الكتابة.</a:t>
            </a:r>
            <a:endParaRPr lang="ar-SA" sz="2800" b="1" dirty="0">
              <a:solidFill>
                <a:srgbClr val="92D050"/>
              </a:solidFill>
              <a:cs typeface="Simplified Arabic" panose="02010000000000000000" pitchFamily="2" charset="-78"/>
            </a:endParaRPr>
          </a:p>
          <a:p>
            <a:pPr marL="0" indent="0" algn="just" rtl="1">
              <a:spcBef>
                <a:spcPts val="0"/>
              </a:spcBef>
            </a:pPr>
            <a:r>
              <a:rPr lang="ar-SA" sz="2800" b="1" dirty="0" smtClean="0">
                <a:solidFill>
                  <a:srgbClr val="92D050"/>
                </a:solidFill>
                <a:cs typeface="Simplified Arabic" panose="02010000000000000000" pitchFamily="2" charset="-78"/>
              </a:rPr>
              <a:t>* يبدو أن ما تميزت به العراق من قيام الدولة المستقلة، قد امتد تأثيره إلى شمال سوريا الذى عرفت نظام الدويلات مثل قرقميش وحوران وحلب، وبدون شك فإن جغرافية شمال سوريا تفسر جانبا كبيرا من قيام الدويلات.</a:t>
            </a:r>
          </a:p>
          <a:p>
            <a:pPr marL="457200" indent="-457200" algn="just" rtl="1">
              <a:spcBef>
                <a:spcPts val="0"/>
              </a:spcBef>
              <a:buFont typeface="Arial" panose="020B0604020202020204" pitchFamily="34" charset="0"/>
              <a:buChar char="•"/>
            </a:pPr>
            <a:r>
              <a:rPr lang="ar-SA" sz="2800" b="1" dirty="0" smtClean="0">
                <a:solidFill>
                  <a:srgbClr val="92D050"/>
                </a:solidFill>
                <a:cs typeface="Simplified Arabic" panose="02010000000000000000" pitchFamily="2" charset="-78"/>
              </a:rPr>
              <a:t>كان لشمال سوريا بعض الملامح الحضارية الخاصة، فقد انفرد بصناعة أجود أنواع الفخار.</a:t>
            </a:r>
          </a:p>
          <a:p>
            <a:pPr marL="0" indent="0" algn="just" rtl="1">
              <a:spcBef>
                <a:spcPts val="0"/>
              </a:spcBef>
            </a:pPr>
            <a:r>
              <a:rPr lang="ar-SA" sz="2800" b="1" dirty="0" smtClean="0">
                <a:solidFill>
                  <a:srgbClr val="92D050"/>
                </a:solidFill>
                <a:cs typeface="Simplified Arabic" panose="02010000000000000000" pitchFamily="2" charset="-78"/>
              </a:rPr>
              <a:t>               </a:t>
            </a:r>
            <a:endParaRPr lang="ar-SA" sz="2800" b="1" dirty="0">
              <a:solidFill>
                <a:srgbClr val="92D050"/>
              </a:solidFill>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xmlns="" val="3477761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457200" indent="-457200" algn="just" rtl="1">
              <a:spcBef>
                <a:spcPts val="0"/>
              </a:spcBef>
              <a:buFont typeface="Arial" panose="020B0604020202020204" pitchFamily="34" charset="0"/>
              <a:buChar char="•"/>
            </a:pPr>
            <a:r>
              <a:rPr lang="ar-SA" sz="2800" b="1" dirty="0" smtClean="0">
                <a:solidFill>
                  <a:srgbClr val="92D050"/>
                </a:solidFill>
                <a:cs typeface="Simplified Arabic" panose="02010000000000000000" pitchFamily="2" charset="-78"/>
              </a:rPr>
              <a:t>أما عن باقي الأراضي السورية والفلسطينية، ففي نهاية عصر النحاس وفدت اليها جماعات الفينيقيين وموطنهم الأصلي بابل أو سواحل الخليج العربي، ويطلق عليهم أيضا اسم الكنعانيين، وكانوا شعبا تجاريا ولهذا أنشأوا مستعمرات ومستوطنات عددها 50 مستوطنة، في حوض البحر المتوسط اشهرها : صور، قبرص، صقلية، سردينيا، قرطاجنة بتونس وكانت اشهرها. وقد لجا الفينيقيين إلى البحر مدعومين بمجموعة عوامل من أهمها: وجود البحر المتوسط، والكتل الجبلية في الشرق وهى تعوق اتصالهم بمن جاورهم، ووجود خشب الأرز الذى صنعوا منه سفنهم، ونضيف إلى ذلك موقع بلادهم حيث أحاطت بهم دول قوية مثل الحيثيين في الشمال، والفلسطينيون من الجنوب، والأراميون من الشرق.</a:t>
            </a:r>
          </a:p>
          <a:p>
            <a:pPr marL="457200" indent="-457200" algn="just" rtl="1">
              <a:spcBef>
                <a:spcPts val="0"/>
              </a:spcBef>
              <a:buFont typeface="Arial" panose="020B0604020202020204" pitchFamily="34" charset="0"/>
              <a:buChar char="•"/>
            </a:pPr>
            <a:r>
              <a:rPr lang="ar-SA" sz="2800" b="1" dirty="0" smtClean="0">
                <a:solidFill>
                  <a:srgbClr val="92D050"/>
                </a:solidFill>
                <a:cs typeface="Simplified Arabic" panose="02010000000000000000" pitchFamily="2" charset="-78"/>
              </a:rPr>
              <a:t>كما انهم استعانوا بالنجوم في أسفارهم، وبخاصة النجم القطبي.</a:t>
            </a:r>
            <a:endParaRPr lang="ar-SA" sz="2800" b="1" dirty="0">
              <a:solidFill>
                <a:srgbClr val="92D050"/>
              </a:solidFill>
              <a:cs typeface="Simplified Arabic" panose="02010000000000000000" pitchFamily="2" charset="-78"/>
            </a:endParaRPr>
          </a:p>
          <a:p>
            <a:pPr marL="0" indent="0" algn="just" rtl="1">
              <a:spcBef>
                <a:spcPts val="0"/>
              </a:spcBef>
            </a:pPr>
            <a:r>
              <a:rPr lang="ar-SA" sz="2800" b="1" dirty="0" smtClean="0">
                <a:solidFill>
                  <a:srgbClr val="92D050"/>
                </a:solidFill>
                <a:cs typeface="Simplified Arabic" panose="02010000000000000000" pitchFamily="2" charset="-78"/>
              </a:rPr>
              <a:t>               </a:t>
            </a:r>
            <a:endParaRPr lang="ar-SA" sz="2800" b="1" dirty="0">
              <a:solidFill>
                <a:srgbClr val="92D050"/>
              </a:solidFill>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xmlns="" val="249452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600" b="1" dirty="0" smtClean="0">
                <a:solidFill>
                  <a:srgbClr val="92D050"/>
                </a:solidFill>
                <a:cs typeface="Simplified Arabic" panose="02010000000000000000" pitchFamily="2" charset="-78"/>
              </a:rPr>
              <a:t>وفى سوريا وفلسطين قامت عدة مدن، بعضها يخص الحوريين والاموريين أهمها مارى </a:t>
            </a:r>
            <a:r>
              <a:rPr lang="en-US" sz="2600" b="1" dirty="0" smtClean="0">
                <a:solidFill>
                  <a:srgbClr val="92D050"/>
                </a:solidFill>
                <a:cs typeface="Simplified Arabic" panose="02010000000000000000" pitchFamily="2" charset="-78"/>
              </a:rPr>
              <a:t>Mari</a:t>
            </a:r>
            <a:r>
              <a:rPr lang="ar-SA" sz="2600" b="1" dirty="0" smtClean="0">
                <a:solidFill>
                  <a:srgbClr val="92D050"/>
                </a:solidFill>
                <a:cs typeface="Simplified Arabic" panose="02010000000000000000" pitchFamily="2" charset="-78"/>
              </a:rPr>
              <a:t> التي تقع على الفرات، ثم مدينة حران ومدينة ألالاخ وهى من المدن المستقلة التي وجدت على وادى نهر العاصي، وتأثرت بالحضارة السومرية، وهناك مدينة وجدو </a:t>
            </a:r>
            <a:r>
              <a:rPr lang="en-US" sz="2600" b="1" dirty="0" smtClean="0">
                <a:solidFill>
                  <a:srgbClr val="92D050"/>
                </a:solidFill>
                <a:cs typeface="Simplified Arabic" panose="02010000000000000000" pitchFamily="2" charset="-78"/>
              </a:rPr>
              <a:t>Wegiddo</a:t>
            </a:r>
            <a:r>
              <a:rPr lang="ar-SA" sz="2600" b="1" dirty="0" smtClean="0">
                <a:solidFill>
                  <a:srgbClr val="92D050"/>
                </a:solidFill>
                <a:cs typeface="Simplified Arabic" panose="02010000000000000000" pitchFamily="2" charset="-78"/>
              </a:rPr>
              <a:t> وهى من بقايا مدن فلسطين الداخلية.</a:t>
            </a:r>
          </a:p>
          <a:p>
            <a:pPr marL="0" indent="0" algn="just" rtl="1">
              <a:spcBef>
                <a:spcPts val="0"/>
              </a:spcBef>
            </a:pPr>
            <a:r>
              <a:rPr lang="ar-SA" sz="2600" b="1" dirty="0" smtClean="0">
                <a:solidFill>
                  <a:srgbClr val="92D050"/>
                </a:solidFill>
                <a:cs typeface="Simplified Arabic" panose="02010000000000000000" pitchFamily="2" charset="-78"/>
              </a:rPr>
              <a:t>ومن اهم المدن الفينيقية التي قامت على الساحل، وذلك من الجنوب إلى الشمال : عفلوت ، وأشدود، وعما، وصيدا، وبيروت، وبيبلوس، والأزار، وأوجاريت، وطرابلس، وأورود التي شيدت فوق جزيرة صغيرة قريبة من الساحل.</a:t>
            </a:r>
          </a:p>
          <a:p>
            <a:pPr marL="0" indent="0" algn="just" rtl="1">
              <a:spcBef>
                <a:spcPts val="0"/>
              </a:spcBef>
            </a:pPr>
            <a:r>
              <a:rPr lang="ar-SA" sz="2600" b="1" dirty="0" smtClean="0">
                <a:solidFill>
                  <a:srgbClr val="92D050"/>
                </a:solidFill>
                <a:cs typeface="Simplified Arabic" panose="02010000000000000000" pitchFamily="2" charset="-78"/>
              </a:rPr>
              <a:t>وكانت مدينة اوجاريت تقع على أحد الخلجان القليلة التي تعطى ملجا للسفن الصغيرة على الساحل السوري.</a:t>
            </a:r>
          </a:p>
          <a:p>
            <a:pPr marL="0" indent="0" algn="just" rtl="1">
              <a:spcBef>
                <a:spcPts val="0"/>
              </a:spcBef>
            </a:pPr>
            <a:r>
              <a:rPr lang="ar-SA" sz="2600" b="1" dirty="0" smtClean="0">
                <a:solidFill>
                  <a:srgbClr val="92D050"/>
                </a:solidFill>
                <a:cs typeface="Simplified Arabic" panose="02010000000000000000" pitchFamily="2" charset="-78"/>
              </a:rPr>
              <a:t>وكانت طرابلس قلعة محاطة بالبحر من 3 جوانب، وقام ميناء بيبلوس أيضا في منطقة محمية بواسطة حواجز جبلية صغيرة، وقامت بيروت في لسان بحرى يكون بحيرة ردمها بعد ذلك نهر بيروت، كما قامت صيدا على جزء مرتفع من الأرض وجزء أخر فوق جزيرة.</a:t>
            </a:r>
          </a:p>
          <a:p>
            <a:pPr marL="0" indent="0" algn="just" rtl="1">
              <a:spcBef>
                <a:spcPts val="0"/>
              </a:spcBef>
            </a:pPr>
            <a:r>
              <a:rPr lang="ar-SA" sz="2600" b="1" dirty="0" smtClean="0">
                <a:solidFill>
                  <a:srgbClr val="92D050"/>
                </a:solidFill>
                <a:cs typeface="Simplified Arabic" panose="02010000000000000000" pitchFamily="2" charset="-78"/>
              </a:rPr>
              <a:t>               </a:t>
            </a:r>
            <a:endParaRPr lang="ar-SA" sz="2600" b="1" dirty="0">
              <a:solidFill>
                <a:srgbClr val="92D050"/>
              </a:solidFill>
              <a:cs typeface="Simplified Arabic" panose="02010000000000000000" pitchFamily="2" charset="-78"/>
            </a:endParaRPr>
          </a:p>
          <a:p>
            <a:pPr marL="0" indent="0" algn="just" rtl="1">
              <a:spcBef>
                <a:spcPts val="0"/>
              </a:spcBef>
            </a:pPr>
            <a:endParaRPr lang="ar-EG" sz="2600" dirty="0">
              <a:cs typeface="Simplified Arabic" panose="02010000000000000000" pitchFamily="2" charset="-78"/>
            </a:endParaRPr>
          </a:p>
        </p:txBody>
      </p:sp>
    </p:spTree>
    <p:extLst>
      <p:ext uri="{BB962C8B-B14F-4D97-AF65-F5344CB8AC3E}">
        <p14:creationId xmlns:p14="http://schemas.microsoft.com/office/powerpoint/2010/main" xmlns="" val="6894905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21102" y="1219200"/>
            <a:ext cx="9895114" cy="45720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b="1" i="1" u="sng" dirty="0" smtClean="0">
                <a:solidFill>
                  <a:srgbClr val="92D050"/>
                </a:solidFill>
                <a:cs typeface="Simplified Arabic" panose="02010000000000000000" pitchFamily="2" charset="-78"/>
              </a:rPr>
              <a:t>2- </a:t>
            </a:r>
            <a:r>
              <a:rPr lang="ar-SA" b="1" i="1" u="sng" dirty="0">
                <a:solidFill>
                  <a:srgbClr val="92D050"/>
                </a:solidFill>
                <a:cs typeface="Simplified Arabic" panose="02010000000000000000" pitchFamily="2" charset="-78"/>
              </a:rPr>
              <a:t>المراكز الحضارية في </a:t>
            </a:r>
            <a:r>
              <a:rPr lang="ar-SA" b="1" i="1" u="sng" dirty="0" smtClean="0">
                <a:solidFill>
                  <a:srgbClr val="92D050"/>
                </a:solidFill>
                <a:cs typeface="Simplified Arabic" panose="02010000000000000000" pitchFamily="2" charset="-78"/>
              </a:rPr>
              <a:t>الأناضول.</a:t>
            </a:r>
            <a:endParaRPr lang="ar-SA" b="1" i="1" u="sng" dirty="0">
              <a:solidFill>
                <a:srgbClr val="92D050"/>
              </a:solidFill>
              <a:cs typeface="Simplified Arabic" panose="02010000000000000000" pitchFamily="2" charset="-78"/>
            </a:endParaRPr>
          </a:p>
          <a:p>
            <a:pPr marL="0" indent="0" algn="just" rtl="1">
              <a:spcBef>
                <a:spcPts val="0"/>
              </a:spcBef>
            </a:pPr>
            <a:r>
              <a:rPr lang="ar-SA" dirty="0" smtClean="0">
                <a:cs typeface="Simplified Arabic" panose="02010000000000000000" pitchFamily="2" charset="-78"/>
              </a:rPr>
              <a:t>عاش في الأراضي الجبلية واسيا الصغرى إلى الشمال من سوريا، بعض الجماعات التي مارست حياة العصر الحجري الحديث، وترجع أهمية إقليم الأناضول إلى انه هو المكان الذى عرف فيه النحاس ، ومنذ اللحظة الأولى التي اكتشف فيها الإنسان الأسيوي هذا المعدن، اخذ يتاجر في منتجاته مع جيرانه الجنوبيين، ومن هنا ظهرت في أسيا الصغرى حضارة </a:t>
            </a:r>
            <a:r>
              <a:rPr lang="ar-SA" dirty="0" err="1" smtClean="0">
                <a:cs typeface="Simplified Arabic" panose="02010000000000000000" pitchFamily="2" charset="-78"/>
              </a:rPr>
              <a:t>اساسها</a:t>
            </a:r>
            <a:r>
              <a:rPr lang="ar-SA" dirty="0" smtClean="0">
                <a:cs typeface="Simplified Arabic" panose="02010000000000000000" pitchFamily="2" charset="-78"/>
              </a:rPr>
              <a:t> الصناعة والتجارة، بدلا من الزراعة.</a:t>
            </a:r>
          </a:p>
          <a:p>
            <a:pPr marL="0" indent="0" algn="just" rtl="1">
              <a:spcBef>
                <a:spcPts val="0"/>
              </a:spcBef>
            </a:pPr>
            <a:r>
              <a:rPr lang="ar-SA" dirty="0" smtClean="0">
                <a:cs typeface="Simplified Arabic" panose="02010000000000000000" pitchFamily="2" charset="-78"/>
              </a:rPr>
              <a:t>وعاش من حضارات عصر المعدن في منطقة الأناضول كل من الحيثيين في الوسط ، ومملكة أوراتو في الشرق، وحضارة أرزاوا في الغرب.</a:t>
            </a:r>
          </a:p>
        </p:txBody>
      </p:sp>
    </p:spTree>
    <p:extLst>
      <p:ext uri="{BB962C8B-B14F-4D97-AF65-F5344CB8AC3E}">
        <p14:creationId xmlns:p14="http://schemas.microsoft.com/office/powerpoint/2010/main" xmlns="" val="32796895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419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b="1" dirty="0" smtClean="0">
                <a:solidFill>
                  <a:srgbClr val="92D050"/>
                </a:solidFill>
                <a:cs typeface="Simplified Arabic" panose="02010000000000000000" pitchFamily="2" charset="-78"/>
              </a:rPr>
              <a:t>وتعطى حضارات الأناضول بشكل عام نموذجا للحضارات التي قامت في المناطق المرتفعة في إقليم جنوب غربي أسيا، الذى شهد أول مظاهر الاستقرار للإنسان.</a:t>
            </a:r>
          </a:p>
          <a:p>
            <a:pPr marL="0" indent="0" algn="just" rtl="1">
              <a:spcBef>
                <a:spcPts val="0"/>
              </a:spcBef>
            </a:pPr>
            <a:r>
              <a:rPr lang="ar-SA" b="1" dirty="0" smtClean="0">
                <a:solidFill>
                  <a:srgbClr val="92D050"/>
                </a:solidFill>
                <a:cs typeface="Simplified Arabic" panose="02010000000000000000" pitchFamily="2" charset="-78"/>
              </a:rPr>
              <a:t>وقد حافظ أهل الأناضول على تقاليد اقتصاد الزراعة، وفى نفس الوقت استوعبوا حياة عصر المعدن، مع المحافظة على شخصية المجتمع، وكان تأثرهم بجيرانهم واضحا خاصة من جانب سكان سومر الذى تمثل في معرفة الكتابة وعجلة الفخار.</a:t>
            </a:r>
          </a:p>
          <a:p>
            <a:pPr marL="0" indent="0" algn="just" rtl="1">
              <a:spcBef>
                <a:spcPts val="0"/>
              </a:spcBef>
            </a:pPr>
            <a:r>
              <a:rPr lang="ar-SA" b="1" dirty="0" smtClean="0">
                <a:solidFill>
                  <a:srgbClr val="92D050"/>
                </a:solidFill>
                <a:cs typeface="Simplified Arabic" panose="02010000000000000000" pitchFamily="2" charset="-78"/>
              </a:rPr>
              <a:t>ورغم معرفة الأناضول للمعدن منذ فترة طويلة، فإن استخدام النحاس في صنع الأسلحة والأدوات لم يأت إلا في حوالى الألف الخامس قبل الميلاد.</a:t>
            </a:r>
          </a:p>
          <a:p>
            <a:pPr marL="0" indent="0" algn="just" rtl="1">
              <a:spcBef>
                <a:spcPts val="0"/>
              </a:spcBef>
            </a:pPr>
            <a:endParaRPr lang="ar-SA" b="1" dirty="0" smtClean="0">
              <a:solidFill>
                <a:srgbClr val="92D050"/>
              </a:solidFill>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p:txBody>
      </p:sp>
    </p:spTree>
    <p:extLst>
      <p:ext uri="{BB962C8B-B14F-4D97-AF65-F5344CB8AC3E}">
        <p14:creationId xmlns:p14="http://schemas.microsoft.com/office/powerpoint/2010/main" xmlns="" val="26715966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76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3000" b="1" dirty="0" smtClean="0">
                <a:solidFill>
                  <a:srgbClr val="92D050"/>
                </a:solidFill>
                <a:cs typeface="Simplified Arabic" panose="02010000000000000000" pitchFamily="2" charset="-78"/>
              </a:rPr>
              <a:t>والحيثيين عبارة عن مجموعة من العناصر السلالية المختلفة التي شملت من بينها السكان الأصليين، بالإضافة إلى الجماعات الهندو – أوروبية التي قامت في إقليم القوقاز، وجاءت إلى الأناضول عن طريق الدانوب ، واستطاعوا أن يؤسسوا </a:t>
            </a:r>
            <a:r>
              <a:rPr lang="ar-SA" sz="3000" b="1" dirty="0" err="1" smtClean="0">
                <a:solidFill>
                  <a:srgbClr val="92D050"/>
                </a:solidFill>
                <a:cs typeface="Simplified Arabic" panose="02010000000000000000" pitchFamily="2" charset="-78"/>
              </a:rPr>
              <a:t>إمبراطوريتهم</a:t>
            </a:r>
            <a:r>
              <a:rPr lang="ar-SA" sz="3000" b="1" dirty="0" smtClean="0">
                <a:solidFill>
                  <a:srgbClr val="92D050"/>
                </a:solidFill>
                <a:cs typeface="Simplified Arabic" panose="02010000000000000000" pitchFamily="2" charset="-78"/>
              </a:rPr>
              <a:t> في عصر البرونز المبكر ( 3000 – 2000 ق.م)، وعاش الحيثيون حياة غنية، تكشف عنها تلك الأسوار الضخمة التي أحاطت بعاصمتهم ( قادش القديمة) والقلاع، كما كثر استخدامهم للمعادن بالإضافة إلى النحاس استخدموا الفضة وبعض الأحجار شبه الكريمة.</a:t>
            </a:r>
          </a:p>
          <a:p>
            <a:pPr marL="0" indent="0" algn="just" rtl="1">
              <a:spcBef>
                <a:spcPts val="0"/>
              </a:spcBef>
            </a:pPr>
            <a:r>
              <a:rPr lang="ar-SA" sz="3000" b="1" dirty="0" smtClean="0">
                <a:solidFill>
                  <a:srgbClr val="92D050"/>
                </a:solidFill>
                <a:cs typeface="Simplified Arabic" panose="02010000000000000000" pitchFamily="2" charset="-78"/>
              </a:rPr>
              <a:t>وفى عصر البرونز الأوسط (1950 – 1700 ق.م) يبدأ الاتصال الحضاري للحيثيين بالأشوريين الذين قاموا بالتجارة، واتخذوا من ضواحي قادش مركز لتجارتهم، ونقلوا منتجات الأناضول من النحاس في مقابل المنسوجات. </a:t>
            </a:r>
          </a:p>
          <a:p>
            <a:pPr marL="0" indent="0" algn="just" rtl="1">
              <a:spcBef>
                <a:spcPts val="0"/>
              </a:spcBef>
            </a:pPr>
            <a:endParaRPr lang="ar-SA" sz="3000" b="1" dirty="0" smtClean="0">
              <a:solidFill>
                <a:srgbClr val="92D050"/>
              </a:solidFill>
              <a:cs typeface="Simplified Arabic" panose="02010000000000000000" pitchFamily="2" charset="-78"/>
            </a:endParaRPr>
          </a:p>
          <a:p>
            <a:pPr marL="0" indent="0" algn="just" rtl="1">
              <a:spcBef>
                <a:spcPts val="0"/>
              </a:spcBef>
            </a:pPr>
            <a:endParaRPr lang="ar-SA" sz="3000" dirty="0" smtClean="0">
              <a:cs typeface="Simplified Arabic" panose="02010000000000000000" pitchFamily="2" charset="-78"/>
            </a:endParaRPr>
          </a:p>
        </p:txBody>
      </p:sp>
    </p:spTree>
    <p:extLst>
      <p:ext uri="{BB962C8B-B14F-4D97-AF65-F5344CB8AC3E}">
        <p14:creationId xmlns:p14="http://schemas.microsoft.com/office/powerpoint/2010/main" xmlns="" val="4940994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76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900" b="1" dirty="0" smtClean="0">
                <a:solidFill>
                  <a:srgbClr val="92D050"/>
                </a:solidFill>
                <a:cs typeface="Simplified Arabic" panose="02010000000000000000" pitchFamily="2" charset="-78"/>
              </a:rPr>
              <a:t>وقد تأثر اختيار موقع مدن الأناضول بالظروف الجغرافية للإقليم، فقامت كل مدينة كمركز دفاعي وسط منطقة جبلية، كما كان لاستخدام المعادن أثره في نمو المدن في منطقة تتميز بغناها بالمعادن، وكانت تجارة المعادن رائجة، وقد تطلب ذلك بطبيعة الحال قيام سلطة مركزية تنظم المصالح التجارية وتدعمها قوة حربية ، وقامت المدن في هذه الحركة كمقر للحكومات المنظمة.</a:t>
            </a:r>
          </a:p>
          <a:p>
            <a:pPr marL="0" indent="0" algn="just" rtl="1">
              <a:spcBef>
                <a:spcPts val="0"/>
              </a:spcBef>
            </a:pPr>
            <a:r>
              <a:rPr lang="ar-SA" sz="2900" b="1" dirty="0" smtClean="0">
                <a:solidFill>
                  <a:srgbClr val="92D050"/>
                </a:solidFill>
                <a:cs typeface="Simplified Arabic" panose="02010000000000000000" pitchFamily="2" charset="-78"/>
              </a:rPr>
              <a:t>وكانت قادش أهم مدن الأناضول باعتبارها عاصمة لدولة قوية، كما قامت طروادة على طريق الدردنيل البحري، الذى عن طريقه أحضر التجار الصوف من جنوب روسيا والنحاس من الشواطئ الجنوبية للبحر الأسود.</a:t>
            </a:r>
          </a:p>
          <a:p>
            <a:pPr marL="0" indent="0" algn="just" rtl="1">
              <a:spcBef>
                <a:spcPts val="0"/>
              </a:spcBef>
            </a:pPr>
            <a:r>
              <a:rPr lang="ar-SA" sz="2900" b="1" dirty="0" smtClean="0">
                <a:solidFill>
                  <a:srgbClr val="92D050"/>
                </a:solidFill>
                <a:cs typeface="Simplified Arabic" panose="02010000000000000000" pitchFamily="2" charset="-78"/>
              </a:rPr>
              <a:t>خلاصة القول ، أن النمو الحضري كان علامة بارزة في الأناضول في أثناء القرن الأول من الألف الثاني قبل الميلاد، ورغم قلة الكثافة السكانية فيها ، فتعدد المدن كان هو الأوضح والمميز.</a:t>
            </a:r>
          </a:p>
          <a:p>
            <a:pPr marL="0" indent="0" algn="just" rtl="1">
              <a:spcBef>
                <a:spcPts val="0"/>
              </a:spcBef>
            </a:pPr>
            <a:endParaRPr lang="ar-SA" sz="2900" b="1" dirty="0" smtClean="0">
              <a:solidFill>
                <a:srgbClr val="92D050"/>
              </a:solidFill>
              <a:cs typeface="Simplified Arabic" panose="02010000000000000000" pitchFamily="2" charset="-78"/>
            </a:endParaRPr>
          </a:p>
          <a:p>
            <a:pPr marL="0" indent="0" algn="just" rtl="1">
              <a:spcBef>
                <a:spcPts val="0"/>
              </a:spcBef>
            </a:pPr>
            <a:endParaRPr lang="ar-SA" sz="2900" dirty="0" smtClean="0">
              <a:cs typeface="Simplified Arabic" panose="02010000000000000000" pitchFamily="2" charset="-78"/>
            </a:endParaRPr>
          </a:p>
        </p:txBody>
      </p:sp>
    </p:spTree>
    <p:extLst>
      <p:ext uri="{BB962C8B-B14F-4D97-AF65-F5344CB8AC3E}">
        <p14:creationId xmlns:p14="http://schemas.microsoft.com/office/powerpoint/2010/main" xmlns="" val="37727172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b="1" i="1" u="sng" dirty="0" smtClean="0">
                <a:solidFill>
                  <a:srgbClr val="92D050"/>
                </a:solidFill>
                <a:cs typeface="Simplified Arabic" panose="02010000000000000000" pitchFamily="2" charset="-78"/>
              </a:rPr>
              <a:t>3- </a:t>
            </a:r>
            <a:r>
              <a:rPr lang="ar-SA" b="1" i="1" u="sng" dirty="0">
                <a:solidFill>
                  <a:srgbClr val="92D050"/>
                </a:solidFill>
                <a:cs typeface="Simplified Arabic" panose="02010000000000000000" pitchFamily="2" charset="-78"/>
              </a:rPr>
              <a:t>المراكز الحضارية </a:t>
            </a:r>
            <a:r>
              <a:rPr lang="ar-SA" b="1" i="1" u="sng" dirty="0" smtClean="0">
                <a:solidFill>
                  <a:srgbClr val="92D050"/>
                </a:solidFill>
                <a:cs typeface="Simplified Arabic" panose="02010000000000000000" pitchFamily="2" charset="-78"/>
              </a:rPr>
              <a:t>في إيران.</a:t>
            </a:r>
            <a:endParaRPr lang="ar-SA" b="1" i="1" u="sng" dirty="0">
              <a:solidFill>
                <a:srgbClr val="92D050"/>
              </a:solidFill>
              <a:cs typeface="Simplified Arabic" panose="02010000000000000000" pitchFamily="2" charset="-78"/>
            </a:endParaRPr>
          </a:p>
          <a:p>
            <a:pPr marL="0" indent="0" algn="just" rtl="1">
              <a:spcBef>
                <a:spcPts val="0"/>
              </a:spcBef>
            </a:pPr>
            <a:r>
              <a:rPr lang="ar-SA" dirty="0" smtClean="0">
                <a:cs typeface="Simplified Arabic" panose="02010000000000000000" pitchFamily="2" charset="-78"/>
              </a:rPr>
              <a:t>أوضحت دراسة مراكز الحضارات في العصر الحجري الحديث، في غرب أسيا عن أهمية بعض مواقع هذا العصر التي قامت في إيران، ودورها في معرفة الزراعة وخاصة تلك الواقعة في أودية مرتفعات زاجروس، وفى نطاق الحزام الغربي لصحراء إيران، وسواحل قزوين، والهوامش الجنوبية لتركمانيا، ولا يغير ذلك كله من الحقيقة بأن منطقة القلب كانت تمثل الصحراء الحقيقة، ولم تسمح الحضارات الزراعية بقيام وحدات إقليمية كبيرة باستثناء تلك المنطقة المنخفضة التي تمتد بين وادى الفرات الأدنى وزاجروس، وفى هذه المنطقة قامت مملكة (عيلام) تلك المملكة التي كان لها تأثير كبير في التطور الحضاري لجنوب العراق.</a:t>
            </a:r>
          </a:p>
        </p:txBody>
      </p:sp>
    </p:spTree>
    <p:extLst>
      <p:ext uri="{BB962C8B-B14F-4D97-AF65-F5344CB8AC3E}">
        <p14:creationId xmlns:p14="http://schemas.microsoft.com/office/powerpoint/2010/main" xmlns="" val="23308574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0" y="1295400"/>
            <a:ext cx="9895114" cy="4495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3300" dirty="0" smtClean="0">
                <a:cs typeface="Simplified Arabic" panose="02010000000000000000" pitchFamily="2" charset="-78"/>
              </a:rPr>
              <a:t>وتعد (سوسا) أول مركز حضاري قام في مرتفعات إيران، إذ عاصرت مملكة أكاد والأسرة الثالثة لأور، واستفادت من تعدد مصادر الثروة الطبيعية وقربها من مراكز المدنيات القديمة في ارضى ما بين النهرين، بحيث وصلت من القوة لتغزو أور وتحطمها في حوالى 2000 قبل الميلاد.</a:t>
            </a:r>
          </a:p>
          <a:p>
            <a:pPr marL="0" indent="0" algn="just" rtl="1">
              <a:spcBef>
                <a:spcPts val="0"/>
              </a:spcBef>
            </a:pPr>
            <a:r>
              <a:rPr lang="ar-SA" sz="3300" dirty="0" smtClean="0">
                <a:cs typeface="Simplified Arabic" panose="02010000000000000000" pitchFamily="2" charset="-78"/>
              </a:rPr>
              <a:t>وبالرغم من كل ذلك حافظ أهل سوسا على تقاليد العصر الحجري الحديث، الذى يمكن معرفته من خلال صناعة أواني فخارية تشبه تلك التي عرفت في العصر الحجري الحديث، وعرف أصحاب هذه الحضارة النحاس، وصنعوا منه أدواتهم ، كما عرفوا عجلة الفخار.</a:t>
            </a:r>
          </a:p>
        </p:txBody>
      </p:sp>
    </p:spTree>
    <p:extLst>
      <p:ext uri="{BB962C8B-B14F-4D97-AF65-F5344CB8AC3E}">
        <p14:creationId xmlns:p14="http://schemas.microsoft.com/office/powerpoint/2010/main" xmlns="" val="38521849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26628" y="1600200"/>
            <a:ext cx="9895114" cy="41910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3400" dirty="0" smtClean="0">
                <a:cs typeface="Simplified Arabic" panose="02010000000000000000" pitchFamily="2" charset="-78"/>
              </a:rPr>
              <a:t>واستمرت </a:t>
            </a:r>
            <a:r>
              <a:rPr lang="ar-SA" sz="3400" dirty="0">
                <a:cs typeface="Simplified Arabic" panose="02010000000000000000" pitchFamily="2" charset="-78"/>
              </a:rPr>
              <a:t>عيلام كوحدة مستقلة لمدة الف عام، وفى حوالى القرن </a:t>
            </a:r>
            <a:r>
              <a:rPr lang="ar-SA" sz="3400" dirty="0" smtClean="0">
                <a:cs typeface="Simplified Arabic" panose="02010000000000000000" pitchFamily="2" charset="-78"/>
              </a:rPr>
              <a:t>الثاني </a:t>
            </a:r>
            <a:r>
              <a:rPr lang="ar-SA" sz="3400" dirty="0">
                <a:cs typeface="Simplified Arabic" panose="02010000000000000000" pitchFamily="2" charset="-78"/>
              </a:rPr>
              <a:t>عشر قبل الميلاد تعرضت عيلام لغزو </a:t>
            </a:r>
            <a:r>
              <a:rPr lang="ar-SA" sz="3400" dirty="0" smtClean="0">
                <a:cs typeface="Simplified Arabic" panose="02010000000000000000" pitchFamily="2" charset="-78"/>
              </a:rPr>
              <a:t>خارجي </a:t>
            </a:r>
            <a:r>
              <a:rPr lang="ar-SA" sz="3400" dirty="0">
                <a:cs typeface="Simplified Arabic" panose="02010000000000000000" pitchFamily="2" charset="-78"/>
              </a:rPr>
              <a:t>وفقدت بذلك استقلالها.</a:t>
            </a:r>
            <a:endParaRPr lang="ar-EG" sz="3400" dirty="0">
              <a:cs typeface="Simplified Arabic" panose="02010000000000000000" pitchFamily="2" charset="-78"/>
            </a:endParaRPr>
          </a:p>
          <a:p>
            <a:pPr marL="0" indent="0" algn="just" rtl="1">
              <a:spcBef>
                <a:spcPts val="0"/>
              </a:spcBef>
            </a:pPr>
            <a:r>
              <a:rPr lang="ar-SA" sz="3400" dirty="0" smtClean="0">
                <a:cs typeface="Simplified Arabic" panose="02010000000000000000" pitchFamily="2" charset="-78"/>
              </a:rPr>
              <a:t>وعن طريق الأشوريين، وصلتنا معلومات عن أسماء الشعوب التي سكنت إيران في عصر المعدن، وتم ذلك عند احتكاكهم بهذه الشعوب، عند تامين حدودهم الشرقية خلال القرن التاسع قبل الميلاد، ومن هذه الشعوب نجد الميديين في الشمال، والفرس في شرق وجنوب شرق عيلام، وكانوا يتحدثون اللغة الإيرانية، مع وجود مجموعات كانت تتحدث اللغة الهندو – أوربية. </a:t>
            </a:r>
            <a:endParaRPr lang="ar-EG" sz="3400" dirty="0">
              <a:cs typeface="Simplified Arabic" panose="02010000000000000000" pitchFamily="2" charset="-78"/>
            </a:endParaRPr>
          </a:p>
        </p:txBody>
      </p:sp>
    </p:spTree>
    <p:extLst>
      <p:ext uri="{BB962C8B-B14F-4D97-AF65-F5344CB8AC3E}">
        <p14:creationId xmlns:p14="http://schemas.microsoft.com/office/powerpoint/2010/main" xmlns="" val="15718596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51054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3000" b="1" i="1" u="sng" dirty="0" smtClean="0">
                <a:solidFill>
                  <a:srgbClr val="92D050"/>
                </a:solidFill>
                <a:cs typeface="Simplified Arabic" panose="02010000000000000000" pitchFamily="2" charset="-78"/>
              </a:rPr>
              <a:t>4- </a:t>
            </a:r>
            <a:r>
              <a:rPr lang="ar-SA" sz="3000" b="1" i="1" u="sng" dirty="0">
                <a:solidFill>
                  <a:srgbClr val="92D050"/>
                </a:solidFill>
                <a:cs typeface="Simplified Arabic" panose="02010000000000000000" pitchFamily="2" charset="-78"/>
              </a:rPr>
              <a:t>المراكز الحضارية في كريت.</a:t>
            </a:r>
          </a:p>
          <a:p>
            <a:pPr marL="0" indent="0" algn="just" rtl="1">
              <a:spcBef>
                <a:spcPts val="0"/>
              </a:spcBef>
            </a:pPr>
            <a:r>
              <a:rPr lang="ar-SA" sz="3000" dirty="0" smtClean="0">
                <a:cs typeface="Simplified Arabic" panose="02010000000000000000" pitchFamily="2" charset="-78"/>
              </a:rPr>
              <a:t>عاش في كريت مجموعات سكانية في العصر الحجري الحديث، ويعتقد انهم وفدوا في هجرات متتابعة من الساحل الجنوبي لأسيا الصغرى، واستطاعت هذه الحضارة أن تصل إلى مستوى كبير خلال عصور المعدن، وأن تنتشر باليونان.</a:t>
            </a:r>
          </a:p>
          <a:p>
            <a:pPr marL="0" indent="0" algn="just" rtl="1">
              <a:spcBef>
                <a:spcPts val="0"/>
              </a:spcBef>
            </a:pPr>
            <a:r>
              <a:rPr lang="ar-SA" sz="3000" dirty="0" smtClean="0">
                <a:cs typeface="Simplified Arabic" panose="02010000000000000000" pitchFamily="2" charset="-78"/>
              </a:rPr>
              <a:t>وكان لتقدم الحضارة في كريت مجموعة من العوامل أهمها استقبال عناصر سكانية متباينة الحضارة، فقد وفد اليها منذ البداية هجرات مصرية خرجت من أوطانها بدافع الحروب الأهلية وتمكنت من تأسيس الأسرة الأولى في كريت، وبذلك حملت معها أفكارا حضارية جديدة لهذه الجزيرة، اضف إلى ذلك كان الكريتيون بحارة متنقلون، استفادوا بالتقدم الحضاري على اليابس الأسيوي، والأفريقي عن طريق احتكاكهم بسكان تلك المناطق، واستطاعوا أن يصهروا ما أخذوه من هذه الحضارات وإخراجه بطابع كريتي متأصل. </a:t>
            </a:r>
          </a:p>
        </p:txBody>
      </p:sp>
    </p:spTree>
    <p:extLst>
      <p:ext uri="{BB962C8B-B14F-4D97-AF65-F5344CB8AC3E}">
        <p14:creationId xmlns:p14="http://schemas.microsoft.com/office/powerpoint/2010/main" xmlns="" val="2718515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5181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ولهذا يمكن القول أن الحضارة </a:t>
            </a:r>
            <a:r>
              <a:rPr lang="ar-SA" sz="2800" dirty="0" err="1" smtClean="0">
                <a:cs typeface="Simplified Arabic" panose="02010000000000000000" pitchFamily="2" charset="-78"/>
              </a:rPr>
              <a:t>الكريتية</a:t>
            </a:r>
            <a:r>
              <a:rPr lang="ar-SA" sz="2800" dirty="0" smtClean="0">
                <a:cs typeface="Simplified Arabic" panose="02010000000000000000" pitchFamily="2" charset="-78"/>
              </a:rPr>
              <a:t> أرقى الحضارات القديمة التي نشأت في حوض البحر المتوسط في خلال النصف الأول من الألف الثاني قبل الميلاد.</a:t>
            </a:r>
          </a:p>
          <a:p>
            <a:pPr marL="0" indent="0" algn="just" rtl="1">
              <a:spcBef>
                <a:spcPts val="0"/>
              </a:spcBef>
            </a:pPr>
            <a:r>
              <a:rPr lang="ar-SA" sz="2800" dirty="0" smtClean="0">
                <a:cs typeface="Simplified Arabic" panose="02010000000000000000" pitchFamily="2" charset="-78"/>
              </a:rPr>
              <a:t>أما عن مدن كريت ، فقد روعي في تخطيطها الحماية من الغارات البحرية، والقرصنة، وتعد مدينة (</a:t>
            </a:r>
            <a:r>
              <a:rPr lang="ar-SA" sz="2800" dirty="0" err="1" smtClean="0">
                <a:cs typeface="Simplified Arabic" panose="02010000000000000000" pitchFamily="2" charset="-78"/>
              </a:rPr>
              <a:t>كنسوس</a:t>
            </a:r>
            <a:r>
              <a:rPr lang="ar-SA" sz="2800" dirty="0" smtClean="0">
                <a:cs typeface="Simplified Arabic" panose="02010000000000000000" pitchFamily="2" charset="-78"/>
              </a:rPr>
              <a:t>) اهم مدن كريت، وقد ارتبط نموها بالثروة التي جلبتها البحرية، والتي جعلت منها أولى مدن الشرق الأوسط.</a:t>
            </a:r>
          </a:p>
          <a:p>
            <a:pPr marL="0" indent="0" algn="just" rtl="1">
              <a:spcBef>
                <a:spcPts val="0"/>
              </a:spcBef>
            </a:pPr>
            <a:r>
              <a:rPr lang="ar-SA" sz="2800" dirty="0" smtClean="0">
                <a:cs typeface="Simplified Arabic" panose="02010000000000000000" pitchFamily="2" charset="-78"/>
              </a:rPr>
              <a:t>وكان تخطيط (</a:t>
            </a:r>
            <a:r>
              <a:rPr lang="ar-SA" sz="2800" dirty="0" err="1" smtClean="0">
                <a:cs typeface="Simplified Arabic" panose="02010000000000000000" pitchFamily="2" charset="-78"/>
              </a:rPr>
              <a:t>كنسوس</a:t>
            </a:r>
            <a:r>
              <a:rPr lang="ar-SA" sz="2800" dirty="0" smtClean="0">
                <a:cs typeface="Simplified Arabic" panose="02010000000000000000" pitchFamily="2" charset="-78"/>
              </a:rPr>
              <a:t>) يختلف في نظامه عن نظيره في المدن السومرية التي اشتملت على منطقة مقدسة ومدينة مسورة وضاحية خارجية، وفى المدينة المسورة قام القصر الملكي، ووجد في داخله ضريح لعبادة اله المدينة، وخطط القصر أساسا ليكون منزلا للوزراء والبلاط الملكي.</a:t>
            </a:r>
          </a:p>
          <a:p>
            <a:pPr marL="0" indent="0" algn="just" rtl="1">
              <a:spcBef>
                <a:spcPts val="0"/>
              </a:spcBef>
            </a:pPr>
            <a:r>
              <a:rPr lang="ar-SA" sz="2800" dirty="0" smtClean="0">
                <a:cs typeface="Simplified Arabic" panose="02010000000000000000" pitchFamily="2" charset="-78"/>
              </a:rPr>
              <a:t>وحول القصر الملكي قامت منازل الطبقة الراقية وكانت جيدة البناء، تجاور بعضها البعض، وتتكون هذه المباني من طابقين، وبعد هذه المساكن قام الحى الشعبي الذى ضم منازل صغيرة رصت على هيئة مجمعات  </a:t>
            </a:r>
            <a:endParaRPr lang="ar-EG" sz="2800" dirty="0">
              <a:cs typeface="Simplified Arabic" panose="02010000000000000000" pitchFamily="2" charset="-78"/>
            </a:endParaRPr>
          </a:p>
        </p:txBody>
      </p:sp>
    </p:spTree>
    <p:extLst>
      <p:ext uri="{BB962C8B-B14F-4D97-AF65-F5344CB8AC3E}">
        <p14:creationId xmlns:p14="http://schemas.microsoft.com/office/powerpoint/2010/main" xmlns="" val="6193641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2302</TotalTime>
  <Words>1635</Words>
  <Application>Microsoft Office PowerPoint</Application>
  <PresentationFormat>A4 Paper (210x297 mm)‎</PresentationFormat>
  <Paragraphs>101</Paragraphs>
  <Slides>17</Slides>
  <Notes>0</Notes>
  <HiddenSlides>0</HiddenSlides>
  <MMClips>0</MMClips>
  <ScaleCrop>false</ScaleCrop>
  <HeadingPairs>
    <vt:vector size="4" baseType="variant">
      <vt:variant>
        <vt:lpstr>سمة</vt:lpstr>
      </vt:variant>
      <vt:variant>
        <vt:i4>3</vt:i4>
      </vt:variant>
      <vt:variant>
        <vt:lpstr>عناوين الشرائح</vt:lpstr>
      </vt:variant>
      <vt:variant>
        <vt:i4>17</vt:i4>
      </vt:variant>
    </vt:vector>
  </HeadingPairs>
  <TitlesOfParts>
    <vt:vector size="20" baseType="lpstr">
      <vt:lpstr>Office Theme</vt:lpstr>
      <vt:lpstr>1_Office Theme</vt:lpstr>
      <vt:lpstr>2_Office Theme</vt:lpstr>
      <vt:lpstr>الشريحة 1</vt:lpstr>
      <vt:lpstr>المحاضرة الحادية عشرة استكمال  عصر المعدن</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232</cp:revision>
  <dcterms:created xsi:type="dcterms:W3CDTF">2009-10-14T19:14:34Z</dcterms:created>
  <dcterms:modified xsi:type="dcterms:W3CDTF">2015-04-15T12:06:43Z</dcterms:modified>
</cp:coreProperties>
</file>