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theme/theme4.xml" ContentType="application/vnd.openxmlformats-officedocument.them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5" r:id="rId2"/>
    <p:sldMasterId id="2147483787" r:id="rId3"/>
  </p:sldMasterIdLst>
  <p:notesMasterIdLst>
    <p:notesMasterId r:id="rId15"/>
  </p:notesMasterIdLst>
  <p:sldIdLst>
    <p:sldId id="300" r:id="rId4"/>
    <p:sldId id="301" r:id="rId5"/>
    <p:sldId id="372" r:id="rId6"/>
    <p:sldId id="373" r:id="rId7"/>
    <p:sldId id="374" r:id="rId8"/>
    <p:sldId id="375" r:id="rId9"/>
    <p:sldId id="376" r:id="rId10"/>
    <p:sldId id="377" r:id="rId11"/>
    <p:sldId id="378" r:id="rId12"/>
    <p:sldId id="379"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FF0066"/>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varScale="1">
        <p:scale>
          <a:sx n="55" d="100"/>
          <a:sy n="55" d="100"/>
        </p:scale>
        <p:origin x="-906" y="-8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4/15/2015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8068590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1"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7"/>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1"/>
            <a:ext cx="482600" cy="365125"/>
          </a:xfr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281000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89555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894991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1"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689076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6715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029004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487714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2"/>
            <a:ext cx="553772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511495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849796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735934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0"/>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0"/>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3136864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676A55">
                    <a:lumMod val="75000"/>
                  </a:srgbClr>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676A55">
                    <a:lumMod val="75000"/>
                  </a:srgbClr>
                </a:solidFill>
                <a:latin typeface="Calibri" pitchFamily="34" charset="0"/>
              </a:rPr>
              <a:t>عمادة التعلم الإلكتروني والتعليم عن بعد</a:t>
            </a:r>
            <a:endParaRPr lang="en-US" sz="2400" b="1" dirty="0">
              <a:solidFill>
                <a:srgbClr val="676A55">
                  <a:lumMod val="75000"/>
                </a:srgbClr>
              </a:solidFill>
              <a:latin typeface="Calibri" pitchFamily="34" charset="0"/>
            </a:endParaRPr>
          </a:p>
          <a:p>
            <a:pPr algn="ctr" rtl="0">
              <a:spcBef>
                <a:spcPct val="20000"/>
              </a:spcBef>
              <a:buFont typeface="Arial" pitchFamily="34" charset="0"/>
              <a:buNone/>
            </a:pPr>
            <a:r>
              <a:rPr lang="ar-SA" sz="2400" dirty="0" smtClean="0">
                <a:solidFill>
                  <a:srgbClr val="676A55">
                    <a:lumMod val="75000"/>
                  </a:srgbClr>
                </a:solidFill>
                <a:latin typeface="Calibri" pitchFamily="34" charset="0"/>
              </a:rPr>
              <a:t>	</a:t>
            </a:r>
            <a:endParaRPr lang="en-US" sz="2400" dirty="0">
              <a:solidFill>
                <a:srgbClr val="676A55">
                  <a:lumMod val="75000"/>
                </a:srgb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xmlns="" val="31503141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663316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4700910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1947770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567345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7877178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23143719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7624901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1232165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761813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6458910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756929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prstClr val="white"/>
                </a:solidFill>
                <a:latin typeface="Calibri" pitchFamily="34" charset="0"/>
              </a:rPr>
              <a:t>بحمد الله</a:t>
            </a:r>
            <a:endParaRPr lang="en-US" sz="7200" dirty="0">
              <a:solidFill>
                <a:prstClr val="white"/>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solidFill>
                <a:prstClr val="black"/>
              </a:solidFill>
            </a:endParaRPr>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2411240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2.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2" y="6372225"/>
            <a:ext cx="2518831" cy="338554"/>
          </a:xfrm>
          <a:prstGeom prst="rect">
            <a:avLst/>
          </a:prstGeom>
        </p:spPr>
        <p:txBody>
          <a:bodyPr wrap="none">
            <a:spAutoFit/>
          </a:bodyPr>
          <a:lstStyle/>
          <a:p>
            <a:pPr algn="l" rtl="0" fontAlgn="auto">
              <a:spcBef>
                <a:spcPts val="0"/>
              </a:spcBef>
              <a:spcAft>
                <a:spcPts val="0"/>
              </a:spcAft>
              <a:defRPr/>
            </a:pPr>
            <a:r>
              <a:rPr lang="en-US" sz="1600" dirty="0">
                <a:solidFill>
                  <a:prstClr val="white"/>
                </a:solidFill>
                <a:latin typeface="Calibri"/>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1"/>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9"/>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54219811"/>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King Faisal University</a:t>
            </a:r>
            <a:endParaRPr lang="en-US" sz="1600" dirty="0">
              <a:solidFill>
                <a:prstClr val="white"/>
              </a:solidFill>
              <a:latin typeface="Calibri"/>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جامعة الملك فيصل</a:t>
            </a:r>
            <a:endParaRPr lang="en-US" sz="1600" b="1" dirty="0">
              <a:solidFill>
                <a:prstClr val="white"/>
              </a:solidFill>
              <a:latin typeface="Calibri"/>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cs typeface="+mn-cs"/>
              </a:rPr>
              <a:t>Deanship of E-Learning and Distance Education</a:t>
            </a:r>
            <a:endParaRPr lang="en-US" sz="1200" dirty="0">
              <a:solidFill>
                <a:prstClr val="white"/>
              </a:solidFill>
              <a:latin typeface="Calibri"/>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عمادة التعلم الإ</a:t>
            </a:r>
            <a:r>
              <a:rPr lang="ar-EG" sz="1600" b="1" dirty="0" smtClean="0">
                <a:solidFill>
                  <a:prstClr val="white"/>
                </a:solidFill>
                <a:latin typeface="Calibri"/>
              </a:rPr>
              <a:t>ل</a:t>
            </a:r>
            <a:r>
              <a:rPr lang="ar-SA" sz="1600" b="1" dirty="0" smtClean="0">
                <a:solidFill>
                  <a:prstClr val="white"/>
                </a:solidFill>
                <a:latin typeface="Calibri"/>
              </a:rPr>
              <a:t>كتروني والتعل</a:t>
            </a:r>
            <a:r>
              <a:rPr lang="ar-EG" sz="1600" b="1" dirty="0" smtClean="0">
                <a:solidFill>
                  <a:prstClr val="white"/>
                </a:solidFill>
                <a:latin typeface="Calibri"/>
              </a:rPr>
              <a:t>ي</a:t>
            </a:r>
            <a:r>
              <a:rPr lang="ar-SA" sz="1600" b="1" dirty="0" smtClean="0">
                <a:solidFill>
                  <a:prstClr val="white"/>
                </a:solidFill>
                <a:latin typeface="Calibri"/>
              </a:rPr>
              <a:t>م عن بعد</a:t>
            </a:r>
            <a:endParaRPr lang="en-US" sz="1600" b="1" dirty="0">
              <a:solidFill>
                <a:prstClr val="white"/>
              </a:solidFill>
              <a:latin typeface="Calibri"/>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a:defRPr/>
            </a:pPr>
            <a:fld id="{E1D16D93-8795-4AD6-9A1F-54CC01E741BE}" type="slidenum">
              <a:rPr lang="ar-SA" smtClean="0">
                <a:solidFill>
                  <a:prstClr val="white"/>
                </a:solidFill>
              </a:rPr>
              <a:pPr>
                <a:defRPr/>
              </a:pPr>
              <a:t>‹#›</a:t>
            </a:fld>
            <a:endParaRPr lang="en-US" dirty="0" smtClean="0">
              <a:solidFill>
                <a:prstClr val="white"/>
              </a:solidFill>
            </a:endParaRPr>
          </a:p>
        </p:txBody>
      </p:sp>
    </p:spTree>
    <p:extLst>
      <p:ext uri="{BB962C8B-B14F-4D97-AF65-F5344CB8AC3E}">
        <p14:creationId xmlns:p14="http://schemas.microsoft.com/office/powerpoint/2010/main" xmlns="" val="385506636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1</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xmlns="" val="25774863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الثانية عشرة</a:t>
            </a:r>
            <a:br>
              <a:rPr lang="ar-SA" b="1"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أثر الإنسان في البيئة</a:t>
            </a:r>
            <a:br>
              <a:rPr lang="ar-SA" b="1" dirty="0" smtClean="0">
                <a:solidFill>
                  <a:srgbClr val="FF3300"/>
                </a:solidFill>
                <a:cs typeface="Arial" pitchFamily="34" charset="0"/>
              </a:rPr>
            </a:br>
            <a:r>
              <a:rPr lang="ar-SA" b="1" dirty="0" smtClean="0">
                <a:solidFill>
                  <a:srgbClr val="FF3300"/>
                </a:solidFill>
                <a:cs typeface="Arial" pitchFamily="34" charset="0"/>
              </a:rPr>
              <a:t>التطور وملامح التغيير</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xmlns="" val="770875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600" b="1" dirty="0" smtClean="0">
                <a:solidFill>
                  <a:srgbClr val="FFFF00"/>
                </a:solidFill>
                <a:cs typeface="Simplified Arabic" panose="02010000000000000000" pitchFamily="2" charset="-78"/>
              </a:rPr>
              <a:t>قبل أن نتابع تطور وملامح تأثير الإنسان في البيئة، تجدر الإشارة إلى بعض الملاحظات وهى:</a:t>
            </a:r>
          </a:p>
          <a:p>
            <a:pPr marL="0" indent="0" algn="just" rtl="1">
              <a:spcBef>
                <a:spcPts val="0"/>
              </a:spcBef>
            </a:pPr>
            <a:r>
              <a:rPr lang="ar-SA" sz="2600" b="1" dirty="0" smtClean="0">
                <a:solidFill>
                  <a:srgbClr val="FFFF00"/>
                </a:solidFill>
                <a:cs typeface="Simplified Arabic" panose="02010000000000000000" pitchFamily="2" charset="-78"/>
              </a:rPr>
              <a:t>أ- </a:t>
            </a:r>
            <a:r>
              <a:rPr lang="ar-SA" sz="2600" b="1" dirty="0" smtClean="0">
                <a:cs typeface="Simplified Arabic" panose="02010000000000000000" pitchFamily="2" charset="-78"/>
              </a:rPr>
              <a:t>حدوث تغيرات </a:t>
            </a:r>
            <a:r>
              <a:rPr lang="ar-SA" sz="2600" b="1" dirty="0" smtClean="0">
                <a:solidFill>
                  <a:srgbClr val="FFFF00"/>
                </a:solidFill>
                <a:cs typeface="Simplified Arabic" panose="02010000000000000000" pitchFamily="2" charset="-78"/>
              </a:rPr>
              <a:t>بيئية واسعة في الزمن الرابع خاصة التغيرات الجيولوجية والمناخية، وتغيرات النبات الطبيعي والحيوان البرى والأمراض ثم الإنسان، وكل عناصر مترابطة يؤثر كل منها في الأخر.</a:t>
            </a:r>
          </a:p>
          <a:p>
            <a:pPr marL="0" indent="0" algn="just" rtl="1">
              <a:spcBef>
                <a:spcPts val="0"/>
              </a:spcBef>
            </a:pPr>
            <a:r>
              <a:rPr lang="ar-SA" sz="2600" b="1" dirty="0" smtClean="0">
                <a:solidFill>
                  <a:srgbClr val="FFFF00"/>
                </a:solidFill>
                <a:cs typeface="Simplified Arabic" panose="02010000000000000000" pitchFamily="2" charset="-78"/>
              </a:rPr>
              <a:t>ب- </a:t>
            </a:r>
            <a:r>
              <a:rPr lang="ar-SA" sz="2600" b="1" dirty="0" smtClean="0">
                <a:cs typeface="Simplified Arabic" panose="02010000000000000000" pitchFamily="2" charset="-78"/>
              </a:rPr>
              <a:t>اتخذت العلاقة </a:t>
            </a:r>
            <a:r>
              <a:rPr lang="ar-SA" sz="2600" b="1" dirty="0" smtClean="0">
                <a:solidFill>
                  <a:srgbClr val="FFFF00"/>
                </a:solidFill>
                <a:cs typeface="Simplified Arabic" panose="02010000000000000000" pitchFamily="2" charset="-78"/>
              </a:rPr>
              <a:t>بين الإنسان والبيئة مراحل زمنية محددة تمت في دورات، بحيث بدأ التأثير من جانب الإنسان في فترة معينة، ثم لم تلبث بعد مرور فترة زمنية أن تصل هذه العلاقة إلى الذروة، وبدأت المراحل في المناطق التي انزاح عنها الجليد في نهاية الدور الجليدي الأخير في نطاق العروض العليا في نصف الكرة الشمالي، في هذه المناطق تكونت أنواع معينة من التربة لتصل إلى مرحلة الذروة، لتبدأ بعدها مرحلة نمو غطاء من الغابات، تعرض إلى الإزالة من جانب الزراع في العصر الحجري الحديث، لتصل إلى ذروة جديدة ثم تتابع المراحل بالتعدين ثم بالصناعة.</a:t>
            </a:r>
          </a:p>
          <a:p>
            <a:pPr marL="0" indent="0" algn="just" rtl="1">
              <a:spcBef>
                <a:spcPts val="0"/>
              </a:spcBef>
            </a:pPr>
            <a:endParaRPr lang="ar-SA" sz="2600" b="1" dirty="0">
              <a:cs typeface="Simplified Arabic" panose="02010000000000000000" pitchFamily="2" charset="-78"/>
            </a:endParaRPr>
          </a:p>
          <a:p>
            <a:pPr marL="0" indent="0" algn="just" rtl="1">
              <a:spcBef>
                <a:spcPts val="0"/>
              </a:spcBef>
            </a:pPr>
            <a:endParaRPr lang="ar-SA" sz="2600" b="1" dirty="0" smtClean="0">
              <a:cs typeface="Simplified Arabic" panose="02010000000000000000" pitchFamily="2" charset="-78"/>
            </a:endParaRPr>
          </a:p>
          <a:p>
            <a:pPr marL="0" indent="0" algn="just" rtl="1">
              <a:spcBef>
                <a:spcPts val="0"/>
              </a:spcBef>
            </a:pPr>
            <a:endParaRPr lang="ar-SA" sz="2600" b="1" dirty="0">
              <a:cs typeface="Simplified Arabic" panose="02010000000000000000" pitchFamily="2" charset="-78"/>
            </a:endParaRPr>
          </a:p>
          <a:p>
            <a:pPr marL="0" indent="0" algn="just" rtl="1">
              <a:spcBef>
                <a:spcPts val="0"/>
              </a:spcBef>
            </a:pPr>
            <a:endParaRPr lang="ar-SA" sz="2600" b="1" dirty="0" smtClean="0">
              <a:cs typeface="Simplified Arabic" panose="02010000000000000000" pitchFamily="2" charset="-78"/>
            </a:endParaRPr>
          </a:p>
          <a:p>
            <a:pPr marL="0" indent="0" algn="just" rtl="1">
              <a:spcBef>
                <a:spcPts val="0"/>
              </a:spcBef>
            </a:pPr>
            <a:endParaRPr lang="ar-SA" sz="2600" b="1" dirty="0">
              <a:cs typeface="Simplified Arabic" panose="02010000000000000000" pitchFamily="2" charset="-78"/>
            </a:endParaRPr>
          </a:p>
          <a:p>
            <a:pPr marL="0" indent="0" algn="just" rtl="1">
              <a:spcBef>
                <a:spcPts val="0"/>
              </a:spcBef>
            </a:pPr>
            <a:endParaRPr lang="ar-SA" sz="2600" b="1" dirty="0" smtClean="0">
              <a:cs typeface="Simplified Arabic" panose="02010000000000000000" pitchFamily="2" charset="-78"/>
            </a:endParaRPr>
          </a:p>
          <a:p>
            <a:pPr marL="0" indent="0" algn="just" rtl="1">
              <a:spcBef>
                <a:spcPts val="0"/>
              </a:spcBef>
            </a:pPr>
            <a:endParaRPr lang="ar-SA" sz="2600" b="1" dirty="0">
              <a:cs typeface="Simplified Arabic" panose="02010000000000000000" pitchFamily="2" charset="-78"/>
            </a:endParaRPr>
          </a:p>
          <a:p>
            <a:pPr marL="0" indent="0" algn="just" rtl="1">
              <a:spcBef>
                <a:spcPts val="0"/>
              </a:spcBef>
            </a:pPr>
            <a:endParaRPr lang="ar-EG" sz="2600" b="1" dirty="0">
              <a:cs typeface="Simplified Arabic" panose="02010000000000000000" pitchFamily="2" charset="-78"/>
            </a:endParaRPr>
          </a:p>
        </p:txBody>
      </p:sp>
    </p:spTree>
    <p:extLst>
      <p:ext uri="{BB962C8B-B14F-4D97-AF65-F5344CB8AC3E}">
        <p14:creationId xmlns:p14="http://schemas.microsoft.com/office/powerpoint/2010/main" xmlns="" val="38675750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900" b="1" dirty="0" smtClean="0">
                <a:solidFill>
                  <a:srgbClr val="FFFF00"/>
                </a:solidFill>
                <a:cs typeface="Simplified Arabic" panose="02010000000000000000" pitchFamily="2" charset="-78"/>
              </a:rPr>
              <a:t>ج- </a:t>
            </a:r>
            <a:r>
              <a:rPr lang="ar-SA" sz="2900" b="1" dirty="0" smtClean="0">
                <a:cs typeface="Simplified Arabic" panose="02010000000000000000" pitchFamily="2" charset="-78"/>
              </a:rPr>
              <a:t>اختلف تأثير </a:t>
            </a:r>
            <a:r>
              <a:rPr lang="ar-SA" sz="2900" b="1" dirty="0" smtClean="0">
                <a:solidFill>
                  <a:srgbClr val="FFFF00"/>
                </a:solidFill>
                <a:cs typeface="Simplified Arabic" panose="02010000000000000000" pitchFamily="2" charset="-78"/>
              </a:rPr>
              <a:t>الإنسان في البيئة من قارة لأخرى ومن فترة حضارية لأخرى، فكان التأثير واضحا ومميزا في قارة أوروبا وفى كل المراحل الحضارية، على العكس في قارة أمريكا الشمالية، بحيث أصبح التعرف على مظاهر تعديل الإنسان في القارة الأخيرة من الأمور الصعبة. وتشترك جميع قارات العالم في اقتران تأثير الإنسان في البيئة بالمراحل الاقتصادية التي مرت بها البشرية.</a:t>
            </a:r>
          </a:p>
          <a:p>
            <a:pPr marL="0" indent="0" algn="just" rtl="1">
              <a:spcBef>
                <a:spcPts val="0"/>
              </a:spcBef>
            </a:pPr>
            <a:r>
              <a:rPr lang="ar-SA" sz="2900" b="1" dirty="0" smtClean="0">
                <a:cs typeface="Simplified Arabic" panose="02010000000000000000" pitchFamily="2" charset="-78"/>
              </a:rPr>
              <a:t>أولا: انقراض بعض أنواع الحيوانات في أواخر البليوستوسين وفى الهولوسين:</a:t>
            </a:r>
          </a:p>
          <a:p>
            <a:pPr marL="0" indent="0" algn="just" rtl="1">
              <a:spcBef>
                <a:spcPts val="0"/>
              </a:spcBef>
            </a:pPr>
            <a:r>
              <a:rPr lang="ar-SA" sz="2900" b="1" dirty="0" smtClean="0">
                <a:solidFill>
                  <a:srgbClr val="FFFF00"/>
                </a:solidFill>
                <a:cs typeface="Simplified Arabic" panose="02010000000000000000" pitchFamily="2" charset="-78"/>
              </a:rPr>
              <a:t>لم يكن انقراض الحيوانات قاصرا على البليوستوسين والهولوسين بل يكشف التاريخ الحفرى عن موجات من الانقراض تمت في التاريخ الجيولوجى الطويل، كان أهمها انقراض الديناصورات منذ منتصف الكريتاسى، وظاهرة الانقراض طبيعية. </a:t>
            </a:r>
            <a:endParaRPr lang="ar-SA" sz="2900" b="1" dirty="0">
              <a:solidFill>
                <a:srgbClr val="FFFF00"/>
              </a:solidFill>
              <a:cs typeface="Simplified Arabic" panose="02010000000000000000" pitchFamily="2" charset="-78"/>
            </a:endParaRPr>
          </a:p>
          <a:p>
            <a:pPr marL="0" indent="0" algn="just" rtl="1">
              <a:spcBef>
                <a:spcPts val="0"/>
              </a:spcBef>
            </a:pPr>
            <a:endParaRPr lang="ar-SA" sz="2900" b="1" dirty="0" smtClean="0">
              <a:cs typeface="Simplified Arabic" panose="02010000000000000000" pitchFamily="2" charset="-78"/>
            </a:endParaRPr>
          </a:p>
          <a:p>
            <a:pPr marL="0" indent="0" algn="just" rtl="1">
              <a:spcBef>
                <a:spcPts val="0"/>
              </a:spcBef>
            </a:pPr>
            <a:endParaRPr lang="ar-SA" sz="2900" b="1" dirty="0">
              <a:cs typeface="Simplified Arabic" panose="02010000000000000000" pitchFamily="2" charset="-78"/>
            </a:endParaRPr>
          </a:p>
          <a:p>
            <a:pPr marL="0" indent="0" algn="just" rtl="1">
              <a:spcBef>
                <a:spcPts val="0"/>
              </a:spcBef>
            </a:pPr>
            <a:endParaRPr lang="ar-SA" sz="2900" b="1" dirty="0" smtClean="0">
              <a:cs typeface="Simplified Arabic" panose="02010000000000000000" pitchFamily="2" charset="-78"/>
            </a:endParaRPr>
          </a:p>
          <a:p>
            <a:pPr marL="0" indent="0" algn="just" rtl="1">
              <a:spcBef>
                <a:spcPts val="0"/>
              </a:spcBef>
            </a:pPr>
            <a:endParaRPr lang="ar-SA" sz="2900" b="1" dirty="0">
              <a:cs typeface="Simplified Arabic" panose="02010000000000000000" pitchFamily="2" charset="-78"/>
            </a:endParaRPr>
          </a:p>
          <a:p>
            <a:pPr marL="0" indent="0" algn="just" rtl="1">
              <a:spcBef>
                <a:spcPts val="0"/>
              </a:spcBef>
            </a:pPr>
            <a:endParaRPr lang="ar-SA" sz="2900" b="1" dirty="0" smtClean="0">
              <a:cs typeface="Simplified Arabic" panose="02010000000000000000" pitchFamily="2" charset="-78"/>
            </a:endParaRPr>
          </a:p>
          <a:p>
            <a:pPr marL="0" indent="0" algn="just" rtl="1">
              <a:spcBef>
                <a:spcPts val="0"/>
              </a:spcBef>
            </a:pPr>
            <a:endParaRPr lang="ar-SA" sz="2900" b="1" dirty="0">
              <a:cs typeface="Simplified Arabic" panose="02010000000000000000" pitchFamily="2" charset="-78"/>
            </a:endParaRPr>
          </a:p>
          <a:p>
            <a:pPr marL="0" indent="0" algn="just" rtl="1">
              <a:spcBef>
                <a:spcPts val="0"/>
              </a:spcBef>
            </a:pPr>
            <a:endParaRPr lang="ar-EG" sz="2900" b="1" dirty="0">
              <a:cs typeface="Simplified Arabic" panose="02010000000000000000" pitchFamily="2" charset="-78"/>
            </a:endParaRPr>
          </a:p>
        </p:txBody>
      </p:sp>
    </p:spTree>
    <p:extLst>
      <p:ext uri="{BB962C8B-B14F-4D97-AF65-F5344CB8AC3E}">
        <p14:creationId xmlns:p14="http://schemas.microsoft.com/office/powerpoint/2010/main" xmlns="" val="5421846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600" b="1" dirty="0" smtClean="0">
                <a:cs typeface="Simplified Arabic" panose="02010000000000000000" pitchFamily="2" charset="-78"/>
              </a:rPr>
              <a:t>وسنركز هنا </a:t>
            </a:r>
            <a:r>
              <a:rPr lang="ar-SA" sz="2600" b="1" dirty="0" smtClean="0">
                <a:solidFill>
                  <a:srgbClr val="FFFF00"/>
                </a:solidFill>
                <a:cs typeface="Simplified Arabic" panose="02010000000000000000" pitchFamily="2" charset="-78"/>
              </a:rPr>
              <a:t>على الانقراض الذى تم في البليوستوسين والهولوسين، مع ملاحظة أن الحيوانات كانت تتحرك عبر المعابر البرية التي ربطت القارات في البليوستوسين.</a:t>
            </a:r>
          </a:p>
          <a:p>
            <a:pPr marL="0" indent="0" algn="just" rtl="1">
              <a:spcBef>
                <a:spcPts val="0"/>
              </a:spcBef>
            </a:pPr>
            <a:r>
              <a:rPr lang="ar-SA" sz="2600" b="1" dirty="0" smtClean="0">
                <a:solidFill>
                  <a:srgbClr val="FFFF00"/>
                </a:solidFill>
                <a:cs typeface="Simplified Arabic" panose="02010000000000000000" pitchFamily="2" charset="-78"/>
              </a:rPr>
              <a:t>ومن اشهر الحيوانات التي انقرضت في أواخر البليوستوسين الماموث، والماستدون وهو حيوان يشبه الفيل الحالي، ووحيد القرن الصوفي بالإضافة إلى عدد </a:t>
            </a:r>
            <a:r>
              <a:rPr lang="ar-SA" sz="2600" b="1" dirty="0">
                <a:solidFill>
                  <a:srgbClr val="FFFF00"/>
                </a:solidFill>
                <a:cs typeface="Simplified Arabic" panose="02010000000000000000" pitchFamily="2" charset="-78"/>
              </a:rPr>
              <a:t>من الطيور </a:t>
            </a:r>
            <a:r>
              <a:rPr lang="ar-SA" sz="2600" b="1" dirty="0" smtClean="0">
                <a:solidFill>
                  <a:srgbClr val="FFFF00"/>
                </a:solidFill>
                <a:cs typeface="Simplified Arabic" panose="02010000000000000000" pitchFamily="2" charset="-78"/>
              </a:rPr>
              <a:t>أكلة </a:t>
            </a:r>
            <a:r>
              <a:rPr lang="ar-SA" sz="2600" b="1" dirty="0">
                <a:solidFill>
                  <a:srgbClr val="FFFF00"/>
                </a:solidFill>
                <a:cs typeface="Simplified Arabic" panose="02010000000000000000" pitchFamily="2" charset="-78"/>
              </a:rPr>
              <a:t>العشب، والتي تميزت بأحجامها </a:t>
            </a:r>
            <a:r>
              <a:rPr lang="ar-SA" sz="2600" b="1" dirty="0" smtClean="0">
                <a:solidFill>
                  <a:srgbClr val="FFFF00"/>
                </a:solidFill>
                <a:cs typeface="Simplified Arabic" panose="02010000000000000000" pitchFamily="2" charset="-78"/>
              </a:rPr>
              <a:t>الكبيرة، وبأوزان زادت على 50 كيلو جرام.</a:t>
            </a:r>
          </a:p>
          <a:p>
            <a:pPr marL="0" indent="0" algn="just" rtl="1">
              <a:spcBef>
                <a:spcPts val="0"/>
              </a:spcBef>
            </a:pPr>
            <a:r>
              <a:rPr lang="ar-SA" sz="2600" b="1" dirty="0" smtClean="0">
                <a:solidFill>
                  <a:srgbClr val="FFFF00"/>
                </a:solidFill>
                <a:cs typeface="Simplified Arabic" panose="02010000000000000000" pitchFamily="2" charset="-78"/>
              </a:rPr>
              <a:t>وللتدليل، نجد أنه في القرن التاسع عشر حدث انقراض لنحو 40 نوعا من الحيوانات، ونفس العدد خلال النصف الأول من القرن العشرين، وفى تقدير أن نحو 270 نوع من الثدييات انقرضت خلال 100 الف سنة الأخيرة.</a:t>
            </a:r>
          </a:p>
          <a:p>
            <a:pPr marL="0" indent="0" algn="just" rtl="1">
              <a:spcBef>
                <a:spcPts val="0"/>
              </a:spcBef>
            </a:pPr>
            <a:r>
              <a:rPr lang="ar-SA" sz="2600" b="1" dirty="0" smtClean="0">
                <a:cs typeface="Simplified Arabic" panose="02010000000000000000" pitchFamily="2" charset="-78"/>
              </a:rPr>
              <a:t>وقد اختلفت </a:t>
            </a:r>
            <a:r>
              <a:rPr lang="ar-SA" sz="2600" b="1" dirty="0" smtClean="0">
                <a:solidFill>
                  <a:srgbClr val="FFFF00"/>
                </a:solidFill>
                <a:cs typeface="Simplified Arabic" panose="02010000000000000000" pitchFamily="2" charset="-78"/>
              </a:rPr>
              <a:t>الآراء عن أسباب انقراض بعض أنواع الحيوانات في أواخر البليوستوسين، فهناك من يؤيد المبدأ الخاص بتأثير التغيرات المناخية في أواخر البليوستوسين من البرد والرطوبة إلى الدفء والجفاف، وما ارتبط من تغيرات في توزيع النبات الطبيعي.</a:t>
            </a:r>
            <a:endParaRPr lang="ar-SA" sz="2600" b="1" dirty="0">
              <a:solidFill>
                <a:srgbClr val="FFFF00"/>
              </a:solidFill>
              <a:cs typeface="Simplified Arabic" panose="02010000000000000000" pitchFamily="2" charset="-78"/>
            </a:endParaRPr>
          </a:p>
          <a:p>
            <a:pPr marL="0" indent="0" algn="just" rtl="1">
              <a:spcBef>
                <a:spcPts val="0"/>
              </a:spcBef>
            </a:pPr>
            <a:r>
              <a:rPr lang="ar-SA" sz="2600" b="1" dirty="0" smtClean="0">
                <a:solidFill>
                  <a:srgbClr val="FFFF00"/>
                </a:solidFill>
                <a:cs typeface="Simplified Arabic" panose="02010000000000000000" pitchFamily="2" charset="-78"/>
              </a:rPr>
              <a:t> </a:t>
            </a:r>
          </a:p>
          <a:p>
            <a:pPr marL="0" indent="0" algn="just" rtl="1">
              <a:spcBef>
                <a:spcPts val="0"/>
              </a:spcBef>
            </a:pPr>
            <a:endParaRPr lang="ar-SA" sz="2600" b="1" dirty="0" smtClean="0">
              <a:cs typeface="Simplified Arabic" panose="02010000000000000000" pitchFamily="2" charset="-78"/>
            </a:endParaRPr>
          </a:p>
          <a:p>
            <a:pPr marL="0" indent="0" algn="just" rtl="1">
              <a:spcBef>
                <a:spcPts val="0"/>
              </a:spcBef>
            </a:pPr>
            <a:endParaRPr lang="ar-SA" sz="2600" b="1" dirty="0">
              <a:cs typeface="Simplified Arabic" panose="02010000000000000000" pitchFamily="2" charset="-78"/>
            </a:endParaRPr>
          </a:p>
          <a:p>
            <a:pPr marL="0" indent="0" algn="just" rtl="1">
              <a:spcBef>
                <a:spcPts val="0"/>
              </a:spcBef>
            </a:pPr>
            <a:endParaRPr lang="ar-SA" sz="2600" b="1" dirty="0" smtClean="0">
              <a:cs typeface="Simplified Arabic" panose="02010000000000000000" pitchFamily="2" charset="-78"/>
            </a:endParaRPr>
          </a:p>
          <a:p>
            <a:pPr marL="0" indent="0" algn="just" rtl="1">
              <a:spcBef>
                <a:spcPts val="0"/>
              </a:spcBef>
            </a:pPr>
            <a:endParaRPr lang="ar-SA" sz="2600" b="1" dirty="0">
              <a:cs typeface="Simplified Arabic" panose="02010000000000000000" pitchFamily="2" charset="-78"/>
            </a:endParaRPr>
          </a:p>
          <a:p>
            <a:pPr marL="0" indent="0" algn="just" rtl="1">
              <a:spcBef>
                <a:spcPts val="0"/>
              </a:spcBef>
            </a:pPr>
            <a:endParaRPr lang="ar-SA" sz="2600" b="1" dirty="0" smtClean="0">
              <a:cs typeface="Simplified Arabic" panose="02010000000000000000" pitchFamily="2" charset="-78"/>
            </a:endParaRPr>
          </a:p>
          <a:p>
            <a:pPr marL="0" indent="0" algn="just" rtl="1">
              <a:spcBef>
                <a:spcPts val="0"/>
              </a:spcBef>
            </a:pPr>
            <a:endParaRPr lang="ar-SA" sz="2600" b="1" dirty="0">
              <a:cs typeface="Simplified Arabic" panose="02010000000000000000" pitchFamily="2" charset="-78"/>
            </a:endParaRPr>
          </a:p>
          <a:p>
            <a:pPr marL="0" indent="0" algn="just" rtl="1">
              <a:spcBef>
                <a:spcPts val="0"/>
              </a:spcBef>
            </a:pPr>
            <a:endParaRPr lang="ar-EG" sz="2600" b="1" dirty="0">
              <a:cs typeface="Simplified Arabic" panose="02010000000000000000" pitchFamily="2" charset="-78"/>
            </a:endParaRPr>
          </a:p>
        </p:txBody>
      </p:sp>
    </p:spTree>
    <p:extLst>
      <p:ext uri="{BB962C8B-B14F-4D97-AF65-F5344CB8AC3E}">
        <p14:creationId xmlns:p14="http://schemas.microsoft.com/office/powerpoint/2010/main" xmlns="" val="1684778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800" b="1" dirty="0" smtClean="0">
                <a:solidFill>
                  <a:srgbClr val="FFFF00"/>
                </a:solidFill>
                <a:cs typeface="Simplified Arabic" panose="02010000000000000000" pitchFamily="2" charset="-78"/>
              </a:rPr>
              <a:t>وفى الجانب المقابل، هناك من يؤيد تأثير الإنسان في انقراض بعض أنواع الحيوانات. وقد أجريت دراسات عديدة لتؤكد تأثير الإنسان في انقراض الحيوانات، فقد توصل العلماء إلى نتيجة هامة وهى تتلخص في تركز معظم حالات انقراض الحيوانات في المناطق القريبة التي استقر فيها الإنسان، في فترات متأخرة خاصة في الأميركتين أو في الجزر القريبة أو البعيدة منها.</a:t>
            </a:r>
          </a:p>
          <a:p>
            <a:pPr marL="0" indent="0" algn="just" rtl="1">
              <a:spcBef>
                <a:spcPts val="0"/>
              </a:spcBef>
            </a:pPr>
            <a:r>
              <a:rPr lang="ar-SA" sz="2800" b="1" dirty="0" smtClean="0">
                <a:solidFill>
                  <a:srgbClr val="FFFF00"/>
                </a:solidFill>
                <a:cs typeface="Simplified Arabic" panose="02010000000000000000" pitchFamily="2" charset="-78"/>
              </a:rPr>
              <a:t>وتتفق معظم الدراسات على أن، معظم حالات الانقراض التي حدثت في أواخر البليوستوسين كانت من نصيب الحيوانات الضخمة.</a:t>
            </a:r>
          </a:p>
          <a:p>
            <a:pPr marL="0" indent="0" algn="just" rtl="1">
              <a:spcBef>
                <a:spcPts val="0"/>
              </a:spcBef>
            </a:pPr>
            <a:r>
              <a:rPr lang="ar-SA" sz="3000" b="1" dirty="0" smtClean="0">
                <a:cs typeface="Simplified Arabic" panose="02010000000000000000" pitchFamily="2" charset="-78"/>
              </a:rPr>
              <a:t> 1- انقراض الحيوانات في قارات العالم القديم:</a:t>
            </a:r>
          </a:p>
          <a:p>
            <a:pPr marL="0" indent="0" algn="just" rtl="1">
              <a:spcBef>
                <a:spcPts val="0"/>
              </a:spcBef>
            </a:pPr>
            <a:r>
              <a:rPr lang="ar-SA" sz="2800" b="1" dirty="0" smtClean="0">
                <a:solidFill>
                  <a:srgbClr val="FFFF00"/>
                </a:solidFill>
                <a:cs typeface="Simplified Arabic" panose="02010000000000000000" pitchFamily="2" charset="-78"/>
              </a:rPr>
              <a:t>شهدت قارة إفريقيا موجات من انقراض بعض أنواع الحيوانات خاصة في الهولوسين في أجزائها الشمالية والجنوبية، والتي تميزت بحدوث تغيرات مناخية في هذا </a:t>
            </a:r>
            <a:r>
              <a:rPr lang="ar-SA" sz="2600" b="1" dirty="0" smtClean="0">
                <a:solidFill>
                  <a:srgbClr val="FFFF00"/>
                </a:solidFill>
                <a:cs typeface="Simplified Arabic" panose="02010000000000000000" pitchFamily="2" charset="-78"/>
              </a:rPr>
              <a:t>العصر.</a:t>
            </a:r>
            <a:endParaRPr lang="ar-SA" sz="2800" b="1" dirty="0">
              <a:solidFill>
                <a:srgbClr val="FFFF00"/>
              </a:solidFill>
              <a:cs typeface="Simplified Arabic" panose="02010000000000000000" pitchFamily="2" charset="-78"/>
            </a:endParaRPr>
          </a:p>
        </p:txBody>
      </p:sp>
    </p:spTree>
    <p:extLst>
      <p:ext uri="{BB962C8B-B14F-4D97-AF65-F5344CB8AC3E}">
        <p14:creationId xmlns:p14="http://schemas.microsoft.com/office/powerpoint/2010/main" xmlns="" val="15064144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500" b="1" dirty="0" smtClean="0">
                <a:solidFill>
                  <a:srgbClr val="FFFF00"/>
                </a:solidFill>
                <a:cs typeface="Simplified Arabic" panose="02010000000000000000" pitchFamily="2" charset="-78"/>
              </a:rPr>
              <a:t>وقد بدأ الانقراض في الجنوب في منطقة الكاب مبكرا عنه في الشمال، واستغرق الانقراض في الجنوب 3 الأف سنة ( 12000 – 9000 سنة مضت) في حين استغرق الانقراض في الشمال نحو الف سنة ( 5000 – 4000 )، وهو ما انعكس في اختلاف أعداد الحيوانات المنقرضة، فبرغم الاعتراف بحدوث التغيرات المناخية في انقراض الحيوانات، فلا يمكن أن ننكر الدور الذى قام به الإنسان خاصة في شمالي القارة، خاصة مع تزامن هذه الفترة مع الاستقرار وحياة الزراعة، وقيام المدنيات المبكرة في هذه المناطق وخاصة في مصر.</a:t>
            </a:r>
          </a:p>
          <a:p>
            <a:pPr marL="0" indent="0" algn="just" rtl="1">
              <a:spcBef>
                <a:spcPts val="0"/>
              </a:spcBef>
            </a:pPr>
            <a:r>
              <a:rPr lang="ar-SA" sz="2500" b="1" dirty="0" smtClean="0">
                <a:cs typeface="Simplified Arabic" panose="02010000000000000000" pitchFamily="2" charset="-78"/>
              </a:rPr>
              <a:t>أما عن قارة أوروبا</a:t>
            </a:r>
            <a:r>
              <a:rPr lang="ar-SA" sz="2500" b="1" dirty="0" smtClean="0">
                <a:solidFill>
                  <a:srgbClr val="FFFF00"/>
                </a:solidFill>
                <a:cs typeface="Simplified Arabic" panose="02010000000000000000" pitchFamily="2" charset="-78"/>
              </a:rPr>
              <a:t>، فقد انقرض من حيواناتها الماموث، ووحيد القرن الصوفي والآيل العملاق ودب الكهف وأسد الكهف.</a:t>
            </a:r>
          </a:p>
          <a:p>
            <a:pPr marL="0" indent="0" algn="just" rtl="1">
              <a:spcBef>
                <a:spcPts val="0"/>
              </a:spcBef>
            </a:pPr>
            <a:r>
              <a:rPr lang="ar-SA" sz="2500" b="1" dirty="0" smtClean="0">
                <a:cs typeface="Simplified Arabic" panose="02010000000000000000" pitchFamily="2" charset="-78"/>
              </a:rPr>
              <a:t>وفى جزر البحر المتوسط</a:t>
            </a:r>
            <a:r>
              <a:rPr lang="ar-SA" sz="2500" b="1" dirty="0" smtClean="0">
                <a:solidFill>
                  <a:srgbClr val="FFFF00"/>
                </a:solidFill>
                <a:cs typeface="Simplified Arabic" panose="02010000000000000000" pitchFamily="2" charset="-78"/>
              </a:rPr>
              <a:t>، استوطنت أنواع عديدة من الحيوانات خاصة فرس النهر القزمي والفيل وبعض أنواع القوارض ذات الأحجام الكبيرة، ويعود تطور حيوانات البحر المتوسط لفترة طويلة إلى عزلتها خلال الفترات التي هبط فيها منسوب البحر المتوسط أثناء الدور الجليدي، وربما حدث انقراض بعض الحيوانات في الفترة التي استقر فيها الإنسان من حوالى 8000 سنة مضت.</a:t>
            </a:r>
          </a:p>
          <a:p>
            <a:pPr marL="0" indent="0" algn="just" rtl="1">
              <a:spcBef>
                <a:spcPts val="0"/>
              </a:spcBef>
            </a:pPr>
            <a:r>
              <a:rPr lang="ar-SA" sz="2500" b="1" dirty="0">
                <a:solidFill>
                  <a:srgbClr val="FFFF00"/>
                </a:solidFill>
                <a:cs typeface="Simplified Arabic" panose="02010000000000000000" pitchFamily="2" charset="-78"/>
              </a:rPr>
              <a:t> </a:t>
            </a:r>
            <a:endParaRPr lang="ar-SA" sz="2500" b="1" dirty="0" smtClean="0">
              <a:solidFill>
                <a:srgbClr val="FFFF00"/>
              </a:solidFill>
              <a:cs typeface="Simplified Arabic" panose="02010000000000000000" pitchFamily="2" charset="-78"/>
            </a:endParaRPr>
          </a:p>
          <a:p>
            <a:pPr marL="0" indent="0" algn="just" rtl="1">
              <a:spcBef>
                <a:spcPts val="0"/>
              </a:spcBef>
            </a:pPr>
            <a:r>
              <a:rPr lang="ar-SA" sz="2500" b="1" dirty="0" smtClean="0">
                <a:cs typeface="Simplified Arabic" panose="02010000000000000000" pitchFamily="2" charset="-78"/>
              </a:rPr>
              <a:t> </a:t>
            </a:r>
            <a:endParaRPr lang="ar-SA" sz="2500" b="1" dirty="0">
              <a:solidFill>
                <a:srgbClr val="FFFF00"/>
              </a:solidFill>
              <a:cs typeface="Simplified Arabic" panose="02010000000000000000" pitchFamily="2" charset="-78"/>
            </a:endParaRPr>
          </a:p>
        </p:txBody>
      </p:sp>
    </p:spTree>
    <p:extLst>
      <p:ext uri="{BB962C8B-B14F-4D97-AF65-F5344CB8AC3E}">
        <p14:creationId xmlns:p14="http://schemas.microsoft.com/office/powerpoint/2010/main" xmlns="" val="36172669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8</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3000" b="1" dirty="0" smtClean="0">
                <a:cs typeface="Simplified Arabic" panose="02010000000000000000" pitchFamily="2" charset="-78"/>
              </a:rPr>
              <a:t>2- انقراض الحيوانات في قارات العالم الجديد.</a:t>
            </a:r>
          </a:p>
          <a:p>
            <a:pPr marL="0" indent="0" algn="just" rtl="1">
              <a:spcBef>
                <a:spcPts val="0"/>
              </a:spcBef>
            </a:pPr>
            <a:r>
              <a:rPr lang="ar-SA" sz="2700" b="1" dirty="0" smtClean="0">
                <a:solidFill>
                  <a:srgbClr val="FFFF00"/>
                </a:solidFill>
                <a:cs typeface="Simplified Arabic" panose="02010000000000000000" pitchFamily="2" charset="-78"/>
              </a:rPr>
              <a:t>كان انقراض الحيوانات في العالم الجديد يختلف عن نظيره في العالم القديم، ففي أمريكا الشمالية انقرضت أنواع قليلة من حيواناتها عندما وصل جليد البليوستوسين إلى قمته، وفى أواخر دور ويسكونسن كان حوالى 35 نوعا من الحيوانات قد انقرضت بسبب نشاط عمليات الصيد من جانب الإنسان.</a:t>
            </a:r>
          </a:p>
          <a:p>
            <a:pPr marL="0" indent="0" algn="just" rtl="1">
              <a:spcBef>
                <a:spcPts val="0"/>
              </a:spcBef>
            </a:pPr>
            <a:r>
              <a:rPr lang="ar-SA" sz="2700" b="1" dirty="0" smtClean="0">
                <a:cs typeface="Simplified Arabic" panose="02010000000000000000" pitchFamily="2" charset="-78"/>
              </a:rPr>
              <a:t>وفى أمريكا الجنوبية</a:t>
            </a:r>
            <a:r>
              <a:rPr lang="ar-SA" sz="2700" b="1" dirty="0" smtClean="0">
                <a:solidFill>
                  <a:srgbClr val="FFFF00"/>
                </a:solidFill>
                <a:cs typeface="Simplified Arabic" panose="02010000000000000000" pitchFamily="2" charset="-78"/>
              </a:rPr>
              <a:t>، انقرضت أعداد اكثر من الحيوانات، ويفسر العالم مارتن ذلك بوصول الإنسان اليها خلال الفترة من 11500 – 11000 سنة مضت مدعما بأدوات وأسلحة متطورة، استخدمها في الصيد. ويشير التحليل الكربوني إلى اختفاء بعض أنواع الحيوانات في الأميركتين منذ 12 الف سنة، أو ربما 10800 سنة مضت، واستمرت موجات الانقراض حتى ستة الأف سنة، وتشير بعض الدراسات إلى اختفاء الثدييات الضخمة أول الأمر من الاسكا، ثم بعد ذلك السهول الوسطى. ومن عهد قريب اختفى ما يقرب من ثلاثة أرباع الحيوانات العاشبة في أمريكا الشمالية.</a:t>
            </a:r>
          </a:p>
          <a:p>
            <a:pPr marL="0" indent="0" algn="just" rtl="1">
              <a:spcBef>
                <a:spcPts val="0"/>
              </a:spcBef>
            </a:pPr>
            <a:endParaRPr lang="ar-SA" sz="2400" b="1" dirty="0" smtClean="0">
              <a:solidFill>
                <a:srgbClr val="FFFF00"/>
              </a:solidFill>
              <a:cs typeface="Simplified Arabic" panose="02010000000000000000" pitchFamily="2" charset="-78"/>
            </a:endParaRPr>
          </a:p>
          <a:p>
            <a:pPr marL="0" indent="0" algn="just" rtl="1">
              <a:spcBef>
                <a:spcPts val="0"/>
              </a:spcBef>
            </a:pPr>
            <a:r>
              <a:rPr lang="ar-SA" sz="2500" b="1" dirty="0" smtClean="0">
                <a:solidFill>
                  <a:srgbClr val="FFFF00"/>
                </a:solidFill>
                <a:cs typeface="Simplified Arabic" panose="02010000000000000000" pitchFamily="2" charset="-78"/>
              </a:rPr>
              <a:t> </a:t>
            </a:r>
          </a:p>
          <a:p>
            <a:pPr marL="0" indent="0" algn="just" rtl="1">
              <a:spcBef>
                <a:spcPts val="0"/>
              </a:spcBef>
            </a:pPr>
            <a:r>
              <a:rPr lang="ar-SA" sz="2500" b="1" dirty="0" smtClean="0">
                <a:cs typeface="Simplified Arabic" panose="02010000000000000000" pitchFamily="2" charset="-78"/>
              </a:rPr>
              <a:t> </a:t>
            </a:r>
            <a:endParaRPr lang="ar-SA" sz="2500" b="1" dirty="0">
              <a:solidFill>
                <a:srgbClr val="FFFF00"/>
              </a:solidFill>
              <a:cs typeface="Simplified Arabic" panose="02010000000000000000" pitchFamily="2" charset="-78"/>
            </a:endParaRPr>
          </a:p>
        </p:txBody>
      </p:sp>
    </p:spTree>
    <p:extLst>
      <p:ext uri="{BB962C8B-B14F-4D97-AF65-F5344CB8AC3E}">
        <p14:creationId xmlns:p14="http://schemas.microsoft.com/office/powerpoint/2010/main" xmlns="" val="37396985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700" b="1" dirty="0" smtClean="0">
                <a:cs typeface="Simplified Arabic" panose="02010000000000000000" pitchFamily="2" charset="-78"/>
              </a:rPr>
              <a:t>وقد اختفى من أستراليا </a:t>
            </a:r>
            <a:r>
              <a:rPr lang="ar-SA" sz="2700" b="1" dirty="0" smtClean="0">
                <a:solidFill>
                  <a:srgbClr val="FFFF00"/>
                </a:solidFill>
                <a:cs typeface="Simplified Arabic" panose="02010000000000000000" pitchFamily="2" charset="-78"/>
              </a:rPr>
              <a:t>نحو 35 نوعا، كان أهمها الكانجرو العملاق، والكوالا  والنوع المعروف باسم ديابروتودون. وقد تأكد انقراض الحيوانات الضخمة في أستراليا بعد وصول الإنسان إليها منذ حوالى 40000 سنة. ويمكن أن نرجع عمليات الانقراض      ( لعدم وجود دليل قاطع على تأثير الإنسان) إلى الفترة من 30-10 الأف سنة مضت، والذى ترتب عليه تغيرات كبيرة في توزيع النبات الطبيعي، منها تناقص مساحات الغابات المدارية التي كانت تتركز في السهول الساحلية، وحل محلها الأحراج والحشائش.</a:t>
            </a:r>
          </a:p>
          <a:p>
            <a:pPr marL="0" indent="0" algn="just" rtl="1">
              <a:spcBef>
                <a:spcPts val="0"/>
              </a:spcBef>
            </a:pPr>
            <a:r>
              <a:rPr lang="ar-SA" sz="2700" b="1" dirty="0" smtClean="0">
                <a:cs typeface="Simplified Arabic" panose="02010000000000000000" pitchFamily="2" charset="-78"/>
              </a:rPr>
              <a:t>وتعطى جزر نيوزيلند </a:t>
            </a:r>
            <a:r>
              <a:rPr lang="ar-SA" sz="2700" b="1" dirty="0" smtClean="0">
                <a:solidFill>
                  <a:srgbClr val="FFFF00"/>
                </a:solidFill>
                <a:cs typeface="Simplified Arabic" panose="02010000000000000000" pitchFamily="2" charset="-78"/>
              </a:rPr>
              <a:t>نموذجا جيدا للعزلة التي استمرت لملايين السنين، ولذلك احتفظت بحيواناتها على عكس أستراليا.  </a:t>
            </a:r>
          </a:p>
          <a:p>
            <a:pPr marL="0" indent="0" algn="just" rtl="1">
              <a:spcBef>
                <a:spcPts val="0"/>
              </a:spcBef>
            </a:pPr>
            <a:r>
              <a:rPr lang="ar-SA" sz="2700" b="1" dirty="0" smtClean="0">
                <a:solidFill>
                  <a:srgbClr val="FFFF00"/>
                </a:solidFill>
                <a:cs typeface="Simplified Arabic" panose="02010000000000000000" pitchFamily="2" charset="-78"/>
              </a:rPr>
              <a:t> </a:t>
            </a:r>
            <a:r>
              <a:rPr lang="ar-SA" sz="2700" b="1" i="1" u="sng" dirty="0" smtClean="0">
                <a:cs typeface="Simplified Arabic" panose="02010000000000000000" pitchFamily="2" charset="-78"/>
              </a:rPr>
              <a:t>والخلاصة</a:t>
            </a:r>
            <a:r>
              <a:rPr lang="ar-SA" sz="2700" b="1" dirty="0" smtClean="0">
                <a:solidFill>
                  <a:srgbClr val="FFFF00"/>
                </a:solidFill>
                <a:cs typeface="Simplified Arabic" panose="02010000000000000000" pitchFamily="2" charset="-78"/>
              </a:rPr>
              <a:t>، أن هناك تباين في موجات انقراض الحيوانات بين قارات العالمين القديم والحديث، وتباين أسباب الانقراض، وان كان للإنسان دور واضح ومميز في بعض المناطق، وهو ما يتضح من الحقائق التالية: </a:t>
            </a:r>
          </a:p>
          <a:p>
            <a:pPr marL="0" indent="0" algn="just" rtl="1">
              <a:spcBef>
                <a:spcPts val="0"/>
              </a:spcBef>
            </a:pPr>
            <a:r>
              <a:rPr lang="ar-SA" sz="2800" b="1" dirty="0" smtClean="0">
                <a:cs typeface="Simplified Arabic" panose="02010000000000000000" pitchFamily="2" charset="-78"/>
              </a:rPr>
              <a:t> </a:t>
            </a:r>
            <a:endParaRPr lang="ar-SA" sz="2800" b="1" dirty="0">
              <a:solidFill>
                <a:srgbClr val="FFFF00"/>
              </a:solidFill>
              <a:cs typeface="Simplified Arabic" panose="02010000000000000000" pitchFamily="2" charset="-78"/>
            </a:endParaRPr>
          </a:p>
        </p:txBody>
      </p:sp>
    </p:spTree>
    <p:extLst>
      <p:ext uri="{BB962C8B-B14F-4D97-AF65-F5344CB8AC3E}">
        <p14:creationId xmlns:p14="http://schemas.microsoft.com/office/powerpoint/2010/main" xmlns="" val="24507136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800" b="1" dirty="0" smtClean="0">
                <a:cs typeface="Simplified Arabic" panose="02010000000000000000" pitchFamily="2" charset="-78"/>
              </a:rPr>
              <a:t> 1- يعتقد أن إنسان ما قبل التاريخ قد قضى على الثدييات الكبيرة صيدا وقنصاُ.</a:t>
            </a:r>
          </a:p>
          <a:p>
            <a:pPr marL="0" indent="0" algn="just" rtl="1">
              <a:spcBef>
                <a:spcPts val="0"/>
              </a:spcBef>
            </a:pPr>
            <a:r>
              <a:rPr lang="ar-SA" sz="2800" b="1" dirty="0" smtClean="0">
                <a:solidFill>
                  <a:srgbClr val="FFFF00"/>
                </a:solidFill>
                <a:cs typeface="Simplified Arabic" panose="02010000000000000000" pitchFamily="2" charset="-78"/>
              </a:rPr>
              <a:t>2- تدل دراسة الانقراض على مسئولية الإنسان عن اختفاء نحو 450 نوعا من الحيوانات.</a:t>
            </a:r>
          </a:p>
          <a:p>
            <a:pPr marL="0" indent="0" algn="just" rtl="1">
              <a:spcBef>
                <a:spcPts val="0"/>
              </a:spcBef>
            </a:pPr>
            <a:r>
              <a:rPr lang="ar-SA" sz="2800" b="1" dirty="0" smtClean="0">
                <a:solidFill>
                  <a:srgbClr val="FFFF00"/>
                </a:solidFill>
                <a:cs typeface="Simplified Arabic" panose="02010000000000000000" pitchFamily="2" charset="-78"/>
              </a:rPr>
              <a:t>3- لا يمكن إنكار دور التغيرات المناخية والعوامل البيئية في انقراض بعض أنواع الحيوانات، واستمرار دور هذه العوامل حتى عهد قريب، بسبب الثورانات البركانية ونشاط الزوابع والأعاصير بالإضافة إلى الكوارث الطبيعية الأخرى أو البرودة في الجزر القطبية.</a:t>
            </a:r>
          </a:p>
          <a:p>
            <a:pPr marL="0" indent="0" algn="just" rtl="1">
              <a:spcBef>
                <a:spcPts val="0"/>
              </a:spcBef>
            </a:pPr>
            <a:r>
              <a:rPr lang="ar-SA" sz="2800" b="1" dirty="0" smtClean="0">
                <a:solidFill>
                  <a:srgbClr val="FFFF00"/>
                </a:solidFill>
                <a:cs typeface="Simplified Arabic" panose="02010000000000000000" pitchFamily="2" charset="-78"/>
              </a:rPr>
              <a:t>3- تشترك قارات العالم القديم الثلاث في كون حالات الانقراض بها ترتبط بالتغيرات المناخية التي حدثت في أواخر الدور الجليدي الأخير.</a:t>
            </a:r>
          </a:p>
          <a:p>
            <a:pPr marL="0" indent="0" algn="just" rtl="1">
              <a:spcBef>
                <a:spcPts val="0"/>
              </a:spcBef>
            </a:pPr>
            <a:r>
              <a:rPr lang="ar-SA" sz="2800" b="1" dirty="0" smtClean="0">
                <a:solidFill>
                  <a:srgbClr val="FFFF00"/>
                </a:solidFill>
                <a:cs typeface="Simplified Arabic" panose="02010000000000000000" pitchFamily="2" charset="-78"/>
              </a:rPr>
              <a:t>4- لازالت هناك قضايا تحتاج إلى دراسة خاصة ما يتصل بتأثر الحيوانات المنقرضة بالتغيرات المناخية دون أنواع أخرى.</a:t>
            </a:r>
          </a:p>
        </p:txBody>
      </p:sp>
    </p:spTree>
    <p:extLst>
      <p:ext uri="{BB962C8B-B14F-4D97-AF65-F5344CB8AC3E}">
        <p14:creationId xmlns:p14="http://schemas.microsoft.com/office/powerpoint/2010/main" xmlns="" val="10756062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11</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9" name="Title 1"/>
          <p:cNvSpPr txBox="1">
            <a:spLocks/>
          </p:cNvSpPr>
          <p:nvPr/>
        </p:nvSpPr>
        <p:spPr bwMode="auto">
          <a:xfrm>
            <a:off x="0" y="5827162"/>
            <a:ext cx="9906000" cy="914951"/>
          </a:xfrm>
          <a:prstGeom prst="rect">
            <a:avLst/>
          </a:prstGeom>
          <a:noFill/>
          <a:ln w="9525">
            <a:noFill/>
            <a:miter lim="800000"/>
            <a:headEnd/>
            <a:tailEnd/>
          </a:ln>
        </p:spPr>
        <p:txBody>
          <a:bodyPr anchor="ctr"/>
          <a:lstStyle/>
          <a:p>
            <a:pPr algn="ctr"/>
            <a:r>
              <a:rPr lang="ar-SA" sz="3000" b="1" dirty="0" smtClean="0">
                <a:solidFill>
                  <a:schemeClr val="bg1"/>
                </a:solidFill>
              </a:rPr>
              <a:t>مع أطيب التمنيات بالتوفيق                         د</a:t>
            </a:r>
            <a:r>
              <a:rPr lang="ar-SA" sz="3000" b="1" dirty="0">
                <a:solidFill>
                  <a:schemeClr val="bg1"/>
                </a:solidFill>
              </a:rPr>
              <a:t>. حسن مرزوق السيد محمود</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2474</TotalTime>
  <Words>1224</Words>
  <Application>Microsoft Office PowerPoint</Application>
  <PresentationFormat>A4 Paper (210x297 mm)‎</PresentationFormat>
  <Paragraphs>81</Paragraphs>
  <Slides>11</Slides>
  <Notes>0</Notes>
  <HiddenSlides>0</HiddenSlides>
  <MMClips>0</MMClips>
  <ScaleCrop>false</ScaleCrop>
  <HeadingPairs>
    <vt:vector size="4" baseType="variant">
      <vt:variant>
        <vt:lpstr>سمة</vt:lpstr>
      </vt:variant>
      <vt:variant>
        <vt:i4>3</vt:i4>
      </vt:variant>
      <vt:variant>
        <vt:lpstr>عناوين الشرائح</vt:lpstr>
      </vt:variant>
      <vt:variant>
        <vt:i4>11</vt:i4>
      </vt:variant>
    </vt:vector>
  </HeadingPairs>
  <TitlesOfParts>
    <vt:vector size="14" baseType="lpstr">
      <vt:lpstr>Office Theme</vt:lpstr>
      <vt:lpstr>1_Office Theme</vt:lpstr>
      <vt:lpstr>2_Office Theme</vt:lpstr>
      <vt:lpstr>الشريحة 1</vt:lpstr>
      <vt:lpstr>المحاضرة الثانية عشرة  أثر الإنسان في البيئة التطور وملامح التغيير</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dell</cp:lastModifiedBy>
  <cp:revision>256</cp:revision>
  <dcterms:created xsi:type="dcterms:W3CDTF">2009-10-14T19:14:34Z</dcterms:created>
  <dcterms:modified xsi:type="dcterms:W3CDTF">2015-04-15T12:07:01Z</dcterms:modified>
</cp:coreProperties>
</file>