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2"/>
  </p:notesMasterIdLst>
  <p:sldIdLst>
    <p:sldId id="300" r:id="rId4"/>
    <p:sldId id="301" r:id="rId5"/>
    <p:sldId id="381" r:id="rId6"/>
    <p:sldId id="380" r:id="rId7"/>
    <p:sldId id="383" r:id="rId8"/>
    <p:sldId id="384" r:id="rId9"/>
    <p:sldId id="385" r:id="rId10"/>
    <p:sldId id="386" r:id="rId11"/>
    <p:sldId id="387" r:id="rId12"/>
    <p:sldId id="394" r:id="rId13"/>
    <p:sldId id="388" r:id="rId14"/>
    <p:sldId id="389" r:id="rId15"/>
    <p:sldId id="390" r:id="rId16"/>
    <p:sldId id="391" r:id="rId17"/>
    <p:sldId id="392" r:id="rId18"/>
    <p:sldId id="393" r:id="rId19"/>
    <p:sldId id="382"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82" d="100"/>
          <a:sy n="82" d="100"/>
        </p:scale>
        <p:origin x="-54"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الثالثة عشرة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استكمال موضوع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أثر الإنسان في البيئة</a:t>
            </a:r>
            <a:br>
              <a:rPr lang="ar-SA" b="1" dirty="0" smtClean="0">
                <a:solidFill>
                  <a:srgbClr val="FF3300"/>
                </a:solidFill>
                <a:cs typeface="Arial" pitchFamily="34" charset="0"/>
              </a:rPr>
            </a:br>
            <a:r>
              <a:rPr lang="ar-SA" b="1" dirty="0" smtClean="0">
                <a:solidFill>
                  <a:srgbClr val="FF3300"/>
                </a:solidFill>
                <a:cs typeface="Arial" pitchFamily="34" charset="0"/>
              </a:rPr>
              <a:t>التطور وملامح التغيير</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2">
            <a:schemeClr val="accent3">
              <a:shade val="50000"/>
            </a:schemeClr>
          </a:lnRef>
          <a:fillRef idx="1">
            <a:schemeClr val="accent3"/>
          </a:fillRef>
          <a:effectRef idx="0">
            <a:schemeClr val="accent3"/>
          </a:effectRef>
          <a:fontRef idx="minor">
            <a:schemeClr val="lt1"/>
          </a:fontRef>
        </p:style>
        <p:txBody>
          <a:bodyPr/>
          <a:lstStyle/>
          <a:p>
            <a:pPr marL="0" indent="0" algn="ctr" rtl="1">
              <a:spcBef>
                <a:spcPts val="0"/>
              </a:spcBef>
            </a:pPr>
            <a:r>
              <a:rPr lang="ar-SA" sz="3000" b="1" dirty="0" smtClean="0">
                <a:solidFill>
                  <a:srgbClr val="C00000"/>
                </a:solidFill>
                <a:cs typeface="Simplified Arabic" panose="02010000000000000000" pitchFamily="2" charset="-78"/>
              </a:rPr>
              <a:t> ثانياً: أثر الإنسان في النبات الطبيعي</a:t>
            </a:r>
          </a:p>
          <a:p>
            <a:pPr marL="0" indent="0" algn="just" rtl="1">
              <a:spcBef>
                <a:spcPts val="0"/>
              </a:spcBef>
            </a:pPr>
            <a:r>
              <a:rPr lang="ar-SA" sz="3000" b="1" dirty="0" smtClean="0">
                <a:cs typeface="Simplified Arabic" panose="02010000000000000000" pitchFamily="2" charset="-78"/>
              </a:rPr>
              <a:t>لم يقتصر تأثير الإنسان في البيئة في انقراض أنواع الحيوانات بل تعداه إلى تعديل النبات الطبيعي، في التوزيع والخصائص، وكان التأثير واضحا ومميزا مع تطور حضارات الإنسان.</a:t>
            </a:r>
          </a:p>
          <a:p>
            <a:pPr marL="0" indent="0" algn="just" rtl="1">
              <a:spcBef>
                <a:spcPts val="0"/>
              </a:spcBef>
            </a:pPr>
            <a:r>
              <a:rPr lang="ar-SA" sz="3000" b="1" dirty="0" smtClean="0">
                <a:cs typeface="Simplified Arabic" panose="02010000000000000000" pitchFamily="2" charset="-78"/>
              </a:rPr>
              <a:t>ففي العصور الحجرية القديمة مارس الإنسان حياة الجمع والالتقاط، والقنص والصيد بمعاونة الحريق، وفى العصر المتوسط أي الفترة الانتقالية بين حياة الترحال وحياة الاستقرار، اتخذ التأثير بعدا أخر وصولاً إلى حياة الزراعة والاستقرار في العصر الحجري الحديث.</a:t>
            </a:r>
          </a:p>
        </p:txBody>
      </p:sp>
    </p:spTree>
    <p:extLst>
      <p:ext uri="{BB962C8B-B14F-4D97-AF65-F5344CB8AC3E}">
        <p14:creationId xmlns:p14="http://schemas.microsoft.com/office/powerpoint/2010/main" xmlns="" val="30526407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50" b="1" dirty="0" smtClean="0">
                <a:cs typeface="Simplified Arabic" panose="02010000000000000000" pitchFamily="2" charset="-78"/>
              </a:rPr>
              <a:t>1- أثر جامعي الغذاء والصيادين على النبات الطبيعي:</a:t>
            </a:r>
          </a:p>
          <a:p>
            <a:pPr marL="0" indent="0" algn="just" rtl="1">
              <a:spcBef>
                <a:spcPts val="0"/>
              </a:spcBef>
            </a:pPr>
            <a:r>
              <a:rPr lang="ar-SA" sz="2550" b="1" dirty="0" smtClean="0">
                <a:solidFill>
                  <a:srgbClr val="FFFF00"/>
                </a:solidFill>
                <a:cs typeface="Simplified Arabic" panose="02010000000000000000" pitchFamily="2" charset="-78"/>
              </a:rPr>
              <a:t>مارس الإنسان الجمع والصيد والالتقاط، والقنص في العصور الحجرية القديمة، واستمرت بعد ذلك في العصور الحضارية التالية، وكان إشعال الحرائق من جانب الإنسان اهم ما ميز هذه الفترة الحضارية، وقد دل على ذلك العديد من الدراسات ، ففي أمريكا الشمالية على سبيل المثال قام الهنود الحمر بإشعال الحرائق في غابات المناطق الواقعة في شمال شرقي الولايات المتحدة، وفى حشائش البراري في السهول العظمى، وكان ذلك قبل معرفتهم بالزراعة بسبب تباين ظروفها الجغرافية، </a:t>
            </a:r>
            <a:r>
              <a:rPr lang="ar-SA" sz="2550" b="1" dirty="0">
                <a:solidFill>
                  <a:srgbClr val="FFFF00"/>
                </a:solidFill>
                <a:cs typeface="Simplified Arabic" panose="02010000000000000000" pitchFamily="2" charset="-78"/>
              </a:rPr>
              <a:t>كما </a:t>
            </a:r>
            <a:r>
              <a:rPr lang="ar-SA" sz="2550" b="1" dirty="0" smtClean="0">
                <a:solidFill>
                  <a:srgbClr val="FFFF00"/>
                </a:solidFill>
                <a:cs typeface="Simplified Arabic" panose="02010000000000000000" pitchFamily="2" charset="-78"/>
              </a:rPr>
              <a:t>أن </a:t>
            </a:r>
            <a:r>
              <a:rPr lang="ar-SA" sz="2550" b="1" dirty="0">
                <a:solidFill>
                  <a:srgbClr val="FFFF00"/>
                </a:solidFill>
                <a:cs typeface="Simplified Arabic" panose="02010000000000000000" pitchFamily="2" charset="-78"/>
              </a:rPr>
              <a:t>معدل حدوثها في الغابات النفضية </a:t>
            </a:r>
            <a:r>
              <a:rPr lang="ar-SA" sz="2550" b="1" dirty="0">
                <a:cs typeface="Simplified Arabic" panose="02010000000000000000" pitchFamily="2" charset="-78"/>
              </a:rPr>
              <a:t>فاق</a:t>
            </a:r>
            <a:r>
              <a:rPr lang="ar-SA" sz="2550" b="1" dirty="0">
                <a:solidFill>
                  <a:srgbClr val="FFFF00"/>
                </a:solidFill>
                <a:cs typeface="Simplified Arabic" panose="02010000000000000000" pitchFamily="2" charset="-78"/>
              </a:rPr>
              <a:t> معدل الحدوث </a:t>
            </a:r>
            <a:r>
              <a:rPr lang="ar-SA" sz="2550" b="1" dirty="0" smtClean="0">
                <a:solidFill>
                  <a:srgbClr val="FFFF00"/>
                </a:solidFill>
                <a:cs typeface="Simplified Arabic" panose="02010000000000000000" pitchFamily="2" charset="-78"/>
              </a:rPr>
              <a:t>في الغابات الصنوبرية لاختلاف خصائص كل نوع.</a:t>
            </a:r>
          </a:p>
          <a:p>
            <a:pPr marL="0" indent="0" algn="just" rtl="1">
              <a:spcBef>
                <a:spcPts val="0"/>
              </a:spcBef>
            </a:pPr>
            <a:r>
              <a:rPr lang="ar-SA" sz="2550" b="1" dirty="0" smtClean="0">
                <a:solidFill>
                  <a:srgbClr val="FFFF00"/>
                </a:solidFill>
                <a:cs typeface="Simplified Arabic" panose="02010000000000000000" pitchFamily="2" charset="-78"/>
              </a:rPr>
              <a:t>وقد ميز العلماء بين ثلاثة أنواع من الحرائق، أكبرها تأثيرا </a:t>
            </a:r>
            <a:r>
              <a:rPr lang="ar-SA" sz="2550" b="1" dirty="0" smtClean="0">
                <a:cs typeface="Simplified Arabic" panose="02010000000000000000" pitchFamily="2" charset="-78"/>
              </a:rPr>
              <a:t>الحرائق السطحية </a:t>
            </a:r>
            <a:r>
              <a:rPr lang="ar-SA" sz="2550" b="1" dirty="0" smtClean="0">
                <a:solidFill>
                  <a:srgbClr val="FFFF00"/>
                </a:solidFill>
                <a:cs typeface="Simplified Arabic" panose="02010000000000000000" pitchFamily="2" charset="-78"/>
              </a:rPr>
              <a:t>التي تنتشر على ارض الغابات بشكل سريع لتزيل النباتات الصغيرة وفروع الأشجار القريبة من الأرض، وتزداد قوتها بزيادة سرعة الرياح، كما أنها تزيل جذور وبقايا النباتات المدفونة في التربة، ومن ثم فهي قادرة على إزالة أعداد كبيرة من الأشجار استغرق نموها مئات السنين. </a:t>
            </a:r>
          </a:p>
        </p:txBody>
      </p:sp>
    </p:spTree>
    <p:extLst>
      <p:ext uri="{BB962C8B-B14F-4D97-AF65-F5344CB8AC3E}">
        <p14:creationId xmlns:p14="http://schemas.microsoft.com/office/powerpoint/2010/main" xmlns="" val="3664992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وبالرغم من ذلك قد يستمر نمو بعض الأشجار بعد الحريق، وتسمى هذه الأشجار باسم ( الأنواع المقاومة للحريق).</a:t>
            </a:r>
          </a:p>
          <a:p>
            <a:pPr marL="0" indent="0" algn="just" rtl="1">
              <a:spcBef>
                <a:spcPts val="0"/>
              </a:spcBef>
            </a:pPr>
            <a:r>
              <a:rPr lang="ar-SA" sz="2800" b="1" dirty="0" smtClean="0">
                <a:solidFill>
                  <a:srgbClr val="FFFF00"/>
                </a:solidFill>
                <a:cs typeface="Simplified Arabic" panose="02010000000000000000" pitchFamily="2" charset="-78"/>
              </a:rPr>
              <a:t>وبشكل عام، ترتب على الحرائق نتائج كبيرة في توزيع النبات الطبيعي في مناطق حدوثها، ففي تقدير أن مساحة المراعي زادت بنسبة 40% على حساب الغابات، كما ارتفعت قدرة المراعي على تحمل قطيع الحيوانات بنسبة تتراوح بين 300% - 700%. كما ارتفع حجم قطيع الحيوانات العاشبة بحوالي ثلاث أو اربع مرات عما كان عليه قبل إزالة الغابات وزيادة مساحة المراعي.</a:t>
            </a:r>
          </a:p>
          <a:p>
            <a:pPr marL="0" indent="0" algn="just" rtl="1">
              <a:spcBef>
                <a:spcPts val="0"/>
              </a:spcBef>
            </a:pPr>
            <a:r>
              <a:rPr lang="ar-SA" sz="2800" b="1" dirty="0" smtClean="0">
                <a:solidFill>
                  <a:srgbClr val="FFFF00"/>
                </a:solidFill>
                <a:cs typeface="Simplified Arabic" panose="02010000000000000000" pitchFamily="2" charset="-78"/>
              </a:rPr>
              <a:t>كما أدى التغير في توزيع الغطاء النباتي، إلى حدوث هجرات في الحيوانات إلى مناطق الحشائش.</a:t>
            </a:r>
          </a:p>
          <a:p>
            <a:pPr marL="0" indent="0" algn="just" rtl="1">
              <a:spcBef>
                <a:spcPts val="0"/>
              </a:spcBef>
            </a:pPr>
            <a:endParaRPr lang="ar-SA" sz="28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3841329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3000" b="1" dirty="0" smtClean="0">
                <a:cs typeface="Simplified Arabic" panose="02010000000000000000" pitchFamily="2" charset="-78"/>
              </a:rPr>
              <a:t>2- أثر مجتمعات العصر الحجري المتوسط في إزالة النبات الطبيعي:</a:t>
            </a:r>
          </a:p>
          <a:p>
            <a:pPr marL="0" indent="0" algn="just" rtl="1">
              <a:spcBef>
                <a:spcPts val="0"/>
              </a:spcBef>
            </a:pPr>
            <a:r>
              <a:rPr lang="ar-SA" sz="2650" b="1" dirty="0" smtClean="0">
                <a:solidFill>
                  <a:srgbClr val="FFFF00"/>
                </a:solidFill>
                <a:cs typeface="Simplified Arabic" panose="02010000000000000000" pitchFamily="2" charset="-78"/>
              </a:rPr>
              <a:t>تمثل فترة العصر الحجري المتوسط المرحلة الانتقالية بين حياة الترحال والبحث عن الغذاء، وحياة الزراعة والاستقرار، ورغم التقنيات المحدودة للإنسان في هذا العصر، فإن تأثيره في النبات الطبيعي فاق تأثير إنسان العصور الحجرية القديمة، غير انه من الخطأ الاعتقاد أن التأثير في البيئة كان من جانب واحد، وهو الإنسان، فقد استمر تأثير المناخ، فالتغيرات المناخية لم تتوقف بعد انتهاء البليوستوسين إذ استمرت في عصر الهولوسين.</a:t>
            </a:r>
          </a:p>
          <a:p>
            <a:pPr marL="0" indent="0" algn="just" rtl="1">
              <a:spcBef>
                <a:spcPts val="0"/>
              </a:spcBef>
            </a:pPr>
            <a:r>
              <a:rPr lang="ar-SA" sz="2650" b="1" dirty="0" smtClean="0">
                <a:solidFill>
                  <a:srgbClr val="FFFF00"/>
                </a:solidFill>
                <a:cs typeface="Simplified Arabic" panose="02010000000000000000" pitchFamily="2" charset="-78"/>
              </a:rPr>
              <a:t>ومن الدراسات، تبين أن الغابات في الهولوسين الأدنى والهولوسين الأوسط كانت تغطى معظم مناطق الجزر البريطانية، ومع انتهاء العصر الحجري المتوسط منذ حوالى 5000 سنة مضت، اقتصر وجود المناطق التي خلت من الغابات على عدد محدود منها خاصة في المستويات المرتفعة من جبال البنين وجبال ويلز وأجزاء من مرتفعات إسكتلندا ومساحات أخرى في إيرلندا كانت تشغلها نباتات المستنقعات.</a:t>
            </a:r>
          </a:p>
        </p:txBody>
      </p:sp>
    </p:spTree>
    <p:extLst>
      <p:ext uri="{BB962C8B-B14F-4D97-AF65-F5344CB8AC3E}">
        <p14:creationId xmlns:p14="http://schemas.microsoft.com/office/powerpoint/2010/main" xmlns="" val="371219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50" b="1" dirty="0" smtClean="0">
                <a:solidFill>
                  <a:srgbClr val="FFFF00"/>
                </a:solidFill>
                <a:cs typeface="Simplified Arabic" panose="02010000000000000000" pitchFamily="2" charset="-78"/>
              </a:rPr>
              <a:t>ويظهر توزيع الغابات في نهاية العصر الحضاري، أن دور الإنسان في التعديل كان محدودا، غير أن بعض الدراسات قد أثبتت بعض مظاهر التعديل التي أحدثها الصيادون وجامعي الغذاء في النبات الطبيعي في بريطانيا.</a:t>
            </a:r>
          </a:p>
          <a:p>
            <a:pPr marL="0" indent="0" algn="just" rtl="1">
              <a:spcBef>
                <a:spcPts val="0"/>
              </a:spcBef>
            </a:pPr>
            <a:r>
              <a:rPr lang="ar-SA" sz="3000" b="1" dirty="0" smtClean="0">
                <a:cs typeface="Simplified Arabic" panose="02010000000000000000" pitchFamily="2" charset="-78"/>
              </a:rPr>
              <a:t>3- أثر المجتمعات الزراعية في البيئة:</a:t>
            </a:r>
          </a:p>
          <a:p>
            <a:pPr marL="0" indent="0" algn="just" rtl="1">
              <a:spcBef>
                <a:spcPts val="0"/>
              </a:spcBef>
            </a:pPr>
            <a:r>
              <a:rPr lang="ar-SA" sz="2650" b="1" dirty="0" smtClean="0">
                <a:solidFill>
                  <a:srgbClr val="FFFF00"/>
                </a:solidFill>
                <a:cs typeface="Simplified Arabic" panose="02010000000000000000" pitchFamily="2" charset="-78"/>
              </a:rPr>
              <a:t>رغم الدور الذى قام به إنسان العصور الحجرية القديمة والعصر الحجري المتوسط، في تعديل بعض عناصر البيئة الطبيعية، خاصة النبات الطبيعي، فإن هذا الدور كان محدودا إذ اقتصر على بعض المناطق وبالتالي لا يمكن وصفه بالعالمية، وقد تحققت هذه الصفة من جانب زراع العصر الحجري الحديث مقترنة بمعرفة الزراعة واستئناس الحيوان. ففي منطقة الشرق الأدنى كشف النقاب عن أول حالات استئناس الحيوان ممثلة في استئناس الكلب وذلك منذ عشرة الأف عام، أي في العصر الحجري المتوسط، وحقيقة الأمر أن العلاقة بين الإنسان والحيوان لم تكون وليدة هذا العصر ، بل امكن تتبعها منذ العصر الحجري القديم الأعلى.</a:t>
            </a:r>
          </a:p>
        </p:txBody>
      </p:sp>
    </p:spTree>
    <p:extLst>
      <p:ext uri="{BB962C8B-B14F-4D97-AF65-F5344CB8AC3E}">
        <p14:creationId xmlns:p14="http://schemas.microsoft.com/office/powerpoint/2010/main" xmlns="" val="4146549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00" b="1" dirty="0" smtClean="0">
                <a:solidFill>
                  <a:srgbClr val="FFFF00"/>
                </a:solidFill>
                <a:cs typeface="Simplified Arabic" panose="02010000000000000000" pitchFamily="2" charset="-78"/>
              </a:rPr>
              <a:t>وتعكس مراحل معرفة الزراعة، واستئناس الحيوان في العصر الحجري الحديث طبيعة العلاقة بين الإنسان والبيئة، هذه المراحل يمكن تتبعها من النموذج الذى صاغه كل من (زفيليبل)     و (رولى كونوى) ومنه يتبين أن الانتقال إلى الزراعة قد حدث في مراحل ثلاث هي:</a:t>
            </a:r>
          </a:p>
          <a:p>
            <a:pPr marL="0" indent="0" algn="just" rtl="1">
              <a:spcBef>
                <a:spcPts val="0"/>
              </a:spcBef>
            </a:pPr>
            <a:r>
              <a:rPr lang="ar-SA" sz="2500" b="1" dirty="0" smtClean="0">
                <a:cs typeface="Simplified Arabic" panose="02010000000000000000" pitchFamily="2" charset="-78"/>
              </a:rPr>
              <a:t>1- مرحلة الإتاحة:</a:t>
            </a:r>
          </a:p>
          <a:p>
            <a:pPr marL="0" indent="0" algn="just" rtl="1">
              <a:spcBef>
                <a:spcPts val="0"/>
              </a:spcBef>
            </a:pPr>
            <a:r>
              <a:rPr lang="ar-SA" sz="2500" b="1" dirty="0" smtClean="0">
                <a:solidFill>
                  <a:srgbClr val="FFFF00"/>
                </a:solidFill>
                <a:cs typeface="Simplified Arabic" panose="02010000000000000000" pitchFamily="2" charset="-78"/>
              </a:rPr>
              <a:t>وهى باختصار تتميز بعدم ممارسة الزراعة على نطاق واسع، وإن كان الإنسان قد تمكن من معرفة أدوات جديدة بالإضافة إلى الفخار ، وتنطبق هذه الحالة على بعض حضارات جنوب غرب أسيا في بداية العصر الحجري الحديث في العراق وفلسطين وإيران.</a:t>
            </a:r>
          </a:p>
          <a:p>
            <a:pPr marL="0" indent="0" algn="just" rtl="1">
              <a:spcBef>
                <a:spcPts val="0"/>
              </a:spcBef>
            </a:pPr>
            <a:r>
              <a:rPr lang="ar-SA" sz="2500" b="1" dirty="0" smtClean="0">
                <a:cs typeface="Simplified Arabic" panose="02010000000000000000" pitchFamily="2" charset="-78"/>
              </a:rPr>
              <a:t>2- مرحلة البديل أو الإحلال:</a:t>
            </a:r>
          </a:p>
          <a:p>
            <a:pPr marL="0" indent="0" algn="just" rtl="1">
              <a:spcBef>
                <a:spcPts val="0"/>
              </a:spcBef>
            </a:pPr>
            <a:r>
              <a:rPr lang="ar-SA" sz="2500" b="1" dirty="0" smtClean="0">
                <a:solidFill>
                  <a:srgbClr val="FFFF00"/>
                </a:solidFill>
                <a:cs typeface="Simplified Arabic" panose="02010000000000000000" pitchFamily="2" charset="-78"/>
              </a:rPr>
              <a:t>في هذه المرحلة صارت الزراعة جزءا من عناصر الطبيعة.</a:t>
            </a:r>
          </a:p>
          <a:p>
            <a:pPr marL="0" indent="0" algn="just" rtl="1">
              <a:spcBef>
                <a:spcPts val="0"/>
              </a:spcBef>
            </a:pPr>
            <a:r>
              <a:rPr lang="ar-SA" sz="2500" b="1" dirty="0" smtClean="0">
                <a:cs typeface="Simplified Arabic" panose="02010000000000000000" pitchFamily="2" charset="-78"/>
              </a:rPr>
              <a:t>3- مرحلة الاندماج:</a:t>
            </a:r>
          </a:p>
          <a:p>
            <a:pPr marL="0" indent="0" algn="just" rtl="1">
              <a:spcBef>
                <a:spcPts val="0"/>
              </a:spcBef>
            </a:pPr>
            <a:r>
              <a:rPr lang="ar-SA" sz="2500" b="1" dirty="0" smtClean="0">
                <a:solidFill>
                  <a:srgbClr val="FFFF00"/>
                </a:solidFill>
                <a:cs typeface="Simplified Arabic" panose="02010000000000000000" pitchFamily="2" charset="-78"/>
              </a:rPr>
              <a:t>وتمثل مرحلة النضج في المركب الاقتصادي والاجتماعي للمجتمع الزراعي.</a:t>
            </a:r>
          </a:p>
          <a:p>
            <a:pPr marL="0" indent="0" algn="just" rtl="1">
              <a:spcBef>
                <a:spcPts val="0"/>
              </a:spcBef>
            </a:pPr>
            <a:r>
              <a:rPr lang="ar-SA" sz="2500" b="1" dirty="0" smtClean="0">
                <a:solidFill>
                  <a:srgbClr val="FFFF00"/>
                </a:solidFill>
                <a:cs typeface="Simplified Arabic" panose="02010000000000000000" pitchFamily="2" charset="-78"/>
              </a:rPr>
              <a:t> وتاريخ كل مرحلة تباين من منطقة لأخرى في قارة أوروبا بسبب تباين الظروف الجغرافية لكل منطقة.</a:t>
            </a:r>
          </a:p>
        </p:txBody>
      </p:sp>
    </p:spTree>
    <p:extLst>
      <p:ext uri="{BB962C8B-B14F-4D97-AF65-F5344CB8AC3E}">
        <p14:creationId xmlns:p14="http://schemas.microsoft.com/office/powerpoint/2010/main" xmlns="" val="1494206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وقد حاول (ايفيرسين) تصور مراحل إزالة الغابات بواسطة زراع العصر الحجري الحديث، وقد صاغ هذه الفكرة في نموذج يضم ثلاث مراحل، اختصت </a:t>
            </a:r>
            <a:r>
              <a:rPr lang="ar-SA" sz="2800" b="1" dirty="0" smtClean="0">
                <a:cs typeface="Simplified Arabic" panose="02010000000000000000" pitchFamily="2" charset="-78"/>
              </a:rPr>
              <a:t>المرحلة الأولى </a:t>
            </a:r>
            <a:r>
              <a:rPr lang="ar-SA" sz="2800" b="1" dirty="0" smtClean="0">
                <a:solidFill>
                  <a:srgbClr val="FFFF00"/>
                </a:solidFill>
                <a:cs typeface="Simplified Arabic" panose="02010000000000000000" pitchFamily="2" charset="-78"/>
              </a:rPr>
              <a:t>بإزالة الغابات ذات الأشجار العالية، كما شهدت ذروة نمو النباتات العشبية.</a:t>
            </a:r>
          </a:p>
          <a:p>
            <a:pPr marL="0" indent="0" algn="just" rtl="1">
              <a:spcBef>
                <a:spcPts val="0"/>
              </a:spcBef>
            </a:pPr>
            <a:r>
              <a:rPr lang="ar-SA" sz="2800" b="1" dirty="0" smtClean="0">
                <a:solidFill>
                  <a:srgbClr val="FFFF00"/>
                </a:solidFill>
                <a:cs typeface="Simplified Arabic" panose="02010000000000000000" pitchFamily="2" charset="-78"/>
              </a:rPr>
              <a:t>وتميزت </a:t>
            </a:r>
            <a:r>
              <a:rPr lang="ar-SA" sz="2800" b="1" dirty="0" smtClean="0">
                <a:cs typeface="Simplified Arabic" panose="02010000000000000000" pitchFamily="2" charset="-78"/>
              </a:rPr>
              <a:t>المرحلة الثانية </a:t>
            </a:r>
            <a:r>
              <a:rPr lang="ar-SA" sz="2800" b="1" dirty="0" smtClean="0">
                <a:solidFill>
                  <a:srgbClr val="FFFF00"/>
                </a:solidFill>
                <a:cs typeface="Simplified Arabic" panose="02010000000000000000" pitchFamily="2" charset="-78"/>
              </a:rPr>
              <a:t>بنمو أشجار الصفصاف والجوز في مساحات محدودة، كما أثرت الحرائق في تناقص مساحات بعض أنواع الأشجار خاصة الزيزفون والدردار والبتولا.</a:t>
            </a:r>
          </a:p>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المرحلة الثالثة</a:t>
            </a:r>
            <a:r>
              <a:rPr lang="ar-SA" sz="2800" b="1" dirty="0" smtClean="0">
                <a:solidFill>
                  <a:srgbClr val="FFFF00"/>
                </a:solidFill>
                <a:cs typeface="Simplified Arabic" panose="02010000000000000000" pitchFamily="2" charset="-78"/>
              </a:rPr>
              <a:t>، فقد تميزت بنمو أشجار البندق، كما عادت أشجار البلوط للنمو مرة أخرى في المناطق التي تعرضت للإزالة، وكان الرعي والى حد ما الزراعة من أهم العوامل المسئولة عن التغير في توزيع النبات الطبيعي، وقد انتهت هذه المراحل منذ حوالى نصف قرن، وبدون شك فإن هذه المراحل الثلاث قد اختلف تأثيرها من منطقة إلى أخرى، كما اختلفت العلاقة بين النشاط الزراعي وإزالة الغابات.</a:t>
            </a:r>
          </a:p>
        </p:txBody>
      </p:sp>
    </p:spTree>
    <p:extLst>
      <p:ext uri="{BB962C8B-B14F-4D97-AF65-F5344CB8AC3E}">
        <p14:creationId xmlns:p14="http://schemas.microsoft.com/office/powerpoint/2010/main" xmlns="" val="2447807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وبشكا عام، يمكن القول أن غابات الهولوسين في قارة أمريكا الشمالية لم تتأثر بنشاط الإنسان بنفس درجة تأثرها في إقليم غرب وشمالي غربي أوروبا، ومع ذلك فقد أصابها التعديل في فترة متأخرة على يد الرجل الأوروبي، وفى فترة قصيرة لا تتجاوز قرن ونصف، هذا التعديل فاق بكثير ما قام به الهنود الحمر من تأثير خلال عدة الأف من السنين. </a:t>
            </a:r>
          </a:p>
        </p:txBody>
      </p:sp>
    </p:spTree>
    <p:extLst>
      <p:ext uri="{BB962C8B-B14F-4D97-AF65-F5344CB8AC3E}">
        <p14:creationId xmlns:p14="http://schemas.microsoft.com/office/powerpoint/2010/main" xmlns="" val="95969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ctr" rtl="1">
              <a:spcBef>
                <a:spcPts val="0"/>
              </a:spcBef>
            </a:pPr>
            <a:r>
              <a:rPr lang="ar-SA" sz="3000" b="1" dirty="0" smtClean="0">
                <a:cs typeface="Simplified Arabic" panose="02010000000000000000" pitchFamily="2" charset="-78"/>
              </a:rPr>
              <a:t>النتائج المترتبة على إزالة الغابات وقيام الزراعة.</a:t>
            </a:r>
          </a:p>
          <a:p>
            <a:pPr marL="0" indent="0" algn="just" rtl="1">
              <a:spcBef>
                <a:spcPts val="0"/>
              </a:spcBef>
            </a:pPr>
            <a:r>
              <a:rPr lang="ar-SA" sz="2750" b="1" dirty="0" smtClean="0">
                <a:solidFill>
                  <a:srgbClr val="FFFF00"/>
                </a:solidFill>
                <a:cs typeface="Simplified Arabic" panose="02010000000000000000" pitchFamily="2" charset="-78"/>
              </a:rPr>
              <a:t>1- </a:t>
            </a:r>
            <a:r>
              <a:rPr lang="ar-SA" sz="2750" b="1" dirty="0" smtClean="0">
                <a:cs typeface="Simplified Arabic" panose="02010000000000000000" pitchFamily="2" charset="-78"/>
              </a:rPr>
              <a:t>نقل الإنسان أنواعا </a:t>
            </a:r>
            <a:r>
              <a:rPr lang="ar-SA" sz="2750" b="1" dirty="0" smtClean="0">
                <a:solidFill>
                  <a:srgbClr val="FFFF00"/>
                </a:solidFill>
                <a:cs typeface="Simplified Arabic" panose="02010000000000000000" pitchFamily="2" charset="-78"/>
              </a:rPr>
              <a:t>من المحاصيل والحيوانات من موطنها الأولى إلى مناطق أخرى، وكانت أهم حركات الانتقال للمحاصيل والحيوانات، تلك التي تمت بين العالمين القديم والجديد بعد كشف الأميركتين وأستراليا وجزر المحيط الهندي. وفى تقدير أن حوالى خمس مجموع النباتات المزروعة في العالم القديم في الوقت الحاضر ترجع أصولها إلى العالم الجديد.</a:t>
            </a:r>
          </a:p>
          <a:p>
            <a:pPr marL="0" indent="0" algn="just" rtl="1">
              <a:spcBef>
                <a:spcPts val="0"/>
              </a:spcBef>
            </a:pPr>
            <a:r>
              <a:rPr lang="ar-SA" sz="2750" b="1" dirty="0" smtClean="0">
                <a:solidFill>
                  <a:srgbClr val="FFFF00"/>
                </a:solidFill>
                <a:cs typeface="Simplified Arabic" panose="02010000000000000000" pitchFamily="2" charset="-78"/>
              </a:rPr>
              <a:t>2- </a:t>
            </a:r>
            <a:r>
              <a:rPr lang="ar-SA" sz="2750" b="1" dirty="0" smtClean="0">
                <a:cs typeface="Simplified Arabic" panose="02010000000000000000" pitchFamily="2" charset="-78"/>
              </a:rPr>
              <a:t>ترتب على نقل النباتات </a:t>
            </a:r>
            <a:r>
              <a:rPr lang="ar-SA" sz="2750" b="1" dirty="0" smtClean="0">
                <a:solidFill>
                  <a:srgbClr val="FFFF00"/>
                </a:solidFill>
                <a:cs typeface="Simplified Arabic" panose="02010000000000000000" pitchFamily="2" charset="-78"/>
              </a:rPr>
              <a:t>من موطنها الجغرافي إلى مناطق أخرى، انتقال مجموعة من الأمراض والطفيليات والحشائش الضارة، وقد بدأ انتقال هذه الأمراض والطفيليات عند إدخال نباتات إقليم جنوبي غربي أسيا إلى غرب وشمال غربي أوروبا بأيدي طلائع الزراع، وانتقلت بعد ذلك بذورها إلى قارات العالم الجديد، وفى تقدير أن حوالى 80% من الحشائش الضارة التي تنتشر في الوقت الحاضر في نيوزيلندا من أصل أوروبي. </a:t>
            </a:r>
          </a:p>
        </p:txBody>
      </p:sp>
    </p:spTree>
    <p:extLst>
      <p:ext uri="{BB962C8B-B14F-4D97-AF65-F5344CB8AC3E}">
        <p14:creationId xmlns:p14="http://schemas.microsoft.com/office/powerpoint/2010/main" xmlns="" val="1243183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3- حدوث تغيرات واسعة في توزيع بعض أنواع الأشجار سواء بالإزالة أو بنقل أنواع أخرى ، ومثال ذلك انتشار أشجار الطلح في أمريكا الشمالية بعد أن نقلها الأوربيون إلى القارة، واطلق عليها اسم قدم الرجل الأبيض، حيث صاحب نموها أي مكان كان يستقر فيه الرجل الأوروبي.</a:t>
            </a:r>
          </a:p>
          <a:p>
            <a:pPr marL="0" indent="0" algn="just" rtl="1">
              <a:spcBef>
                <a:spcPts val="0"/>
              </a:spcBef>
            </a:pPr>
            <a:r>
              <a:rPr lang="ar-SA" sz="2700" b="1" dirty="0" smtClean="0">
                <a:solidFill>
                  <a:srgbClr val="FFFF00"/>
                </a:solidFill>
                <a:cs typeface="Simplified Arabic" panose="02010000000000000000" pitchFamily="2" charset="-78"/>
              </a:rPr>
              <a:t>4- استمرت موجات انقراض الحيوانات في الهولوسين المتأخر خاصة بعض أنواع الثدييات في بعض الجزر، ففي جزر الدنمرك اختفت الماشية البرية مع خمسة أنواع أخرى من الثدييات وذلك منذ فترة المناخ الأمثل ( الأنسب) وفى الجزر البريطانية اختفت الثيران في عصر البرونز ( 1500-1000 ق.م) واستمرت بعد ذلك في مناطق أخرى في أوروبا حتى انقرضت نهائيا عام 1627 في هولندا.</a:t>
            </a:r>
          </a:p>
          <a:p>
            <a:pPr marL="0" indent="0" algn="just" rtl="1">
              <a:spcBef>
                <a:spcPts val="0"/>
              </a:spcBef>
            </a:pPr>
            <a:r>
              <a:rPr lang="ar-SA" sz="2700" b="1" dirty="0" smtClean="0">
                <a:solidFill>
                  <a:srgbClr val="FFFF00"/>
                </a:solidFill>
                <a:cs typeface="Simplified Arabic" panose="02010000000000000000" pitchFamily="2" charset="-78"/>
              </a:rPr>
              <a:t>5- ترتب على الذبذبات المناخية في الهولوسين، وما ارتبط بها من تغيرات في توزيع النبات الطبيعي، بالإضافة إلى تأثير الإنسان في النبات الطبيعي أيضاً، حدوث تغيرات في تكوين التربة.</a:t>
            </a:r>
          </a:p>
        </p:txBody>
      </p:sp>
    </p:spTree>
    <p:extLst>
      <p:ext uri="{BB962C8B-B14F-4D97-AF65-F5344CB8AC3E}">
        <p14:creationId xmlns:p14="http://schemas.microsoft.com/office/powerpoint/2010/main" xmlns="" val="2229931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6- </a:t>
            </a:r>
            <a:r>
              <a:rPr lang="ar-SA" sz="2800" b="1" dirty="0" smtClean="0">
                <a:cs typeface="Simplified Arabic" panose="02010000000000000000" pitchFamily="2" charset="-78"/>
              </a:rPr>
              <a:t>ترتب أيضا على إزالة </a:t>
            </a:r>
            <a:r>
              <a:rPr lang="ar-SA" sz="2800" b="1" dirty="0" smtClean="0">
                <a:solidFill>
                  <a:srgbClr val="FFFF00"/>
                </a:solidFill>
                <a:cs typeface="Simplified Arabic" panose="02010000000000000000" pitchFamily="2" charset="-78"/>
              </a:rPr>
              <a:t>الغابات تكون ما يعرف بتكوينات اللبد (الخث) ونمو نباتات عشبية ومروج، بالإضافة إلى ذلك تحولت مساحات من أراضي الغابات إلى ارضى تنمو فيها الحشائش.</a:t>
            </a:r>
          </a:p>
          <a:p>
            <a:pPr marL="0" indent="0" algn="just" rtl="1">
              <a:spcBef>
                <a:spcPts val="0"/>
              </a:spcBef>
            </a:pPr>
            <a:r>
              <a:rPr lang="ar-SA" sz="2800" b="1" dirty="0" smtClean="0">
                <a:solidFill>
                  <a:srgbClr val="FFFF00"/>
                </a:solidFill>
                <a:cs typeface="Simplified Arabic" panose="02010000000000000000" pitchFamily="2" charset="-78"/>
              </a:rPr>
              <a:t>وقد ارتبط تكوين اللبد النباتي بالمناطق التي كانت تستقبل كميات من التساقط تزيد على 1200 ملم/ السنة، حيث ساعدت على نمو الغابات. وارتبط تكون الخث بالتغيرات التي حدثت للنبات الطبيعي سواء لأسباب مناخية أو لنشاط الإنسان في إزالة الغابات في المراحل الحضارية المختلفة.</a:t>
            </a:r>
          </a:p>
          <a:p>
            <a:pPr marL="0" indent="0" algn="just" rtl="1">
              <a:spcBef>
                <a:spcPts val="0"/>
              </a:spcBef>
            </a:pPr>
            <a:endParaRPr lang="ar-SA" sz="2800" b="1" dirty="0" smtClean="0">
              <a:solidFill>
                <a:srgbClr val="FFFF00"/>
              </a:solidFill>
              <a:cs typeface="Simplified Arabic" panose="02010000000000000000" pitchFamily="2" charset="-78"/>
            </a:endParaRPr>
          </a:p>
          <a:p>
            <a:pPr marL="0" indent="0" algn="just" rtl="1">
              <a:spcBef>
                <a:spcPts val="0"/>
              </a:spcBef>
            </a:pPr>
            <a:r>
              <a:rPr lang="ar-SA" sz="2800" b="1" dirty="0" smtClean="0">
                <a:cs typeface="Simplified Arabic" panose="02010000000000000000" pitchFamily="2" charset="-78"/>
              </a:rPr>
              <a:t>ويمكن القول أن </a:t>
            </a:r>
            <a:r>
              <a:rPr lang="ar-SA" sz="2800" b="1" dirty="0" smtClean="0">
                <a:solidFill>
                  <a:srgbClr val="FFFF00"/>
                </a:solidFill>
                <a:cs typeface="Simplified Arabic" panose="02010000000000000000" pitchFamily="2" charset="-78"/>
              </a:rPr>
              <a:t>تكوين الخث في بعض المناطق كما في غربي إسكتلندا وغربي إيرلندا ومرتفعات النرويج يعود لأسباب مناخية، وفى نفس الوقت كان تكونه في جنوب النرويج بسبب نشاط الإنسان في الرعي والزراعة وإزالة الغابات.</a:t>
            </a:r>
          </a:p>
        </p:txBody>
      </p:sp>
    </p:spTree>
    <p:extLst>
      <p:ext uri="{BB962C8B-B14F-4D97-AF65-F5344CB8AC3E}">
        <p14:creationId xmlns:p14="http://schemas.microsoft.com/office/powerpoint/2010/main" xmlns="" val="2148661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cs typeface="Simplified Arabic" panose="02010000000000000000" pitchFamily="2" charset="-78"/>
              </a:rPr>
              <a:t>أما النباتات العشبية والمروج</a:t>
            </a:r>
            <a:r>
              <a:rPr lang="ar-SA" sz="2600" b="1" dirty="0" smtClean="0">
                <a:solidFill>
                  <a:srgbClr val="FFFF00"/>
                </a:solidFill>
                <a:cs typeface="Simplified Arabic" panose="02010000000000000000" pitchFamily="2" charset="-78"/>
              </a:rPr>
              <a:t>، فمتشابهان، من حيث سيادة نمو الغابات في فترة المناخ الأمثل ( الأنسب) في الهولوسين، والتي بدأت في التلاشي التدريجي بعد انتهاء هذه الفترة المناخية بسبب الجفاف ونشاط الإنسان في إزالتها.</a:t>
            </a:r>
          </a:p>
          <a:p>
            <a:pPr marL="0" indent="0" algn="just" rtl="1">
              <a:spcBef>
                <a:spcPts val="0"/>
              </a:spcBef>
            </a:pPr>
            <a:r>
              <a:rPr lang="ar-SA" sz="2600" b="1" dirty="0" smtClean="0">
                <a:solidFill>
                  <a:srgbClr val="FFFF00"/>
                </a:solidFill>
                <a:cs typeface="Simplified Arabic" panose="02010000000000000000" pitchFamily="2" charset="-78"/>
              </a:rPr>
              <a:t>ويسود الأراضي العشبية أنواع من النباتات هي أقرب للحشائش منها إلى الأشجار، أي يمكن اعتبارها نمطا قائما بذاته، ينتشر نموها في مناطق عديدة في إقليم غرب أوروبا خاصة في بلجيكا. </a:t>
            </a:r>
          </a:p>
          <a:p>
            <a:pPr marL="0" indent="0" algn="just" rtl="1">
              <a:spcBef>
                <a:spcPts val="0"/>
              </a:spcBef>
            </a:pPr>
            <a:r>
              <a:rPr lang="ar-SA" sz="2600" b="1" dirty="0" smtClean="0">
                <a:solidFill>
                  <a:srgbClr val="FFFF00"/>
                </a:solidFill>
                <a:cs typeface="Simplified Arabic" panose="02010000000000000000" pitchFamily="2" charset="-78"/>
              </a:rPr>
              <a:t>ويعطى إقليم دارتمور نموذجا حياً عن دور الإنسان في نمو النباتات العشبية في بريطانيا، والذى بدأ بإزالة الغابات مما سمح بنمو النباتات العشبية والتي استغلت كمراعي، كما تطورت ملكيات المراعي خاصة مع اكتشاف القصدير في الإقليم، وقد اتخذت علاقة السكان بالإقليم مسارا أخر في عصر الحديد، وفى العهد الروماني حيث نشطت عمليات استصلاح الأراضي للتوسع الزراعي، وقد امتد دبيب الاستصلاح بعد ذلك في العصور الوسطى ليشمل المناطق الهامشية للأراضي العشبية. </a:t>
            </a:r>
          </a:p>
        </p:txBody>
      </p:sp>
    </p:spTree>
    <p:extLst>
      <p:ext uri="{BB962C8B-B14F-4D97-AF65-F5344CB8AC3E}">
        <p14:creationId xmlns:p14="http://schemas.microsoft.com/office/powerpoint/2010/main" xmlns="" val="1051812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المروج</a:t>
            </a:r>
            <a:r>
              <a:rPr lang="ar-SA" sz="2800" b="1" dirty="0" smtClean="0">
                <a:solidFill>
                  <a:srgbClr val="FFFF00"/>
                </a:solidFill>
                <a:cs typeface="Simplified Arabic" panose="02010000000000000000" pitchFamily="2" charset="-78"/>
              </a:rPr>
              <a:t>، فهي تشبه النباتات العشبية في الخصائص البيولوجية والنشأة، وترتبط بالجبال ذات المناسيب المحدودة أو المناطق التي تستقبل كميات من الأمطار محدودة، وتسودها تربة رملية ترتفع فيها نسبة الحموضة، وفى هذه الأراضي تنمو أشجار قصيرة تتناثر هنا وهناك، وتعد العائلة الشجرية المعروفة باسم الخنجلية هي المظهر السائد في هذه الأراضي.</a:t>
            </a:r>
          </a:p>
          <a:p>
            <a:pPr marL="0" indent="0" algn="just" rtl="1">
              <a:spcBef>
                <a:spcPts val="0"/>
              </a:spcBef>
            </a:pPr>
            <a:r>
              <a:rPr lang="ar-SA" sz="2800" b="1" dirty="0" smtClean="0">
                <a:solidFill>
                  <a:srgbClr val="FFFF00"/>
                </a:solidFill>
                <a:cs typeface="Simplified Arabic" panose="02010000000000000000" pitchFamily="2" charset="-78"/>
              </a:rPr>
              <a:t>وتعكس المروج في سواحل إقليم غرب وشمال غرب أوروبا تأثير المناخ، ودور ضئيل للإنسان في بعض المناطق، بينما العكس هو الصحيح بالنسبة لمناطق المروج في النرويج إذ لا تقطع الأدلة بدور التغيرات المناخية التي حدثت في الهولوسين باختفاء الغابات ونمو المروج، وتبين أيضا أن المروج وهى وليدة عصر البرونز بسبب النشاط المتزايد في إزالة الغابات لممارسة الرعي بالدرجة الأولى ، بينما كان للزراعة تأثير ضئيل بسبب الظروف المناخية الصعبة. </a:t>
            </a:r>
          </a:p>
        </p:txBody>
      </p:sp>
    </p:spTree>
    <p:extLst>
      <p:ext uri="{BB962C8B-B14F-4D97-AF65-F5344CB8AC3E}">
        <p14:creationId xmlns:p14="http://schemas.microsoft.com/office/powerpoint/2010/main" xmlns="" val="5778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الحشائش</a:t>
            </a:r>
            <a:r>
              <a:rPr lang="ar-SA" sz="2800" b="1" dirty="0" smtClean="0">
                <a:solidFill>
                  <a:srgbClr val="FFFF00"/>
                </a:solidFill>
                <a:cs typeface="Simplified Arabic" panose="02010000000000000000" pitchFamily="2" charset="-78"/>
              </a:rPr>
              <a:t> فنمت في المناطق التي لم يساعد مناخها على نمو حياة شجرية في المناطق المدارية والمعتدلة التي تتميز بفصلية المطر، والمناطق الباردة فنمت حشائش السافانا في أفريقيا وأمريكا اللاتينية وأستراليا والبراري في أمريكا الشمالية، والاستبس في أستراليا.</a:t>
            </a:r>
          </a:p>
          <a:p>
            <a:pPr marL="0" indent="0" algn="just" rtl="1">
              <a:spcBef>
                <a:spcPts val="0"/>
              </a:spcBef>
            </a:pPr>
            <a:r>
              <a:rPr lang="ar-SA" sz="2800" b="1" dirty="0" smtClean="0">
                <a:solidFill>
                  <a:srgbClr val="FFFF00"/>
                </a:solidFill>
                <a:cs typeface="Simplified Arabic" panose="02010000000000000000" pitchFamily="2" charset="-78"/>
              </a:rPr>
              <a:t>ومن العرض السابق، يتضح أن الإنسان كان تأثيره واضحا في البيئة الطبيعية، بحيث لا يقل عن تأثير المناخ في بعض عناصر البيئة الطبيعة والتربة، واختلفت درجات تأثير الإنسان في البيئة من فترة حضارية إلى أخرى، ومن قارة إلى أخرى. فلقد كان تأثير الإنسان واضحاً في انقراض أعداد كبيرة من أنواع الحيوانات خاصة في أواخر البليوستوسين وفى الهولوسين، وكانت الحيوانات الكبيرة أكثر أنواع الحيوانات تأثراً بالإنسان، كما كان الانقراض واضحاً ومميزاً في مناطق الجزر خاصة جزر الهند الغربية.</a:t>
            </a:r>
          </a:p>
          <a:p>
            <a:pPr marL="0" indent="0" algn="just" rtl="1">
              <a:spcBef>
                <a:spcPts val="0"/>
              </a:spcBef>
            </a:pPr>
            <a:endParaRPr lang="ar-SA" sz="28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674833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وقد اختلفت العلاقة بين الإنسان والنبات الطبيعي مع تطور الحرف، ففي العصور الحجرية القديمة نشط الإنسان في إشعال الحرائق بغرض تتبع حيوانات القنص والصيد والبحث عن ثمار الغابة، وكان تأثير الحرائق كبيراً على الغطاءات النباتية، فلقد تحولت مساحات كبيرة من الغابات إلى نطاقات للحشائش في بعض المناطق.</a:t>
            </a:r>
          </a:p>
          <a:p>
            <a:pPr marL="0" indent="0" algn="just" rtl="1">
              <a:spcBef>
                <a:spcPts val="0"/>
              </a:spcBef>
            </a:pPr>
            <a:r>
              <a:rPr lang="ar-SA" sz="2700" b="1" dirty="0" smtClean="0">
                <a:solidFill>
                  <a:srgbClr val="FFFF00"/>
                </a:solidFill>
                <a:cs typeface="Simplified Arabic" panose="02010000000000000000" pitchFamily="2" charset="-78"/>
              </a:rPr>
              <a:t>واستمر دور الإنسان في إزالة الغابات في العصر الحجري المتوسط، كما أصبح واضحاً في العصر الحجري الحديث، وفى عصور المعدن، وكان لإزالة الغابات وقيام الزراعة نتائج عديدة أهمها نقل الإنسان لأنواع عديدة من المحاصيل والحيوانات من مواطنها الجغرافية إلى مناطق أخرى لم تكن تعرفها من قبل، وقد برزت هذه الظاهرة بعد كشف العالم الجديد حيث حدث تبادل لأعداد كبيرة من المحاصيل والحيوانات بين العالمين القديم والجديد، وأدى إزالة الغابات أيضا إلى تكوين اللبد النباتي وظهور أنماط أخرى من الغطاءات النباتية خاصة النباتات العشبية والمروج والحشائش.</a:t>
            </a:r>
          </a:p>
          <a:p>
            <a:pPr marL="0" indent="0" algn="just" rtl="1">
              <a:spcBef>
                <a:spcPts val="0"/>
              </a:spcBef>
            </a:pPr>
            <a:endParaRPr lang="ar-SA" sz="27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xmlns="" val="32206270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2487</TotalTime>
  <Words>2105</Words>
  <Application>Microsoft Office PowerPoint</Application>
  <PresentationFormat>A4 Paper (210x297 mm)‎</PresentationFormat>
  <Paragraphs>90</Paragraphs>
  <Slides>18</Slides>
  <Notes>0</Notes>
  <HiddenSlides>0</HiddenSlides>
  <MMClips>0</MMClips>
  <ScaleCrop>false</ScaleCrop>
  <HeadingPairs>
    <vt:vector size="4" baseType="variant">
      <vt:variant>
        <vt:lpstr>سمة</vt:lpstr>
      </vt:variant>
      <vt:variant>
        <vt:i4>3</vt:i4>
      </vt:variant>
      <vt:variant>
        <vt:lpstr>عناوين الشرائح</vt:lpstr>
      </vt:variant>
      <vt:variant>
        <vt:i4>18</vt:i4>
      </vt:variant>
    </vt:vector>
  </HeadingPairs>
  <TitlesOfParts>
    <vt:vector size="21" baseType="lpstr">
      <vt:lpstr>Office Theme</vt:lpstr>
      <vt:lpstr>1_Office Theme</vt:lpstr>
      <vt:lpstr>2_Office Theme</vt:lpstr>
      <vt:lpstr>الشريحة 1</vt:lpstr>
      <vt:lpstr>المحاضرة الثالثة عشرة استكمال موضوع  أثر الإنسان في البيئة التطور وملامح التغيير</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258</cp:revision>
  <dcterms:created xsi:type="dcterms:W3CDTF">2009-10-14T19:14:34Z</dcterms:created>
  <dcterms:modified xsi:type="dcterms:W3CDTF">2015-04-15T12:07:19Z</dcterms:modified>
</cp:coreProperties>
</file>