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theme/theme4.xml" ContentType="application/vnd.openxmlformats-officedocument.them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75" r:id="rId2"/>
    <p:sldMasterId id="2147483787" r:id="rId3"/>
  </p:sldMasterIdLst>
  <p:notesMasterIdLst>
    <p:notesMasterId r:id="rId26"/>
  </p:notesMasterIdLst>
  <p:sldIdLst>
    <p:sldId id="300" r:id="rId4"/>
    <p:sldId id="301" r:id="rId5"/>
    <p:sldId id="381" r:id="rId6"/>
    <p:sldId id="383" r:id="rId7"/>
    <p:sldId id="382" r:id="rId8"/>
    <p:sldId id="384" r:id="rId9"/>
    <p:sldId id="385" r:id="rId10"/>
    <p:sldId id="386" r:id="rId11"/>
    <p:sldId id="387" r:id="rId12"/>
    <p:sldId id="388" r:id="rId13"/>
    <p:sldId id="389" r:id="rId14"/>
    <p:sldId id="391" r:id="rId15"/>
    <p:sldId id="392" r:id="rId16"/>
    <p:sldId id="390" r:id="rId17"/>
    <p:sldId id="393" r:id="rId18"/>
    <p:sldId id="394" r:id="rId19"/>
    <p:sldId id="395" r:id="rId20"/>
    <p:sldId id="396" r:id="rId21"/>
    <p:sldId id="397" r:id="rId22"/>
    <p:sldId id="398" r:id="rId23"/>
    <p:sldId id="399" r:id="rId24"/>
    <p:sldId id="266"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FF0066"/>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78" d="100"/>
          <a:sy n="78" d="100"/>
        </p:scale>
        <p:origin x="-192" y="-7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4/15/2015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8068590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1" y="2133601"/>
            <a:ext cx="2667001"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 name="Rectangle 11"/>
          <p:cNvSpPr/>
          <p:nvPr/>
        </p:nvSpPr>
        <p:spPr>
          <a:xfrm>
            <a:off x="7239000" y="2133601"/>
            <a:ext cx="2667001"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27"/>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1"/>
            <a:ext cx="482600" cy="365125"/>
          </a:xfr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4281000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689555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4"/>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8949910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1"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6890766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1"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1"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667152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40290045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4877142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1"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052"/>
            <a:ext cx="553772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1"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5114956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8497967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7359344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0"/>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6" y="274640"/>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3136864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solidFill>
                <a:prstClr val="white"/>
              </a:solidFill>
            </a:endParaRPr>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676A55">
                    <a:lumMod val="75000"/>
                  </a:srgbClr>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676A55">
                    <a:lumMod val="75000"/>
                  </a:srgbClr>
                </a:solidFill>
                <a:latin typeface="Calibri" pitchFamily="34" charset="0"/>
              </a:rPr>
              <a:t>عمادة التعلم الإلكتروني والتعليم عن بعد</a:t>
            </a:r>
            <a:endParaRPr lang="en-US" sz="2400" b="1" dirty="0">
              <a:solidFill>
                <a:srgbClr val="676A55">
                  <a:lumMod val="75000"/>
                </a:srgbClr>
              </a:solidFill>
              <a:latin typeface="Calibri" pitchFamily="34" charset="0"/>
            </a:endParaRPr>
          </a:p>
          <a:p>
            <a:pPr algn="ctr" rtl="0">
              <a:spcBef>
                <a:spcPct val="20000"/>
              </a:spcBef>
              <a:buFont typeface="Arial" pitchFamily="34" charset="0"/>
              <a:buNone/>
            </a:pPr>
            <a:r>
              <a:rPr lang="ar-SA" sz="2400" dirty="0" smtClean="0">
                <a:solidFill>
                  <a:srgbClr val="676A55">
                    <a:lumMod val="75000"/>
                  </a:srgbClr>
                </a:solidFill>
                <a:latin typeface="Calibri" pitchFamily="34" charset="0"/>
              </a:rPr>
              <a:t>	</a:t>
            </a:r>
            <a:endParaRPr lang="en-US" sz="2400" dirty="0">
              <a:solidFill>
                <a:srgbClr val="676A55">
                  <a:lumMod val="75000"/>
                </a:srgb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xmlns="" val="31503141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16633162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4700910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1947770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35673457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7877178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23143719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37624901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1232165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761813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6458910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8756929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solidFill>
                <a:prstClr val="white"/>
              </a:solidFill>
            </a:endParaRPr>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prstClr val="white"/>
                </a:solidFill>
                <a:latin typeface="Calibri" pitchFamily="34" charset="0"/>
              </a:rPr>
              <a:t>بحمد الله</a:t>
            </a:r>
            <a:endParaRPr lang="en-US" sz="7200" dirty="0">
              <a:solidFill>
                <a:prstClr val="white"/>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solidFill>
                <a:prstClr val="black"/>
              </a:solidFill>
            </a:endParaRPr>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2411240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image" Target="../media/image2.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jpe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2" y="6372225"/>
            <a:ext cx="2518831" cy="338554"/>
          </a:xfrm>
          <a:prstGeom prst="rect">
            <a:avLst/>
          </a:prstGeom>
        </p:spPr>
        <p:txBody>
          <a:bodyPr wrap="none">
            <a:spAutoFit/>
          </a:bodyPr>
          <a:lstStyle/>
          <a:p>
            <a:pPr algn="l" rtl="0" fontAlgn="auto">
              <a:spcBef>
                <a:spcPts val="0"/>
              </a:spcBef>
              <a:spcAft>
                <a:spcPts val="0"/>
              </a:spcAft>
              <a:defRPr/>
            </a:pPr>
            <a:r>
              <a:rPr lang="en-US" sz="1600" dirty="0">
                <a:solidFill>
                  <a:prstClr val="white"/>
                </a:solidFill>
                <a:latin typeface="Calibri"/>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1"/>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9"/>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854219811"/>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solidFill>
                <a:prstClr val="white"/>
              </a:solidFill>
            </a:endParaRPr>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King Faisal University</a:t>
            </a:r>
            <a:endParaRPr lang="en-US" sz="1600" dirty="0">
              <a:solidFill>
                <a:prstClr val="white"/>
              </a:solidFill>
              <a:latin typeface="Calibri"/>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rPr>
              <a:t>جامعة الملك فيصل</a:t>
            </a:r>
            <a:endParaRPr lang="en-US" sz="1600" b="1" dirty="0">
              <a:solidFill>
                <a:prstClr val="white"/>
              </a:solidFill>
              <a:latin typeface="Calibri"/>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prstClr val="white"/>
                </a:solidFill>
                <a:latin typeface="Calibri"/>
                <a:cs typeface="+mn-cs"/>
              </a:rPr>
              <a:t>Deanship of E-Learning and Distance Education</a:t>
            </a:r>
            <a:endParaRPr lang="en-US" sz="1200" dirty="0">
              <a:solidFill>
                <a:prstClr val="white"/>
              </a:solidFill>
              <a:latin typeface="Calibri"/>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rPr>
              <a:t>عمادة التعلم الإ</a:t>
            </a:r>
            <a:r>
              <a:rPr lang="ar-EG" sz="1600" b="1" dirty="0" smtClean="0">
                <a:solidFill>
                  <a:prstClr val="white"/>
                </a:solidFill>
                <a:latin typeface="Calibri"/>
              </a:rPr>
              <a:t>ل</a:t>
            </a:r>
            <a:r>
              <a:rPr lang="ar-SA" sz="1600" b="1" dirty="0" smtClean="0">
                <a:solidFill>
                  <a:prstClr val="white"/>
                </a:solidFill>
                <a:latin typeface="Calibri"/>
              </a:rPr>
              <a:t>كتروني والتعل</a:t>
            </a:r>
            <a:r>
              <a:rPr lang="ar-EG" sz="1600" b="1" dirty="0" smtClean="0">
                <a:solidFill>
                  <a:prstClr val="white"/>
                </a:solidFill>
                <a:latin typeface="Calibri"/>
              </a:rPr>
              <a:t>ي</a:t>
            </a:r>
            <a:r>
              <a:rPr lang="ar-SA" sz="1600" b="1" dirty="0" smtClean="0">
                <a:solidFill>
                  <a:prstClr val="white"/>
                </a:solidFill>
                <a:latin typeface="Calibri"/>
              </a:rPr>
              <a:t>م عن بعد</a:t>
            </a:r>
            <a:endParaRPr lang="en-US" sz="1600" b="1" dirty="0">
              <a:solidFill>
                <a:prstClr val="white"/>
              </a:solidFill>
              <a:latin typeface="Calibri"/>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a:defRPr/>
            </a:pPr>
            <a:fld id="{E1D16D93-8795-4AD6-9A1F-54CC01E741BE}" type="slidenum">
              <a:rPr lang="ar-SA" smtClean="0">
                <a:solidFill>
                  <a:prstClr val="white"/>
                </a:solidFill>
              </a:rPr>
              <a:pPr>
                <a:defRPr/>
              </a:pPr>
              <a:t>‹#›</a:t>
            </a:fld>
            <a:endParaRPr lang="en-US" dirty="0" smtClean="0">
              <a:solidFill>
                <a:prstClr val="white"/>
              </a:solidFill>
            </a:endParaRPr>
          </a:p>
        </p:txBody>
      </p:sp>
    </p:spTree>
    <p:extLst>
      <p:ext uri="{BB962C8B-B14F-4D97-AF65-F5344CB8AC3E}">
        <p14:creationId xmlns:p14="http://schemas.microsoft.com/office/powerpoint/2010/main" xmlns="" val="3855066367"/>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 id="2147483800"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6"/>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solidFill>
                  <a:prstClr val="white"/>
                </a:solidFill>
                <a:cs typeface="Arial" pitchFamily="34" charset="0"/>
              </a:rPr>
              <a:pPr/>
              <a:t>1</a:t>
            </a:fld>
            <a:endParaRPr lang="en-US" dirty="0" smtClean="0">
              <a:solidFill>
                <a:prstClr val="white"/>
              </a:solidFill>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127" name="Subtitle 2"/>
          <p:cNvSpPr txBox="1">
            <a:spLocks/>
          </p:cNvSpPr>
          <p:nvPr/>
        </p:nvSpPr>
        <p:spPr bwMode="auto">
          <a:xfrm>
            <a:off x="378904" y="490326"/>
            <a:ext cx="5530850" cy="1619251"/>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prstClr val="black"/>
                </a:solidFill>
                <a:latin typeface="Calibri" pitchFamily="34" charset="0"/>
              </a:rPr>
              <a:t>نظام التعليم المطور </a:t>
            </a:r>
            <a:r>
              <a:rPr lang="ar-EG" sz="2800" b="1" dirty="0" smtClean="0">
                <a:solidFill>
                  <a:prstClr val="black"/>
                </a:solidFill>
                <a:latin typeface="Calibri" pitchFamily="34" charset="0"/>
              </a:rPr>
              <a:t>للانتساب</a:t>
            </a:r>
            <a:endParaRPr lang="en-US" sz="2800" b="1" dirty="0" smtClean="0">
              <a:solidFill>
                <a:prstClr val="black"/>
              </a:solidFill>
              <a:latin typeface="Calibri" pitchFamily="34" charset="0"/>
            </a:endParaRPr>
          </a:p>
          <a:p>
            <a:pPr algn="ctr" rtl="0">
              <a:spcBef>
                <a:spcPct val="20000"/>
              </a:spcBef>
              <a:buFont typeface="Arial" pitchFamily="34" charset="0"/>
              <a:buNone/>
            </a:pP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الدراسات </a:t>
            </a:r>
            <a:r>
              <a:rPr lang="ar-EG" sz="2800" b="1" dirty="0" smtClean="0">
                <a:solidFill>
                  <a:prstClr val="black"/>
                </a:solidFill>
                <a:latin typeface="Calibri" pitchFamily="34" charset="0"/>
              </a:rPr>
              <a:t>الاجتماعية</a:t>
            </a: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  </a:t>
            </a:r>
            <a:r>
              <a:rPr lang="ar-EG" sz="2600" b="1" dirty="0" smtClean="0">
                <a:solidFill>
                  <a:prstClr val="black"/>
                </a:solidFill>
                <a:latin typeface="Calibri" pitchFamily="34" charset="0"/>
              </a:rPr>
              <a:t>كلية </a:t>
            </a:r>
            <a:r>
              <a:rPr lang="ar-SA" sz="2600" b="1" dirty="0" smtClean="0">
                <a:solidFill>
                  <a:prstClr val="black"/>
                </a:solidFill>
                <a:latin typeface="Calibri" pitchFamily="34" charset="0"/>
              </a:rPr>
              <a:t>الآداب </a:t>
            </a:r>
            <a:r>
              <a:rPr lang="ar-EG" sz="2600" b="1" dirty="0" smtClean="0">
                <a:solidFill>
                  <a:prstClr val="black"/>
                </a:solidFill>
                <a:latin typeface="Calibri" pitchFamily="34" charset="0"/>
              </a:rPr>
              <a:t>– قسم</a:t>
            </a:r>
            <a:endParaRPr lang="en-US" sz="2600" b="1" dirty="0" smtClean="0">
              <a:solidFill>
                <a:prstClr val="black"/>
              </a:solidFill>
              <a:latin typeface="Calibri" pitchFamily="34" charset="0"/>
            </a:endParaRPr>
          </a:p>
          <a:p>
            <a:pPr algn="ctr" rtl="0">
              <a:spcBef>
                <a:spcPct val="20000"/>
              </a:spcBef>
              <a:buFont typeface="Arial" pitchFamily="34" charset="0"/>
              <a:buNone/>
            </a:pPr>
            <a:r>
              <a:rPr lang="ar-SA" sz="2800" b="1" dirty="0" smtClean="0">
                <a:solidFill>
                  <a:prstClr val="black"/>
                </a:solidFill>
                <a:latin typeface="Calibri" pitchFamily="34" charset="0"/>
              </a:rPr>
              <a:t>شعبة الجغرافيا </a:t>
            </a:r>
            <a:endParaRPr lang="en-US" sz="2800" b="1" dirty="0">
              <a:solidFill>
                <a:prstClr val="black"/>
              </a:solidFill>
              <a:latin typeface="Calibri" pitchFamily="34" charset="0"/>
            </a:endParaRPr>
          </a:p>
        </p:txBody>
      </p:sp>
      <p:grpSp>
        <p:nvGrpSpPr>
          <p:cNvPr id="5128" name="Group 7"/>
          <p:cNvGrpSpPr>
            <a:grpSpLocks/>
          </p:cNvGrpSpPr>
          <p:nvPr/>
        </p:nvGrpSpPr>
        <p:grpSpPr bwMode="auto">
          <a:xfrm>
            <a:off x="6494464"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130" name="Title 1"/>
          <p:cNvSpPr txBox="1">
            <a:spLocks/>
          </p:cNvSpPr>
          <p:nvPr/>
        </p:nvSpPr>
        <p:spPr bwMode="auto">
          <a:xfrm>
            <a:off x="0" y="2934462"/>
            <a:ext cx="5751514" cy="3250990"/>
          </a:xfrm>
          <a:prstGeom prst="rect">
            <a:avLst/>
          </a:prstGeom>
          <a:noFill/>
          <a:ln w="9525">
            <a:noFill/>
            <a:miter lim="800000"/>
            <a:headEnd/>
            <a:tailEnd/>
          </a:ln>
        </p:spPr>
        <p:txBody>
          <a:bodyPr anchor="ctr"/>
          <a:lstStyle/>
          <a:p>
            <a:pPr algn="ctr"/>
            <a:r>
              <a:rPr lang="ar-SA" sz="4000" b="1" dirty="0">
                <a:solidFill>
                  <a:srgbClr val="FF0000"/>
                </a:solidFill>
              </a:rPr>
              <a:t>اسم المقرر: </a:t>
            </a:r>
            <a:r>
              <a:rPr lang="ar-SA" sz="4000" b="1" dirty="0" smtClean="0">
                <a:solidFill>
                  <a:srgbClr val="FF0000"/>
                </a:solidFill>
              </a:rPr>
              <a:t>الجغرافيا التاريخية </a:t>
            </a:r>
            <a:endParaRPr lang="en-US" sz="4000" b="1" dirty="0">
              <a:solidFill>
                <a:srgbClr val="FF0000"/>
              </a:solidFill>
            </a:endParaRPr>
          </a:p>
          <a:p>
            <a:pPr algn="ctr"/>
            <a:r>
              <a:rPr lang="en-US" sz="4000" b="1" dirty="0">
                <a:solidFill>
                  <a:prstClr val="black"/>
                </a:solidFill>
              </a:rPr>
              <a:t>Historical </a:t>
            </a:r>
            <a:r>
              <a:rPr lang="en-US" sz="4000" b="1" dirty="0" smtClean="0">
                <a:solidFill>
                  <a:prstClr val="black"/>
                </a:solidFill>
              </a:rPr>
              <a:t>Geography</a:t>
            </a:r>
          </a:p>
          <a:p>
            <a:pPr algn="ctr"/>
            <a:r>
              <a:rPr lang="ar-SA" sz="4000" dirty="0" smtClean="0">
                <a:solidFill>
                  <a:prstClr val="black"/>
                </a:solidFill>
              </a:rPr>
              <a:t>رمز </a:t>
            </a:r>
            <a:r>
              <a:rPr lang="ar-SA" sz="4000" dirty="0">
                <a:solidFill>
                  <a:prstClr val="black"/>
                </a:solidFill>
              </a:rPr>
              <a:t>المقرر: </a:t>
            </a:r>
            <a:r>
              <a:rPr lang="ar-SA" sz="4000" dirty="0" smtClean="0">
                <a:solidFill>
                  <a:prstClr val="black"/>
                </a:solidFill>
              </a:rPr>
              <a:t>جغر</a:t>
            </a:r>
            <a:r>
              <a:rPr lang="ar-SA" sz="4000" b="1" dirty="0" smtClean="0">
                <a:solidFill>
                  <a:prstClr val="black"/>
                </a:solidFill>
              </a:rPr>
              <a:t>7405438</a:t>
            </a:r>
          </a:p>
          <a:p>
            <a:pPr algn="ctr"/>
            <a:r>
              <a:rPr lang="ar-SA" sz="4000" dirty="0" smtClean="0">
                <a:solidFill>
                  <a:prstClr val="black"/>
                </a:solidFill>
              </a:rPr>
              <a:t>عدد </a:t>
            </a:r>
            <a:r>
              <a:rPr lang="ar-SA" sz="4000" dirty="0">
                <a:solidFill>
                  <a:prstClr val="black"/>
                </a:solidFill>
              </a:rPr>
              <a:t>الساعات: 2 (نظري)</a:t>
            </a:r>
          </a:p>
          <a:p>
            <a:pPr algn="ctr"/>
            <a:r>
              <a:rPr lang="ar-SA" sz="4000" b="1" dirty="0">
                <a:solidFill>
                  <a:prstClr val="black"/>
                </a:solidFill>
              </a:rPr>
              <a:t>د. حسن مرزوق السيد محمود</a:t>
            </a:r>
          </a:p>
        </p:txBody>
      </p:sp>
      <p:sp>
        <p:nvSpPr>
          <p:cNvPr id="5131" name="Slide Number Placeholder 10"/>
          <p:cNvSpPr txBox="1">
            <a:spLocks/>
          </p:cNvSpPr>
          <p:nvPr/>
        </p:nvSpPr>
        <p:spPr bwMode="auto">
          <a:xfrm>
            <a:off x="381000" y="6405564"/>
            <a:ext cx="2311400" cy="365125"/>
          </a:xfrm>
          <a:prstGeom prst="rect">
            <a:avLst/>
          </a:prstGeom>
          <a:noFill/>
          <a:ln w="9525">
            <a:noFill/>
            <a:miter lim="800000"/>
            <a:headEnd/>
            <a:tailEnd/>
          </a:ln>
        </p:spPr>
        <p:txBody>
          <a:bodyPr anchor="ctr"/>
          <a:lstStyle/>
          <a:p>
            <a:pPr rtl="0"/>
            <a:fld id="{BD304080-26AE-472C-BC30-C39120F3D8A0}" type="slidenum">
              <a:rPr lang="ar-SA" sz="1200">
                <a:solidFill>
                  <a:prstClr val="white"/>
                </a:solidFill>
                <a:latin typeface="Calibri" pitchFamily="34" charset="0"/>
              </a:rPr>
              <a:pPr rtl="0"/>
              <a:t>1</a:t>
            </a:fld>
            <a:endParaRPr lang="en-US" sz="1200" dirty="0">
              <a:solidFill>
                <a:prstClr val="white"/>
              </a:solidFill>
              <a:latin typeface="Calibri" pitchFamily="34" charset="0"/>
            </a:endParaRPr>
          </a:p>
        </p:txBody>
      </p:sp>
    </p:spTree>
    <p:extLst>
      <p:ext uri="{BB962C8B-B14F-4D97-AF65-F5344CB8AC3E}">
        <p14:creationId xmlns:p14="http://schemas.microsoft.com/office/powerpoint/2010/main" xmlns="" val="25774863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219200"/>
            <a:ext cx="8420100" cy="3352800"/>
          </a:xfrm>
        </p:spPr>
        <p:txBody>
          <a:bodyPr/>
          <a:lstStyle/>
          <a:p>
            <a:pPr eaLnBrk="1" hangingPunct="1"/>
            <a:r>
              <a:rPr lang="ar-SA" b="1" spc="-150" dirty="0" smtClean="0">
                <a:solidFill>
                  <a:srgbClr val="376092"/>
                </a:solidFill>
                <a:latin typeface="ae_AlMateen" pitchFamily="2" charset="-78"/>
                <a:cs typeface="ae_AlMateen" pitchFamily="2" charset="-78"/>
              </a:rPr>
              <a:t>المحاضرة الرابعة عشرة</a:t>
            </a:r>
            <a:br>
              <a:rPr lang="ar-SA" b="1"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b="1" dirty="0" smtClean="0">
                <a:solidFill>
                  <a:srgbClr val="FF3300"/>
                </a:solidFill>
                <a:cs typeface="Arial" pitchFamily="34" charset="0"/>
              </a:rPr>
              <a:t>الدارسات التطبيقية</a:t>
            </a:r>
            <a:br>
              <a:rPr lang="ar-SA" b="1" dirty="0" smtClean="0">
                <a:solidFill>
                  <a:srgbClr val="FF3300"/>
                </a:solidFill>
                <a:cs typeface="Arial" pitchFamily="34" charset="0"/>
              </a:rPr>
            </a:br>
            <a:r>
              <a:rPr lang="ar-SA" b="1" dirty="0" smtClean="0">
                <a:solidFill>
                  <a:srgbClr val="FF3300"/>
                </a:solidFill>
                <a:cs typeface="Arial" pitchFamily="34" charset="0"/>
              </a:rPr>
              <a:t>شبه الجزيرة العربية</a:t>
            </a:r>
            <a:endParaRPr lang="en-US" spc="-150" dirty="0" smtClean="0">
              <a:solidFill>
                <a:srgbClr val="376092"/>
              </a:solidFill>
              <a:latin typeface="ae_AlMateen" pitchFamily="2" charset="-78"/>
              <a:cs typeface="ae_AlMateen" pitchFamily="2" charset="-78"/>
            </a:endParaRPr>
          </a:p>
        </p:txBody>
      </p:sp>
    </p:spTree>
    <p:extLst>
      <p:ext uri="{BB962C8B-B14F-4D97-AF65-F5344CB8AC3E}">
        <p14:creationId xmlns:p14="http://schemas.microsoft.com/office/powerpoint/2010/main" xmlns="" val="7708751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3</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3300"/>
                </a:solidFill>
              </a:rPr>
              <a:t>شبه الجزيرة العربية</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2">
            <a:schemeClr val="accent3">
              <a:shade val="50000"/>
            </a:schemeClr>
          </a:lnRef>
          <a:fillRef idx="1">
            <a:schemeClr val="accent3"/>
          </a:fillRef>
          <a:effectRef idx="0">
            <a:schemeClr val="accent3"/>
          </a:effectRef>
          <a:fontRef idx="minor">
            <a:schemeClr val="lt1"/>
          </a:fontRef>
        </p:style>
        <p:txBody>
          <a:bodyPr/>
          <a:lstStyle/>
          <a:p>
            <a:pPr marL="0" indent="0" rtl="1">
              <a:spcBef>
                <a:spcPts val="0"/>
              </a:spcBef>
            </a:pPr>
            <a:r>
              <a:rPr lang="ar-SA" sz="3600" b="1" dirty="0" smtClean="0">
                <a:solidFill>
                  <a:srgbClr val="C00000"/>
                </a:solidFill>
                <a:cs typeface="Simplified Arabic" panose="02010000000000000000" pitchFamily="2" charset="-78"/>
              </a:rPr>
              <a:t> أولاً: تعريف وتحديد شبه الجزيرة العربية.</a:t>
            </a:r>
          </a:p>
          <a:p>
            <a:pPr marL="0" indent="0" rtl="1">
              <a:spcBef>
                <a:spcPts val="0"/>
              </a:spcBef>
            </a:pPr>
            <a:r>
              <a:rPr lang="ar-SA" sz="3600" b="1" dirty="0" smtClean="0">
                <a:cs typeface="Simplified Arabic" panose="02010000000000000000" pitchFamily="2" charset="-78"/>
              </a:rPr>
              <a:t>1- حدود </a:t>
            </a:r>
            <a:r>
              <a:rPr lang="ar-SA" sz="3600" b="1" dirty="0">
                <a:cs typeface="Simplified Arabic" panose="02010000000000000000" pitchFamily="2" charset="-78"/>
              </a:rPr>
              <a:t>شبه الجزيرة </a:t>
            </a:r>
            <a:r>
              <a:rPr lang="ar-SA" sz="3600" b="1" dirty="0" smtClean="0">
                <a:cs typeface="Simplified Arabic" panose="02010000000000000000" pitchFamily="2" charset="-78"/>
              </a:rPr>
              <a:t>العربية في العصور القديمة.</a:t>
            </a:r>
          </a:p>
          <a:p>
            <a:pPr marL="0" indent="0" rtl="1">
              <a:spcBef>
                <a:spcPts val="0"/>
              </a:spcBef>
            </a:pPr>
            <a:r>
              <a:rPr lang="ar-SA" sz="3600" b="1" dirty="0">
                <a:cs typeface="Simplified Arabic" panose="02010000000000000000" pitchFamily="2" charset="-78"/>
              </a:rPr>
              <a:t>2- حدود شبه الجزيرة </a:t>
            </a:r>
            <a:r>
              <a:rPr lang="ar-SA" sz="3600" b="1" dirty="0" smtClean="0">
                <a:cs typeface="Simplified Arabic" panose="02010000000000000000" pitchFamily="2" charset="-78"/>
              </a:rPr>
              <a:t>العربية في العصر العربي.</a:t>
            </a:r>
          </a:p>
          <a:p>
            <a:pPr marL="0" indent="0" rtl="1">
              <a:spcBef>
                <a:spcPts val="0"/>
              </a:spcBef>
            </a:pPr>
            <a:r>
              <a:rPr lang="ar-SA" sz="3600" b="1" dirty="0" smtClean="0">
                <a:cs typeface="Simplified Arabic" panose="02010000000000000000" pitchFamily="2" charset="-78"/>
              </a:rPr>
              <a:t>3- </a:t>
            </a:r>
            <a:r>
              <a:rPr lang="ar-SA" sz="3600" b="1" dirty="0">
                <a:cs typeface="Simplified Arabic" panose="02010000000000000000" pitchFamily="2" charset="-78"/>
              </a:rPr>
              <a:t>التحديد الحالي </a:t>
            </a:r>
            <a:r>
              <a:rPr lang="ar-SA" sz="3600" b="1" dirty="0" smtClean="0">
                <a:cs typeface="Simplified Arabic" panose="02010000000000000000" pitchFamily="2" charset="-78"/>
              </a:rPr>
              <a:t>لشبه </a:t>
            </a:r>
            <a:r>
              <a:rPr lang="ar-SA" sz="3600" b="1" dirty="0">
                <a:cs typeface="Simplified Arabic" panose="02010000000000000000" pitchFamily="2" charset="-78"/>
              </a:rPr>
              <a:t>الجزيرة </a:t>
            </a:r>
            <a:r>
              <a:rPr lang="ar-SA" sz="3600" b="1" dirty="0" smtClean="0">
                <a:cs typeface="Simplified Arabic" panose="02010000000000000000" pitchFamily="2" charset="-78"/>
              </a:rPr>
              <a:t>العربية.</a:t>
            </a:r>
          </a:p>
          <a:p>
            <a:pPr marL="0" indent="0" rtl="1">
              <a:spcBef>
                <a:spcPts val="0"/>
              </a:spcBef>
            </a:pPr>
            <a:r>
              <a:rPr lang="ar-SA" sz="3600" b="1" dirty="0" smtClean="0">
                <a:solidFill>
                  <a:srgbClr val="C00000"/>
                </a:solidFill>
                <a:cs typeface="Simplified Arabic" panose="02010000000000000000" pitchFamily="2" charset="-78"/>
              </a:rPr>
              <a:t>ثانياً: العلاقات المكانية.</a:t>
            </a:r>
          </a:p>
          <a:p>
            <a:pPr marL="0" indent="0" rtl="1">
              <a:spcBef>
                <a:spcPts val="0"/>
              </a:spcBef>
            </a:pPr>
            <a:r>
              <a:rPr lang="ar-SA" sz="3600" b="1" dirty="0" smtClean="0">
                <a:solidFill>
                  <a:srgbClr val="C00000"/>
                </a:solidFill>
                <a:cs typeface="Simplified Arabic" panose="02010000000000000000" pitchFamily="2" charset="-78"/>
              </a:rPr>
              <a:t>ثالثاً: التغيرات المناخية في الزمن الرابع والنتائج المترتبة عليها.</a:t>
            </a:r>
          </a:p>
          <a:p>
            <a:pPr marL="0" indent="0" rtl="1">
              <a:spcBef>
                <a:spcPts val="0"/>
              </a:spcBef>
            </a:pPr>
            <a:r>
              <a:rPr lang="ar-SA" sz="3600" b="1" dirty="0" smtClean="0">
                <a:solidFill>
                  <a:srgbClr val="C00000"/>
                </a:solidFill>
                <a:cs typeface="Simplified Arabic" panose="02010000000000000000" pitchFamily="2" charset="-78"/>
              </a:rPr>
              <a:t>رابعا: تطور الحضارة.</a:t>
            </a:r>
            <a:endParaRPr lang="ar-SA" sz="3600" b="1" dirty="0" smtClean="0">
              <a:cs typeface="Simplified Arabic" panose="02010000000000000000" pitchFamily="2" charset="-78"/>
            </a:endParaRPr>
          </a:p>
        </p:txBody>
      </p:sp>
    </p:spTree>
    <p:extLst>
      <p:ext uri="{BB962C8B-B14F-4D97-AF65-F5344CB8AC3E}">
        <p14:creationId xmlns:p14="http://schemas.microsoft.com/office/powerpoint/2010/main" xmlns="" val="30526407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4</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chemeClr val="tx1"/>
                </a:solidFill>
              </a:rPr>
              <a:t>شبه الجزيرة العربية</a:t>
            </a:r>
          </a:p>
        </p:txBody>
      </p:sp>
      <p:sp>
        <p:nvSpPr>
          <p:cNvPr id="3" name="Content Placeholder 2"/>
          <p:cNvSpPr>
            <a:spLocks noGrp="1"/>
          </p:cNvSpPr>
          <p:nvPr>
            <p:ph idx="1"/>
          </p:nvPr>
        </p:nvSpPr>
        <p:spPr>
          <a:xfrm>
            <a:off x="10886" y="914400"/>
            <a:ext cx="9895114" cy="4953000"/>
          </a:xfrm>
        </p:spPr>
        <p:style>
          <a:lnRef idx="1">
            <a:schemeClr val="accent5"/>
          </a:lnRef>
          <a:fillRef idx="2">
            <a:schemeClr val="accent5"/>
          </a:fillRef>
          <a:effectRef idx="1">
            <a:schemeClr val="accent5"/>
          </a:effectRef>
          <a:fontRef idx="minor">
            <a:schemeClr val="dk1"/>
          </a:fontRef>
        </p:style>
        <p:txBody>
          <a:bodyPr/>
          <a:lstStyle/>
          <a:p>
            <a:pPr marL="0" indent="0" algn="just" rtl="1">
              <a:spcBef>
                <a:spcPts val="0"/>
              </a:spcBef>
            </a:pPr>
            <a:r>
              <a:rPr lang="ar-SA" sz="3000" b="1" dirty="0" smtClean="0">
                <a:solidFill>
                  <a:srgbClr val="C00000"/>
                </a:solidFill>
                <a:cs typeface="Simplified Arabic" panose="02010000000000000000" pitchFamily="2" charset="-78"/>
              </a:rPr>
              <a:t> </a:t>
            </a:r>
            <a:r>
              <a:rPr lang="ar-SA" sz="3000" b="1" dirty="0">
                <a:solidFill>
                  <a:srgbClr val="C00000"/>
                </a:solidFill>
                <a:cs typeface="Simplified Arabic" panose="02010000000000000000" pitchFamily="2" charset="-78"/>
              </a:rPr>
              <a:t>أولاً: تعريف وتحديد شبه الجزيرة العربية.</a:t>
            </a:r>
          </a:p>
          <a:p>
            <a:pPr marL="0" indent="0" algn="just" rtl="1">
              <a:spcBef>
                <a:spcPts val="0"/>
              </a:spcBef>
            </a:pPr>
            <a:r>
              <a:rPr lang="ar-SA" sz="2700" b="1" dirty="0" smtClean="0">
                <a:cs typeface="Simplified Arabic" panose="02010000000000000000" pitchFamily="2" charset="-78"/>
              </a:rPr>
              <a:t>اختلف المفهوم الجغرافي لشبه الجزيرة العربية من فترة تاريخية إلى أخرى، ويمكن تتبع حدود شبه الجزيرة العربية خلال العصور المختلفة.</a:t>
            </a:r>
          </a:p>
          <a:p>
            <a:pPr marL="0" indent="0" rtl="1">
              <a:spcBef>
                <a:spcPts val="0"/>
              </a:spcBef>
            </a:pPr>
            <a:r>
              <a:rPr lang="ar-SA" sz="2800" b="1" dirty="0">
                <a:solidFill>
                  <a:srgbClr val="FF3300"/>
                </a:solidFill>
                <a:cs typeface="Simplified Arabic" panose="02010000000000000000" pitchFamily="2" charset="-78"/>
              </a:rPr>
              <a:t>1- حدود شبه الجزيرة العربية في العصور القديمة.</a:t>
            </a:r>
          </a:p>
          <a:p>
            <a:pPr marL="0" indent="0" algn="just" rtl="1">
              <a:spcBef>
                <a:spcPts val="0"/>
              </a:spcBef>
            </a:pPr>
            <a:r>
              <a:rPr lang="ar-SA" sz="2700" b="1" dirty="0" smtClean="0">
                <a:cs typeface="Simplified Arabic" panose="02010000000000000000" pitchFamily="2" charset="-78"/>
              </a:rPr>
              <a:t>تعود الإشارة لشبه الجزيرة العربية إلى الأشوريين وكانت تسمى بلاد العرب ويقصد بها القسم الشمالي من شبه الجزيرة الحالية، ومن بعدهم البابليين الذين وسعوا المجال الأرضي لشبه الجزيرة العربية لتشمل حدود المدينة المنورة.</a:t>
            </a:r>
          </a:p>
          <a:p>
            <a:pPr marL="0" indent="0" algn="just" rtl="1">
              <a:spcBef>
                <a:spcPts val="0"/>
              </a:spcBef>
            </a:pPr>
            <a:r>
              <a:rPr lang="ar-SA" sz="2700" b="1" dirty="0" smtClean="0">
                <a:cs typeface="Simplified Arabic" panose="02010000000000000000" pitchFamily="2" charset="-78"/>
              </a:rPr>
              <a:t>ويمكن أن نعتبر كتابات هيرودوتس ( العهد اليوناني) البداية الحقيقة لتحديد شبه الجزيرة العربية، وهو أول من دفع بالحدود نحو الجنوب، وان كان قد ضم لها مناطق خارجها مثل سيناء وصحراء مصر الشرقية، كما وصف الأهمية الاقتصادية لشبه الجزيرة العربية وشهرتها في إنتاج الألبان والمر والقصيعة والقرفة واللادن والمستكة.</a:t>
            </a:r>
          </a:p>
          <a:p>
            <a:pPr marL="0" indent="0" algn="just" rtl="1">
              <a:spcBef>
                <a:spcPts val="0"/>
              </a:spcBef>
            </a:pPr>
            <a:endParaRPr lang="ar-SA" sz="2700" b="1" dirty="0" smtClean="0">
              <a:cs typeface="Simplified Arabic" panose="02010000000000000000" pitchFamily="2" charset="-78"/>
            </a:endParaRPr>
          </a:p>
        </p:txBody>
      </p:sp>
    </p:spTree>
    <p:extLst>
      <p:ext uri="{BB962C8B-B14F-4D97-AF65-F5344CB8AC3E}">
        <p14:creationId xmlns:p14="http://schemas.microsoft.com/office/powerpoint/2010/main" xmlns="" val="6771497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5</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chemeClr val="tx1"/>
                </a:solidFill>
              </a:rPr>
              <a:t>شبه الجزيرة العربية</a:t>
            </a:r>
          </a:p>
        </p:txBody>
      </p:sp>
      <p:sp>
        <p:nvSpPr>
          <p:cNvPr id="3" name="Content Placeholder 2"/>
          <p:cNvSpPr>
            <a:spLocks noGrp="1"/>
          </p:cNvSpPr>
          <p:nvPr>
            <p:ph idx="1"/>
          </p:nvPr>
        </p:nvSpPr>
        <p:spPr>
          <a:xfrm>
            <a:off x="10886" y="914400"/>
            <a:ext cx="9895114" cy="4953000"/>
          </a:xfrm>
        </p:spPr>
        <p:style>
          <a:lnRef idx="1">
            <a:schemeClr val="accent5"/>
          </a:lnRef>
          <a:fillRef idx="2">
            <a:schemeClr val="accent5"/>
          </a:fillRef>
          <a:effectRef idx="1">
            <a:schemeClr val="accent5"/>
          </a:effectRef>
          <a:fontRef idx="minor">
            <a:schemeClr val="dk1"/>
          </a:fontRef>
        </p:style>
        <p:txBody>
          <a:bodyPr/>
          <a:lstStyle/>
          <a:p>
            <a:pPr marL="0" indent="0" algn="just" rtl="1">
              <a:spcBef>
                <a:spcPts val="0"/>
              </a:spcBef>
            </a:pPr>
            <a:r>
              <a:rPr lang="ar-SA" sz="2700" b="1" dirty="0" smtClean="0">
                <a:cs typeface="Simplified Arabic" panose="02010000000000000000" pitchFamily="2" charset="-78"/>
              </a:rPr>
              <a:t>وتظهر أول ملامح تقسيم شبه الجزيرة العربية إلى أقاليم جغرافية من خلال كتابات ايراتوستين باعتباره أحد الجغرافيين البارزين في عصره، وقد ميز بين إقليمين : الأول، هو إقليم بلاد العرب الصحراوية، والثاني إقليم العرب الميمونة أو السعيدة، ويعكس هذا التقسيم الملامح الجغرافية وخاصة الأحوال المناخية حيث المطر الأغزر كلما اتجهنا جنوبا نحو بلاد العرب السعيد.</a:t>
            </a:r>
          </a:p>
          <a:p>
            <a:pPr marL="0" indent="0" algn="just" rtl="1">
              <a:spcBef>
                <a:spcPts val="0"/>
              </a:spcBef>
            </a:pPr>
            <a:r>
              <a:rPr lang="ar-SA" sz="2700" b="1" dirty="0" smtClean="0">
                <a:cs typeface="Simplified Arabic" panose="02010000000000000000" pitchFamily="2" charset="-78"/>
              </a:rPr>
              <a:t>ويشهد العصر الروماني مزيدا من المعرفة الجغرافية لشبه الجزيرة العربية من </a:t>
            </a:r>
            <a:r>
              <a:rPr lang="ar-SA" sz="2700" b="1" dirty="0">
                <a:cs typeface="Simplified Arabic" panose="02010000000000000000" pitchFamily="2" charset="-78"/>
              </a:rPr>
              <a:t>خلال كتابات المؤرخين</a:t>
            </a:r>
            <a:r>
              <a:rPr lang="ar-SA" sz="2700" b="1" dirty="0" smtClean="0">
                <a:cs typeface="Simplified Arabic" panose="02010000000000000000" pitchFamily="2" charset="-78"/>
              </a:rPr>
              <a:t> ( كتابات سترابون وبطليموس) ،، وقد اهتم الرومان بشبه الجزيرة لعدة أسباب، منها تعرض الطريق البرى الذى يصل أوروبا بآسيا لهجمات الفرثيين في إيران، واهتمام الرومان بالطرق البحرية التي تمر بسواحل شبه الجزيرة العربية، بالإضافة إلى زيادة استهلاك الطيوب التي تشتهر بها شبه الجزيرة من جانب سكان روما عاصمة الدولة الرومانية. ولقد أورد بطليموس ومن قبله ايراتوستين في العهد الإغريقي تقسيما للجزيرة من الوجهة الطبيعية وهى كالتالي: </a:t>
            </a:r>
          </a:p>
          <a:p>
            <a:pPr marL="0" indent="0" algn="just" rtl="1">
              <a:spcBef>
                <a:spcPts val="0"/>
              </a:spcBef>
            </a:pPr>
            <a:endParaRPr lang="ar-SA" sz="2700" b="1" dirty="0" smtClean="0">
              <a:cs typeface="Simplified Arabic" panose="02010000000000000000" pitchFamily="2" charset="-78"/>
            </a:endParaRPr>
          </a:p>
        </p:txBody>
      </p:sp>
    </p:spTree>
    <p:extLst>
      <p:ext uri="{BB962C8B-B14F-4D97-AF65-F5344CB8AC3E}">
        <p14:creationId xmlns:p14="http://schemas.microsoft.com/office/powerpoint/2010/main" xmlns="" val="32206270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6</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chemeClr val="tx1"/>
                </a:solidFill>
              </a:rPr>
              <a:t>شبه الجزيرة العربية</a:t>
            </a:r>
          </a:p>
        </p:txBody>
      </p:sp>
      <p:sp>
        <p:nvSpPr>
          <p:cNvPr id="3" name="Content Placeholder 2"/>
          <p:cNvSpPr>
            <a:spLocks noGrp="1"/>
          </p:cNvSpPr>
          <p:nvPr>
            <p:ph idx="1"/>
          </p:nvPr>
        </p:nvSpPr>
        <p:spPr>
          <a:xfrm>
            <a:off x="10886" y="914400"/>
            <a:ext cx="9895114" cy="4953000"/>
          </a:xfrm>
        </p:spPr>
        <p:style>
          <a:lnRef idx="1">
            <a:schemeClr val="accent5"/>
          </a:lnRef>
          <a:fillRef idx="2">
            <a:schemeClr val="accent5"/>
          </a:fillRef>
          <a:effectRef idx="1">
            <a:schemeClr val="accent5"/>
          </a:effectRef>
          <a:fontRef idx="minor">
            <a:schemeClr val="dk1"/>
          </a:fontRef>
        </p:style>
        <p:txBody>
          <a:bodyPr/>
          <a:lstStyle/>
          <a:p>
            <a:pPr marL="0" indent="0" algn="just" rtl="1">
              <a:spcBef>
                <a:spcPts val="0"/>
              </a:spcBef>
            </a:pPr>
            <a:r>
              <a:rPr lang="ar-SA" sz="2550" b="1" dirty="0" smtClean="0">
                <a:solidFill>
                  <a:srgbClr val="FF3300"/>
                </a:solidFill>
                <a:cs typeface="Simplified Arabic" panose="02010000000000000000" pitchFamily="2" charset="-78"/>
              </a:rPr>
              <a:t>أ- العربية الصحراوية:</a:t>
            </a:r>
          </a:p>
          <a:p>
            <a:pPr marL="0" indent="0" algn="just" rtl="1">
              <a:spcBef>
                <a:spcPts val="0"/>
              </a:spcBef>
            </a:pPr>
            <a:r>
              <a:rPr lang="ar-SA" sz="2550" b="1" dirty="0" smtClean="0">
                <a:cs typeface="Simplified Arabic" panose="02010000000000000000" pitchFamily="2" charset="-78"/>
              </a:rPr>
              <a:t>ويشمل هذا القسم الأراضي الصحراوية من الناحية الشرقية بين وادى الفرات شرقا وسوريا غربا، وفى رأى البعض أن هذا القسم هو بداية الشام وفى رأى أخر بادية السماوة، ويذهب ديودور الصقلي إلى أنها المناطق الصحراوية التي كانت تسكنها القبائل المتبدية وإن سكانها من الأراميين والنبط وأنها تقع بين سوريا ومصر.</a:t>
            </a:r>
          </a:p>
          <a:p>
            <a:pPr marL="0" indent="0" algn="just" rtl="1">
              <a:spcBef>
                <a:spcPts val="0"/>
              </a:spcBef>
            </a:pPr>
            <a:r>
              <a:rPr lang="ar-SA" sz="2550" b="1" dirty="0" smtClean="0">
                <a:solidFill>
                  <a:srgbClr val="FF3300"/>
                </a:solidFill>
                <a:cs typeface="Simplified Arabic" panose="02010000000000000000" pitchFamily="2" charset="-78"/>
              </a:rPr>
              <a:t>ب- العربية الصخرية:</a:t>
            </a:r>
          </a:p>
          <a:p>
            <a:pPr marL="0" indent="0" algn="just" rtl="1">
              <a:spcBef>
                <a:spcPts val="0"/>
              </a:spcBef>
            </a:pPr>
            <a:r>
              <a:rPr lang="ar-SA" sz="2550" b="1" dirty="0" smtClean="0">
                <a:cs typeface="Simplified Arabic" panose="02010000000000000000" pitchFamily="2" charset="-78"/>
              </a:rPr>
              <a:t>البعض يرى انه يشغل القسم الغربي من النطاق الصحراوي الشمالي أي شبه جزيرة سيناء، وقد أشار إلى ذلك بطليموس وضم معها فلسطين والأردن.</a:t>
            </a:r>
          </a:p>
          <a:p>
            <a:pPr marL="0" indent="0" algn="just" rtl="1">
              <a:spcBef>
                <a:spcPts val="0"/>
              </a:spcBef>
            </a:pPr>
            <a:r>
              <a:rPr lang="ar-SA" sz="2550" b="1" dirty="0" smtClean="0">
                <a:cs typeface="Simplified Arabic" panose="02010000000000000000" pitchFamily="2" charset="-78"/>
              </a:rPr>
              <a:t>وفى رأى ديودور الصقلي أنها تقع إلى الشرق من مصر، والى الجنوب والجنوب الغربي من البحر الميت، وفى شمال العربية السعيدة وغربها.</a:t>
            </a:r>
          </a:p>
          <a:p>
            <a:pPr marL="0" indent="0" algn="just" rtl="1">
              <a:spcBef>
                <a:spcPts val="0"/>
              </a:spcBef>
            </a:pPr>
            <a:r>
              <a:rPr lang="ar-SA" sz="2550" b="1" dirty="0" smtClean="0">
                <a:cs typeface="Simplified Arabic" panose="02010000000000000000" pitchFamily="2" charset="-78"/>
              </a:rPr>
              <a:t>وللعربية الصخرية، جذور تاريخية تمتد إلى عصور ما قبل التاريخ، فقد عثر في موقع البيضاء إلى الشمال من البتراء على بقايا لحضارة العصر الحجري الحديث تؤرخ بحوالي 7000 ق.م.</a:t>
            </a:r>
          </a:p>
          <a:p>
            <a:pPr marL="0" indent="0" algn="just" rtl="1">
              <a:spcBef>
                <a:spcPts val="0"/>
              </a:spcBef>
            </a:pPr>
            <a:endParaRPr lang="ar-SA" sz="2550" b="1" dirty="0" smtClean="0">
              <a:cs typeface="Simplified Arabic" panose="02010000000000000000" pitchFamily="2" charset="-78"/>
            </a:endParaRPr>
          </a:p>
        </p:txBody>
      </p:sp>
    </p:spTree>
    <p:extLst>
      <p:ext uri="{BB962C8B-B14F-4D97-AF65-F5344CB8AC3E}">
        <p14:creationId xmlns:p14="http://schemas.microsoft.com/office/powerpoint/2010/main" xmlns="" val="23068880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7</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chemeClr val="tx1"/>
                </a:solidFill>
              </a:rPr>
              <a:t>شبه الجزيرة العربية</a:t>
            </a:r>
          </a:p>
        </p:txBody>
      </p:sp>
      <p:sp>
        <p:nvSpPr>
          <p:cNvPr id="3" name="Content Placeholder 2"/>
          <p:cNvSpPr>
            <a:spLocks noGrp="1"/>
          </p:cNvSpPr>
          <p:nvPr>
            <p:ph idx="1"/>
          </p:nvPr>
        </p:nvSpPr>
        <p:spPr>
          <a:xfrm>
            <a:off x="10886" y="914400"/>
            <a:ext cx="9895114" cy="4953000"/>
          </a:xfrm>
        </p:spPr>
        <p:style>
          <a:lnRef idx="1">
            <a:schemeClr val="accent5"/>
          </a:lnRef>
          <a:fillRef idx="2">
            <a:schemeClr val="accent5"/>
          </a:fillRef>
          <a:effectRef idx="1">
            <a:schemeClr val="accent5"/>
          </a:effectRef>
          <a:fontRef idx="minor">
            <a:schemeClr val="dk1"/>
          </a:fontRef>
        </p:style>
        <p:txBody>
          <a:bodyPr/>
          <a:lstStyle/>
          <a:p>
            <a:pPr marL="0" indent="0" algn="just" rtl="1">
              <a:spcBef>
                <a:spcPts val="0"/>
              </a:spcBef>
            </a:pPr>
            <a:r>
              <a:rPr lang="ar-SA" sz="2550" b="1" dirty="0" smtClean="0">
                <a:solidFill>
                  <a:srgbClr val="FF3300"/>
                </a:solidFill>
                <a:cs typeface="Simplified Arabic" panose="02010000000000000000" pitchFamily="2" charset="-78"/>
              </a:rPr>
              <a:t>ج- العربية السعيدة:</a:t>
            </a:r>
          </a:p>
          <a:p>
            <a:pPr marL="0" indent="0" algn="just" rtl="1">
              <a:spcBef>
                <a:spcPts val="0"/>
              </a:spcBef>
            </a:pPr>
            <a:r>
              <a:rPr lang="ar-SA" sz="2550" b="1" dirty="0" smtClean="0">
                <a:cs typeface="Simplified Arabic" panose="02010000000000000000" pitchFamily="2" charset="-78"/>
              </a:rPr>
              <a:t>أطلق عليها أيضا أسماء الميمونة والمباركة، ويعد هذا القسم الأكثر اتساعاًَ، ووضوحاً من الوجهة الجغرافية، وقد اطلق عليه أيضا بلاد العرب.</a:t>
            </a:r>
          </a:p>
          <a:p>
            <a:pPr marL="0" indent="0" algn="just" rtl="1">
              <a:spcBef>
                <a:spcPts val="0"/>
              </a:spcBef>
            </a:pPr>
            <a:r>
              <a:rPr lang="ar-SA" sz="2550" b="1" dirty="0" smtClean="0">
                <a:cs typeface="Simplified Arabic" panose="02010000000000000000" pitchFamily="2" charset="-78"/>
              </a:rPr>
              <a:t>ويلاحظ بشكل عام، أن القسم يتميز بوفرة موارده ، التي تجمع ثنائية واضحة ، حيث الموارد الزراعية في الجزء الجنوبي الغربي (اليمن) والموارد التجارية في باقي القسم، والتي تستمد من عائد نقل التجارة على الطرق التي تخترق هذا القسم وتصله بباقي مناطق شبه الجزيرة. وقد تميز هذا القسم أيضا بعدم ثبات مساحته، إذ كانت حدوده الشمالية تعتمد على مدى قوة القبائل التي تسكن تلك المناطق، وقدرتها على بسط سيطرتها على المناطق المجاورة.</a:t>
            </a:r>
          </a:p>
          <a:p>
            <a:pPr marL="0" indent="0" algn="just" rtl="1">
              <a:spcBef>
                <a:spcPts val="0"/>
              </a:spcBef>
            </a:pPr>
            <a:r>
              <a:rPr lang="ar-SA" sz="2800" b="1" dirty="0">
                <a:solidFill>
                  <a:srgbClr val="FF3300"/>
                </a:solidFill>
                <a:cs typeface="Simplified Arabic" panose="02010000000000000000" pitchFamily="2" charset="-78"/>
              </a:rPr>
              <a:t>2- حدود شبه الجزيرة العربية في العصر </a:t>
            </a:r>
            <a:r>
              <a:rPr lang="ar-SA" sz="2800" b="1" dirty="0" smtClean="0">
                <a:solidFill>
                  <a:srgbClr val="FF3300"/>
                </a:solidFill>
                <a:cs typeface="Simplified Arabic" panose="02010000000000000000" pitchFamily="2" charset="-78"/>
              </a:rPr>
              <a:t>العربي.</a:t>
            </a:r>
            <a:endParaRPr lang="ar-SA" sz="2800" b="1" dirty="0">
              <a:solidFill>
                <a:srgbClr val="FF3300"/>
              </a:solidFill>
              <a:cs typeface="Simplified Arabic" panose="02010000000000000000" pitchFamily="2" charset="-78"/>
            </a:endParaRPr>
          </a:p>
          <a:p>
            <a:pPr marL="0" indent="0" algn="just" rtl="1">
              <a:spcBef>
                <a:spcPts val="0"/>
              </a:spcBef>
            </a:pPr>
            <a:r>
              <a:rPr lang="ar-SA" sz="2550" b="1" dirty="0" smtClean="0">
                <a:cs typeface="Simplified Arabic" panose="02010000000000000000" pitchFamily="2" charset="-78"/>
              </a:rPr>
              <a:t>أطلق العرب على شبه الجزيرة العربية اسم جزيرة العرب، وهى تسمية مستمدة من إحاطة بلاد العرب بالبحار من جهات ثلاث، ونهر الفرات من الشمال.  </a:t>
            </a:r>
          </a:p>
        </p:txBody>
      </p:sp>
    </p:spTree>
    <p:extLst>
      <p:ext uri="{BB962C8B-B14F-4D97-AF65-F5344CB8AC3E}">
        <p14:creationId xmlns:p14="http://schemas.microsoft.com/office/powerpoint/2010/main" xmlns="" val="30981587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8</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chemeClr val="tx1"/>
                </a:solidFill>
              </a:rPr>
              <a:t>شبه الجزيرة العربية</a:t>
            </a:r>
          </a:p>
        </p:txBody>
      </p:sp>
      <p:sp>
        <p:nvSpPr>
          <p:cNvPr id="3" name="Content Placeholder 2"/>
          <p:cNvSpPr>
            <a:spLocks noGrp="1"/>
          </p:cNvSpPr>
          <p:nvPr>
            <p:ph idx="1"/>
          </p:nvPr>
        </p:nvSpPr>
        <p:spPr>
          <a:xfrm>
            <a:off x="10886" y="914400"/>
            <a:ext cx="9895114" cy="4953000"/>
          </a:xfrm>
        </p:spPr>
        <p:style>
          <a:lnRef idx="1">
            <a:schemeClr val="accent5"/>
          </a:lnRef>
          <a:fillRef idx="2">
            <a:schemeClr val="accent5"/>
          </a:fillRef>
          <a:effectRef idx="1">
            <a:schemeClr val="accent5"/>
          </a:effectRef>
          <a:fontRef idx="minor">
            <a:schemeClr val="dk1"/>
          </a:fontRef>
        </p:style>
        <p:txBody>
          <a:bodyPr/>
          <a:lstStyle/>
          <a:p>
            <a:pPr marL="0" indent="0" algn="just" rtl="1">
              <a:spcBef>
                <a:spcPts val="0"/>
              </a:spcBef>
            </a:pPr>
            <a:r>
              <a:rPr lang="ar-SA" sz="2550" b="1" dirty="0" smtClean="0">
                <a:cs typeface="Simplified Arabic" panose="02010000000000000000" pitchFamily="2" charset="-78"/>
              </a:rPr>
              <a:t>واتفقت معظم الآراء على أن بلاد العرب تضم خمسة أقسام رئيسة هي: ( تهامة – الحجاز – نجد – العروض – اليمن كما يتضح من الشكل التالي ). ويزيد ابن حوقل قسمين أخرين هما: بادية العراق وبادية الجزيرة فيما بين دجلة والفرات وبادية الشام، وقد أضاف البعض قسماً أخر وهو البحرين، وهو في نظر البعض من العروض، وفى نظر أخرين من العراق. وأخيرا فهناك من قسم بلاد العرب إلى قسمين اثنين هما: اليمن والحجاز – تهامة ونجد والعروض.</a:t>
            </a:r>
          </a:p>
          <a:p>
            <a:pPr marL="0" indent="0" algn="just" rtl="1">
              <a:spcBef>
                <a:spcPts val="0"/>
              </a:spcBef>
            </a:pPr>
            <a:r>
              <a:rPr lang="ar-SA" sz="2400" b="1" dirty="0" smtClean="0">
                <a:solidFill>
                  <a:srgbClr val="FF3300"/>
                </a:solidFill>
                <a:cs typeface="Simplified Arabic" panose="02010000000000000000" pitchFamily="2" charset="-78"/>
              </a:rPr>
              <a:t>3- التحديد الحالي لشبه </a:t>
            </a:r>
            <a:r>
              <a:rPr lang="ar-SA" sz="2400" b="1" dirty="0">
                <a:solidFill>
                  <a:srgbClr val="FF3300"/>
                </a:solidFill>
                <a:cs typeface="Simplified Arabic" panose="02010000000000000000" pitchFamily="2" charset="-78"/>
              </a:rPr>
              <a:t>الجزيرة </a:t>
            </a:r>
            <a:r>
              <a:rPr lang="ar-SA" sz="2400" b="1" dirty="0" smtClean="0">
                <a:solidFill>
                  <a:srgbClr val="FF3300"/>
                </a:solidFill>
                <a:cs typeface="Simplified Arabic" panose="02010000000000000000" pitchFamily="2" charset="-78"/>
              </a:rPr>
              <a:t>العربية.</a:t>
            </a:r>
            <a:endParaRPr lang="ar-SA" sz="2400" b="1" dirty="0">
              <a:solidFill>
                <a:srgbClr val="FF3300"/>
              </a:solidFill>
              <a:cs typeface="Simplified Arabic" panose="02010000000000000000" pitchFamily="2" charset="-78"/>
            </a:endParaRPr>
          </a:p>
          <a:p>
            <a:pPr marL="0" indent="0" algn="just" rtl="1">
              <a:spcBef>
                <a:spcPts val="0"/>
              </a:spcBef>
            </a:pPr>
            <a:r>
              <a:rPr lang="ar-SA" sz="2550" b="1" dirty="0" smtClean="0">
                <a:cs typeface="Simplified Arabic" panose="02010000000000000000" pitchFamily="2" charset="-78"/>
              </a:rPr>
              <a:t>من الصعب وضع تحقيق دقيق لشبه الجزيرة العربية، فهي وحدة جغرافية تختلف حدودها وفقا للأساس الذى يتخذ في تحديدها، واذا اعتمدنا على الأساس الجغرافي العام، يحد شبه الجزيرة العربية من الغرب البحرين الأحمر والمتوسط، ومن الشرق خليج عمان والخليج العربي بل والساحل الغربي الإيراني، والحوض الأدنى والأوسط لدجلة والفرات، ومن الشمال السفوح الجنوبية لهضبة كردستان وهضبة الأناضول ، ومن الجنوب البحر العربي وخليج عدن.</a:t>
            </a:r>
            <a:endParaRPr lang="ar-SA" sz="2550" b="1" dirty="0">
              <a:cs typeface="Simplified Arabic" panose="02010000000000000000" pitchFamily="2" charset="-78"/>
            </a:endParaRPr>
          </a:p>
          <a:p>
            <a:pPr marL="0" indent="0" algn="just" rtl="1">
              <a:spcBef>
                <a:spcPts val="0"/>
              </a:spcBef>
            </a:pPr>
            <a:endParaRPr lang="ar-SA" sz="2550" b="1" dirty="0" smtClean="0">
              <a:cs typeface="Simplified Arabic" panose="02010000000000000000" pitchFamily="2" charset="-78"/>
            </a:endParaRPr>
          </a:p>
          <a:p>
            <a:pPr marL="0" indent="0" algn="just" rtl="1">
              <a:spcBef>
                <a:spcPts val="0"/>
              </a:spcBef>
            </a:pPr>
            <a:endParaRPr lang="ar-SA" sz="2550" b="1" dirty="0" smtClean="0">
              <a:cs typeface="Simplified Arabic" panose="02010000000000000000" pitchFamily="2" charset="-78"/>
            </a:endParaRPr>
          </a:p>
        </p:txBody>
      </p:sp>
    </p:spTree>
    <p:extLst>
      <p:ext uri="{BB962C8B-B14F-4D97-AF65-F5344CB8AC3E}">
        <p14:creationId xmlns:p14="http://schemas.microsoft.com/office/powerpoint/2010/main" xmlns="" val="18057547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9</a:t>
            </a:fld>
            <a:endParaRPr lang="en-US" sz="2000" dirty="0">
              <a:solidFill>
                <a:prstClr val="white"/>
              </a:solidFill>
              <a:latin typeface="Calibri" pitchFamily="34" charset="0"/>
            </a:endParaRPr>
          </a:p>
        </p:txBody>
      </p:sp>
      <p:pic>
        <p:nvPicPr>
          <p:cNvPr id="4" name="Picture 3"/>
          <p:cNvPicPr>
            <a:picLocks noChangeAspect="1"/>
          </p:cNvPicPr>
          <p:nvPr/>
        </p:nvPicPr>
        <p:blipFill rotWithShape="1">
          <a:blip r:embed="rId2" cstate="print"/>
          <a:srcRect t="999" r="5409" b="33150"/>
          <a:stretch/>
        </p:blipFill>
        <p:spPr>
          <a:xfrm>
            <a:off x="-31652" y="151228"/>
            <a:ext cx="6690360" cy="6705600"/>
          </a:xfrm>
          <a:prstGeom prst="rect">
            <a:avLst/>
          </a:prstGeom>
        </p:spPr>
      </p:pic>
      <p:pic>
        <p:nvPicPr>
          <p:cNvPr id="6" name="Picture 5"/>
          <p:cNvPicPr>
            <a:picLocks noChangeAspect="1"/>
          </p:cNvPicPr>
          <p:nvPr/>
        </p:nvPicPr>
        <p:blipFill rotWithShape="1">
          <a:blip r:embed="rId2" cstate="print"/>
          <a:srcRect l="15514" t="87117"/>
          <a:stretch/>
        </p:blipFill>
        <p:spPr>
          <a:xfrm>
            <a:off x="2743200" y="304800"/>
            <a:ext cx="3734769" cy="819933"/>
          </a:xfrm>
          <a:prstGeom prst="rect">
            <a:avLst/>
          </a:prstGeom>
          <a:ln w="28575">
            <a:solidFill>
              <a:schemeClr val="tx2"/>
            </a:solidFill>
          </a:ln>
        </p:spPr>
      </p:pic>
    </p:spTree>
    <p:extLst>
      <p:ext uri="{BB962C8B-B14F-4D97-AF65-F5344CB8AC3E}">
        <p14:creationId xmlns:p14="http://schemas.microsoft.com/office/powerpoint/2010/main" xmlns="" val="4144496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10</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chemeClr val="tx1"/>
                </a:solidFill>
              </a:rPr>
              <a:t>شبه الجزيرة العربية</a:t>
            </a:r>
          </a:p>
        </p:txBody>
      </p:sp>
      <p:sp>
        <p:nvSpPr>
          <p:cNvPr id="3" name="Content Placeholder 2"/>
          <p:cNvSpPr>
            <a:spLocks noGrp="1"/>
          </p:cNvSpPr>
          <p:nvPr>
            <p:ph idx="1"/>
          </p:nvPr>
        </p:nvSpPr>
        <p:spPr>
          <a:xfrm>
            <a:off x="10886" y="914400"/>
            <a:ext cx="9895114" cy="4953000"/>
          </a:xfrm>
        </p:spPr>
        <p:style>
          <a:lnRef idx="1">
            <a:schemeClr val="accent5"/>
          </a:lnRef>
          <a:fillRef idx="2">
            <a:schemeClr val="accent5"/>
          </a:fillRef>
          <a:effectRef idx="1">
            <a:schemeClr val="accent5"/>
          </a:effectRef>
          <a:fontRef idx="minor">
            <a:schemeClr val="dk1"/>
          </a:fontRef>
        </p:style>
        <p:txBody>
          <a:bodyPr/>
          <a:lstStyle/>
          <a:p>
            <a:pPr marL="0" indent="0" algn="just" rtl="1">
              <a:spcBef>
                <a:spcPts val="0"/>
              </a:spcBef>
            </a:pPr>
            <a:r>
              <a:rPr lang="ar-SA" sz="3000" b="1" dirty="0" smtClean="0">
                <a:cs typeface="Simplified Arabic" panose="02010000000000000000" pitchFamily="2" charset="-78"/>
              </a:rPr>
              <a:t>وفى حال اتخاذ الصحراوية والجفاف كمعيار للتحديد، سنجد أن الحدود الشمالية ستمتد لتشمل كل المناطق الصحراوية بحيث تمتد الحدود مع الحافة الغربية لشط العرب، ووادي الفرات، ثم تمتد الحدود شرقا حتى دجله لتضم أرض الجزيرة، ثم تتجه شمالا مع دجله حتى التقائه بالزاب الصغير. وفى هذا التحديد سنجد أن العمود الفقري لشبه الجزيرة العربية هو سلسلة الجبال التي تمتد من جنوب سوريا في الشمال إلى اليمن في الجنوب وهى جبال السراة.</a:t>
            </a:r>
          </a:p>
          <a:p>
            <a:pPr marL="0" indent="0" algn="just" rtl="1">
              <a:spcBef>
                <a:spcPts val="0"/>
              </a:spcBef>
            </a:pPr>
            <a:r>
              <a:rPr lang="ar-SA" sz="3000" b="1" dirty="0" smtClean="0">
                <a:cs typeface="Simplified Arabic" panose="02010000000000000000" pitchFamily="2" charset="-78"/>
              </a:rPr>
              <a:t>ويضم التقسيم الحالي 7 دول ( المملكة العربية السعودية، وسلطنة عمان والإمارات، والكويت، وقطر ، والبحرين، واليمن).</a:t>
            </a:r>
          </a:p>
        </p:txBody>
      </p:sp>
    </p:spTree>
    <p:extLst>
      <p:ext uri="{BB962C8B-B14F-4D97-AF65-F5344CB8AC3E}">
        <p14:creationId xmlns:p14="http://schemas.microsoft.com/office/powerpoint/2010/main" xmlns="" val="11773397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11</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chemeClr val="tx1"/>
                </a:solidFill>
              </a:rPr>
              <a:t>شبه الجزيرة العربية</a:t>
            </a:r>
          </a:p>
        </p:txBody>
      </p:sp>
      <p:sp>
        <p:nvSpPr>
          <p:cNvPr id="3" name="Content Placeholder 2"/>
          <p:cNvSpPr>
            <a:spLocks noGrp="1"/>
          </p:cNvSpPr>
          <p:nvPr>
            <p:ph idx="1"/>
          </p:nvPr>
        </p:nvSpPr>
        <p:spPr>
          <a:xfrm>
            <a:off x="10886" y="914400"/>
            <a:ext cx="9895114" cy="4953000"/>
          </a:xfrm>
        </p:spPr>
        <p:style>
          <a:lnRef idx="1">
            <a:schemeClr val="accent5"/>
          </a:lnRef>
          <a:fillRef idx="2">
            <a:schemeClr val="accent5"/>
          </a:fillRef>
          <a:effectRef idx="1">
            <a:schemeClr val="accent5"/>
          </a:effectRef>
          <a:fontRef idx="minor">
            <a:schemeClr val="dk1"/>
          </a:fontRef>
        </p:style>
        <p:txBody>
          <a:bodyPr/>
          <a:lstStyle/>
          <a:p>
            <a:pPr marL="0" indent="0" algn="just" rtl="1">
              <a:spcBef>
                <a:spcPts val="0"/>
              </a:spcBef>
            </a:pPr>
            <a:r>
              <a:rPr lang="ar-SA" sz="3000" b="1" dirty="0" smtClean="0">
                <a:solidFill>
                  <a:srgbClr val="C00000"/>
                </a:solidFill>
                <a:cs typeface="Simplified Arabic" panose="02010000000000000000" pitchFamily="2" charset="-78"/>
              </a:rPr>
              <a:t>ثانياً: العلاقات المكانية.</a:t>
            </a:r>
            <a:endParaRPr lang="ar-SA" sz="3000" b="1" dirty="0">
              <a:solidFill>
                <a:srgbClr val="C00000"/>
              </a:solidFill>
              <a:cs typeface="Simplified Arabic" panose="02010000000000000000" pitchFamily="2" charset="-78"/>
            </a:endParaRPr>
          </a:p>
          <a:p>
            <a:pPr marL="0" indent="0" algn="just" rtl="1">
              <a:spcBef>
                <a:spcPts val="0"/>
              </a:spcBef>
            </a:pPr>
            <a:r>
              <a:rPr lang="ar-SA" sz="2700" dirty="0" smtClean="0">
                <a:cs typeface="Simplified Arabic" panose="02010000000000000000" pitchFamily="2" charset="-78"/>
              </a:rPr>
              <a:t>تقع شبه الجزيرة العربية في اقصى جنوبي غربي أسيا، وهذا الموقع له مغزى جغرافي وتاريخي، فهي تتوسط العالم القديم، وتتصل برا بآسيا وإفريقيا وأوروبا.</a:t>
            </a:r>
          </a:p>
          <a:p>
            <a:pPr marL="0" indent="0" algn="just" rtl="1">
              <a:spcBef>
                <a:spcPts val="0"/>
              </a:spcBef>
            </a:pPr>
            <a:r>
              <a:rPr lang="ar-SA" sz="2700" dirty="0" smtClean="0">
                <a:cs typeface="Simplified Arabic" panose="02010000000000000000" pitchFamily="2" charset="-78"/>
              </a:rPr>
              <a:t>وتقع أيضا بين مسطحين مائيين كبيرين هما: المحيط الهندي في الجنوب، والبحر المتوسط في الشمال الغربي، وفيما بينهما تمتد اذرع مائية تتغلغل في اليابس في طرفي شبه الجزيرة، هما البحر الأحمر والذى زادت أهميته بعد شق قناة السويس، والخليج العربي.</a:t>
            </a:r>
          </a:p>
          <a:p>
            <a:pPr marL="0" indent="0" algn="just" rtl="1">
              <a:spcBef>
                <a:spcPts val="0"/>
              </a:spcBef>
            </a:pPr>
            <a:r>
              <a:rPr lang="ar-SA" sz="2700" dirty="0" smtClean="0">
                <a:cs typeface="Simplified Arabic" panose="02010000000000000000" pitchFamily="2" charset="-78"/>
              </a:rPr>
              <a:t>ويتكامل موقع شبه الجزيرة مع مناخها وتضاريسها في إكسابها الشخصية الجغرافية المميزة، فالمرتفعات غير بعيدة من سواحل شبه الجزيرة العربية الشرقية والغربية والجنوبية، هذه الشخصية أهم ما يميزها اتجاه سكان شبه الجزيرة للاشتغال بالنشاط البحري، وأن يولوا وجوههم إلى خارج شبه الجزيرة إلى الإقليم الأسيوي والشواطئ الشرقية لإفريقيا.</a:t>
            </a:r>
          </a:p>
        </p:txBody>
      </p:sp>
    </p:spTree>
    <p:extLst>
      <p:ext uri="{BB962C8B-B14F-4D97-AF65-F5344CB8AC3E}">
        <p14:creationId xmlns:p14="http://schemas.microsoft.com/office/powerpoint/2010/main" xmlns="" val="38169110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12</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chemeClr val="tx1"/>
                </a:solidFill>
              </a:rPr>
              <a:t>شبه الجزيرة العربية</a:t>
            </a:r>
          </a:p>
        </p:txBody>
      </p:sp>
      <p:sp>
        <p:nvSpPr>
          <p:cNvPr id="3" name="Content Placeholder 2"/>
          <p:cNvSpPr>
            <a:spLocks noGrp="1"/>
          </p:cNvSpPr>
          <p:nvPr>
            <p:ph idx="1"/>
          </p:nvPr>
        </p:nvSpPr>
        <p:spPr>
          <a:xfrm>
            <a:off x="10886" y="914400"/>
            <a:ext cx="9895114" cy="4953000"/>
          </a:xfrm>
        </p:spPr>
        <p:style>
          <a:lnRef idx="1">
            <a:schemeClr val="accent5"/>
          </a:lnRef>
          <a:fillRef idx="2">
            <a:schemeClr val="accent5"/>
          </a:fillRef>
          <a:effectRef idx="1">
            <a:schemeClr val="accent5"/>
          </a:effectRef>
          <a:fontRef idx="minor">
            <a:schemeClr val="dk1"/>
          </a:fontRef>
        </p:style>
        <p:txBody>
          <a:bodyPr/>
          <a:lstStyle/>
          <a:p>
            <a:pPr marL="0" indent="0" algn="just" rtl="1">
              <a:spcBef>
                <a:spcPts val="0"/>
              </a:spcBef>
            </a:pPr>
            <a:r>
              <a:rPr lang="ar-SA" sz="2700" dirty="0" smtClean="0">
                <a:cs typeface="Simplified Arabic" panose="02010000000000000000" pitchFamily="2" charset="-78"/>
              </a:rPr>
              <a:t>ولمناطق شبه الجزيرة العربية المختلفة دور حضاري واضح، كما كان لها دور أيضا في عالم التجارة بين الشرق والغرب، واذا اعتبرنا الطريق وسيلة نقل الحضارة، كما يعبر عن محاور اتصال أجزاء </a:t>
            </a:r>
            <a:r>
              <a:rPr lang="ar-SA" sz="2700" dirty="0">
                <a:cs typeface="Simplified Arabic" panose="02010000000000000000" pitchFamily="2" charset="-78"/>
              </a:rPr>
              <a:t>شبه الجزيرة </a:t>
            </a:r>
            <a:r>
              <a:rPr lang="ar-SA" sz="2700" dirty="0" smtClean="0">
                <a:cs typeface="Simplified Arabic" panose="02010000000000000000" pitchFamily="2" charset="-78"/>
              </a:rPr>
              <a:t>العربية بالمناطق المجاورة، يحسن التوقف قليلا عند محاور الطرق التي عبرت شبه الجزيرة العربية واتصلت بها بالمناطق الحضارية المختلفة، وثمة بعض الملاحظات عن هذه الطرق </a:t>
            </a:r>
            <a:r>
              <a:rPr lang="ar-SA" sz="2700" b="1" dirty="0" smtClean="0">
                <a:cs typeface="Simplified Arabic" panose="02010000000000000000" pitchFamily="2" charset="-78"/>
              </a:rPr>
              <a:t>أهمها</a:t>
            </a:r>
            <a:r>
              <a:rPr lang="ar-SA" sz="2700" dirty="0" smtClean="0">
                <a:cs typeface="Simplified Arabic" panose="02010000000000000000" pitchFamily="2" charset="-78"/>
              </a:rPr>
              <a:t>: وجود مراكز رئيسة كانت بمثابة نقاط انطلاق للطرق، هذه المراكز تمثلت في الركن الجنوبي الغربي لشبه الجزيرة العربية وجنوبها لتنتهي إلى الساحل الشرقي للبحر المتوسط وخليج العقبة في مصر، وتمثل </a:t>
            </a:r>
            <a:r>
              <a:rPr lang="ar-SA" sz="2700" b="1" dirty="0" smtClean="0">
                <a:cs typeface="Simplified Arabic" panose="02010000000000000000" pitchFamily="2" charset="-78"/>
              </a:rPr>
              <a:t>المحور الثاني </a:t>
            </a:r>
            <a:r>
              <a:rPr lang="ar-SA" sz="2700" dirty="0" smtClean="0">
                <a:cs typeface="Simplified Arabic" panose="02010000000000000000" pitchFamily="2" charset="-78"/>
              </a:rPr>
              <a:t>أو نقاط البداية في مواني الخليج العربي حيث امتد شعاع الطرق منها إلى غرب شبه الجزيرة العربية، والى جنوبها وشمالها الغربي.</a:t>
            </a:r>
          </a:p>
          <a:p>
            <a:pPr marL="0" indent="0" algn="just" rtl="1">
              <a:spcBef>
                <a:spcPts val="0"/>
              </a:spcBef>
            </a:pPr>
            <a:r>
              <a:rPr lang="ar-SA" sz="2700" b="1" dirty="0" smtClean="0">
                <a:cs typeface="Simplified Arabic" panose="02010000000000000000" pitchFamily="2" charset="-78"/>
              </a:rPr>
              <a:t>والملاحظة الثانية</a:t>
            </a:r>
            <a:r>
              <a:rPr lang="ar-SA" sz="2700" dirty="0" smtClean="0">
                <a:cs typeface="Simplified Arabic" panose="02010000000000000000" pitchFamily="2" charset="-78"/>
              </a:rPr>
              <a:t>، تتمثل في تكامل الطرق البحرية مع الطرق البرية، هذا التكامل جاء نتيجة الموقع الجغرافي لشبه الجزيرة بين مسطحين بحريين، وامتداد عدد من الأذرع المائية داخل أرض شبه الجزيرة، ومع ذلك فقد حدث تنافس بين الطرق البرية والبحرية. </a:t>
            </a:r>
          </a:p>
        </p:txBody>
      </p:sp>
    </p:spTree>
    <p:extLst>
      <p:ext uri="{BB962C8B-B14F-4D97-AF65-F5344CB8AC3E}">
        <p14:creationId xmlns:p14="http://schemas.microsoft.com/office/powerpoint/2010/main" xmlns="" val="13297985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13</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chemeClr val="tx1"/>
                </a:solidFill>
              </a:rPr>
              <a:t>شبه الجزيرة العربية</a:t>
            </a:r>
          </a:p>
        </p:txBody>
      </p:sp>
      <p:sp>
        <p:nvSpPr>
          <p:cNvPr id="3" name="Content Placeholder 2"/>
          <p:cNvSpPr>
            <a:spLocks noGrp="1"/>
          </p:cNvSpPr>
          <p:nvPr>
            <p:ph idx="1"/>
          </p:nvPr>
        </p:nvSpPr>
        <p:spPr>
          <a:xfrm>
            <a:off x="10886" y="914400"/>
            <a:ext cx="9895114" cy="4953000"/>
          </a:xfrm>
        </p:spPr>
        <p:style>
          <a:lnRef idx="1">
            <a:schemeClr val="accent5"/>
          </a:lnRef>
          <a:fillRef idx="2">
            <a:schemeClr val="accent5"/>
          </a:fillRef>
          <a:effectRef idx="1">
            <a:schemeClr val="accent5"/>
          </a:effectRef>
          <a:fontRef idx="minor">
            <a:schemeClr val="dk1"/>
          </a:fontRef>
        </p:style>
        <p:txBody>
          <a:bodyPr/>
          <a:lstStyle/>
          <a:p>
            <a:pPr marL="0" indent="0" algn="just" rtl="1">
              <a:spcBef>
                <a:spcPts val="0"/>
              </a:spcBef>
            </a:pPr>
            <a:r>
              <a:rPr lang="ar-SA" sz="2700" b="1" dirty="0" smtClean="0">
                <a:cs typeface="Simplified Arabic" panose="02010000000000000000" pitchFamily="2" charset="-78"/>
              </a:rPr>
              <a:t>ومن أهم الطرق القديمة في </a:t>
            </a:r>
            <a:r>
              <a:rPr lang="ar-SA" sz="2700" b="1" dirty="0">
                <a:cs typeface="Simplified Arabic" panose="02010000000000000000" pitchFamily="2" charset="-78"/>
              </a:rPr>
              <a:t>شبه الجزيرة </a:t>
            </a:r>
            <a:r>
              <a:rPr lang="ar-SA" sz="2700" b="1" dirty="0" smtClean="0">
                <a:cs typeface="Simplified Arabic" panose="02010000000000000000" pitchFamily="2" charset="-78"/>
              </a:rPr>
              <a:t>العربية:</a:t>
            </a:r>
          </a:p>
          <a:p>
            <a:pPr marL="0" indent="0" algn="just" rtl="1">
              <a:spcBef>
                <a:spcPts val="0"/>
              </a:spcBef>
            </a:pPr>
            <a:r>
              <a:rPr lang="ar-SA" sz="2700" b="1" dirty="0" smtClean="0">
                <a:solidFill>
                  <a:srgbClr val="FF3300"/>
                </a:solidFill>
                <a:cs typeface="Simplified Arabic" panose="02010000000000000000" pitchFamily="2" charset="-78"/>
              </a:rPr>
              <a:t>   - الطريق البرى الغربي: </a:t>
            </a:r>
            <a:r>
              <a:rPr lang="ar-SA" sz="2700" b="1" dirty="0" smtClean="0">
                <a:cs typeface="Simplified Arabic" panose="02010000000000000000" pitchFamily="2" charset="-78"/>
              </a:rPr>
              <a:t>وينافس الطريق البحري في البحر الأحمر، وتفوق عليه لكون العرب ليسوا تجار بحر بل هم تجار بر، بالإضافة إلى عدم صلاحية سواحل البحر الأحمر لإنشاء الموانئ.</a:t>
            </a:r>
          </a:p>
          <a:p>
            <a:pPr marL="0" indent="0" algn="just" rtl="1">
              <a:spcBef>
                <a:spcPts val="0"/>
              </a:spcBef>
            </a:pPr>
            <a:r>
              <a:rPr lang="ar-SA" sz="2700" b="1" dirty="0" smtClean="0">
                <a:cs typeface="Simplified Arabic" panose="02010000000000000000" pitchFamily="2" charset="-78"/>
              </a:rPr>
              <a:t>ويبدأ الطريق من عدن جنوبا ويمتد شمالا مارا بعدة مراكز عمرانية والواحات خاصة شبوه وتمنع ومارب ونجران ومكة ويثرب والعلا، وعند البتراء يتفرع إلى فرعين، الأول يتجه إلى تدمر ، والأخر يتجه إلى الغرب نحو غزة والعريش. وأسهم هذا الطريق في نقل بضائع الهند وتجارة اليمن من اللبان والبخور إلى حوض البحر المتوسط</a:t>
            </a:r>
          </a:p>
          <a:p>
            <a:pPr marL="457200" indent="-457200" algn="just" rtl="1">
              <a:spcBef>
                <a:spcPts val="0"/>
              </a:spcBef>
              <a:buFontTx/>
              <a:buChar char="-"/>
            </a:pPr>
            <a:r>
              <a:rPr lang="ar-SA" sz="2700" b="1" dirty="0" smtClean="0">
                <a:solidFill>
                  <a:srgbClr val="FF3300"/>
                </a:solidFill>
                <a:cs typeface="Simplified Arabic" panose="02010000000000000000" pitchFamily="2" charset="-78"/>
              </a:rPr>
              <a:t>طريق مأرب – جرها:</a:t>
            </a:r>
            <a:r>
              <a:rPr lang="ar-SA" sz="2700" b="1" dirty="0" smtClean="0">
                <a:cs typeface="Simplified Arabic" panose="02010000000000000000" pitchFamily="2" charset="-78"/>
              </a:rPr>
              <a:t> ويربط هذا الطريق مأرب بميناء جرها على الخليج العربي، ويقطع في جزء منه وادى الدواسر ويمر بالهفوف.</a:t>
            </a:r>
          </a:p>
          <a:p>
            <a:pPr marL="457200" indent="-457200" algn="just" rtl="1">
              <a:spcBef>
                <a:spcPts val="0"/>
              </a:spcBef>
              <a:buFontTx/>
              <a:buChar char="-"/>
            </a:pPr>
            <a:r>
              <a:rPr lang="ar-SA" sz="2700" b="1" dirty="0" smtClean="0">
                <a:solidFill>
                  <a:srgbClr val="FF3300"/>
                </a:solidFill>
                <a:cs typeface="Simplified Arabic" panose="02010000000000000000" pitchFamily="2" charset="-78"/>
              </a:rPr>
              <a:t>طريق جرها – البتراء: </a:t>
            </a:r>
            <a:r>
              <a:rPr lang="ar-SA" sz="2700" b="1" dirty="0" smtClean="0">
                <a:cs typeface="Simplified Arabic" panose="02010000000000000000" pitchFamily="2" charset="-78"/>
              </a:rPr>
              <a:t>ويبدأ من جرها إلى الهفوف ثم إلى شمال اليمامة بالقرب من الرياض مارا ببريدة وتيماء. </a:t>
            </a:r>
          </a:p>
        </p:txBody>
      </p:sp>
    </p:spTree>
    <p:extLst>
      <p:ext uri="{BB962C8B-B14F-4D97-AF65-F5344CB8AC3E}">
        <p14:creationId xmlns:p14="http://schemas.microsoft.com/office/powerpoint/2010/main" xmlns="" val="19838704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14</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chemeClr val="tx1"/>
                </a:solidFill>
              </a:rPr>
              <a:t>شبه الجزيرة العربية</a:t>
            </a:r>
          </a:p>
        </p:txBody>
      </p:sp>
      <p:sp>
        <p:nvSpPr>
          <p:cNvPr id="3" name="Content Placeholder 2"/>
          <p:cNvSpPr>
            <a:spLocks noGrp="1"/>
          </p:cNvSpPr>
          <p:nvPr>
            <p:ph idx="1"/>
          </p:nvPr>
        </p:nvSpPr>
        <p:spPr>
          <a:xfrm>
            <a:off x="10886" y="914400"/>
            <a:ext cx="9895114" cy="4953000"/>
          </a:xfrm>
        </p:spPr>
        <p:style>
          <a:lnRef idx="1">
            <a:schemeClr val="accent5"/>
          </a:lnRef>
          <a:fillRef idx="2">
            <a:schemeClr val="accent5"/>
          </a:fillRef>
          <a:effectRef idx="1">
            <a:schemeClr val="accent5"/>
          </a:effectRef>
          <a:fontRef idx="minor">
            <a:schemeClr val="dk1"/>
          </a:fontRef>
        </p:style>
        <p:txBody>
          <a:bodyPr/>
          <a:lstStyle/>
          <a:p>
            <a:pPr marL="0" indent="0" algn="just" rtl="1">
              <a:spcBef>
                <a:spcPts val="0"/>
              </a:spcBef>
            </a:pPr>
            <a:r>
              <a:rPr lang="ar-SA" sz="2600" b="1" dirty="0" smtClean="0">
                <a:solidFill>
                  <a:srgbClr val="FF3300"/>
                </a:solidFill>
                <a:cs typeface="Simplified Arabic" panose="02010000000000000000" pitchFamily="2" charset="-78"/>
              </a:rPr>
              <a:t>- طريق حضرموت - اليمامة: </a:t>
            </a:r>
            <a:r>
              <a:rPr lang="ar-SA" sz="2600" b="1" dirty="0" smtClean="0">
                <a:cs typeface="Simplified Arabic" panose="02010000000000000000" pitchFamily="2" charset="-78"/>
              </a:rPr>
              <a:t>حيث ينتهى في العراق والشام بعد التقائه بالطريق الشرقي وبفرع الطريق الغربي.</a:t>
            </a:r>
          </a:p>
          <a:p>
            <a:pPr marL="457200" indent="-457200" algn="just" rtl="1">
              <a:spcBef>
                <a:spcPts val="0"/>
              </a:spcBef>
              <a:buFontTx/>
              <a:buChar char="-"/>
            </a:pPr>
            <a:r>
              <a:rPr lang="ar-SA" sz="2600" b="1" dirty="0" smtClean="0">
                <a:solidFill>
                  <a:srgbClr val="FF3300"/>
                </a:solidFill>
                <a:cs typeface="Simplified Arabic" panose="02010000000000000000" pitchFamily="2" charset="-78"/>
              </a:rPr>
              <a:t>الطريق البحري في البحر الأحمر: </a:t>
            </a:r>
            <a:r>
              <a:rPr lang="ar-SA" sz="2600" b="1" dirty="0" smtClean="0">
                <a:cs typeface="Simplified Arabic" panose="02010000000000000000" pitchFamily="2" charset="-78"/>
              </a:rPr>
              <a:t>الذى يعبر باب المندب، وينتهى عند العقبة أو السويس الحالية.</a:t>
            </a:r>
          </a:p>
          <a:p>
            <a:pPr marL="457200" indent="-457200" algn="just" rtl="1">
              <a:spcBef>
                <a:spcPts val="0"/>
              </a:spcBef>
              <a:buFontTx/>
              <a:buChar char="-"/>
            </a:pPr>
            <a:r>
              <a:rPr lang="ar-SA" sz="2600" b="1" dirty="0" smtClean="0">
                <a:solidFill>
                  <a:srgbClr val="FF3300"/>
                </a:solidFill>
                <a:cs typeface="Simplified Arabic" panose="02010000000000000000" pitchFamily="2" charset="-78"/>
              </a:rPr>
              <a:t>طريق الخليج العربي: </a:t>
            </a:r>
            <a:r>
              <a:rPr lang="ar-SA" sz="2600" b="1" dirty="0" smtClean="0">
                <a:cs typeface="Simplified Arabic" panose="02010000000000000000" pitchFamily="2" charset="-78"/>
              </a:rPr>
              <a:t>الذى تكمله مجموعة من الطرق البرية تصل الخليج العربي بالعراق والشام.</a:t>
            </a:r>
            <a:endParaRPr lang="ar-SA" sz="2600" b="1" dirty="0">
              <a:cs typeface="Simplified Arabic" panose="02010000000000000000" pitchFamily="2" charset="-78"/>
            </a:endParaRPr>
          </a:p>
          <a:p>
            <a:pPr marL="0" indent="0" algn="just" rtl="1">
              <a:spcBef>
                <a:spcPts val="0"/>
              </a:spcBef>
            </a:pPr>
            <a:r>
              <a:rPr lang="ar-SA" sz="3000" b="1" dirty="0">
                <a:solidFill>
                  <a:srgbClr val="C00000"/>
                </a:solidFill>
                <a:cs typeface="Simplified Arabic" panose="02010000000000000000" pitchFamily="2" charset="-78"/>
              </a:rPr>
              <a:t>ثالثاً: التغيرات المناخية في الزمن الرابع والنتائج المترتبة عليها.</a:t>
            </a:r>
          </a:p>
          <a:p>
            <a:pPr marL="0" indent="0" algn="just" rtl="1">
              <a:spcBef>
                <a:spcPts val="0"/>
              </a:spcBef>
            </a:pPr>
            <a:r>
              <a:rPr lang="ar-SA" sz="2600" b="1" i="1" u="sng" dirty="0" smtClean="0">
                <a:cs typeface="Simplified Arabic" panose="02010000000000000000" pitchFamily="2" charset="-78"/>
              </a:rPr>
              <a:t>1- التغيرات المناخية:</a:t>
            </a:r>
          </a:p>
          <a:p>
            <a:pPr marL="0" indent="0" algn="just" rtl="1">
              <a:spcBef>
                <a:spcPts val="0"/>
              </a:spcBef>
            </a:pPr>
            <a:r>
              <a:rPr lang="ar-SA" sz="2600" b="1" dirty="0" smtClean="0">
                <a:cs typeface="Simplified Arabic" panose="02010000000000000000" pitchFamily="2" charset="-78"/>
              </a:rPr>
              <a:t>تعرضت شبه الجزيرة العربية إلى تغيرات مناخية في البليوستوسين وإلى ذبذبات مناخية أيضا في الهولوسين، وهى في ذلك تشبه صحارى العالم الإسلامي أو نطاق العروض الوسطى بشكل عام. وقد ارتبطت التغيرات المناخية في البليوستوسين بأدوار الجليد والدفء في نطاق العروض العليا وتغير مواقع نظم الضغط ونطاقات الرياح الدائمة</a:t>
            </a:r>
            <a:endParaRPr lang="ar-SA" sz="2600" b="1" dirty="0">
              <a:cs typeface="Simplified Arabic" panose="02010000000000000000" pitchFamily="2" charset="-78"/>
            </a:endParaRPr>
          </a:p>
          <a:p>
            <a:pPr marL="0" indent="0" algn="just" rtl="1">
              <a:spcBef>
                <a:spcPts val="0"/>
              </a:spcBef>
            </a:pPr>
            <a:endParaRPr lang="ar-SA" sz="2700" b="1" dirty="0" smtClean="0">
              <a:cs typeface="Simplified Arabic" panose="02010000000000000000" pitchFamily="2" charset="-78"/>
            </a:endParaRPr>
          </a:p>
        </p:txBody>
      </p:sp>
    </p:spTree>
    <p:extLst>
      <p:ext uri="{BB962C8B-B14F-4D97-AF65-F5344CB8AC3E}">
        <p14:creationId xmlns:p14="http://schemas.microsoft.com/office/powerpoint/2010/main" xmlns="" val="16242922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15</a:t>
            </a:fld>
            <a:endParaRPr lang="en-US" sz="2000" dirty="0">
              <a:solidFill>
                <a:prstClr val="white"/>
              </a:solidFill>
              <a:latin typeface="Calibri" pitchFamily="34" charset="0"/>
            </a:endParaRPr>
          </a:p>
        </p:txBody>
      </p:sp>
      <p:pic>
        <p:nvPicPr>
          <p:cNvPr id="4" name="Picture 3"/>
          <p:cNvPicPr>
            <a:picLocks noChangeAspect="1"/>
          </p:cNvPicPr>
          <p:nvPr/>
        </p:nvPicPr>
        <p:blipFill>
          <a:blip r:embed="rId2" cstate="print"/>
          <a:stretch>
            <a:fillRect/>
          </a:stretch>
        </p:blipFill>
        <p:spPr>
          <a:xfrm>
            <a:off x="0" y="51997"/>
            <a:ext cx="5029200" cy="6806004"/>
          </a:xfrm>
          <a:prstGeom prst="rect">
            <a:avLst/>
          </a:prstGeom>
        </p:spPr>
      </p:pic>
      <p:sp>
        <p:nvSpPr>
          <p:cNvPr id="5" name="Rectangle 4"/>
          <p:cNvSpPr/>
          <p:nvPr/>
        </p:nvSpPr>
        <p:spPr>
          <a:xfrm>
            <a:off x="5334000" y="990600"/>
            <a:ext cx="43434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000" dirty="0" smtClean="0"/>
              <a:t>طرق القوافل القديمة والطرق البحرية في شبه الجزيرة العربية</a:t>
            </a:r>
            <a:endParaRPr lang="ar-EG" sz="3000" dirty="0"/>
          </a:p>
        </p:txBody>
      </p:sp>
    </p:spTree>
    <p:extLst>
      <p:ext uri="{BB962C8B-B14F-4D97-AF65-F5344CB8AC3E}">
        <p14:creationId xmlns:p14="http://schemas.microsoft.com/office/powerpoint/2010/main" xmlns="" val="12291332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16</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chemeClr val="tx1"/>
                </a:solidFill>
              </a:rPr>
              <a:t>شبه الجزيرة العربية</a:t>
            </a:r>
          </a:p>
        </p:txBody>
      </p:sp>
      <p:sp>
        <p:nvSpPr>
          <p:cNvPr id="3" name="Content Placeholder 2"/>
          <p:cNvSpPr>
            <a:spLocks noGrp="1"/>
          </p:cNvSpPr>
          <p:nvPr>
            <p:ph idx="1"/>
          </p:nvPr>
        </p:nvSpPr>
        <p:spPr>
          <a:xfrm>
            <a:off x="10886" y="914400"/>
            <a:ext cx="9895114" cy="4953000"/>
          </a:xfrm>
        </p:spPr>
        <p:style>
          <a:lnRef idx="1">
            <a:schemeClr val="accent5"/>
          </a:lnRef>
          <a:fillRef idx="2">
            <a:schemeClr val="accent5"/>
          </a:fillRef>
          <a:effectRef idx="1">
            <a:schemeClr val="accent5"/>
          </a:effectRef>
          <a:fontRef idx="minor">
            <a:schemeClr val="dk1"/>
          </a:fontRef>
        </p:style>
        <p:txBody>
          <a:bodyPr/>
          <a:lstStyle/>
          <a:p>
            <a:pPr marL="0" indent="0" algn="just" rtl="1">
              <a:spcBef>
                <a:spcPts val="0"/>
              </a:spcBef>
            </a:pPr>
            <a:r>
              <a:rPr lang="ar-SA" sz="2700" b="1" dirty="0" smtClean="0">
                <a:cs typeface="Simplified Arabic" panose="02010000000000000000" pitchFamily="2" charset="-78"/>
              </a:rPr>
              <a:t>وقد أمكن التعرف على دورين للمطر يتخللهما فترة جفاف وذلك على النحو التالي:</a:t>
            </a:r>
          </a:p>
          <a:p>
            <a:pPr marL="457200" indent="-457200" algn="just" rtl="1">
              <a:spcBef>
                <a:spcPts val="0"/>
              </a:spcBef>
              <a:buFontTx/>
              <a:buChar char="-"/>
            </a:pPr>
            <a:r>
              <a:rPr lang="ar-SA" sz="2700" b="1" dirty="0" smtClean="0">
                <a:solidFill>
                  <a:srgbClr val="FF0000"/>
                </a:solidFill>
                <a:cs typeface="Simplified Arabic" panose="02010000000000000000" pitchFamily="2" charset="-78"/>
              </a:rPr>
              <a:t>الدور المطير الأول</a:t>
            </a:r>
            <a:r>
              <a:rPr lang="ar-SA" sz="2700" b="1" dirty="0" smtClean="0">
                <a:cs typeface="Simplified Arabic" panose="02010000000000000000" pitchFamily="2" charset="-78"/>
              </a:rPr>
              <a:t>: ويتفق حدوثه مع البليوستوسين الأدنى، وهناك من يرى انه بدأ مع البليوستوسين الأعلى ، ويرجح معظم الدارسين أن الشبكة القديمة التي لازالت تقطع شبه الجزيرة العربية تنسب إلى هذا الدور، ومن أهمها وادى الرمة، ووادي حنيفة، ووادي الدواسر.</a:t>
            </a:r>
          </a:p>
          <a:p>
            <a:pPr marL="457200" indent="-457200" algn="just" rtl="1">
              <a:spcBef>
                <a:spcPts val="0"/>
              </a:spcBef>
              <a:buFontTx/>
              <a:buChar char="-"/>
            </a:pPr>
            <a:r>
              <a:rPr lang="ar-SA" sz="2700" b="1" dirty="0" smtClean="0">
                <a:cs typeface="Simplified Arabic" panose="02010000000000000000" pitchFamily="2" charset="-78"/>
              </a:rPr>
              <a:t>الدور المطير الثاني: يتفق مع البليوستوسين الأعلى، حيث عاد المطر بعد فترة جفاف أعقبت الدور المطير الأول، ويقف شاهدا على هذا الدور عدة أدلة أهمها المدرجات، كما عثر على تربة قديمة تمتد أسفل رمال الدهناء يبلغ سمك طبقتها العلوية من 20-30 سم، وطبقتها السفلية من 30-40 سم، ويتأكد حدوث هذا الدور المطير أيضاً من خلال بقايا أثار بحيرات في منطقة الربع الخالي تحمل أدلة على ارتفاع مناسيب مياهها مرتين، الأولى خلال هذا الدور والثانية عقب انتهاء البليوستوسين.</a:t>
            </a:r>
          </a:p>
        </p:txBody>
      </p:sp>
    </p:spTree>
    <p:extLst>
      <p:ext uri="{BB962C8B-B14F-4D97-AF65-F5344CB8AC3E}">
        <p14:creationId xmlns:p14="http://schemas.microsoft.com/office/powerpoint/2010/main" xmlns="" val="26626361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17</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chemeClr val="tx1"/>
                </a:solidFill>
              </a:rPr>
              <a:t>شبه الجزيرة العربية</a:t>
            </a:r>
          </a:p>
        </p:txBody>
      </p:sp>
      <p:sp>
        <p:nvSpPr>
          <p:cNvPr id="3" name="Content Placeholder 2"/>
          <p:cNvSpPr>
            <a:spLocks noGrp="1"/>
          </p:cNvSpPr>
          <p:nvPr>
            <p:ph idx="1"/>
          </p:nvPr>
        </p:nvSpPr>
        <p:spPr>
          <a:xfrm>
            <a:off x="10886" y="914400"/>
            <a:ext cx="9895114" cy="4953000"/>
          </a:xfrm>
        </p:spPr>
        <p:style>
          <a:lnRef idx="1">
            <a:schemeClr val="accent5"/>
          </a:lnRef>
          <a:fillRef idx="2">
            <a:schemeClr val="accent5"/>
          </a:fillRef>
          <a:effectRef idx="1">
            <a:schemeClr val="accent5"/>
          </a:effectRef>
          <a:fontRef idx="minor">
            <a:schemeClr val="dk1"/>
          </a:fontRef>
        </p:style>
        <p:txBody>
          <a:bodyPr/>
          <a:lstStyle/>
          <a:p>
            <a:pPr marL="457200" indent="-457200" algn="just" rtl="1">
              <a:spcBef>
                <a:spcPts val="0"/>
              </a:spcBef>
              <a:buFontTx/>
              <a:buChar char="-"/>
            </a:pPr>
            <a:r>
              <a:rPr lang="ar-SA" sz="2600" b="1" dirty="0" smtClean="0">
                <a:solidFill>
                  <a:srgbClr val="FF0000"/>
                </a:solidFill>
                <a:cs typeface="Simplified Arabic" panose="02010000000000000000" pitchFamily="2" charset="-78"/>
              </a:rPr>
              <a:t>فترة الجفاف البينية</a:t>
            </a:r>
            <a:r>
              <a:rPr lang="ar-SA" sz="2600" b="1" dirty="0" smtClean="0">
                <a:cs typeface="Simplified Arabic" panose="02010000000000000000" pitchFamily="2" charset="-78"/>
              </a:rPr>
              <a:t>: نشطت فيها عوامل التعرية الهوائية، وأعادت ترسيب تكوينات الرمال، كما أزالت جزء من مدرجات الأودية، وأرسبتها في بطون هذه الأودية.</a:t>
            </a:r>
          </a:p>
          <a:p>
            <a:pPr marL="0" indent="0" algn="just" rtl="1">
              <a:spcBef>
                <a:spcPts val="0"/>
              </a:spcBef>
            </a:pPr>
            <a:r>
              <a:rPr lang="ar-SA" sz="2600" b="1" dirty="0" smtClean="0">
                <a:cs typeface="Simplified Arabic" panose="02010000000000000000" pitchFamily="2" charset="-78"/>
              </a:rPr>
              <a:t>وبعد انتهاء الدور المطير الثاني، عاد الجفاف ونشطت الرياح مرة أخرى وأرسبت المفتتات الصخرية في أحواض الربع الخالي والنفود والدهناء والجافورة. </a:t>
            </a:r>
          </a:p>
          <a:p>
            <a:pPr marL="0" indent="0" algn="just" rtl="1">
              <a:spcBef>
                <a:spcPts val="0"/>
              </a:spcBef>
            </a:pPr>
            <a:r>
              <a:rPr lang="ar-SA" sz="2600" b="1" i="1" u="sng" dirty="0" smtClean="0">
                <a:solidFill>
                  <a:srgbClr val="C00000"/>
                </a:solidFill>
                <a:cs typeface="Simplified Arabic" panose="02010000000000000000" pitchFamily="2" charset="-78"/>
              </a:rPr>
              <a:t>2- النتائج المترتبة على التغيرات </a:t>
            </a:r>
            <a:r>
              <a:rPr lang="ar-SA" sz="2600" b="1" i="1" u="sng" dirty="0">
                <a:solidFill>
                  <a:srgbClr val="C00000"/>
                </a:solidFill>
                <a:cs typeface="Simplified Arabic" panose="02010000000000000000" pitchFamily="2" charset="-78"/>
              </a:rPr>
              <a:t>المناخية:</a:t>
            </a:r>
          </a:p>
          <a:p>
            <a:pPr marL="0" indent="0" algn="just" rtl="1">
              <a:spcBef>
                <a:spcPts val="0"/>
              </a:spcBef>
            </a:pPr>
            <a:r>
              <a:rPr lang="ar-SA" sz="2600" b="1" dirty="0" smtClean="0">
                <a:solidFill>
                  <a:srgbClr val="002060"/>
                </a:solidFill>
                <a:cs typeface="Simplified Arabic" panose="02010000000000000000" pitchFamily="2" charset="-78"/>
              </a:rPr>
              <a:t>أ- التغيرات الفيزيوجرافية: </a:t>
            </a:r>
            <a:r>
              <a:rPr lang="ar-SA" sz="2600" b="1" dirty="0" smtClean="0">
                <a:cs typeface="Simplified Arabic" panose="02010000000000000000" pitchFamily="2" charset="-78"/>
              </a:rPr>
              <a:t>ترك المطر والجفاف بصماته واضحة فوق سطح شبه الجزيرة العربية من خلال عدة أدلة فيزيوجرافية أهما الأودية ( الرمة – الباطن – حنيفة – السهباء – الدواسر – حمض)  والبحيرات الجافة أو ما يعبر عنها بالسبخات أو البلايا، وبحيرة لسان أهمها وتقف شاهدة على تعرض شبه </a:t>
            </a:r>
            <a:r>
              <a:rPr lang="ar-SA" sz="2600" b="1" dirty="0">
                <a:cs typeface="Simplified Arabic" panose="02010000000000000000" pitchFamily="2" charset="-78"/>
              </a:rPr>
              <a:t>الجزيرة </a:t>
            </a:r>
            <a:r>
              <a:rPr lang="ar-SA" sz="2600" b="1" dirty="0" smtClean="0">
                <a:cs typeface="Simplified Arabic" panose="02010000000000000000" pitchFamily="2" charset="-78"/>
              </a:rPr>
              <a:t>العربية لأدوار </a:t>
            </a:r>
            <a:r>
              <a:rPr lang="ar-SA" sz="2600" b="1" dirty="0">
                <a:cs typeface="Simplified Arabic" panose="02010000000000000000" pitchFamily="2" charset="-78"/>
              </a:rPr>
              <a:t>مطيرة </a:t>
            </a:r>
            <a:r>
              <a:rPr lang="ar-SA" sz="2600" b="1" dirty="0" smtClean="0">
                <a:cs typeface="Simplified Arabic" panose="02010000000000000000" pitchFamily="2" charset="-78"/>
              </a:rPr>
              <a:t>إبان </a:t>
            </a:r>
            <a:r>
              <a:rPr lang="ar-SA" sz="2600" b="1" dirty="0" err="1" smtClean="0">
                <a:cs typeface="Simplified Arabic" panose="02010000000000000000" pitchFamily="2" charset="-78"/>
              </a:rPr>
              <a:t>البليوستوسين</a:t>
            </a:r>
            <a:r>
              <a:rPr lang="ar-SA" sz="2600" b="1" dirty="0" smtClean="0">
                <a:cs typeface="Simplified Arabic" panose="02010000000000000000" pitchFamily="2" charset="-78"/>
              </a:rPr>
              <a:t>. والشطوط البحرية والشعاب المرجانية، والتكوينات الرملية التي تنشر في مساحات كبيرة من الجزيرة العربية وتعد أهم مظاهر الجفاف على سطح شبه الجزيرة العربية، وتظهر في صراء النفود شمالا، والدهناء في الجنوب الشرقي ، ثم منطقة الربع الخالي.</a:t>
            </a:r>
          </a:p>
        </p:txBody>
      </p:sp>
    </p:spTree>
    <p:extLst>
      <p:ext uri="{BB962C8B-B14F-4D97-AF65-F5344CB8AC3E}">
        <p14:creationId xmlns:p14="http://schemas.microsoft.com/office/powerpoint/2010/main" xmlns="" val="3660606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18</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chemeClr val="tx1"/>
                </a:solidFill>
              </a:rPr>
              <a:t>شبه الجزيرة العربية</a:t>
            </a:r>
          </a:p>
        </p:txBody>
      </p:sp>
      <p:sp>
        <p:nvSpPr>
          <p:cNvPr id="3" name="Content Placeholder 2"/>
          <p:cNvSpPr>
            <a:spLocks noGrp="1"/>
          </p:cNvSpPr>
          <p:nvPr>
            <p:ph idx="1"/>
          </p:nvPr>
        </p:nvSpPr>
        <p:spPr>
          <a:xfrm>
            <a:off x="10886" y="914400"/>
            <a:ext cx="9895114" cy="4953000"/>
          </a:xfrm>
        </p:spPr>
        <p:style>
          <a:lnRef idx="1">
            <a:schemeClr val="accent5"/>
          </a:lnRef>
          <a:fillRef idx="2">
            <a:schemeClr val="accent5"/>
          </a:fillRef>
          <a:effectRef idx="1">
            <a:schemeClr val="accent5"/>
          </a:effectRef>
          <a:fontRef idx="minor">
            <a:schemeClr val="dk1"/>
          </a:fontRef>
        </p:style>
        <p:txBody>
          <a:bodyPr/>
          <a:lstStyle/>
          <a:p>
            <a:pPr marL="0" indent="0" algn="just" rtl="1">
              <a:spcBef>
                <a:spcPts val="0"/>
              </a:spcBef>
            </a:pPr>
            <a:r>
              <a:rPr lang="ar-SA" sz="2350" dirty="0" smtClean="0">
                <a:solidFill>
                  <a:srgbClr val="002060"/>
                </a:solidFill>
                <a:cs typeface="Simplified Arabic" panose="02010000000000000000" pitchFamily="2" charset="-78"/>
              </a:rPr>
              <a:t>ب- </a:t>
            </a:r>
            <a:r>
              <a:rPr lang="ar-SA" sz="2350" b="1" dirty="0" smtClean="0">
                <a:solidFill>
                  <a:srgbClr val="002060"/>
                </a:solidFill>
                <a:cs typeface="Simplified Arabic" panose="02010000000000000000" pitchFamily="2" charset="-78"/>
              </a:rPr>
              <a:t>التغيرات الحيوية</a:t>
            </a:r>
            <a:r>
              <a:rPr lang="ar-SA" sz="2350" dirty="0" smtClean="0">
                <a:solidFill>
                  <a:srgbClr val="002060"/>
                </a:solidFill>
                <a:cs typeface="Simplified Arabic" panose="02010000000000000000" pitchFamily="2" charset="-78"/>
              </a:rPr>
              <a:t>: </a:t>
            </a:r>
            <a:r>
              <a:rPr lang="ar-SA" sz="2350" dirty="0" smtClean="0">
                <a:cs typeface="Simplified Arabic" panose="02010000000000000000" pitchFamily="2" charset="-78"/>
              </a:rPr>
              <a:t>أثر تتابع فترات المطر في توزيع النبات الطبيعي والحيوان البرى وتكوينات التربة، فكل فترة من فترات المطر أو الجفاف تميزت بتوزيع خاص للغطاء النباتي والحيوان البرى. ففي فترات المطر زاد نمو الأشجار في القسم الغربي بينما ظلت مناطق القلب صحراء، وتكونت التربة الحمراء واللومي والتي اتخذت كمقياس لحدوث المطر في مناطق تواجدها، وعاشت حيوانات الجاموس البرى وفرس النهر والبقر البرى والوضيحى والغزلان،  أما في فترات الجفاف فكان النبات الطبيعي فقيرا ، وكانت الحيوانات من الأنواع صغيرة الحجم، وانتشرت التربة الملحية حول البحيرات القديمة التي تكونت في فترات المطر.</a:t>
            </a:r>
          </a:p>
          <a:p>
            <a:pPr marL="0" indent="0" algn="just" rtl="1">
              <a:spcBef>
                <a:spcPts val="0"/>
              </a:spcBef>
            </a:pPr>
            <a:r>
              <a:rPr lang="ar-SA" sz="2350" dirty="0" smtClean="0">
                <a:solidFill>
                  <a:srgbClr val="002060"/>
                </a:solidFill>
                <a:cs typeface="Simplified Arabic" panose="02010000000000000000" pitchFamily="2" charset="-78"/>
              </a:rPr>
              <a:t>ج- </a:t>
            </a:r>
            <a:r>
              <a:rPr lang="ar-SA" sz="2350" b="1" dirty="0" smtClean="0">
                <a:solidFill>
                  <a:srgbClr val="002060"/>
                </a:solidFill>
                <a:cs typeface="Simplified Arabic" panose="02010000000000000000" pitchFamily="2" charset="-78"/>
              </a:rPr>
              <a:t>الهجرات البشرية</a:t>
            </a:r>
            <a:r>
              <a:rPr lang="ar-SA" sz="2350" dirty="0" smtClean="0">
                <a:solidFill>
                  <a:srgbClr val="002060"/>
                </a:solidFill>
                <a:cs typeface="Simplified Arabic" panose="02010000000000000000" pitchFamily="2" charset="-78"/>
              </a:rPr>
              <a:t>: </a:t>
            </a:r>
            <a:r>
              <a:rPr lang="ar-SA" sz="2350" dirty="0" smtClean="0">
                <a:cs typeface="Simplified Arabic" panose="02010000000000000000" pitchFamily="2" charset="-78"/>
              </a:rPr>
              <a:t>بعد انتهاء الدور المطير الثاني، وحلول الجفاف، بدأت الجزيرة تشهد تحركات سكانية إلى المناطق المجاورة أو داخل شبه الجزيرة ذاتها، تلك هي سمة شبه الجزيرة فهي لا تطرد سكانها أبدا.</a:t>
            </a:r>
          </a:p>
          <a:p>
            <a:pPr marL="0" indent="0" algn="just" rtl="1">
              <a:spcBef>
                <a:spcPts val="0"/>
              </a:spcBef>
            </a:pPr>
            <a:r>
              <a:rPr lang="ar-SA" sz="2350" dirty="0" smtClean="0">
                <a:cs typeface="Simplified Arabic" panose="02010000000000000000" pitchFamily="2" charset="-78"/>
              </a:rPr>
              <a:t>أما عن الهجرة الخارجية، فقد ارتبطت بالبوابات التي ربطت شبه الجزيرة بالأقاليم المجاورة حيث خرجت الجماعات من باب المندب غربا باتجاه إفريقيا إلى الحبشة ومنها إلى السودان. كما خرجت جماعات عبر سيناء في العصر الإسلامي إلى مصر ومنها إلى السودان، وكانت السودان هي المستودع للهجرات البشرية من شبه الجزيرة العربية.   </a:t>
            </a:r>
          </a:p>
        </p:txBody>
      </p:sp>
    </p:spTree>
    <p:extLst>
      <p:ext uri="{BB962C8B-B14F-4D97-AF65-F5344CB8AC3E}">
        <p14:creationId xmlns:p14="http://schemas.microsoft.com/office/powerpoint/2010/main" xmlns="" val="24913287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19</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chemeClr val="tx1"/>
                </a:solidFill>
              </a:rPr>
              <a:t>شبه الجزيرة العربية</a:t>
            </a:r>
          </a:p>
        </p:txBody>
      </p:sp>
      <p:sp>
        <p:nvSpPr>
          <p:cNvPr id="3" name="Content Placeholder 2"/>
          <p:cNvSpPr>
            <a:spLocks noGrp="1"/>
          </p:cNvSpPr>
          <p:nvPr>
            <p:ph idx="1"/>
          </p:nvPr>
        </p:nvSpPr>
        <p:spPr>
          <a:xfrm>
            <a:off x="10886" y="914400"/>
            <a:ext cx="9895114" cy="4953000"/>
          </a:xfrm>
        </p:spPr>
        <p:style>
          <a:lnRef idx="1">
            <a:schemeClr val="accent5"/>
          </a:lnRef>
          <a:fillRef idx="2">
            <a:schemeClr val="accent5"/>
          </a:fillRef>
          <a:effectRef idx="1">
            <a:schemeClr val="accent5"/>
          </a:effectRef>
          <a:fontRef idx="minor">
            <a:schemeClr val="dk1"/>
          </a:fontRef>
        </p:style>
        <p:txBody>
          <a:bodyPr/>
          <a:lstStyle/>
          <a:p>
            <a:pPr marL="0" indent="0" algn="just" rtl="1">
              <a:spcBef>
                <a:spcPts val="0"/>
              </a:spcBef>
            </a:pPr>
            <a:r>
              <a:rPr lang="ar-SA" sz="2800" b="1" dirty="0" smtClean="0">
                <a:cs typeface="Simplified Arabic" panose="02010000000000000000" pitchFamily="2" charset="-78"/>
              </a:rPr>
              <a:t>أما بشأن الهجرات أو التحركات الداخلية، فقد بدأها الكنعانيون حين خرجوا من شبه الجزيرة ليستقروا في فلسطين، ثم العموريين الذين رحلوا لفلسطين أيضا، وهناك الغساسنة الذين استقروا في الشام على تخوم الإمبراطورية الرومانية، وقد كان انهيار سد مأرب سبباً في هجرتهم، كما كان سبباً في الهجرة من أقصى جنوب غرب شبه الجزيرة إلى الحبشة ومنها إلى السودان.</a:t>
            </a:r>
          </a:p>
          <a:p>
            <a:pPr marL="0" indent="0" algn="just" rtl="1">
              <a:spcBef>
                <a:spcPts val="0"/>
              </a:spcBef>
            </a:pPr>
            <a:r>
              <a:rPr lang="ar-SA" sz="3000" b="1" dirty="0">
                <a:solidFill>
                  <a:srgbClr val="C00000"/>
                </a:solidFill>
                <a:cs typeface="Simplified Arabic" panose="02010000000000000000" pitchFamily="2" charset="-78"/>
              </a:rPr>
              <a:t>رابعا: تطور الحضارة.</a:t>
            </a:r>
            <a:endParaRPr lang="ar-SA" sz="3000" b="1" dirty="0">
              <a:cs typeface="Simplified Arabic" panose="02010000000000000000" pitchFamily="2" charset="-78"/>
            </a:endParaRPr>
          </a:p>
          <a:p>
            <a:pPr marL="0" indent="0" algn="just" rtl="1">
              <a:spcBef>
                <a:spcPts val="0"/>
              </a:spcBef>
            </a:pPr>
            <a:r>
              <a:rPr lang="ar-SA" sz="2800" b="1" dirty="0" smtClean="0">
                <a:solidFill>
                  <a:srgbClr val="7030A0"/>
                </a:solidFill>
                <a:cs typeface="Simplified Arabic" panose="02010000000000000000" pitchFamily="2" charset="-78"/>
              </a:rPr>
              <a:t>1- حضارات العصر الحجري القديم:</a:t>
            </a:r>
          </a:p>
          <a:p>
            <a:pPr marL="0" indent="0" algn="just" rtl="1">
              <a:spcBef>
                <a:spcPts val="0"/>
              </a:spcBef>
            </a:pPr>
            <a:r>
              <a:rPr lang="ar-SA" sz="2800" b="1" dirty="0" smtClean="0">
                <a:cs typeface="Simplified Arabic" panose="02010000000000000000" pitchFamily="2" charset="-78"/>
              </a:rPr>
              <a:t>عثر على بقايا محدودة للحضارة الشيلية ( أقدم الحضارات) في بعض مواقع المملكة السعودية، كما عثر على مخلفات الحضارة الاشولية من الفأس اليدوية والمطارق في الدوادمي، وعفيف والطرف الجنوبي لحوض سكاكا. وعثر على مواقع لحضارات العصر الحجري القديم في الإحساء وقطر والبحرين.</a:t>
            </a:r>
          </a:p>
        </p:txBody>
      </p:sp>
    </p:spTree>
    <p:extLst>
      <p:ext uri="{BB962C8B-B14F-4D97-AF65-F5344CB8AC3E}">
        <p14:creationId xmlns:p14="http://schemas.microsoft.com/office/powerpoint/2010/main" xmlns="" val="30358947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20</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chemeClr val="tx1"/>
                </a:solidFill>
              </a:rPr>
              <a:t>شبه الجزيرة العربية</a:t>
            </a:r>
          </a:p>
        </p:txBody>
      </p:sp>
      <p:sp>
        <p:nvSpPr>
          <p:cNvPr id="3" name="Content Placeholder 2"/>
          <p:cNvSpPr>
            <a:spLocks noGrp="1"/>
          </p:cNvSpPr>
          <p:nvPr>
            <p:ph idx="1"/>
          </p:nvPr>
        </p:nvSpPr>
        <p:spPr>
          <a:xfrm>
            <a:off x="10886" y="914400"/>
            <a:ext cx="9895114" cy="4953000"/>
          </a:xfrm>
        </p:spPr>
        <p:style>
          <a:lnRef idx="1">
            <a:schemeClr val="accent5"/>
          </a:lnRef>
          <a:fillRef idx="2">
            <a:schemeClr val="accent5"/>
          </a:fillRef>
          <a:effectRef idx="1">
            <a:schemeClr val="accent5"/>
          </a:effectRef>
          <a:fontRef idx="minor">
            <a:schemeClr val="dk1"/>
          </a:fontRef>
        </p:style>
        <p:txBody>
          <a:bodyPr/>
          <a:lstStyle/>
          <a:p>
            <a:pPr marL="0" indent="0" algn="just" rtl="1">
              <a:spcBef>
                <a:spcPts val="0"/>
              </a:spcBef>
            </a:pPr>
            <a:r>
              <a:rPr lang="ar-SA" sz="2200" dirty="0" smtClean="0">
                <a:cs typeface="Simplified Arabic" panose="02010000000000000000" pitchFamily="2" charset="-78"/>
              </a:rPr>
              <a:t>وعثر على أدلة للحضارة اللفواظية بالقرب من الوديان في وسط المملكة، وأيضا في الربع الخالي إلى الغرب من الدوادمي، وفى غرب الطائف وفى البحرين.</a:t>
            </a:r>
          </a:p>
          <a:p>
            <a:pPr marL="0" indent="0" algn="just" rtl="1">
              <a:spcBef>
                <a:spcPts val="0"/>
              </a:spcBef>
            </a:pPr>
            <a:r>
              <a:rPr lang="ar-SA" sz="2200" dirty="0" smtClean="0">
                <a:solidFill>
                  <a:srgbClr val="7030A0"/>
                </a:solidFill>
                <a:cs typeface="Simplified Arabic" panose="02010000000000000000" pitchFamily="2" charset="-78"/>
              </a:rPr>
              <a:t>2- حضارات العصر الحجري المتوسط:</a:t>
            </a:r>
          </a:p>
          <a:p>
            <a:pPr marL="0" indent="0" algn="just" rtl="1">
              <a:spcBef>
                <a:spcPts val="0"/>
              </a:spcBef>
            </a:pPr>
            <a:r>
              <a:rPr lang="ar-SA" sz="2200" dirty="0" smtClean="0">
                <a:cs typeface="Simplified Arabic" panose="02010000000000000000" pitchFamily="2" charset="-78"/>
              </a:rPr>
              <a:t>تتمثل حضارات هذا العصر في شبه الجزيرة فقط، في محجر للأدوات الحجرية ينسب إلى العصر الحجري المتوسط في الطرف الجنوبي لحوض سكاكا شمال المملكة العربية السعودية، ويعود ذلك إلى أن حضارات هذا العصر لم توجد إلا في المناطق التي شهدت تغيرا واضحا في المناخ من البرودة إلى الدفء في نطاق العروض العليا.</a:t>
            </a:r>
          </a:p>
          <a:p>
            <a:pPr marL="0" indent="0" algn="just" rtl="1">
              <a:spcBef>
                <a:spcPts val="0"/>
              </a:spcBef>
            </a:pPr>
            <a:r>
              <a:rPr lang="ar-SA" sz="2200" dirty="0" smtClean="0">
                <a:solidFill>
                  <a:srgbClr val="7030A0"/>
                </a:solidFill>
                <a:cs typeface="Simplified Arabic" panose="02010000000000000000" pitchFamily="2" charset="-78"/>
              </a:rPr>
              <a:t>3- حضارات زراع ورعاة  </a:t>
            </a:r>
            <a:r>
              <a:rPr lang="ar-SA" sz="2200" dirty="0">
                <a:solidFill>
                  <a:srgbClr val="7030A0"/>
                </a:solidFill>
                <a:cs typeface="Simplified Arabic" panose="02010000000000000000" pitchFamily="2" charset="-78"/>
              </a:rPr>
              <a:t>العصر </a:t>
            </a:r>
            <a:r>
              <a:rPr lang="ar-SA" sz="2200" dirty="0" smtClean="0">
                <a:solidFill>
                  <a:srgbClr val="7030A0"/>
                </a:solidFill>
                <a:cs typeface="Simplified Arabic" panose="02010000000000000000" pitchFamily="2" charset="-78"/>
              </a:rPr>
              <a:t>الحجري الحديث:</a:t>
            </a:r>
            <a:endParaRPr lang="ar-SA" sz="2200" dirty="0">
              <a:solidFill>
                <a:srgbClr val="7030A0"/>
              </a:solidFill>
              <a:cs typeface="Simplified Arabic" panose="02010000000000000000" pitchFamily="2" charset="-78"/>
            </a:endParaRPr>
          </a:p>
          <a:p>
            <a:pPr marL="0" indent="0" algn="just" rtl="1">
              <a:spcBef>
                <a:spcPts val="0"/>
              </a:spcBef>
            </a:pPr>
            <a:r>
              <a:rPr lang="ar-SA" sz="2200" dirty="0" smtClean="0">
                <a:cs typeface="Simplified Arabic" panose="02010000000000000000" pitchFamily="2" charset="-78"/>
              </a:rPr>
              <a:t>من أبرز ملامح هذا العصر في شبه الجزيرة العربية، هو معرفة الزراعة، واستئناس الحيوان، والاستقرار في قرى صغيرة وجدت بقايا مبانيها في أكثر من موقع حضاري بالإضافة إلى معرفة صناعة الفخار، وتنفرد شبه الجزيرة في هذا العصر بحضارة رعوية خاصة بها، فهناك حضارة رعاة البال في نجد، وبشكل عام اقتصر توزيع حضارات العصر الحجري الحديث على القسمين الشمالي والأوسط، فقد عثر على مباني حجرية وأمكن موازاتها بحضارة العبيد في العراق. وقد توافر في الكويت عدة مواقع حضارية لحضارات العصر الحجري الحديث، خاصة في جزيرة فيلكا، وجزيرة أم النمل، والصليبخات والبرقان وكاظمة.</a:t>
            </a:r>
          </a:p>
        </p:txBody>
      </p:sp>
    </p:spTree>
    <p:extLst>
      <p:ext uri="{BB962C8B-B14F-4D97-AF65-F5344CB8AC3E}">
        <p14:creationId xmlns:p14="http://schemas.microsoft.com/office/powerpoint/2010/main" xmlns="" val="29214409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21</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chemeClr val="tx1"/>
                </a:solidFill>
              </a:rPr>
              <a:t>شبه الجزيرة العربية</a:t>
            </a:r>
          </a:p>
        </p:txBody>
      </p:sp>
      <p:sp>
        <p:nvSpPr>
          <p:cNvPr id="3" name="Content Placeholder 2"/>
          <p:cNvSpPr>
            <a:spLocks noGrp="1"/>
          </p:cNvSpPr>
          <p:nvPr>
            <p:ph idx="1"/>
          </p:nvPr>
        </p:nvSpPr>
        <p:spPr>
          <a:xfrm>
            <a:off x="10886" y="914400"/>
            <a:ext cx="9895114" cy="4953000"/>
          </a:xfrm>
        </p:spPr>
        <p:style>
          <a:lnRef idx="1">
            <a:schemeClr val="accent5"/>
          </a:lnRef>
          <a:fillRef idx="2">
            <a:schemeClr val="accent5"/>
          </a:fillRef>
          <a:effectRef idx="1">
            <a:schemeClr val="accent5"/>
          </a:effectRef>
          <a:fontRef idx="minor">
            <a:schemeClr val="dk1"/>
          </a:fontRef>
        </p:style>
        <p:txBody>
          <a:bodyPr/>
          <a:lstStyle/>
          <a:p>
            <a:pPr marL="0" indent="0" algn="just" rtl="1">
              <a:spcBef>
                <a:spcPts val="0"/>
              </a:spcBef>
            </a:pPr>
            <a:r>
              <a:rPr lang="ar-SA" sz="2800" dirty="0">
                <a:cs typeface="Simplified Arabic" panose="02010000000000000000" pitchFamily="2" charset="-78"/>
              </a:rPr>
              <a:t>كما قامت المواقع الحضارية في البحرين بدور حضاري مميز في عصر المعدن، ولاشك أن هذا الدور يستند على تاريخ </a:t>
            </a:r>
            <a:r>
              <a:rPr lang="ar-SA" sz="2800" dirty="0" smtClean="0">
                <a:cs typeface="Simplified Arabic" panose="02010000000000000000" pitchFamily="2" charset="-78"/>
              </a:rPr>
              <a:t>أقدم </a:t>
            </a:r>
            <a:r>
              <a:rPr lang="ar-SA" sz="2800" dirty="0">
                <a:cs typeface="Simplified Arabic" panose="02010000000000000000" pitchFamily="2" charset="-78"/>
              </a:rPr>
              <a:t>يعود إلى العصر الحجري الحديث كما في (باربارا ، داداز). </a:t>
            </a:r>
          </a:p>
          <a:p>
            <a:pPr marL="0" indent="0" algn="just" rtl="1">
              <a:spcBef>
                <a:spcPts val="0"/>
              </a:spcBef>
            </a:pPr>
            <a:r>
              <a:rPr lang="ar-SA" sz="2800" dirty="0" smtClean="0">
                <a:cs typeface="Simplified Arabic" panose="02010000000000000000" pitchFamily="2" charset="-78"/>
              </a:rPr>
              <a:t>وتعد الإمارات من أغنى مناطق شبه الجزيرة في البقايا الأثرية، التي تتواجد مبعثرة وتتميز بالانتشار حول أبو ظبى وعلى طول سواحل الخليج، ومن أهم المواقع الحضارية ( أم النار ، هيلي ، جبل حفيت، بديع بنت مسعود، القطارة ، المليحة ، مصفولة ، تل الأبرق، الدورة ، الدربحانة.</a:t>
            </a:r>
          </a:p>
          <a:p>
            <a:pPr marL="0" indent="0" algn="just" rtl="1">
              <a:spcBef>
                <a:spcPts val="0"/>
              </a:spcBef>
            </a:pPr>
            <a:r>
              <a:rPr lang="ar-SA" sz="2800" dirty="0" smtClean="0">
                <a:cs typeface="Simplified Arabic" panose="02010000000000000000" pitchFamily="2" charset="-78"/>
              </a:rPr>
              <a:t>أما عن حضارات عصر المعدن في شبه الجزيرة العربية، فأهم ما يميزها الاتصال الحضاري بالمناطق المجاورة خاصة المواقع الحضارية في القسم الشرقي أو الجنوب الغربي.</a:t>
            </a:r>
          </a:p>
        </p:txBody>
      </p:sp>
    </p:spTree>
    <p:extLst>
      <p:ext uri="{BB962C8B-B14F-4D97-AF65-F5344CB8AC3E}">
        <p14:creationId xmlns:p14="http://schemas.microsoft.com/office/powerpoint/2010/main" xmlns="" val="7053345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22</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
        <p:nvSpPr>
          <p:cNvPr id="9" name="Title 1"/>
          <p:cNvSpPr txBox="1">
            <a:spLocks/>
          </p:cNvSpPr>
          <p:nvPr/>
        </p:nvSpPr>
        <p:spPr bwMode="auto">
          <a:xfrm>
            <a:off x="0" y="5827162"/>
            <a:ext cx="9906000" cy="914951"/>
          </a:xfrm>
          <a:prstGeom prst="rect">
            <a:avLst/>
          </a:prstGeom>
          <a:noFill/>
          <a:ln w="9525">
            <a:noFill/>
            <a:miter lim="800000"/>
            <a:headEnd/>
            <a:tailEnd/>
          </a:ln>
        </p:spPr>
        <p:txBody>
          <a:bodyPr anchor="ctr"/>
          <a:lstStyle/>
          <a:p>
            <a:pPr algn="ctr"/>
            <a:r>
              <a:rPr lang="ar-SA" sz="3000" b="1" dirty="0" smtClean="0">
                <a:solidFill>
                  <a:schemeClr val="bg1"/>
                </a:solidFill>
              </a:rPr>
              <a:t>مع أطيب التمنيات بالتوفيق                         د</a:t>
            </a:r>
            <a:r>
              <a:rPr lang="ar-SA" sz="3000" b="1" dirty="0">
                <a:solidFill>
                  <a:schemeClr val="bg1"/>
                </a:solidFill>
              </a:rPr>
              <a:t>. حسن مرزوق السيد محمود</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2625</TotalTime>
  <Words>2505</Words>
  <Application>Microsoft Office PowerPoint</Application>
  <PresentationFormat>A4 Paper (210x297 mm)‎</PresentationFormat>
  <Paragraphs>120</Paragraphs>
  <Slides>22</Slides>
  <Notes>0</Notes>
  <HiddenSlides>0</HiddenSlides>
  <MMClips>0</MMClips>
  <ScaleCrop>false</ScaleCrop>
  <HeadingPairs>
    <vt:vector size="4" baseType="variant">
      <vt:variant>
        <vt:lpstr>سمة</vt:lpstr>
      </vt:variant>
      <vt:variant>
        <vt:i4>3</vt:i4>
      </vt:variant>
      <vt:variant>
        <vt:lpstr>عناوين الشرائح</vt:lpstr>
      </vt:variant>
      <vt:variant>
        <vt:i4>22</vt:i4>
      </vt:variant>
    </vt:vector>
  </HeadingPairs>
  <TitlesOfParts>
    <vt:vector size="25" baseType="lpstr">
      <vt:lpstr>Office Theme</vt:lpstr>
      <vt:lpstr>1_Office Theme</vt:lpstr>
      <vt:lpstr>2_Office Theme</vt:lpstr>
      <vt:lpstr>الشريحة 1</vt:lpstr>
      <vt:lpstr>المحاضرة الرابعة عشرة  الدارسات التطبيقية شبه الجزيرة العربية</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dell</cp:lastModifiedBy>
  <cp:revision>277</cp:revision>
  <dcterms:created xsi:type="dcterms:W3CDTF">2009-10-14T19:14:34Z</dcterms:created>
  <dcterms:modified xsi:type="dcterms:W3CDTF">2015-04-15T12:07:37Z</dcterms:modified>
</cp:coreProperties>
</file>