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318" r:id="rId4"/>
    <p:sldId id="319" r:id="rId5"/>
    <p:sldId id="320" r:id="rId6"/>
    <p:sldId id="325" r:id="rId7"/>
    <p:sldId id="321" r:id="rId8"/>
    <p:sldId id="326" r:id="rId9"/>
    <p:sldId id="324" r:id="rId10"/>
  </p:sldIdLst>
  <p:sldSz cx="9906000" cy="6858000" type="A4"/>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77" d="100"/>
          <a:sy n="77" d="100"/>
        </p:scale>
        <p:origin x="-990" y="-4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8A36A94A-2859-4E7F-B0B1-90224A3C4248}" type="datetimeFigureOut">
              <a:rPr lang="en-US"/>
              <a:pPr>
                <a:defRPr/>
              </a:pPr>
              <a:t>2/22/2015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0">
              <a:defRPr sz="1200">
                <a:latin typeface="Calibri" pitchFamily="34" charset="0"/>
                <a:cs typeface="Arial" charset="0"/>
              </a:defRPr>
            </a:lvl1pPr>
          </a:lstStyle>
          <a:p>
            <a:pPr>
              <a:defRPr/>
            </a:pPr>
            <a:fld id="{329D72F7-DA67-4D46-BE9D-92DC8B84C521}" type="slidenum">
              <a:rPr lang="ar-SA"/>
              <a:pPr>
                <a:defRPr/>
              </a:pPr>
              <a:t>‹#›</a:t>
            </a:fld>
            <a:endParaRPr lang="en-US"/>
          </a:p>
        </p:txBody>
      </p:sp>
    </p:spTree>
    <p:extLst>
      <p:ext uri="{BB962C8B-B14F-4D97-AF65-F5344CB8AC3E}">
        <p14:creationId xmlns:p14="http://schemas.microsoft.com/office/powerpoint/2010/main" val="32519903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355B2337-0B50-431A-8700-15C6D61FDBE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65CFB0F-8138-4DA5-A02D-DA93997CC972}"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86C44C66-7E98-41EA-9FA2-4B23D1609618}"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03B51F3-9647-4D0D-97C0-5594E67D17B9}"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502EA686-137A-4C59-9862-E853FDD46D59}"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geoplace.com/" TargetMode="External"/><Relationship Id="rId2" Type="http://schemas.openxmlformats.org/officeDocument/2006/relationships/hyperlink" Target="http://www.geoconnexion.com/" TargetMode="External"/><Relationship Id="rId1" Type="http://schemas.openxmlformats.org/officeDocument/2006/relationships/slideLayout" Target="../slideLayouts/slideLayout2.xml"/><Relationship Id="rId5" Type="http://schemas.openxmlformats.org/officeDocument/2006/relationships/hyperlink" Target="http://www.ncgia.ucsb.edu/ncgia.html" TargetMode="External"/><Relationship Id="rId4" Type="http://schemas.openxmlformats.org/officeDocument/2006/relationships/hyperlink" Target="http://www.fgdc.gov/"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smtClean="0">
              <a:cs typeface="+mn-cs"/>
            </a:endParaRPr>
          </a:p>
        </p:txBody>
      </p:sp>
      <p:sp>
        <p:nvSpPr>
          <p:cNvPr id="14339" name="Slide Number Placeholder 3"/>
          <p:cNvSpPr>
            <a:spLocks noGrp="1"/>
          </p:cNvSpPr>
          <p:nvPr>
            <p:ph type="sldNum" sz="quarter" idx="10"/>
          </p:nvPr>
        </p:nvSpPr>
        <p:spPr bwMode="auto">
          <a:noFill/>
          <a:ln>
            <a:miter lim="800000"/>
            <a:headEnd/>
            <a:tailEnd/>
          </a:ln>
        </p:spPr>
        <p:txBody>
          <a:bodyPr/>
          <a:lstStyle/>
          <a:p>
            <a:fld id="{609AF071-55F1-44E7-B9F7-95103D309DD2}" type="slidenum">
              <a:rPr lang="ar-SA" smtClean="0"/>
              <a:pPr/>
              <a:t>1</a:t>
            </a:fld>
            <a:endParaRPr lang="en-US" smtClean="0"/>
          </a:p>
        </p:txBody>
      </p:sp>
      <p:sp>
        <p:nvSpPr>
          <p:cNvPr id="5" name="Rectangle 4"/>
          <p:cNvSpPr/>
          <p:nvPr/>
        </p:nvSpPr>
        <p:spPr>
          <a:xfrm>
            <a:off x="0" y="1052736"/>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5127" name="Subtitle 2"/>
          <p:cNvSpPr txBox="1">
            <a:spLocks/>
          </p:cNvSpPr>
          <p:nvPr/>
        </p:nvSpPr>
        <p:spPr bwMode="auto">
          <a:xfrm>
            <a:off x="5524504" y="4643446"/>
            <a:ext cx="4083050" cy="1066800"/>
          </a:xfrm>
          <a:prstGeom prst="rect">
            <a:avLst/>
          </a:prstGeom>
          <a:noFill/>
          <a:ln w="9525">
            <a:noFill/>
            <a:miter lim="800000"/>
            <a:headEnd/>
            <a:tailEnd/>
          </a:ln>
        </p:spPr>
        <p:txBody>
          <a:bodyPr/>
          <a:lstStyle/>
          <a:p>
            <a:pPr algn="ctr">
              <a:spcBef>
                <a:spcPct val="20000"/>
              </a:spcBef>
              <a:buFont typeface="Arial" pitchFamily="34" charset="0"/>
              <a:buNone/>
              <a:defRPr/>
            </a:pPr>
            <a:r>
              <a:rPr lang="ar-SA" sz="2400" b="1" dirty="0">
                <a:solidFill>
                  <a:schemeClr val="tx2">
                    <a:lumMod val="75000"/>
                  </a:schemeClr>
                </a:solidFill>
                <a:latin typeface="Calibri" pitchFamily="34" charset="0"/>
                <a:cs typeface="Arial" pitchFamily="34" charset="0"/>
              </a:rPr>
              <a:t>جامعة الملك فيصل</a:t>
            </a:r>
          </a:p>
          <a:p>
            <a:pPr algn="ctr">
              <a:spcBef>
                <a:spcPct val="20000"/>
              </a:spcBef>
              <a:buFont typeface="Arial" pitchFamily="34" charset="0"/>
              <a:buNone/>
              <a:defRPr/>
            </a:pPr>
            <a:r>
              <a:rPr lang="ar-SA" sz="2400" b="1" dirty="0">
                <a:solidFill>
                  <a:schemeClr val="tx2">
                    <a:lumMod val="75000"/>
                  </a:schemeClr>
                </a:solidFill>
                <a:latin typeface="Calibri" pitchFamily="34" charset="0"/>
                <a:cs typeface="Arial" pitchFamily="34" charset="0"/>
              </a:rPr>
              <a:t>عمادة التعلم الإلكتروني والتعليم عن بعد</a:t>
            </a:r>
            <a:endParaRPr lang="en-US" sz="2400" b="1" dirty="0">
              <a:solidFill>
                <a:schemeClr val="tx2">
                  <a:lumMod val="75000"/>
                </a:schemeClr>
              </a:solidFill>
              <a:latin typeface="Calibri" pitchFamily="34" charset="0"/>
              <a:cs typeface="Arial" pitchFamily="34" charset="0"/>
            </a:endParaRPr>
          </a:p>
          <a:p>
            <a:pPr algn="ctr">
              <a:spcBef>
                <a:spcPct val="20000"/>
              </a:spcBef>
              <a:buFont typeface="Arial" pitchFamily="34" charset="0"/>
              <a:buNone/>
              <a:defRPr/>
            </a:pPr>
            <a:r>
              <a:rPr lang="ar-SA" sz="2400" dirty="0">
                <a:solidFill>
                  <a:schemeClr val="tx2">
                    <a:lumMod val="75000"/>
                  </a:schemeClr>
                </a:solidFill>
                <a:latin typeface="Calibri" pitchFamily="34" charset="0"/>
                <a:cs typeface="Arial" pitchFamily="34" charset="0"/>
              </a:rPr>
              <a:t>	</a:t>
            </a:r>
            <a:endParaRPr lang="en-US" sz="2400" dirty="0">
              <a:solidFill>
                <a:schemeClr val="tx2">
                  <a:lumMod val="75000"/>
                </a:schemeClr>
              </a:solidFill>
              <a:latin typeface="Calibri" pitchFamily="34" charset="0"/>
              <a:cs typeface="Arial" pitchFamily="34" charset="0"/>
            </a:endParaRPr>
          </a:p>
        </p:txBody>
      </p:sp>
      <p:grpSp>
        <p:nvGrpSpPr>
          <p:cNvPr id="14343"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30" name="Title 1"/>
          <p:cNvSpPr txBox="1">
            <a:spLocks/>
          </p:cNvSpPr>
          <p:nvPr/>
        </p:nvSpPr>
        <p:spPr bwMode="auto">
          <a:xfrm>
            <a:off x="128464" y="3175335"/>
            <a:ext cx="5396040" cy="3536950"/>
          </a:xfrm>
          <a:prstGeom prst="rect">
            <a:avLst/>
          </a:prstGeom>
          <a:noFill/>
          <a:ln w="9525">
            <a:noFill/>
            <a:miter lim="800000"/>
            <a:headEnd/>
            <a:tailEnd/>
          </a:ln>
        </p:spPr>
        <p:txBody>
          <a:bodyPr anchor="ctr"/>
          <a:lstStyle/>
          <a:p>
            <a:pPr algn="ctr" rtl="1">
              <a:defRPr/>
            </a:pPr>
            <a:r>
              <a:rPr lang="ar-EG" sz="3700" b="1" dirty="0" smtClean="0">
                <a:solidFill>
                  <a:srgbClr val="C00000"/>
                </a:solidFill>
                <a:latin typeface="AYM Wadiy S_U normal."/>
                <a:cs typeface="Times New Roman" pitchFamily="18" charset="0"/>
              </a:rPr>
              <a:t>تطبيقات نظم المعلومات الجغرافية</a:t>
            </a:r>
            <a:r>
              <a:rPr lang="ar-SA" sz="3700" b="1" dirty="0" smtClean="0">
                <a:solidFill>
                  <a:srgbClr val="C00000"/>
                </a:solidFill>
                <a:latin typeface="AYM Wadiy S_U normal."/>
                <a:cs typeface="Times New Roman" pitchFamily="18" charset="0"/>
              </a:rPr>
              <a:t> في الجغرافية الطبيعية</a:t>
            </a:r>
            <a:endParaRPr lang="ar-SA" sz="3700" b="1" dirty="0">
              <a:solidFill>
                <a:srgbClr val="C00000"/>
              </a:solidFill>
              <a:latin typeface="AYM Wadiy S_U normal."/>
              <a:cs typeface="Times New Roman" pitchFamily="18" charset="0"/>
            </a:endParaRPr>
          </a:p>
          <a:p>
            <a:pPr algn="ctr" rtl="1">
              <a:defRPr/>
            </a:pPr>
            <a:r>
              <a:rPr lang="ar-EG" sz="4000" b="1" dirty="0" smtClean="0">
                <a:solidFill>
                  <a:srgbClr val="009900"/>
                </a:solidFill>
                <a:latin typeface="Calibri" pitchFamily="34" charset="0"/>
                <a:cs typeface="Times New Roman" pitchFamily="18" charset="0"/>
              </a:rPr>
              <a:t>د</a:t>
            </a:r>
            <a:r>
              <a:rPr lang="ar-SA" sz="4000" b="1" dirty="0" smtClean="0">
                <a:solidFill>
                  <a:srgbClr val="009900"/>
                </a:solidFill>
                <a:latin typeface="Calibri" pitchFamily="34" charset="0"/>
                <a:cs typeface="Times New Roman" pitchFamily="18" charset="0"/>
              </a:rPr>
              <a:t>. حسن مرزوق السيد</a:t>
            </a:r>
          </a:p>
          <a:p>
            <a:pPr algn="ctr" rtl="1">
              <a:defRPr/>
            </a:pPr>
            <a:r>
              <a:rPr lang="ar-SA" sz="4000" b="1" dirty="0" smtClean="0">
                <a:latin typeface="Calibri" pitchFamily="34" charset="0"/>
                <a:cs typeface="Times New Roman" pitchFamily="18" charset="0"/>
              </a:rPr>
              <a:t>أستاذ مساعد الجغرافيا الطبيعية ونظم المعلومات الجغرافية</a:t>
            </a:r>
          </a:p>
          <a:p>
            <a:pPr algn="ctr" rtl="1">
              <a:defRPr/>
            </a:pPr>
            <a:r>
              <a:rPr lang="ar-SA" sz="4000" b="1" dirty="0" smtClean="0">
                <a:latin typeface="Calibri" pitchFamily="34" charset="0"/>
                <a:cs typeface="Times New Roman" pitchFamily="18" charset="0"/>
              </a:rPr>
              <a:t>جامعة الملك فيصل</a:t>
            </a:r>
            <a:endParaRPr lang="en-US" sz="4000" b="1" dirty="0">
              <a:latin typeface="Calibri" pitchFamily="34" charset="0"/>
              <a:cs typeface="Arial" pitchFamily="34" charset="0"/>
            </a:endParaRPr>
          </a:p>
        </p:txBody>
      </p:sp>
      <p:sp>
        <p:nvSpPr>
          <p:cNvPr id="14346"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algn="r"/>
            <a:fld id="{06E1AEAA-B583-4CEB-A1AB-88E7AB4DBBFC}"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03804976-63B5-4B2F-AB4F-FC7F24A949DD}" type="slidenum">
              <a:rPr lang="ar-SA" smtClean="0"/>
              <a:pPr/>
              <a:t>2</a:t>
            </a:fld>
            <a:endParaRPr lang="en-US" smtClean="0"/>
          </a:p>
        </p:txBody>
      </p:sp>
      <p:sp>
        <p:nvSpPr>
          <p:cNvPr id="6146" name="Title 4"/>
          <p:cNvSpPr>
            <a:spLocks noGrp="1"/>
          </p:cNvSpPr>
          <p:nvPr>
            <p:ph type="ctrTitle"/>
          </p:nvPr>
        </p:nvSpPr>
        <p:spPr>
          <a:xfrm>
            <a:off x="2166918" y="1785926"/>
            <a:ext cx="5905512" cy="1470025"/>
          </a:xfrm>
        </p:spPr>
        <p:txBody>
          <a:bodyPr/>
          <a:lstStyle/>
          <a:p>
            <a:pPr rtl="1" eaLnBrk="1" hangingPunct="1">
              <a:defRPr/>
            </a:pPr>
            <a:r>
              <a:rPr lang="ar-SA" sz="6000" spc="-150" dirty="0" smtClean="0">
                <a:solidFill>
                  <a:srgbClr val="7030A0"/>
                </a:solidFill>
                <a:latin typeface="ae_AlMateen" pitchFamily="2" charset="-78"/>
                <a:cs typeface="ae_AlMateen" pitchFamily="2" charset="-78"/>
              </a:rPr>
              <a:t>                                           المحاضرة التمهيدية </a:t>
            </a:r>
            <a:endParaRPr lang="en-US" sz="6000" spc="-150" dirty="0" smtClean="0">
              <a:solidFill>
                <a:srgbClr val="7030A0"/>
              </a:solidFill>
              <a:latin typeface="ae_AlMateen" pitchFamily="2" charset="-78"/>
              <a:cs typeface="ae_AlMateen" pitchFamily="2" charset="-78"/>
            </a:endParaRPr>
          </a:p>
        </p:txBody>
      </p:sp>
      <p:sp>
        <p:nvSpPr>
          <p:cNvPr id="3" name="مستطيل 2"/>
          <p:cNvSpPr/>
          <p:nvPr/>
        </p:nvSpPr>
        <p:spPr>
          <a:xfrm>
            <a:off x="4911725" y="3094276"/>
            <a:ext cx="2476500" cy="1723549"/>
          </a:xfrm>
          <a:prstGeom prst="rect">
            <a:avLst/>
          </a:prstGeom>
        </p:spPr>
        <p:txBody>
          <a:bodyPr>
            <a:spAutoFit/>
          </a:bodyPr>
          <a:lstStyle/>
          <a:p>
            <a:r>
              <a:rPr lang="ar-SA" sz="4400" spc="-150" dirty="0">
                <a:solidFill>
                  <a:srgbClr val="376092"/>
                </a:solidFill>
                <a:latin typeface="ae_AlMateen" pitchFamily="2" charset="-78"/>
                <a:ea typeface="+mj-ea"/>
                <a:cs typeface="ae_AlMateen" pitchFamily="2" charset="-78"/>
              </a:rPr>
              <a:t/>
            </a:r>
            <a:br>
              <a:rPr lang="ar-SA" sz="4400" spc="-150" dirty="0">
                <a:solidFill>
                  <a:srgbClr val="376092"/>
                </a:solidFill>
                <a:latin typeface="ae_AlMateen" pitchFamily="2" charset="-78"/>
                <a:ea typeface="+mj-ea"/>
                <a:cs typeface="ae_AlMateen" pitchFamily="2" charset="-78"/>
              </a:rPr>
            </a:br>
            <a:r>
              <a:rPr lang="ar-SA" sz="4400" spc="-150" dirty="0">
                <a:solidFill>
                  <a:srgbClr val="376092"/>
                </a:solidFill>
                <a:latin typeface="ae_AlMateen" pitchFamily="2" charset="-78"/>
                <a:ea typeface="+mj-ea"/>
                <a:cs typeface="ae_AlMateen" pitchFamily="2" charset="-78"/>
              </a:rPr>
              <a:t/>
            </a:r>
            <a:br>
              <a:rPr lang="ar-SA" sz="4400" spc="-150" dirty="0">
                <a:solidFill>
                  <a:srgbClr val="376092"/>
                </a:solidFill>
                <a:latin typeface="ae_AlMateen" pitchFamily="2" charset="-78"/>
                <a:ea typeface="+mj-ea"/>
                <a:cs typeface="ae_AlMateen" pitchFamily="2" charset="-78"/>
              </a:rPr>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lstStyle/>
          <a:p>
            <a:pPr eaLnBrk="1" hangingPunct="1">
              <a:defRPr/>
            </a:pPr>
            <a:r>
              <a:rPr lang="ar-SA" dirty="0" smtClean="0">
                <a:solidFill>
                  <a:srgbClr val="C00000"/>
                </a:solidFill>
                <a:cs typeface="Arial" pitchFamily="34" charset="0"/>
              </a:rPr>
              <a:t>وصف المقرر</a:t>
            </a:r>
          </a:p>
        </p:txBody>
      </p:sp>
      <p:sp>
        <p:nvSpPr>
          <p:cNvPr id="1741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9E74EC6-2670-4F6B-9951-DECC091A18E5}" type="slidenum">
              <a:rPr lang="ar-SA" smtClean="0"/>
              <a:pPr/>
              <a:t>3</a:t>
            </a:fld>
            <a:endParaRPr lang="en-US" smtClean="0"/>
          </a:p>
        </p:txBody>
      </p:sp>
      <p:sp>
        <p:nvSpPr>
          <p:cNvPr id="4" name="Rectangle 3"/>
          <p:cNvSpPr/>
          <p:nvPr/>
        </p:nvSpPr>
        <p:spPr>
          <a:xfrm>
            <a:off x="666720" y="1785926"/>
            <a:ext cx="8786874" cy="4401205"/>
          </a:xfrm>
          <a:prstGeom prst="rect">
            <a:avLst/>
          </a:prstGeom>
        </p:spPr>
        <p:txBody>
          <a:bodyPr wrap="square">
            <a:spAutoFit/>
          </a:bodyPr>
          <a:lstStyle/>
          <a:p>
            <a:pPr algn="just" rtl="1"/>
            <a:r>
              <a:rPr lang="ar-SA" sz="2800" dirty="0" smtClean="0"/>
              <a:t>يتناول المقرر استعراض المجالات المختلفة للجغرافيا الطبيعية التي يمكن توظيف نظم المعلومات فيها، وتدريب الطلاب على اختيار موضوع للتطبيق في الجغرافيا الطبيعية، ومن ثم اختيار أفضل طرق ووظائف نظم المعلومات، وتطبيق هذه الطرق والوظائف في تحليل ومعالجة الموضوع، وتحليل نتائج التطبيق، وإظهار النتائج في الصورة النهائية من خلال أحد البرامج التطبيقية لنظم المعلومات الجغرافية.</a:t>
            </a:r>
          </a:p>
          <a:p>
            <a:pPr algn="just" rtl="1"/>
            <a:r>
              <a:rPr lang="ar-SA" sz="2800" dirty="0" smtClean="0"/>
              <a:t>بالإضافة إلى إبراز أهمية </a:t>
            </a:r>
            <a:r>
              <a:rPr lang="ar-SA" sz="2800" dirty="0"/>
              <a:t>التقنيات الحديثة باعتبارها أداة مهمة في الدراسات الجغرافية والتزود بالجوانب التطبيقية لنظم المعلومات الجغرافية في المجالات المختلفة للجغرافيا لا سيما الجغرافيا الطبيعية.</a:t>
            </a:r>
            <a:endParaRPr lang="en-US" sz="2800" dirty="0"/>
          </a:p>
          <a:p>
            <a:pPr algn="just" rtl="1"/>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ar-SA" dirty="0" smtClean="0">
                <a:solidFill>
                  <a:srgbClr val="002060"/>
                </a:solidFill>
                <a:cs typeface="Arial" pitchFamily="34" charset="0"/>
              </a:rPr>
              <a:t>أهداف المقرر</a:t>
            </a:r>
          </a:p>
        </p:txBody>
      </p:sp>
      <p:sp>
        <p:nvSpPr>
          <p:cNvPr id="1843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7A379D58-A5FD-4148-B734-6B137DC50BC4}" type="slidenum">
              <a:rPr lang="ar-SA" smtClean="0"/>
              <a:pPr/>
              <a:t>4</a:t>
            </a:fld>
            <a:endParaRPr lang="en-US" smtClean="0"/>
          </a:p>
        </p:txBody>
      </p:sp>
      <p:sp>
        <p:nvSpPr>
          <p:cNvPr id="5121" name="Rectangle 1"/>
          <p:cNvSpPr>
            <a:spLocks noChangeArrowheads="1"/>
          </p:cNvSpPr>
          <p:nvPr/>
        </p:nvSpPr>
        <p:spPr bwMode="auto">
          <a:xfrm>
            <a:off x="304768" y="1423809"/>
            <a:ext cx="914406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1"/>
            <a:r>
              <a:rPr lang="ar-SA" sz="3600" dirty="0" smtClean="0"/>
              <a:t>- الإلمام بالجوانب التطبيقية لنظم المعلومات الجغرافية في مجالات الجغرافيا الطبيعية.</a:t>
            </a:r>
            <a:endParaRPr lang="en-US" sz="3600" dirty="0" smtClean="0"/>
          </a:p>
          <a:p>
            <a:pPr algn="just" rtl="1"/>
            <a:r>
              <a:rPr lang="ar-SA" sz="3600" dirty="0" smtClean="0"/>
              <a:t>- تحديد مجالات الجغرافيا الطبيعية التي يمكن توظيف نظم المعلومات الجغرافية فيها. </a:t>
            </a:r>
            <a:endParaRPr lang="en-US" sz="3600" dirty="0" smtClean="0"/>
          </a:p>
          <a:p>
            <a:pPr algn="just" rtl="1"/>
            <a:r>
              <a:rPr lang="ar-SA" sz="3600" dirty="0" smtClean="0"/>
              <a:t>-التدرب على اختيار وتحديد مشكلة بحثية معينة لدراستها واقتراح الحلول لها.  </a:t>
            </a:r>
            <a:endParaRPr lang="en-US" sz="3600" dirty="0" smtClean="0"/>
          </a:p>
          <a:p>
            <a:pPr algn="just" rtl="1"/>
            <a:r>
              <a:rPr lang="ar-SA" sz="3600" dirty="0" smtClean="0"/>
              <a:t>-  التدريب العملي علي انجاز مشروع تطبيقي في أحد فروع الجغرافيا الطبيعية باستخدام تقنية نظم المعلومات الجغرافية.</a:t>
            </a:r>
            <a:endParaRPr lang="en-US" sz="36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ar-SA" dirty="0">
                <a:solidFill>
                  <a:srgbClr val="002060"/>
                </a:solidFill>
                <a:cs typeface="Arial" pitchFamily="34" charset="0"/>
              </a:rPr>
              <a:t>أهداف المقرر</a:t>
            </a:r>
            <a:endParaRPr lang="ar-SA" dirty="0" smtClean="0">
              <a:solidFill>
                <a:srgbClr val="FF0000"/>
              </a:solidFill>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190FDF91-D749-441C-B4EF-AF255F71B382}" type="slidenum">
              <a:rPr lang="ar-SA" smtClean="0"/>
              <a:pPr/>
              <a:t>5</a:t>
            </a:fld>
            <a:endParaRPr lang="en-US" smtClean="0"/>
          </a:p>
        </p:txBody>
      </p:sp>
      <p:sp>
        <p:nvSpPr>
          <p:cNvPr id="4" name="عنصر نائب للمحتوى 2"/>
          <p:cNvSpPr>
            <a:spLocks noGrp="1"/>
          </p:cNvSpPr>
          <p:nvPr>
            <p:ph idx="1"/>
          </p:nvPr>
        </p:nvSpPr>
        <p:spPr>
          <a:xfrm>
            <a:off x="0" y="1357298"/>
            <a:ext cx="9906000" cy="4643470"/>
          </a:xfrm>
        </p:spPr>
        <p:txBody>
          <a:bodyPr/>
          <a:lstStyle/>
          <a:p>
            <a:pPr algn="just" rtl="1"/>
            <a:r>
              <a:rPr lang="ar-SA" sz="3600" dirty="0"/>
              <a:t> - تطبيق المهارات المعرفية التخصصية وإتقان استخدام نظم المعلومات الجغرافية بوظائفها المختلفة في التطبيقات الخاصة بمجالات الجغرافيا الطبيعية.</a:t>
            </a:r>
          </a:p>
          <a:p>
            <a:pPr algn="just" rtl="1"/>
            <a:r>
              <a:rPr lang="ar-SA" sz="3600" dirty="0" smtClean="0"/>
              <a:t>- التدريس المباشر. </a:t>
            </a:r>
            <a:endParaRPr lang="en-US" sz="3600" dirty="0" smtClean="0"/>
          </a:p>
          <a:p>
            <a:pPr algn="just" rtl="1"/>
            <a:r>
              <a:rPr lang="ar-SA" sz="3600" dirty="0" smtClean="0"/>
              <a:t>- العروض الالكترونية عن دور تقنيات النظم في الدراسات الجغرافية الطبيعية.</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b="1" dirty="0" smtClean="0">
                <a:solidFill>
                  <a:srgbClr val="C00000"/>
                </a:solidFill>
              </a:rPr>
              <a:t>توزيع الدرجات</a:t>
            </a:r>
            <a:endParaRPr lang="ar-SA" sz="2800" dirty="0" smtClean="0">
              <a:solidFill>
                <a:schemeClr val="tx1"/>
              </a:solidFill>
              <a:cs typeface="Arial" pitchFamily="34" charset="0"/>
            </a:endParaRPr>
          </a:p>
        </p:txBody>
      </p:sp>
      <p:sp>
        <p:nvSpPr>
          <p:cNvPr id="2253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9CB0B174-B7B3-4854-A82E-14593D10A28A}" type="slidenum">
              <a:rPr lang="ar-SA" smtClean="0"/>
              <a:pPr/>
              <a:t>6</a:t>
            </a:fld>
            <a:endParaRPr lang="en-US" smtClean="0"/>
          </a:p>
        </p:txBody>
      </p:sp>
      <p:graphicFrame>
        <p:nvGraphicFramePr>
          <p:cNvPr id="6" name="Table 5"/>
          <p:cNvGraphicFramePr>
            <a:graphicFrameLocks noGrp="1"/>
          </p:cNvGraphicFramePr>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2406" y="142852"/>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ar-SA" sz="3600" b="1" dirty="0" smtClean="0">
                <a:solidFill>
                  <a:srgbClr val="FF0000"/>
                </a:solidFill>
                <a:cs typeface="Arial" pitchFamily="34" charset="0"/>
              </a:rPr>
              <a:t>المراجع والمصادر التعليمية</a:t>
            </a: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0E1AE31-EA9A-4EB7-955F-0ACEE80D4AB9}" type="slidenum">
              <a:rPr lang="ar-SA" smtClean="0"/>
              <a:pPr/>
              <a:t>7</a:t>
            </a:fld>
            <a:endParaRPr lang="en-US" smtClean="0"/>
          </a:p>
        </p:txBody>
      </p:sp>
      <p:sp>
        <p:nvSpPr>
          <p:cNvPr id="4" name="عنصر نائب للمحتوى 2"/>
          <p:cNvSpPr>
            <a:spLocks noGrp="1"/>
          </p:cNvSpPr>
          <p:nvPr>
            <p:ph idx="1"/>
          </p:nvPr>
        </p:nvSpPr>
        <p:spPr>
          <a:xfrm>
            <a:off x="0" y="1556792"/>
            <a:ext cx="9777536" cy="4608512"/>
          </a:xfrm>
        </p:spPr>
        <p:txBody>
          <a:bodyPr/>
          <a:lstStyle/>
          <a:p>
            <a:pPr rtl="1"/>
            <a:r>
              <a:rPr lang="ar-SA" sz="2500" b="1" dirty="0" smtClean="0"/>
              <a:t>المرجع الرئيس:</a:t>
            </a:r>
            <a:r>
              <a:rPr lang="ar-SA" sz="2500" dirty="0" smtClean="0"/>
              <a:t> الدليمي، خلف حسين علي (2005). نظم المعلومات الحغرافية أسس وتطبيقات، دار الصفا، عمان</a:t>
            </a:r>
            <a:endParaRPr lang="en-US" sz="2500" dirty="0" smtClean="0"/>
          </a:p>
          <a:p>
            <a:pPr rtl="1"/>
            <a:r>
              <a:rPr lang="ar-SA" sz="2500" b="1" dirty="0" smtClean="0"/>
              <a:t>المراجع المساعدة:</a:t>
            </a:r>
            <a:r>
              <a:rPr lang="ar-SA" sz="2500" dirty="0" smtClean="0"/>
              <a:t> -</a:t>
            </a:r>
          </a:p>
          <a:p>
            <a:pPr rtl="1"/>
            <a:r>
              <a:rPr lang="ar-SA" sz="2500" dirty="0" smtClean="0"/>
              <a:t>-   </a:t>
            </a:r>
            <a:r>
              <a:rPr lang="ar-SA" sz="2500" b="1" dirty="0" smtClean="0"/>
              <a:t>عثمان</a:t>
            </a:r>
            <a:r>
              <a:rPr lang="ar-SA" sz="2500" dirty="0" smtClean="0"/>
              <a:t>، بدر الدين طه (2007). نظم المعلومات الجغرافية: </a:t>
            </a:r>
            <a:r>
              <a:rPr lang="en-US" sz="2500" dirty="0" smtClean="0"/>
              <a:t>GIS)</a:t>
            </a:r>
            <a:r>
              <a:rPr lang="ar-SA" sz="2500" dirty="0" smtClean="0"/>
              <a:t>, مكتبة الرشد، الرياض. </a:t>
            </a:r>
            <a:endParaRPr lang="en-US" sz="2500" dirty="0" smtClean="0"/>
          </a:p>
          <a:p>
            <a:pPr rtl="1">
              <a:buFontTx/>
              <a:buChar char="-"/>
            </a:pPr>
            <a:r>
              <a:rPr lang="ar-SA" sz="2500" b="1" dirty="0" smtClean="0"/>
              <a:t>عودة</a:t>
            </a:r>
            <a:r>
              <a:rPr lang="ar-SA" sz="2500" dirty="0" smtClean="0"/>
              <a:t>، سميح أحمد (2005) أساسيات نظم المعلومات الجغرافية وتطبيقاتها في رؤية جغرافية، دار المسيرة، عمان</a:t>
            </a:r>
          </a:p>
          <a:p>
            <a:pPr lvl="0" rtl="1"/>
            <a:r>
              <a:rPr lang="ar-SA" sz="2500" dirty="0" smtClean="0"/>
              <a:t>- </a:t>
            </a:r>
            <a:r>
              <a:rPr lang="ar-SA" sz="2500" b="1" dirty="0" smtClean="0"/>
              <a:t>العنقري</a:t>
            </a:r>
            <a:r>
              <a:rPr lang="ar-SA" sz="2500" dirty="0" smtClean="0"/>
              <a:t> ، خالد، تطبيق نظم المعلومات الجغرافية (دراسة تحليلية)، الجمعية الجغرافية الكويتية، رسائل جغرافية ، جامعة الكويت، العدد(134)، 1990م.</a:t>
            </a:r>
            <a:endParaRPr lang="en-US" sz="2500" dirty="0" smtClean="0"/>
          </a:p>
          <a:p>
            <a:pPr lvl="0" rtl="1"/>
            <a:r>
              <a:rPr lang="ar-SA" sz="2500" dirty="0" smtClean="0"/>
              <a:t>- </a:t>
            </a:r>
            <a:r>
              <a:rPr lang="ar-SA" sz="2500" b="1" dirty="0" smtClean="0"/>
              <a:t>عزيز</a:t>
            </a:r>
            <a:r>
              <a:rPr lang="ar-SA" sz="2500" dirty="0" smtClean="0"/>
              <a:t>، محمد، نظم المعلومات الجغرافية، أساسيات وتطبيقات للجغرافيين. الاسكندرية، منشأة المعارف، 1998م.</a:t>
            </a:r>
            <a:endParaRPr lang="en-US" sz="2500" dirty="0" smtClean="0"/>
          </a:p>
          <a:p>
            <a:pPr rtl="1"/>
            <a:endParaRPr lang="ar-SA" sz="2500" dirty="0" smtClean="0">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2406" y="142852"/>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ar-SA" sz="3600" b="1" dirty="0" smtClean="0">
                <a:solidFill>
                  <a:srgbClr val="FF0000"/>
                </a:solidFill>
                <a:cs typeface="Arial" pitchFamily="34" charset="0"/>
              </a:rPr>
              <a:t>المراجع والمصادر التعليمية</a:t>
            </a:r>
          </a:p>
        </p:txBody>
      </p:sp>
      <p:sp>
        <p:nvSpPr>
          <p:cNvPr id="2048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0E1AE31-EA9A-4EB7-955F-0ACEE80D4AB9}" type="slidenum">
              <a:rPr lang="ar-SA" smtClean="0"/>
              <a:pPr/>
              <a:t>8</a:t>
            </a:fld>
            <a:endParaRPr lang="en-US" smtClean="0"/>
          </a:p>
        </p:txBody>
      </p:sp>
      <p:sp>
        <p:nvSpPr>
          <p:cNvPr id="4" name="عنصر نائب للمحتوى 2"/>
          <p:cNvSpPr>
            <a:spLocks noGrp="1"/>
          </p:cNvSpPr>
          <p:nvPr>
            <p:ph idx="1"/>
          </p:nvPr>
        </p:nvSpPr>
        <p:spPr>
          <a:xfrm>
            <a:off x="233330" y="1487154"/>
            <a:ext cx="9672670" cy="4608512"/>
          </a:xfrm>
        </p:spPr>
        <p:txBody>
          <a:bodyPr/>
          <a:lstStyle/>
          <a:p>
            <a:pPr rtl="1"/>
            <a:r>
              <a:rPr lang="ar-SA" sz="2200" b="1" dirty="0" smtClean="0"/>
              <a:t>المراجع المساعدة:</a:t>
            </a:r>
            <a:r>
              <a:rPr lang="ar-SA" sz="2200" dirty="0" smtClean="0"/>
              <a:t> -</a:t>
            </a:r>
          </a:p>
          <a:p>
            <a:pPr lvl="0" rtl="1"/>
            <a:r>
              <a:rPr lang="ar-SA" sz="2200" b="1" dirty="0" smtClean="0"/>
              <a:t>- العيسوي</a:t>
            </a:r>
            <a:r>
              <a:rPr lang="ar-SA" sz="2200" dirty="0" smtClean="0"/>
              <a:t>، فايز، نظم المعلومات الجغرافية والتحليل الكارتوجرافي، الندوة الجغرافية الخامسة لأقسام الجغرافيا بجامعات المملكة،جامعة الملك سعود، الرياض، 1994م.</a:t>
            </a:r>
            <a:endParaRPr lang="en-US" sz="2200" dirty="0" smtClean="0"/>
          </a:p>
          <a:p>
            <a:pPr lvl="0" rtl="1"/>
            <a:r>
              <a:rPr lang="ar-SA" sz="2200" b="1" dirty="0" smtClean="0"/>
              <a:t>- الغامدي</a:t>
            </a:r>
            <a:r>
              <a:rPr lang="ar-SA" sz="2200" dirty="0" smtClean="0"/>
              <a:t>، علي، مقدمة في الحاسب ونظم المعلومات الجغرافية، نصوص مختارة باللغة الانجليزية، جامعة الملك سعود، الرياض،1423هـ.</a:t>
            </a:r>
            <a:endParaRPr lang="en-US" sz="2200" dirty="0" smtClean="0"/>
          </a:p>
          <a:p>
            <a:pPr rtl="1"/>
            <a:r>
              <a:rPr lang="ar-SA" sz="2200" dirty="0" smtClean="0"/>
              <a:t>- مقالات مختارة من مجلة </a:t>
            </a:r>
            <a:r>
              <a:rPr lang="en-029" sz="2200" dirty="0" err="1" smtClean="0"/>
              <a:t>Cartographica</a:t>
            </a:r>
            <a:endParaRPr lang="en-US" sz="2200" dirty="0" smtClean="0"/>
          </a:p>
          <a:p>
            <a:pPr rtl="1"/>
            <a:r>
              <a:rPr lang="ar-SA" sz="2200" b="1" dirty="0" smtClean="0"/>
              <a:t>المواقع </a:t>
            </a:r>
            <a:r>
              <a:rPr lang="ar-SA" sz="2200" b="1" dirty="0" err="1" smtClean="0"/>
              <a:t>الالكترونية</a:t>
            </a:r>
            <a:r>
              <a:rPr lang="ar-SA" sz="2200" b="1" dirty="0" smtClean="0"/>
              <a:t>:</a:t>
            </a:r>
          </a:p>
          <a:p>
            <a:pPr algn="l"/>
            <a:r>
              <a:rPr lang="en-US" sz="2200" dirty="0" smtClean="0">
                <a:hlinkClick r:id="rId2"/>
              </a:rPr>
              <a:t>http://www.geoconnexion.com</a:t>
            </a:r>
            <a:r>
              <a:rPr lang="en-US" sz="2200" b="1" dirty="0" smtClean="0"/>
              <a:t> </a:t>
            </a:r>
            <a:endParaRPr lang="en-US" sz="2200" dirty="0" smtClean="0">
              <a:hlinkClick r:id="rId3"/>
            </a:endParaRPr>
          </a:p>
          <a:p>
            <a:pPr algn="l"/>
            <a:r>
              <a:rPr lang="en-US" sz="2200" dirty="0" smtClean="0">
                <a:hlinkClick r:id="rId3"/>
              </a:rPr>
              <a:t>http://www.geoplace.com</a:t>
            </a:r>
            <a:endParaRPr lang="en-US" sz="2200" dirty="0" smtClean="0"/>
          </a:p>
          <a:p>
            <a:pPr algn="l"/>
            <a:r>
              <a:rPr lang="en-US" sz="2200" b="1" dirty="0" smtClean="0"/>
              <a:t> </a:t>
            </a:r>
            <a:r>
              <a:rPr lang="en-US" sz="2200" dirty="0" smtClean="0"/>
              <a:t>http://freegis. </a:t>
            </a:r>
            <a:r>
              <a:rPr lang="en-US" sz="2200" dirty="0" smtClean="0">
                <a:hlinkClick r:id="rId4"/>
              </a:rPr>
              <a:t>O</a:t>
            </a:r>
            <a:r>
              <a:rPr lang="en-US" sz="2200" dirty="0" smtClean="0"/>
              <a:t>rg</a:t>
            </a:r>
          </a:p>
          <a:p>
            <a:pPr algn="l"/>
            <a:r>
              <a:rPr lang="en-US" sz="2200" dirty="0" smtClean="0">
                <a:hlinkClick r:id="rId4"/>
              </a:rPr>
              <a:t>http://www.fgdc.gov</a:t>
            </a:r>
            <a:r>
              <a:rPr lang="en-US" sz="2200" dirty="0" smtClean="0"/>
              <a:t>, </a:t>
            </a:r>
            <a:r>
              <a:rPr lang="en-US" sz="2200" dirty="0" smtClean="0">
                <a:hlinkClick r:id="rId5"/>
              </a:rPr>
              <a:t>http://www.ncgia.ucsb.edu/ncgia.html</a:t>
            </a:r>
            <a:endParaRPr lang="en-US" sz="2200" dirty="0" smtClean="0"/>
          </a:p>
          <a:p>
            <a:pPr rtl="1"/>
            <a:endParaRPr lang="ar-SA" sz="2200" dirty="0" smtClean="0">
              <a:cs typeface="+mn-cs"/>
            </a:endParaRPr>
          </a:p>
        </p:txBody>
      </p:sp>
    </p:spTree>
    <p:extLst>
      <p:ext uri="{BB962C8B-B14F-4D97-AF65-F5344CB8AC3E}">
        <p14:creationId xmlns:p14="http://schemas.microsoft.com/office/powerpoint/2010/main" val="14911943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555"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3556"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1830</TotalTime>
  <Words>462</Words>
  <Application>Microsoft Office PowerPoint</Application>
  <PresentationFormat>A4 Paper (210x297 mm)</PresentationFormat>
  <Paragraphs>61</Paragraphs>
  <Slides>9</Slides>
  <Notes>0</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Office Theme</vt:lpstr>
      <vt:lpstr>عرض تقديمي في PowerPoint</vt:lpstr>
      <vt:lpstr>                                           المحاضرة التمهيدية </vt:lpstr>
      <vt:lpstr>وصف المقرر</vt:lpstr>
      <vt:lpstr>أهداف المقرر</vt:lpstr>
      <vt:lpstr>أهداف المقرر</vt:lpstr>
      <vt:lpstr>توزيع الدرجات</vt:lpstr>
      <vt:lpstr>المراجع والمصادر التعليمية</vt:lpstr>
      <vt:lpstr>المراجع والمصادر التعليمية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Yahya</cp:lastModifiedBy>
  <cp:revision>152</cp:revision>
  <dcterms:created xsi:type="dcterms:W3CDTF">2009-10-14T19:14:34Z</dcterms:created>
  <dcterms:modified xsi:type="dcterms:W3CDTF">2015-02-22T13:07:40Z</dcterms:modified>
</cp:coreProperties>
</file>