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 id="2147483787" r:id="rId3"/>
  </p:sldMasterIdLst>
  <p:notesMasterIdLst>
    <p:notesMasterId r:id="rId206"/>
  </p:notesMasterIdLst>
  <p:handoutMasterIdLst>
    <p:handoutMasterId r:id="rId207"/>
  </p:handoutMasterIdLst>
  <p:sldIdLst>
    <p:sldId id="300" r:id="rId4"/>
    <p:sldId id="301" r:id="rId5"/>
    <p:sldId id="356" r:id="rId6"/>
    <p:sldId id="357" r:id="rId7"/>
    <p:sldId id="360" r:id="rId8"/>
    <p:sldId id="374" r:id="rId9"/>
    <p:sldId id="359" r:id="rId10"/>
    <p:sldId id="358" r:id="rId11"/>
    <p:sldId id="361" r:id="rId12"/>
    <p:sldId id="362" r:id="rId13"/>
    <p:sldId id="375" r:id="rId14"/>
    <p:sldId id="363" r:id="rId15"/>
    <p:sldId id="368" r:id="rId16"/>
    <p:sldId id="369" r:id="rId17"/>
    <p:sldId id="377" r:id="rId18"/>
    <p:sldId id="367" r:id="rId19"/>
    <p:sldId id="370" r:id="rId20"/>
    <p:sldId id="371" r:id="rId21"/>
    <p:sldId id="372" r:id="rId22"/>
    <p:sldId id="373" r:id="rId23"/>
    <p:sldId id="376" r:id="rId24"/>
    <p:sldId id="266" r:id="rId25"/>
    <p:sldId id="378" r:id="rId26"/>
    <p:sldId id="379" r:id="rId27"/>
    <p:sldId id="380" r:id="rId28"/>
    <p:sldId id="381"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94" r:id="rId42"/>
    <p:sldId id="395" r:id="rId43"/>
    <p:sldId id="396" r:id="rId44"/>
    <p:sldId id="397" r:id="rId45"/>
    <p:sldId id="398" r:id="rId46"/>
    <p:sldId id="399" r:id="rId47"/>
    <p:sldId id="400" r:id="rId48"/>
    <p:sldId id="401" r:id="rId49"/>
    <p:sldId id="402" r:id="rId50"/>
    <p:sldId id="403" r:id="rId51"/>
    <p:sldId id="404" r:id="rId52"/>
    <p:sldId id="405" r:id="rId53"/>
    <p:sldId id="406" r:id="rId54"/>
    <p:sldId id="407" r:id="rId55"/>
    <p:sldId id="408" r:id="rId56"/>
    <p:sldId id="409" r:id="rId57"/>
    <p:sldId id="410" r:id="rId58"/>
    <p:sldId id="411" r:id="rId59"/>
    <p:sldId id="412" r:id="rId60"/>
    <p:sldId id="413" r:id="rId61"/>
    <p:sldId id="414" r:id="rId62"/>
    <p:sldId id="415" r:id="rId63"/>
    <p:sldId id="416" r:id="rId64"/>
    <p:sldId id="417" r:id="rId65"/>
    <p:sldId id="418" r:id="rId66"/>
    <p:sldId id="419" r:id="rId67"/>
    <p:sldId id="420" r:id="rId68"/>
    <p:sldId id="421" r:id="rId69"/>
    <p:sldId id="422" r:id="rId70"/>
    <p:sldId id="423" r:id="rId71"/>
    <p:sldId id="424" r:id="rId72"/>
    <p:sldId id="425" r:id="rId73"/>
    <p:sldId id="426" r:id="rId74"/>
    <p:sldId id="427" r:id="rId75"/>
    <p:sldId id="428" r:id="rId76"/>
    <p:sldId id="429" r:id="rId77"/>
    <p:sldId id="430" r:id="rId78"/>
    <p:sldId id="431" r:id="rId79"/>
    <p:sldId id="432" r:id="rId80"/>
    <p:sldId id="433" r:id="rId81"/>
    <p:sldId id="434" r:id="rId82"/>
    <p:sldId id="435" r:id="rId83"/>
    <p:sldId id="436" r:id="rId84"/>
    <p:sldId id="437" r:id="rId85"/>
    <p:sldId id="438" r:id="rId86"/>
    <p:sldId id="439" r:id="rId87"/>
    <p:sldId id="440" r:id="rId88"/>
    <p:sldId id="441" r:id="rId89"/>
    <p:sldId id="442" r:id="rId90"/>
    <p:sldId id="443" r:id="rId91"/>
    <p:sldId id="444" r:id="rId92"/>
    <p:sldId id="445" r:id="rId93"/>
    <p:sldId id="446" r:id="rId94"/>
    <p:sldId id="447" r:id="rId95"/>
    <p:sldId id="448" r:id="rId96"/>
    <p:sldId id="449" r:id="rId97"/>
    <p:sldId id="450" r:id="rId98"/>
    <p:sldId id="451" r:id="rId99"/>
    <p:sldId id="452" r:id="rId100"/>
    <p:sldId id="453" r:id="rId101"/>
    <p:sldId id="454" r:id="rId102"/>
    <p:sldId id="455" r:id="rId103"/>
    <p:sldId id="456" r:id="rId104"/>
    <p:sldId id="457" r:id="rId105"/>
    <p:sldId id="458" r:id="rId106"/>
    <p:sldId id="459" r:id="rId107"/>
    <p:sldId id="460" r:id="rId108"/>
    <p:sldId id="461" r:id="rId109"/>
    <p:sldId id="462" r:id="rId110"/>
    <p:sldId id="463" r:id="rId111"/>
    <p:sldId id="464" r:id="rId112"/>
    <p:sldId id="465" r:id="rId113"/>
    <p:sldId id="466" r:id="rId114"/>
    <p:sldId id="467" r:id="rId115"/>
    <p:sldId id="468" r:id="rId116"/>
    <p:sldId id="469" r:id="rId117"/>
    <p:sldId id="470" r:id="rId118"/>
    <p:sldId id="471" r:id="rId119"/>
    <p:sldId id="472" r:id="rId120"/>
    <p:sldId id="473" r:id="rId121"/>
    <p:sldId id="474" r:id="rId122"/>
    <p:sldId id="475" r:id="rId123"/>
    <p:sldId id="476" r:id="rId124"/>
    <p:sldId id="477" r:id="rId125"/>
    <p:sldId id="478" r:id="rId126"/>
    <p:sldId id="479" r:id="rId127"/>
    <p:sldId id="480" r:id="rId128"/>
    <p:sldId id="481" r:id="rId129"/>
    <p:sldId id="482" r:id="rId130"/>
    <p:sldId id="483" r:id="rId131"/>
    <p:sldId id="484" r:id="rId132"/>
    <p:sldId id="485" r:id="rId133"/>
    <p:sldId id="486" r:id="rId134"/>
    <p:sldId id="487" r:id="rId135"/>
    <p:sldId id="488" r:id="rId136"/>
    <p:sldId id="489" r:id="rId137"/>
    <p:sldId id="490" r:id="rId138"/>
    <p:sldId id="491" r:id="rId139"/>
    <p:sldId id="492" r:id="rId140"/>
    <p:sldId id="493" r:id="rId141"/>
    <p:sldId id="494" r:id="rId142"/>
    <p:sldId id="495" r:id="rId143"/>
    <p:sldId id="496" r:id="rId144"/>
    <p:sldId id="497" r:id="rId145"/>
    <p:sldId id="498" r:id="rId146"/>
    <p:sldId id="499" r:id="rId147"/>
    <p:sldId id="500" r:id="rId148"/>
    <p:sldId id="501" r:id="rId149"/>
    <p:sldId id="502" r:id="rId150"/>
    <p:sldId id="503" r:id="rId151"/>
    <p:sldId id="504" r:id="rId152"/>
    <p:sldId id="505" r:id="rId153"/>
    <p:sldId id="506" r:id="rId154"/>
    <p:sldId id="507" r:id="rId155"/>
    <p:sldId id="508" r:id="rId156"/>
    <p:sldId id="509" r:id="rId157"/>
    <p:sldId id="510" r:id="rId158"/>
    <p:sldId id="511" r:id="rId159"/>
    <p:sldId id="512" r:id="rId160"/>
    <p:sldId id="513" r:id="rId161"/>
    <p:sldId id="514" r:id="rId162"/>
    <p:sldId id="515" r:id="rId163"/>
    <p:sldId id="516" r:id="rId164"/>
    <p:sldId id="517" r:id="rId165"/>
    <p:sldId id="518" r:id="rId166"/>
    <p:sldId id="519" r:id="rId167"/>
    <p:sldId id="520" r:id="rId168"/>
    <p:sldId id="521" r:id="rId169"/>
    <p:sldId id="522" r:id="rId170"/>
    <p:sldId id="523" r:id="rId171"/>
    <p:sldId id="524" r:id="rId172"/>
    <p:sldId id="525" r:id="rId173"/>
    <p:sldId id="526" r:id="rId174"/>
    <p:sldId id="527" r:id="rId175"/>
    <p:sldId id="528" r:id="rId176"/>
    <p:sldId id="529" r:id="rId177"/>
    <p:sldId id="530" r:id="rId178"/>
    <p:sldId id="531" r:id="rId179"/>
    <p:sldId id="532" r:id="rId180"/>
    <p:sldId id="533" r:id="rId181"/>
    <p:sldId id="534" r:id="rId182"/>
    <p:sldId id="535" r:id="rId183"/>
    <p:sldId id="536" r:id="rId184"/>
    <p:sldId id="537" r:id="rId185"/>
    <p:sldId id="538" r:id="rId186"/>
    <p:sldId id="539" r:id="rId187"/>
    <p:sldId id="540" r:id="rId188"/>
    <p:sldId id="541" r:id="rId189"/>
    <p:sldId id="542" r:id="rId190"/>
    <p:sldId id="543" r:id="rId191"/>
    <p:sldId id="544" r:id="rId192"/>
    <p:sldId id="545" r:id="rId193"/>
    <p:sldId id="546" r:id="rId194"/>
    <p:sldId id="547" r:id="rId195"/>
    <p:sldId id="548" r:id="rId196"/>
    <p:sldId id="549" r:id="rId197"/>
    <p:sldId id="550" r:id="rId198"/>
    <p:sldId id="551" r:id="rId199"/>
    <p:sldId id="552" r:id="rId200"/>
    <p:sldId id="553" r:id="rId201"/>
    <p:sldId id="554" r:id="rId202"/>
    <p:sldId id="555" r:id="rId203"/>
    <p:sldId id="556" r:id="rId204"/>
    <p:sldId id="557" r:id="rId205"/>
  </p:sldIdLst>
  <p:sldSz cx="9906000" cy="6858000" type="A4"/>
  <p:notesSz cx="6797675" cy="992822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3300"/>
    <a:srgbClr val="FF00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9" autoAdjust="0"/>
    <p:restoredTop sz="94664" autoAdjust="0"/>
  </p:normalViewPr>
  <p:slideViewPr>
    <p:cSldViewPr>
      <p:cViewPr varScale="1">
        <p:scale>
          <a:sx n="70" d="100"/>
          <a:sy n="70" d="100"/>
        </p:scale>
        <p:origin x="1218" y="78"/>
      </p:cViewPr>
      <p:guideLst>
        <p:guide orient="horz" pos="2160"/>
        <p:guide pos="3120"/>
      </p:guideLst>
    </p:cSldViewPr>
  </p:slideViewPr>
  <p:notesTextViewPr>
    <p:cViewPr>
      <p:scale>
        <a:sx n="100" d="100"/>
        <a:sy n="100" d="100"/>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144" Type="http://schemas.openxmlformats.org/officeDocument/2006/relationships/slide" Target="slides/slide141.xml"/><Relationship Id="rId149" Type="http://schemas.openxmlformats.org/officeDocument/2006/relationships/slide" Target="slides/slide14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60" Type="http://schemas.openxmlformats.org/officeDocument/2006/relationships/slide" Target="slides/slide157.xml"/><Relationship Id="rId165" Type="http://schemas.openxmlformats.org/officeDocument/2006/relationships/slide" Target="slides/slide162.xml"/><Relationship Id="rId181" Type="http://schemas.openxmlformats.org/officeDocument/2006/relationships/slide" Target="slides/slide178.xml"/><Relationship Id="rId186" Type="http://schemas.openxmlformats.org/officeDocument/2006/relationships/slide" Target="slides/slide183.xml"/><Relationship Id="rId211" Type="http://schemas.openxmlformats.org/officeDocument/2006/relationships/tableStyles" Target="tableStyle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slide" Target="slides/slide147.xml"/><Relationship Id="rId155" Type="http://schemas.openxmlformats.org/officeDocument/2006/relationships/slide" Target="slides/slide152.xml"/><Relationship Id="rId171" Type="http://schemas.openxmlformats.org/officeDocument/2006/relationships/slide" Target="slides/slide168.xml"/><Relationship Id="rId176" Type="http://schemas.openxmlformats.org/officeDocument/2006/relationships/slide" Target="slides/slide173.xml"/><Relationship Id="rId192" Type="http://schemas.openxmlformats.org/officeDocument/2006/relationships/slide" Target="slides/slide189.xml"/><Relationship Id="rId197" Type="http://schemas.openxmlformats.org/officeDocument/2006/relationships/slide" Target="slides/slide194.xml"/><Relationship Id="rId206" Type="http://schemas.openxmlformats.org/officeDocument/2006/relationships/notesMaster" Target="notesMasters/notesMaster1.xml"/><Relationship Id="rId201" Type="http://schemas.openxmlformats.org/officeDocument/2006/relationships/slide" Target="slides/slide198.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slide" Target="slides/slide158.xml"/><Relationship Id="rId166" Type="http://schemas.openxmlformats.org/officeDocument/2006/relationships/slide" Target="slides/slide163.xml"/><Relationship Id="rId182" Type="http://schemas.openxmlformats.org/officeDocument/2006/relationships/slide" Target="slides/slide179.xml"/><Relationship Id="rId187" Type="http://schemas.openxmlformats.org/officeDocument/2006/relationships/slide" Target="slides/slide184.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172" Type="http://schemas.openxmlformats.org/officeDocument/2006/relationships/slide" Target="slides/slide169.xml"/><Relationship Id="rId193" Type="http://schemas.openxmlformats.org/officeDocument/2006/relationships/slide" Target="slides/slide190.xml"/><Relationship Id="rId202" Type="http://schemas.openxmlformats.org/officeDocument/2006/relationships/slide" Target="slides/slide199.xml"/><Relationship Id="rId207" Type="http://schemas.openxmlformats.org/officeDocument/2006/relationships/handoutMaster" Target="handoutMasters/handoutMaster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183" Type="http://schemas.openxmlformats.org/officeDocument/2006/relationships/slide" Target="slides/slide180.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199" Type="http://schemas.openxmlformats.org/officeDocument/2006/relationships/slide" Target="slides/slide196.xml"/><Relationship Id="rId203" Type="http://schemas.openxmlformats.org/officeDocument/2006/relationships/slide" Target="slides/slide200.xml"/><Relationship Id="rId208"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slide" Target="slides/slide186.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slide" Target="slides/slide192.xml"/><Relationship Id="rId209" Type="http://schemas.openxmlformats.org/officeDocument/2006/relationships/viewProps" Target="viewProps.xml"/><Relationship Id="rId190" Type="http://schemas.openxmlformats.org/officeDocument/2006/relationships/slide" Target="slides/slide187.xml"/><Relationship Id="rId204" Type="http://schemas.openxmlformats.org/officeDocument/2006/relationships/slide" Target="slides/slide20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10" Type="http://schemas.openxmlformats.org/officeDocument/2006/relationships/theme" Target="theme/theme1.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8135"/>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74" y="0"/>
            <a:ext cx="2945659" cy="498135"/>
          </a:xfrm>
          <a:prstGeom prst="rect">
            <a:avLst/>
          </a:prstGeom>
        </p:spPr>
        <p:txBody>
          <a:bodyPr vert="horz" lIns="91440" tIns="45720" rIns="91440" bIns="45720" rtlCol="1"/>
          <a:lstStyle>
            <a:lvl1pPr algn="l">
              <a:defRPr sz="1200"/>
            </a:lvl1pPr>
          </a:lstStyle>
          <a:p>
            <a:fld id="{ED0AF910-7958-4836-BAE5-CCC1213ECE4F}" type="datetimeFigureOut">
              <a:rPr lang="ar-SA" smtClean="0"/>
              <a:t>04/07/36</a:t>
            </a:fld>
            <a:endParaRPr lang="ar-SA"/>
          </a:p>
        </p:txBody>
      </p:sp>
      <p:sp>
        <p:nvSpPr>
          <p:cNvPr id="4" name="عنصر نائب للتذييل 3"/>
          <p:cNvSpPr>
            <a:spLocks noGrp="1"/>
          </p:cNvSpPr>
          <p:nvPr>
            <p:ph type="ftr" sz="quarter" idx="2"/>
          </p:nvPr>
        </p:nvSpPr>
        <p:spPr>
          <a:xfrm>
            <a:off x="3852016" y="9430091"/>
            <a:ext cx="2945659" cy="498134"/>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74" y="9430091"/>
            <a:ext cx="2945659" cy="498134"/>
          </a:xfrm>
          <a:prstGeom prst="rect">
            <a:avLst/>
          </a:prstGeom>
        </p:spPr>
        <p:txBody>
          <a:bodyPr vert="horz" lIns="91440" tIns="45720" rIns="91440" bIns="45720" rtlCol="1" anchor="b"/>
          <a:lstStyle>
            <a:lvl1pPr algn="l">
              <a:defRPr sz="1200"/>
            </a:lvl1pPr>
          </a:lstStyle>
          <a:p>
            <a:fld id="{DD8B872B-D95F-4347-B7EB-33D57368F0A6}" type="slidenum">
              <a:rPr lang="ar-SA" smtClean="0"/>
              <a:t>‹#›</a:t>
            </a:fld>
            <a:endParaRPr lang="ar-SA"/>
          </a:p>
        </p:txBody>
      </p:sp>
    </p:spTree>
    <p:extLst>
      <p:ext uri="{BB962C8B-B14F-4D97-AF65-F5344CB8AC3E}">
        <p14:creationId xmlns:p14="http://schemas.microsoft.com/office/powerpoint/2010/main" val="2441377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4/22/2015</a:t>
            </a:fld>
            <a:endParaRPr lang="en-US" dirty="0"/>
          </a:p>
        </p:txBody>
      </p:sp>
      <p:sp>
        <p:nvSpPr>
          <p:cNvPr id="4" name="Slide Image Placehold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806859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1"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1"/>
            <a:ext cx="2667001"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7"/>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1"/>
            <a:ext cx="482600" cy="365125"/>
          </a:xfr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281000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689555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894991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9" y="280988"/>
            <a:ext cx="304799"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9" y="1"/>
            <a:ext cx="304799"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1"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1"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6890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66715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029004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4877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5114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84979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73593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0"/>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0"/>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313686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676A55">
                    <a:lumMod val="75000"/>
                  </a:srgbClr>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676A55">
                    <a:lumMod val="75000"/>
                  </a:srgbClr>
                </a:solidFill>
                <a:latin typeface="Calibri" pitchFamily="34" charset="0"/>
              </a:rPr>
              <a:t>عمادة التعلم الإلكتروني والتعليم عن بعد</a:t>
            </a:r>
            <a:endParaRPr lang="en-US" sz="2400" b="1" dirty="0">
              <a:solidFill>
                <a:srgbClr val="676A55">
                  <a:lumMod val="75000"/>
                </a:srgbClr>
              </a:solidFill>
              <a:latin typeface="Calibri" pitchFamily="34" charset="0"/>
            </a:endParaRPr>
          </a:p>
          <a:p>
            <a:pPr algn="ctr" rtl="0">
              <a:spcBef>
                <a:spcPct val="20000"/>
              </a:spcBef>
              <a:buFont typeface="Arial" pitchFamily="34" charset="0"/>
              <a:buNone/>
            </a:pPr>
            <a:r>
              <a:rPr lang="ar-SA" sz="2400" dirty="0" smtClean="0">
                <a:solidFill>
                  <a:srgbClr val="676A55">
                    <a:lumMod val="75000"/>
                  </a:srgbClr>
                </a:solidFill>
                <a:latin typeface="Calibri" pitchFamily="34" charset="0"/>
              </a:rPr>
              <a:t>	</a:t>
            </a:r>
            <a:endParaRPr lang="en-US" sz="2400" dirty="0">
              <a:solidFill>
                <a:srgbClr val="676A55">
                  <a:lumMod val="75000"/>
                </a:srgb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15031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solidFill>
                  <a:prstClr val="white"/>
                </a:solidFill>
                <a:cs typeface="Arial" pitchFamily="34" charset="0"/>
              </a:rPr>
              <a:pPr/>
              <a:t>‹#›</a:t>
            </a:fld>
            <a:endParaRPr lang="en-US" dirty="0" smtClean="0">
              <a:solidFill>
                <a:prstClr val="white"/>
              </a:solidFill>
              <a:cs typeface="Arial" pitchFamily="34" charset="0"/>
            </a:endParaRPr>
          </a:p>
        </p:txBody>
      </p:sp>
    </p:spTree>
    <p:extLst>
      <p:ext uri="{BB962C8B-B14F-4D97-AF65-F5344CB8AC3E}">
        <p14:creationId xmlns:p14="http://schemas.microsoft.com/office/powerpoint/2010/main" val="166331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470091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194777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356734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787717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2314371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        ]</a:t>
            </a:r>
            <a:endParaRPr lang="en-US" sz="1600" dirty="0">
              <a:solidFill>
                <a:prstClr val="white"/>
              </a:solidFill>
              <a:latin typeface="Calibri"/>
              <a:cs typeface="+mn-cs"/>
            </a:endParaRPr>
          </a:p>
        </p:txBody>
      </p:sp>
    </p:spTree>
    <p:extLst>
      <p:ext uri="{BB962C8B-B14F-4D97-AF65-F5344CB8AC3E}">
        <p14:creationId xmlns:p14="http://schemas.microsoft.com/office/powerpoint/2010/main" val="3762490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123216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76181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645891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875692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solidFill>
                <a:prstClr val="white"/>
              </a:solidFill>
            </a:endParaRPr>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prstClr val="white"/>
                </a:solidFill>
                <a:latin typeface="Calibri" pitchFamily="34" charset="0"/>
              </a:rPr>
              <a:t>بحمد الله</a:t>
            </a:r>
            <a:endParaRPr lang="en-US" sz="7200" dirty="0">
              <a:solidFill>
                <a:prstClr val="white"/>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solidFill>
                <a:prstClr val="black"/>
              </a:solidFill>
            </a:endParaRPr>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1124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2" y="6372225"/>
            <a:ext cx="2518831" cy="338554"/>
          </a:xfrm>
          <a:prstGeom prst="rect">
            <a:avLst/>
          </a:prstGeom>
        </p:spPr>
        <p:txBody>
          <a:bodyPr wrap="none">
            <a:spAutoFit/>
          </a:bodyPr>
          <a:lstStyle/>
          <a:p>
            <a:pPr algn="l" rtl="0" fontAlgn="auto">
              <a:spcBef>
                <a:spcPts val="0"/>
              </a:spcBef>
              <a:spcAft>
                <a:spcPts val="0"/>
              </a:spcAft>
              <a:defRPr/>
            </a:pPr>
            <a:r>
              <a:rPr lang="en-US" sz="1600" dirty="0">
                <a:solidFill>
                  <a:prstClr val="white"/>
                </a:solidFill>
                <a:latin typeface="Calibri"/>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9"/>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85421981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cs typeface="+mn-cs"/>
              </a:rPr>
              <a:t>King Faisal University</a:t>
            </a:r>
            <a:endParaRPr lang="en-US" sz="1600" dirty="0">
              <a:solidFill>
                <a:prstClr val="white"/>
              </a:solidFill>
              <a:latin typeface="Calibri"/>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جامعة الملك فيصل</a:t>
            </a:r>
            <a:endParaRPr lang="en-US" sz="1600" b="1" dirty="0">
              <a:solidFill>
                <a:prstClr val="white"/>
              </a:solidFill>
              <a:latin typeface="Calibri"/>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cs typeface="+mn-cs"/>
              </a:rPr>
              <a:t>Deanship of E-Learning and Distance Education</a:t>
            </a:r>
            <a:endParaRPr lang="en-US" sz="1200" dirty="0">
              <a:solidFill>
                <a:prstClr val="white"/>
              </a:solidFill>
              <a:latin typeface="Calibri"/>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rPr>
              <a:t>عمادة التعلم الإ</a:t>
            </a:r>
            <a:r>
              <a:rPr lang="ar-EG" sz="1600" b="1" dirty="0" smtClean="0">
                <a:solidFill>
                  <a:prstClr val="white"/>
                </a:solidFill>
                <a:latin typeface="Calibri"/>
              </a:rPr>
              <a:t>ل</a:t>
            </a:r>
            <a:r>
              <a:rPr lang="ar-SA" sz="1600" b="1" dirty="0" smtClean="0">
                <a:solidFill>
                  <a:prstClr val="white"/>
                </a:solidFill>
                <a:latin typeface="Calibri"/>
              </a:rPr>
              <a:t>كتروني والتعل</a:t>
            </a:r>
            <a:r>
              <a:rPr lang="ar-EG" sz="1600" b="1" dirty="0" smtClean="0">
                <a:solidFill>
                  <a:prstClr val="white"/>
                </a:solidFill>
                <a:latin typeface="Calibri"/>
              </a:rPr>
              <a:t>ي</a:t>
            </a:r>
            <a:r>
              <a:rPr lang="ar-SA" sz="1600" b="1" dirty="0" smtClean="0">
                <a:solidFill>
                  <a:prstClr val="white"/>
                </a:solidFill>
                <a:latin typeface="Calibri"/>
              </a:rPr>
              <a:t>م عن بعد</a:t>
            </a:r>
            <a:endParaRPr lang="en-US" sz="1600" b="1" dirty="0">
              <a:solidFill>
                <a:prstClr val="white"/>
              </a:solidFill>
              <a:latin typeface="Calibri"/>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a:defRPr/>
            </a:pPr>
            <a:fld id="{E1D16D93-8795-4AD6-9A1F-54CC01E741BE}" type="slidenum">
              <a:rPr lang="ar-SA" smtClean="0">
                <a:solidFill>
                  <a:prstClr val="white"/>
                </a:solidFill>
              </a:rPr>
              <a:pPr>
                <a:defRPr/>
              </a:pPr>
              <a:t>‹#›</a:t>
            </a:fld>
            <a:endParaRPr lang="en-US" dirty="0" smtClean="0">
              <a:solidFill>
                <a:prstClr val="white"/>
              </a:solidFill>
            </a:endParaRPr>
          </a:p>
        </p:txBody>
      </p:sp>
    </p:spTree>
    <p:extLst>
      <p:ext uri="{BB962C8B-B14F-4D97-AF65-F5344CB8AC3E}">
        <p14:creationId xmlns:p14="http://schemas.microsoft.com/office/powerpoint/2010/main" val="385506636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257748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الخامسة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التطور الحضاري </a:t>
            </a:r>
            <a:br>
              <a:rPr lang="ar-SA" b="1" dirty="0" smtClean="0">
                <a:solidFill>
                  <a:srgbClr val="FF3300"/>
                </a:solidFill>
                <a:cs typeface="Arial" pitchFamily="34" charset="0"/>
              </a:rPr>
            </a:br>
            <a:r>
              <a:rPr lang="ar-SA" b="1" dirty="0" smtClean="0">
                <a:solidFill>
                  <a:srgbClr val="FF3300"/>
                </a:solidFill>
                <a:cs typeface="Arial" pitchFamily="34" charset="0"/>
              </a:rPr>
              <a:t>في العصر الحجري القديم</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770875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800" dirty="0" smtClean="0"/>
              <a:t>يعتمد </a:t>
            </a:r>
            <a:r>
              <a:rPr lang="ar-SA" sz="2800" dirty="0" smtClean="0">
                <a:solidFill>
                  <a:srgbClr val="FF0000"/>
                </a:solidFill>
              </a:rPr>
              <a:t>التقسيم الحضاري </a:t>
            </a:r>
            <a:r>
              <a:rPr lang="ar-SA" sz="2800" dirty="0" smtClean="0"/>
              <a:t>أساسا على الأدلة المادية  التي تركها الإنسان في المناطق التي عاش فيها، وترتيب العصور الحضارية يتفق مع شكل الآلات الحجرية التي تركها الإنسان ودقة صنعها، ثم الطبقة التي وجدت فيها هذه الآلات.</a:t>
            </a:r>
          </a:p>
          <a:p>
            <a:pPr marL="0" lvl="0" indent="0" algn="just" rtl="1">
              <a:buNone/>
            </a:pPr>
            <a:r>
              <a:rPr lang="ar-SA" sz="2800" dirty="0" smtClean="0"/>
              <a:t>وقبل أن يبدا أول العصور الحضارية ( الحجري القديم الأسفل) استخدم الإنسان مواد قابلة للفناء مثل قرون الحيوانات وفروع الأشجار، ومن هنا لم يتمكن العلماء ( وخاصة علماء الآثار من تمييز عصور تسبق العصر الحجري القديم الأسفل، ومع ذلك هناك من يرى أن هناك فترة تسبق العصر الحجري القديم الأسفل استخدم فيها الإنسان الحصى في صنع أدواته، وقد جرى العرف على تسمية هذه الفترة بفجر العصر الحجري القديم الأسفل، وسمى كذلك لأنه ليس من المؤكد أن الآلات والأدوات التي تنسب إلى هذه المرحلة من صنع الإنسان.</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761353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295400" y="609600"/>
            <a:ext cx="7315199" cy="5602079"/>
          </a:xfrm>
          <a:prstGeom prst="rect">
            <a:avLst/>
          </a:prstGeom>
        </p:spPr>
      </p:pic>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مجموعة من الأحجار شكلتها قوة خارجية وتشبه أدوات الإنسان</a:t>
            </a:r>
            <a:endParaRPr lang="ar-SA" sz="3000" b="1" dirty="0" smtClean="0">
              <a:solidFill>
                <a:srgbClr val="FF0000"/>
              </a:solidFill>
              <a:cs typeface="Arial" pitchFamily="34" charset="0"/>
            </a:endParaRPr>
          </a:p>
        </p:txBody>
      </p:sp>
    </p:spTree>
    <p:extLst>
      <p:ext uri="{BB962C8B-B14F-4D97-AF65-F5344CB8AC3E}">
        <p14:creationId xmlns:p14="http://schemas.microsoft.com/office/powerpoint/2010/main" val="806102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التطور </a:t>
            </a:r>
            <a:r>
              <a:rPr lang="ar-SA" sz="3000" b="1" dirty="0" smtClean="0">
                <a:solidFill>
                  <a:srgbClr val="FF0000"/>
                </a:solidFill>
              </a:rPr>
              <a:t>الحضاري </a:t>
            </a:r>
            <a:r>
              <a:rPr lang="ar-SA" sz="3000" b="1" dirty="0">
                <a:solidFill>
                  <a:srgbClr val="FF0000"/>
                </a:solidFill>
              </a:rPr>
              <a:t>في العصر </a:t>
            </a:r>
            <a:r>
              <a:rPr lang="ar-SA" sz="3000" b="1" dirty="0" smtClean="0">
                <a:solidFill>
                  <a:srgbClr val="FF0000"/>
                </a:solidFill>
              </a:rPr>
              <a:t>الحجري </a:t>
            </a:r>
            <a:r>
              <a:rPr lang="ar-SA" sz="3000" b="1" dirty="0">
                <a:solidFill>
                  <a:srgbClr val="FF0000"/>
                </a:solidFill>
              </a:rPr>
              <a:t>القديم الأسفل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950" dirty="0" smtClean="0"/>
              <a:t>ويعد العصر الحجري القديم الأسفل </a:t>
            </a:r>
            <a:r>
              <a:rPr lang="ar-SA" sz="2950" dirty="0" smtClean="0">
                <a:solidFill>
                  <a:srgbClr val="FF0000"/>
                </a:solidFill>
              </a:rPr>
              <a:t>أطول العصور </a:t>
            </a:r>
            <a:r>
              <a:rPr lang="ar-SA" sz="2950" dirty="0" smtClean="0"/>
              <a:t>الثلاثة التي يضمها العصر الحجري القديم، وهو عصر حضاري اكثر منه تاريخي، وقد عرفت حضارات هذا العصر  في غرب وجنوب خط يصل من شرقي إنجلترا وحتى شمال الهند.</a:t>
            </a:r>
          </a:p>
          <a:p>
            <a:pPr marL="0" lvl="0" indent="0" algn="just" rtl="1">
              <a:buNone/>
            </a:pPr>
            <a:r>
              <a:rPr lang="ar-SA" sz="2950" dirty="0" smtClean="0"/>
              <a:t>وقد اختلفت الآراء عند صاحب حضارات العصر الحجري القديم الأسفل، فإلى وقت قريب كان يعتقد أن إنسان بلتدون هو صاحب حضارة هذا العصر في مرحلتها الأخيرة.</a:t>
            </a:r>
          </a:p>
          <a:p>
            <a:pPr marL="0" lvl="0" indent="0" algn="just" rtl="1">
              <a:buNone/>
            </a:pPr>
            <a:r>
              <a:rPr lang="ar-SA" sz="2950" dirty="0" smtClean="0"/>
              <a:t>وتتمثل حضارات العصر الحجري القديم الأسفل في الحضارة </a:t>
            </a:r>
            <a:r>
              <a:rPr lang="ar-SA" sz="2950" dirty="0" smtClean="0">
                <a:solidFill>
                  <a:srgbClr val="FF0000"/>
                </a:solidFill>
              </a:rPr>
              <a:t>الشيلية أو الحضارة الأبيفيلية</a:t>
            </a:r>
            <a:r>
              <a:rPr lang="ar-SA" sz="2950" dirty="0" smtClean="0"/>
              <a:t> ( 540000 – 450000 ق م) وتنسب إلى بلدة شيل وهى ضاحية من ضواحي أبيفيل في فرنسا، وتتميز تلك الحضارة </a:t>
            </a:r>
            <a:r>
              <a:rPr lang="ar-SA" sz="2950" dirty="0" smtClean="0">
                <a:solidFill>
                  <a:srgbClr val="FF0000"/>
                </a:solidFill>
              </a:rPr>
              <a:t>بمحدودية الانتشار وبتخلفها </a:t>
            </a:r>
            <a:r>
              <a:rPr lang="ar-SA" sz="2950" dirty="0" smtClean="0"/>
              <a:t>والتي عرفت </a:t>
            </a:r>
            <a:r>
              <a:rPr lang="ar-SA" sz="2950" dirty="0" smtClean="0">
                <a:solidFill>
                  <a:srgbClr val="FF0000"/>
                </a:solidFill>
              </a:rPr>
              <a:t>بصناعة النواة</a:t>
            </a:r>
            <a:r>
              <a:rPr lang="ar-SA" sz="2950" dirty="0" smtClean="0"/>
              <a:t>.</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3903190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التطور </a:t>
            </a:r>
            <a:r>
              <a:rPr lang="ar-SA" sz="3000" b="1" dirty="0" smtClean="0">
                <a:solidFill>
                  <a:srgbClr val="FF0000"/>
                </a:solidFill>
              </a:rPr>
              <a:t>الحضاري </a:t>
            </a:r>
            <a:r>
              <a:rPr lang="ar-SA" sz="3000" b="1" dirty="0">
                <a:solidFill>
                  <a:srgbClr val="FF0000"/>
                </a:solidFill>
              </a:rPr>
              <a:t>في العصر </a:t>
            </a:r>
            <a:r>
              <a:rPr lang="ar-SA" sz="3000" b="1" dirty="0" smtClean="0">
                <a:solidFill>
                  <a:srgbClr val="FF0000"/>
                </a:solidFill>
              </a:rPr>
              <a:t>الحجري </a:t>
            </a:r>
            <a:r>
              <a:rPr lang="ar-SA" sz="3000" b="1" dirty="0">
                <a:solidFill>
                  <a:srgbClr val="FF0000"/>
                </a:solidFill>
              </a:rPr>
              <a:t>القديم الأسفل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550" dirty="0" smtClean="0">
                <a:solidFill>
                  <a:srgbClr val="FF0000"/>
                </a:solidFill>
              </a:rPr>
              <a:t>والحضارة الاشولية </a:t>
            </a:r>
            <a:r>
              <a:rPr lang="ar-SA" sz="2550" dirty="0" smtClean="0"/>
              <a:t>( 450 000 – 120 000 ق م) وتنسب إلى بلدة سانت أشيل وهى ضاحية من ضواحي أبيان شمالي فرنسا، وقد عاصرت هذه الحضارة فترة الدفء الثانية ( مندل – ريس) ويسمى أصحاب الحضارة بأصحاب الفأس اليدوية، وقد انتشرت تلك الحضارة على نطاق واسع، لتشغل مساحة ربما تزيد على نصف مساحة المعمور في العالم أو حوالى خمس مساحة اليابس .</a:t>
            </a:r>
          </a:p>
          <a:p>
            <a:pPr marL="0" lvl="0" indent="0" algn="just" rtl="1">
              <a:buNone/>
            </a:pPr>
            <a:r>
              <a:rPr lang="ar-SA" sz="2550" dirty="0" smtClean="0"/>
              <a:t>وتعد </a:t>
            </a:r>
            <a:r>
              <a:rPr lang="ar-SA" sz="2550" dirty="0" smtClean="0">
                <a:solidFill>
                  <a:srgbClr val="FF0000"/>
                </a:solidFill>
              </a:rPr>
              <a:t>الفأس اليدوية </a:t>
            </a:r>
            <a:r>
              <a:rPr lang="ar-SA" sz="2550" dirty="0" smtClean="0"/>
              <a:t>أهم ما يميز الحضارتين الشيلية والأشولية، واستخدمها الإنسان في حفر الأرض أو قتل الحيوان أو قطع أغصان الأشجار، وقد تميزت الفؤوس بالتجانس رغم الفترة الطويلة التي ظل فيها الإنسان يصنعها، وهو ما يعكس صفة البطيء الذى تميز به الإنسان في العصر الحجري القديم الأسفل.</a:t>
            </a:r>
          </a:p>
          <a:p>
            <a:pPr marL="0" lvl="0" indent="0" algn="just" rtl="1">
              <a:buNone/>
            </a:pPr>
            <a:r>
              <a:rPr lang="ar-SA" sz="2550" dirty="0" smtClean="0"/>
              <a:t>ولم تقتصر معرفة الإنسان على الفأس في ذلك العصر، بل عرفت بعض المناطق الأخرى نوعا أخر من الصناعة تمثلت في </a:t>
            </a:r>
            <a:r>
              <a:rPr lang="ar-SA" sz="2550" dirty="0" smtClean="0">
                <a:solidFill>
                  <a:srgbClr val="FF0000"/>
                </a:solidFill>
              </a:rPr>
              <a:t>الأدوات المشطوفة</a:t>
            </a:r>
            <a:r>
              <a:rPr lang="ar-SA" sz="2550" dirty="0" smtClean="0"/>
              <a:t>، وعرفت مناطق أخرى الصناعة الكلاكتونية</a:t>
            </a:r>
            <a:r>
              <a:rPr lang="ar-SA" sz="2550" dirty="0"/>
              <a:t>.</a:t>
            </a:r>
            <a:endParaRPr lang="ar-SA" sz="255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22890629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a:t>
            </a:fld>
            <a:endParaRPr lang="en-US" sz="2000" dirty="0">
              <a:solidFill>
                <a:prstClr val="white"/>
              </a:solidFill>
              <a:latin typeface="Calibri" pitchFamily="34" charset="0"/>
            </a:endParaRPr>
          </a:p>
        </p:txBody>
      </p:sp>
      <p:grpSp>
        <p:nvGrpSpPr>
          <p:cNvPr id="5" name="Group 4"/>
          <p:cNvGrpSpPr/>
          <p:nvPr/>
        </p:nvGrpSpPr>
        <p:grpSpPr>
          <a:xfrm>
            <a:off x="0" y="0"/>
            <a:ext cx="5562600" cy="6858000"/>
            <a:chOff x="0" y="0"/>
            <a:chExt cx="9906000" cy="6858000"/>
          </a:xfrm>
        </p:grpSpPr>
        <p:pic>
          <p:nvPicPr>
            <p:cNvPr id="3" name="Picture 2"/>
            <p:cNvPicPr>
              <a:picLocks noChangeAspect="1"/>
            </p:cNvPicPr>
            <p:nvPr/>
          </p:nvPicPr>
          <p:blipFill>
            <a:blip r:embed="rId2"/>
            <a:stretch>
              <a:fillRect/>
            </a:stretch>
          </p:blipFill>
          <p:spPr>
            <a:xfrm>
              <a:off x="0" y="0"/>
              <a:ext cx="9906000" cy="6858000"/>
            </a:xfrm>
            <a:prstGeom prst="rect">
              <a:avLst/>
            </a:prstGeom>
          </p:spPr>
        </p:pic>
        <p:sp>
          <p:nvSpPr>
            <p:cNvPr id="4" name="Rectangle 3"/>
            <p:cNvSpPr/>
            <p:nvPr/>
          </p:nvSpPr>
          <p:spPr>
            <a:xfrm>
              <a:off x="7543800" y="3657600"/>
              <a:ext cx="16002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2386578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a:t>
            </a:fld>
            <a:endParaRPr lang="en-US" sz="2000" dirty="0">
              <a:solidFill>
                <a:prstClr val="white"/>
              </a:solidFill>
              <a:latin typeface="Calibri" pitchFamily="34" charset="0"/>
            </a:endParaRPr>
          </a:p>
        </p:txBody>
      </p:sp>
      <p:grpSp>
        <p:nvGrpSpPr>
          <p:cNvPr id="4" name="Group 3"/>
          <p:cNvGrpSpPr/>
          <p:nvPr/>
        </p:nvGrpSpPr>
        <p:grpSpPr>
          <a:xfrm>
            <a:off x="0" y="-23709"/>
            <a:ext cx="6934200" cy="6881709"/>
            <a:chOff x="0" y="-23709"/>
            <a:chExt cx="6934200" cy="6881709"/>
          </a:xfrm>
        </p:grpSpPr>
        <p:pic>
          <p:nvPicPr>
            <p:cNvPr id="2" name="Picture 1"/>
            <p:cNvPicPr>
              <a:picLocks noChangeAspect="1"/>
            </p:cNvPicPr>
            <p:nvPr/>
          </p:nvPicPr>
          <p:blipFill>
            <a:blip r:embed="rId2"/>
            <a:stretch>
              <a:fillRect/>
            </a:stretch>
          </p:blipFill>
          <p:spPr>
            <a:xfrm>
              <a:off x="0" y="-23709"/>
              <a:ext cx="6934200" cy="6881709"/>
            </a:xfrm>
            <a:prstGeom prst="rect">
              <a:avLst/>
            </a:prstGeom>
          </p:spPr>
        </p:pic>
        <p:sp>
          <p:nvSpPr>
            <p:cNvPr id="3" name="Rectangle 2"/>
            <p:cNvSpPr/>
            <p:nvPr/>
          </p:nvSpPr>
          <p:spPr>
            <a:xfrm>
              <a:off x="5181600" y="4191000"/>
              <a:ext cx="1219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28251399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الأسفل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800" b="1" i="1" u="sng" dirty="0" smtClean="0"/>
              <a:t>الأدوات المشطوفة</a:t>
            </a:r>
            <a:r>
              <a:rPr lang="ar-SA" sz="2800" dirty="0" smtClean="0"/>
              <a:t>: هي نوع من الشظايا من الحصى أو الكوارتز، عرفتها مجموعة من الحضارات، ونقلت مع المهاجرين من العالم القديم إلى العالم الجديد في أستراليا، وهناك حضارات في جنوب شرقي أسيا عرفت هذه الصناعة منها الحضارة الانياثيانية والحضارة التامبانية، والحضارة الباتجيتانية.</a:t>
            </a:r>
          </a:p>
          <a:p>
            <a:pPr marL="0" lvl="0" indent="0" algn="just" rtl="1">
              <a:buNone/>
            </a:pPr>
            <a:r>
              <a:rPr lang="ar-SA" sz="2800" dirty="0" smtClean="0"/>
              <a:t>أما </a:t>
            </a:r>
            <a:r>
              <a:rPr lang="ar-SA" sz="2800" b="1" i="1" u="sng" dirty="0" smtClean="0"/>
              <a:t>الصناعة الكلاكتونية</a:t>
            </a:r>
            <a:r>
              <a:rPr lang="ar-SA" sz="2800" dirty="0" smtClean="0"/>
              <a:t>، فهي نوع من الشظايا الحادة التي فصلت من النواة أو شظايا مشطوفة تميزت بحجم كبير يفوق حجم الشظايا التي عرفتها حضارات العصر الحجري المتوسط، ويعتقد أن أصحاب الحضارة الكلاكتونية التي تنسب إلى بلدة كلاكتون في إنجلترا، قد عاشوا في أوروبا بعد أن مال المناخ إلى البرودة، مما اضطر معه أصحاب الحضارة الابيفيلية أن يتجهوا إلى إفريقيا موطنهم الأصلي، كما يعتقد أن الحضارة الكلاكتونية كانت فرعا من الحضارة الأسيوية.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1798892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الأوسط</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650" dirty="0" smtClean="0"/>
              <a:t>استغرق </a:t>
            </a:r>
            <a:r>
              <a:rPr lang="ar-SA" sz="2650" dirty="0" smtClean="0">
                <a:solidFill>
                  <a:srgbClr val="FF0000"/>
                </a:solidFill>
              </a:rPr>
              <a:t>العصر الحجري القديم الأوسط </a:t>
            </a:r>
            <a:r>
              <a:rPr lang="ar-SA" sz="2650" dirty="0" smtClean="0"/>
              <a:t>الفترة من ( 180000 – 70000 ق م) وفى رأى أخر استمر حتى 40000 سنة مضت، وربما إلى 32000 ق م.</a:t>
            </a:r>
          </a:p>
          <a:p>
            <a:pPr marL="0" lvl="0" indent="0" algn="just" rtl="1">
              <a:buNone/>
            </a:pPr>
            <a:r>
              <a:rPr lang="ar-SA" sz="2650" dirty="0" smtClean="0"/>
              <a:t>وارتبط هذا العصر بحدوث </a:t>
            </a:r>
            <a:r>
              <a:rPr lang="ar-SA" sz="2650" dirty="0" smtClean="0">
                <a:solidFill>
                  <a:srgbClr val="FF0000"/>
                </a:solidFill>
              </a:rPr>
              <a:t>تغيرات مناخية </a:t>
            </a:r>
            <a:r>
              <a:rPr lang="ar-SA" sz="2650" dirty="0" smtClean="0"/>
              <a:t>في أوروبا، ومال المناخ إلى البرودة فظهر نوع من الصناعة التي كانت مقدمة لصناعة الشظايا التي ميزت العصر الحجري القديم الأوسط، وتتفق حضارات هذا العصر مع النصف الثاني من فترة الدفء الثالثة وتستمر لتشغل جزءا من دور جليد فورم، وفى هذا العصر </a:t>
            </a:r>
            <a:r>
              <a:rPr lang="ar-SA" sz="2650" dirty="0" smtClean="0">
                <a:solidFill>
                  <a:srgbClr val="FF0000"/>
                </a:solidFill>
              </a:rPr>
              <a:t>عاش الإنسان في أوروبا في الكهوف</a:t>
            </a:r>
            <a:r>
              <a:rPr lang="ar-SA" sz="2650" dirty="0" smtClean="0"/>
              <a:t>.</a:t>
            </a:r>
          </a:p>
          <a:p>
            <a:pPr marL="0" lvl="0" indent="0" algn="just" rtl="1">
              <a:buNone/>
            </a:pPr>
            <a:r>
              <a:rPr lang="ar-SA" sz="2650" dirty="0" smtClean="0"/>
              <a:t>وضم العصر ، حضارتين:</a:t>
            </a:r>
          </a:p>
          <a:p>
            <a:pPr marL="0" lvl="0" indent="0" algn="just" rtl="1">
              <a:buNone/>
            </a:pPr>
            <a:r>
              <a:rPr lang="ar-SA" sz="2650" dirty="0" smtClean="0"/>
              <a:t> </a:t>
            </a:r>
            <a:r>
              <a:rPr lang="ar-SA" sz="2650" b="1" i="1" u="sng" dirty="0" smtClean="0"/>
              <a:t>الأولى</a:t>
            </a:r>
            <a:r>
              <a:rPr lang="ar-SA" sz="2650" dirty="0" smtClean="0"/>
              <a:t> هي الحضارة اللفواظية وتنسب إلى لفواظ ضاحية باريس حيث وجدت الشظايا مختلطة مع أدوات النواة، ويعتقد البعض أن أصحاب الحضارة هم انفسهم أصحاب الحضارة الاشولية الذين اقتبسوا من جيرانهم الكلاكتونين بعض أفكارهم الحضارية ليواجهوا بها التدهور في الأحوال المناخية.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3141991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الأوسط</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3000" dirty="0" smtClean="0"/>
              <a:t>ومن المؤكد أن الحضارة الليفواظية قد شغلت نطاقا واسعا في السواحل الشرقية والجنوبية للبحر المتوسط وامتدت شرقا حتى العراق. ويميل معظم الدارسين إلى وضع تلك الحضارة ضمن العصر الحجري القديم الأسفل على أساس أنها حضارة متطورة عن صناعة الشظايا القديمة الاشولية.</a:t>
            </a:r>
          </a:p>
          <a:p>
            <a:pPr marL="0" lvl="0" indent="0" algn="just" rtl="1">
              <a:buNone/>
            </a:pPr>
            <a:r>
              <a:rPr lang="ar-SA" sz="3000" b="1" i="1" u="sng" dirty="0" smtClean="0"/>
              <a:t>والثانية </a:t>
            </a:r>
            <a:r>
              <a:rPr lang="ar-SA" sz="3000" dirty="0" smtClean="0"/>
              <a:t>هي الحضارة الموستيرية، وهى بلا شك حضارة تمثل هذا العصر افضل واحسن تمثيل، وتنسب إلى كهف موستيه في منطقة دوردوجن في فرنسا.</a:t>
            </a:r>
          </a:p>
          <a:p>
            <a:pPr marL="0" lvl="0" indent="0" algn="just" rtl="1">
              <a:buNone/>
            </a:pPr>
            <a:r>
              <a:rPr lang="ar-SA" sz="3000" dirty="0" smtClean="0"/>
              <a:t>وقد تميزت تلك الحضارة بالانتشار من سواحل الأطلسي حتى وسط أسيا، وكانت من أدواتها الفأس اليدوية التي تميزت بالشكل المستطيل ذات الحجم الصغير أو شكل القلب.</a:t>
            </a:r>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97224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a:t>
            </a:fld>
            <a:endParaRPr lang="en-US" sz="2000" dirty="0">
              <a:solidFill>
                <a:prstClr val="white"/>
              </a:solidFill>
              <a:latin typeface="Calibri" pitchFamily="34" charset="0"/>
            </a:endParaRPr>
          </a:p>
        </p:txBody>
      </p:sp>
      <p:grpSp>
        <p:nvGrpSpPr>
          <p:cNvPr id="9" name="Group 8"/>
          <p:cNvGrpSpPr/>
          <p:nvPr/>
        </p:nvGrpSpPr>
        <p:grpSpPr>
          <a:xfrm>
            <a:off x="0" y="260684"/>
            <a:ext cx="9906000" cy="6621379"/>
            <a:chOff x="0" y="260684"/>
            <a:chExt cx="9906000" cy="6621379"/>
          </a:xfrm>
        </p:grpSpPr>
        <p:grpSp>
          <p:nvGrpSpPr>
            <p:cNvPr id="7" name="Group 6"/>
            <p:cNvGrpSpPr/>
            <p:nvPr/>
          </p:nvGrpSpPr>
          <p:grpSpPr>
            <a:xfrm>
              <a:off x="0" y="260684"/>
              <a:ext cx="6629400" cy="6621379"/>
              <a:chOff x="24882" y="-16438"/>
              <a:chExt cx="4928118" cy="4800600"/>
            </a:xfrm>
          </p:grpSpPr>
          <p:pic>
            <p:nvPicPr>
              <p:cNvPr id="5" name="Picture 4"/>
              <p:cNvPicPr>
                <a:picLocks noChangeAspect="1"/>
              </p:cNvPicPr>
              <p:nvPr/>
            </p:nvPicPr>
            <p:blipFill rotWithShape="1">
              <a:blip r:embed="rId2"/>
              <a:srcRect b="30168"/>
              <a:stretch/>
            </p:blipFill>
            <p:spPr>
              <a:xfrm>
                <a:off x="24882" y="-16438"/>
                <a:ext cx="4928118" cy="4800600"/>
              </a:xfrm>
              <a:prstGeom prst="rect">
                <a:avLst/>
              </a:prstGeom>
            </p:spPr>
          </p:pic>
          <p:sp>
            <p:nvSpPr>
              <p:cNvPr id="6" name="Rectangle 5"/>
              <p:cNvSpPr/>
              <p:nvPr/>
            </p:nvSpPr>
            <p:spPr>
              <a:xfrm>
                <a:off x="2590801" y="434340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pic>
          <p:nvPicPr>
            <p:cNvPr id="8" name="Picture 7"/>
            <p:cNvPicPr>
              <a:picLocks noChangeAspect="1"/>
            </p:cNvPicPr>
            <p:nvPr/>
          </p:nvPicPr>
          <p:blipFill rotWithShape="1">
            <a:blip r:embed="rId3"/>
            <a:srcRect l="17904" t="68700"/>
            <a:stretch/>
          </p:blipFill>
          <p:spPr>
            <a:xfrm>
              <a:off x="4419600" y="3961882"/>
              <a:ext cx="5486400" cy="2920181"/>
            </a:xfrm>
            <a:prstGeom prst="rect">
              <a:avLst/>
            </a:prstGeom>
          </p:spPr>
        </p:pic>
      </p:grpSp>
    </p:spTree>
    <p:extLst>
      <p:ext uri="{BB962C8B-B14F-4D97-AF65-F5344CB8AC3E}">
        <p14:creationId xmlns:p14="http://schemas.microsoft.com/office/powerpoint/2010/main" val="604034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600" dirty="0" smtClean="0"/>
              <a:t>يتفق هذا العصر مع جزء كبير من فترة جليد فورم، وجزء من فترة تقهقر الجليد التي أعقبت هذا الدور منذ حوالى 40 الف سنة واستمرت حتى 10 الأف سنة مضت، وفى رأى أخر أن بدايته منذ 72 الف سنة أو ربما 32 الف سنة، وفى هذا العصر اختفى إنسان نياندرتال فجأة، وظهر نوع أخر وهو </a:t>
            </a:r>
            <a:r>
              <a:rPr lang="ar-SA" sz="2600" dirty="0" smtClean="0">
                <a:solidFill>
                  <a:srgbClr val="FF0000"/>
                </a:solidFill>
              </a:rPr>
              <a:t>الإنسان العاقل </a:t>
            </a:r>
            <a:r>
              <a:rPr lang="ar-SA" sz="2600" dirty="0" smtClean="0"/>
              <a:t>وأيضا أصبحت الأحوال المناخية ملاءمة لمعيشة الإنسان وخاصة في نطاق العروض الوسطى، لذا سكن الإنسان لأول مرة مناطق لم تكن مسكونة من قبل، وغادر الكهوف صيفا لممارسة بعض النشاطات، وساد الجفاف مناطق الصحارى مما أدى إلى أن يهجرها الإنسان إلى مناطق أخرى يتوافر فيها النبات والصيد.</a:t>
            </a:r>
          </a:p>
          <a:p>
            <a:pPr marL="0" lvl="0" indent="0" algn="just" rtl="1">
              <a:buNone/>
            </a:pPr>
            <a:r>
              <a:rPr lang="ar-SA" sz="2600" dirty="0" smtClean="0"/>
              <a:t>وتميز العصر بالثورة الحضارية، وظهرت قوة التخيل والتعبير لدى الإنسان لأول مرة.</a:t>
            </a:r>
          </a:p>
          <a:p>
            <a:pPr marL="0" lvl="0" indent="0" algn="just" rtl="1">
              <a:buNone/>
            </a:pPr>
            <a:r>
              <a:rPr lang="ar-SA" sz="2600" dirty="0" smtClean="0"/>
              <a:t>كما تميز الطابع الحضاري لهذا العصر </a:t>
            </a:r>
            <a:r>
              <a:rPr lang="ar-SA" sz="2600" dirty="0" smtClean="0">
                <a:solidFill>
                  <a:srgbClr val="FF0000"/>
                </a:solidFill>
              </a:rPr>
              <a:t>بالتعقد</a:t>
            </a:r>
            <a:r>
              <a:rPr lang="ar-SA" sz="2600" dirty="0" smtClean="0"/>
              <a:t> عن أي فترة حضارية أخرى، هذا الطابع الذى </a:t>
            </a:r>
            <a:r>
              <a:rPr lang="ar-SA" sz="2600" dirty="0" smtClean="0">
                <a:solidFill>
                  <a:srgbClr val="FF0000"/>
                </a:solidFill>
              </a:rPr>
              <a:t>امتاز بسرعة الانتشار </a:t>
            </a:r>
            <a:r>
              <a:rPr lang="ar-SA" sz="2600" dirty="0" smtClean="0"/>
              <a:t>لدرجة انه وجد تشابه حضاري يشبه ذلك الذى ظهر في الحضارة الشيلية، إذ اصبح الإنسان في هذه الفترة متجانسا حضاريا وجنسياً.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12482553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600" dirty="0" smtClean="0"/>
              <a:t>أما عن </a:t>
            </a:r>
            <a:r>
              <a:rPr lang="ar-SA" sz="2600" dirty="0" smtClean="0">
                <a:solidFill>
                  <a:srgbClr val="FF0000"/>
                </a:solidFill>
              </a:rPr>
              <a:t>صناعة هذا العصر</a:t>
            </a:r>
            <a:r>
              <a:rPr lang="ar-SA" sz="2600" dirty="0" smtClean="0"/>
              <a:t>، فقد تركزت على صناعة النصال، حيث صنع أدوات ضمت المدى والمكاشط والمحافز والمثاقب، ومن الأسلحة نجد السهام ورؤوس الرماح.</a:t>
            </a:r>
          </a:p>
          <a:p>
            <a:pPr marL="0" lvl="0" indent="0" algn="just" rtl="1">
              <a:buNone/>
            </a:pPr>
            <a:r>
              <a:rPr lang="ar-SA" sz="2600" dirty="0" smtClean="0"/>
              <a:t>ونظرا لظهور الإنسان العاقل وهو جد الإنسان الحالي، فقد عاش في بيئات جغرافية متباينة، هذا التباين أعطى شيئا من العزلة الجغرافية، سمحت لجماعات بشرية أن تكتسب صفة البيئة، وان تنقل الصفات من جيل إلى أخر لتظهر لنا السلالات المعروفة حاليا، وان كان يمكن اعتبار سلالات الإنسان العاقل ما هي إلا مقدمات للسلالات الحالية.</a:t>
            </a:r>
          </a:p>
          <a:p>
            <a:pPr lvl="0" algn="just" rtl="1">
              <a:buFontTx/>
              <a:buChar char="-"/>
            </a:pPr>
            <a:r>
              <a:rPr lang="ar-SA" sz="2800" b="1" i="1" u="sng" dirty="0" smtClean="0"/>
              <a:t>سلالة كرومانيون:</a:t>
            </a:r>
            <a:endParaRPr lang="ar-SA" sz="2800" b="1" i="1" u="sng" dirty="0"/>
          </a:p>
          <a:p>
            <a:pPr marL="0" lvl="0" indent="0" algn="just" rtl="1">
              <a:buNone/>
            </a:pPr>
            <a:r>
              <a:rPr lang="ar-SA" sz="2600" dirty="0" smtClean="0"/>
              <a:t>من اشهر السلالات التي كشفت عنها النقاب في منطقة دوردوجن في جنوب فرنسا، وإنسان هذه السلالة هو صاحب الحضارة الاوريناسية التي تتميز بصناعة أقدم الآت الشظايا وأوسعها انتشارا من النصال والأزاميل والمخارز.</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1286804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2500" b="1" i="1" u="sng" dirty="0" smtClean="0"/>
              <a:t>سلالة شانسيلد:</a:t>
            </a:r>
          </a:p>
          <a:p>
            <a:pPr marL="0" lvl="0" indent="0" algn="just" rtl="1">
              <a:buNone/>
            </a:pPr>
            <a:r>
              <a:rPr lang="ar-SA" sz="2500" dirty="0" smtClean="0"/>
              <a:t>عاشت في ظل مناخ بارج، حيث وجد هيكل بشرى في شانسليد في فرنسا. وتنسب إلى هذا الإنسان الحضارة السولترية التي تمتاز بأدوات حجرية تسبه في شكلها ورقة الصفصاف، وقد كانت حضارة قصيرة العمر، إذ حلت محلها الحضارة المجدلية.</a:t>
            </a:r>
          </a:p>
          <a:p>
            <a:pPr lvl="0" algn="just" rtl="1">
              <a:buFontTx/>
              <a:buChar char="-"/>
            </a:pPr>
            <a:r>
              <a:rPr lang="ar-SA" sz="2500" b="1" i="1" u="sng" dirty="0" smtClean="0"/>
              <a:t>سلالة كوم كابل.</a:t>
            </a:r>
          </a:p>
          <a:p>
            <a:pPr lvl="0" algn="just" rtl="1">
              <a:buFontTx/>
              <a:buChar char="-"/>
            </a:pPr>
            <a:r>
              <a:rPr lang="ar-SA" sz="2500" dirty="0" smtClean="0"/>
              <a:t>عاشت في غرب أوروبا، وكان إنسان هذه السلالة اقصر من سلالة كرومانيون وأضيق وجها ورأسا ووجها وأكثر بروزا في عظام الحاجبين، وكان اقدم في الظهور من إنسان سلالة كرومانيون.</a:t>
            </a:r>
          </a:p>
          <a:p>
            <a:pPr lvl="0" algn="just" rtl="1">
              <a:buFontTx/>
              <a:buChar char="-"/>
            </a:pPr>
            <a:r>
              <a:rPr lang="ar-SA" sz="2500" b="1" i="1" u="sng" dirty="0" smtClean="0"/>
              <a:t>- سلالة جريمالدى.</a:t>
            </a:r>
          </a:p>
          <a:p>
            <a:pPr lvl="0" algn="just" rtl="1">
              <a:buFontTx/>
              <a:buChar char="-"/>
            </a:pPr>
            <a:r>
              <a:rPr lang="ar-SA" sz="2500" dirty="0" smtClean="0"/>
              <a:t>وجدت بالقرب من مونت كارلو، وقد دلت الصفات الجنسية أنها تشبه الزنوج، وهذا التشابه يبدو واضحا جليا في تقاطيع الوجه وشكل الجمجمة ولاسيما نتوء وبروز الفم.</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831046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a:t>
            </a:fld>
            <a:endParaRPr lang="en-US" sz="2000" dirty="0">
              <a:solidFill>
                <a:prstClr val="white"/>
              </a:solidFill>
              <a:latin typeface="Calibri" pitchFamily="34" charset="0"/>
            </a:endParaRPr>
          </a:p>
        </p:txBody>
      </p:sp>
      <p:grpSp>
        <p:nvGrpSpPr>
          <p:cNvPr id="6" name="Group 5"/>
          <p:cNvGrpSpPr/>
          <p:nvPr/>
        </p:nvGrpSpPr>
        <p:grpSpPr>
          <a:xfrm>
            <a:off x="0" y="0"/>
            <a:ext cx="9911558" cy="6906067"/>
            <a:chOff x="0" y="0"/>
            <a:chExt cx="9911558" cy="6906067"/>
          </a:xfrm>
        </p:grpSpPr>
        <p:grpSp>
          <p:nvGrpSpPr>
            <p:cNvPr id="4" name="Group 3"/>
            <p:cNvGrpSpPr/>
            <p:nvPr/>
          </p:nvGrpSpPr>
          <p:grpSpPr>
            <a:xfrm>
              <a:off x="0" y="0"/>
              <a:ext cx="5040376" cy="6892212"/>
              <a:chOff x="0" y="0"/>
              <a:chExt cx="5040376" cy="6892212"/>
            </a:xfrm>
          </p:grpSpPr>
          <p:pic>
            <p:nvPicPr>
              <p:cNvPr id="2" name="Picture 1"/>
              <p:cNvPicPr>
                <a:picLocks noChangeAspect="1"/>
              </p:cNvPicPr>
              <p:nvPr/>
            </p:nvPicPr>
            <p:blipFill>
              <a:blip r:embed="rId2"/>
              <a:stretch>
                <a:fillRect/>
              </a:stretch>
            </p:blipFill>
            <p:spPr>
              <a:xfrm>
                <a:off x="0" y="0"/>
                <a:ext cx="5040376" cy="6892212"/>
              </a:xfrm>
              <a:prstGeom prst="rect">
                <a:avLst/>
              </a:prstGeom>
            </p:spPr>
          </p:pic>
          <p:sp>
            <p:nvSpPr>
              <p:cNvPr id="3" name="Rectangle 2"/>
              <p:cNvSpPr/>
              <p:nvPr/>
            </p:nvSpPr>
            <p:spPr>
              <a:xfrm>
                <a:off x="4495800" y="6172200"/>
                <a:ext cx="5334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pic>
          <p:nvPicPr>
            <p:cNvPr id="5" name="Picture 4"/>
            <p:cNvPicPr>
              <a:picLocks noChangeAspect="1"/>
            </p:cNvPicPr>
            <p:nvPr/>
          </p:nvPicPr>
          <p:blipFill>
            <a:blip r:embed="rId3"/>
            <a:stretch>
              <a:fillRect/>
            </a:stretch>
          </p:blipFill>
          <p:spPr>
            <a:xfrm>
              <a:off x="4530436" y="3581400"/>
              <a:ext cx="5381122" cy="3324667"/>
            </a:xfrm>
            <a:prstGeom prst="rect">
              <a:avLst/>
            </a:prstGeom>
          </p:spPr>
        </p:pic>
      </p:grpSp>
    </p:spTree>
    <p:extLst>
      <p:ext uri="{BB962C8B-B14F-4D97-AF65-F5344CB8AC3E}">
        <p14:creationId xmlns:p14="http://schemas.microsoft.com/office/powerpoint/2010/main" val="557794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ctr" rtl="1">
              <a:buNone/>
            </a:pPr>
            <a:r>
              <a:rPr lang="ar-SA" sz="2600" dirty="0" smtClean="0">
                <a:solidFill>
                  <a:srgbClr val="FF0000"/>
                </a:solidFill>
              </a:rPr>
              <a:t>أما عن حضارات العصر الحجري القديم فسنجد الحضارات التالية:</a:t>
            </a:r>
          </a:p>
          <a:p>
            <a:pPr marL="0" lvl="0" indent="0" algn="ctr" rtl="1">
              <a:buNone/>
            </a:pPr>
            <a:r>
              <a:rPr lang="ar-SA" sz="3000" b="1" i="1" u="sng" dirty="0" smtClean="0"/>
              <a:t>حضارة فرنسا</a:t>
            </a:r>
          </a:p>
          <a:p>
            <a:pPr marL="0" lvl="0" indent="0" algn="just" rtl="1">
              <a:buNone/>
            </a:pPr>
            <a:r>
              <a:rPr lang="ar-SA" sz="2500" dirty="0" smtClean="0"/>
              <a:t>حيث حفظت الكهوف أثار تلك الحضارات ، وهى على النحو التالي:</a:t>
            </a:r>
          </a:p>
          <a:p>
            <a:pPr lvl="0" algn="just" rtl="1">
              <a:buFontTx/>
              <a:buChar char="-"/>
            </a:pPr>
            <a:r>
              <a:rPr lang="ar-SA" sz="2500" dirty="0" smtClean="0">
                <a:solidFill>
                  <a:srgbClr val="FF0000"/>
                </a:solidFill>
              </a:rPr>
              <a:t>الحضارة الشاتلبيرونية: </a:t>
            </a:r>
            <a:r>
              <a:rPr lang="ar-SA" sz="2500" dirty="0" smtClean="0"/>
              <a:t>وهى اقدم حضارات العصر الحجري القديم الأعلى، وتنسب إلى كهف شاتلبرون في فرنسا، ووجدت مخلفاتها مصاحبة لسلالة كوم كابل ومعظم أثار هذه الحضارة من النوع الموستيرى، فهي في معظمها أسلحة رديئة الصنع.</a:t>
            </a:r>
          </a:p>
          <a:p>
            <a:pPr lvl="0" algn="just" rtl="1">
              <a:buFontTx/>
              <a:buChar char="-"/>
            </a:pPr>
            <a:r>
              <a:rPr lang="ar-SA" sz="2500" dirty="0" smtClean="0">
                <a:solidFill>
                  <a:srgbClr val="FF0000"/>
                </a:solidFill>
              </a:rPr>
              <a:t>الحضارة الاوريناسية: </a:t>
            </a:r>
            <a:r>
              <a:rPr lang="ar-SA" sz="2500" dirty="0" smtClean="0"/>
              <a:t>يطلق عليها أيضا الحضارة الاوريجناسية وتنسب إلى كهف اوريجناس ويعتقد أن اصل هذه الحضارة من إفريقيا ( شمال إفريقيا من الحضارة القفصية) وذلك لتشابه صناعاتها مع صناعة الحضارة القفصية، وان كان هذا التشابه لا يقطع تماما بوجود صلة بين الحضارتين. وتميزت الحضارة بنصال ومخارز وأزاميل بطريقة النواة اكثر من طريقة التشظية، كما صنع أصحاب هذه الحضارة أدوات عظيمة.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3058959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lvl="0" algn="just" rtl="1">
              <a:buFontTx/>
              <a:buChar char="-"/>
            </a:pPr>
            <a:r>
              <a:rPr lang="ar-SA" sz="2950" dirty="0" smtClean="0">
                <a:solidFill>
                  <a:srgbClr val="FF0000"/>
                </a:solidFill>
              </a:rPr>
              <a:t>الحضارة الجرافيتية: </a:t>
            </a:r>
            <a:r>
              <a:rPr lang="ar-SA" sz="2950" dirty="0" smtClean="0"/>
              <a:t>وقد عاش أصحابها في نطاق يقع جنوب مناطق تواجد الحضارة الاوريناسية في جنوب وشرق أوروبا، وخاصة في روسيا الأوربية. وتحمل صناعات متطورة وربطها العلماء بالحضارة البريجودية التي كانت توازى الحضارة الشاتلبيرونية، ومع ذلك لا تختلف أدوات الحضارة الجرافيتية عن أدوات الحضارة الاوريناسية إذ شملت النصال والأزاميل والمخارز.</a:t>
            </a:r>
          </a:p>
          <a:p>
            <a:pPr lvl="0" algn="just" rtl="1">
              <a:buFontTx/>
              <a:buChar char="-"/>
            </a:pPr>
            <a:r>
              <a:rPr lang="ar-SA" sz="2950" dirty="0" smtClean="0">
                <a:solidFill>
                  <a:srgbClr val="FF0000"/>
                </a:solidFill>
              </a:rPr>
              <a:t>الحضارة السولترية: </a:t>
            </a:r>
            <a:r>
              <a:rPr lang="ar-SA" sz="2950" dirty="0" smtClean="0"/>
              <a:t>وجاءت عقب الحضارة الجرافيتية، واغلب الظن أن موطنها الأصلي هو إقليم وسط أوروبا خاصة المجر وبلغاريا، ثم انتشرت بعد ذلك في القارة، وتميزت صناعاتها بالتشظية بالضغط، واتخذت الآلات ورق الغار أو ورق الصفصاف، كما صنع أصحاب الحضارة نصالا ذات قاعدة.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2444429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lvl="0" algn="just" rtl="1">
              <a:buFontTx/>
              <a:buChar char="-"/>
            </a:pPr>
            <a:r>
              <a:rPr lang="ar-SA" dirty="0" smtClean="0">
                <a:solidFill>
                  <a:srgbClr val="FF0000"/>
                </a:solidFill>
              </a:rPr>
              <a:t>الحضارة المجدلية: </a:t>
            </a:r>
            <a:r>
              <a:rPr lang="ar-SA" dirty="0" smtClean="0"/>
              <a:t>وتعرف أيضا باسم الحضارة المجدلينية، وقد عمرت هذه الحضارة أطول فترة مقارنة بعمر الحضارات السابقة، ومكثت حتى نهاية البليوستوسين. ويعتقد أن موطنها الأصلي جنوب غرب فرنسا وشمال إسبانيا، وانتشرت بعد تطورها في بلجيكا وسويسرا وجنوب المانيا. وعاش أصحاب الحضارة في بيئة الحشائش، وتوفر لهم الصيد الجيد، ومن اهم الأدوات التي صنعوها المحفر الذى صنع من قرون الرنة، وكذلك الحراب المسننة، وأيضا تماثيل لحيوانات من العظم، والتي استخدمت كتميمة أو كحلية.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944556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ctr" rtl="1">
              <a:buNone/>
            </a:pPr>
            <a:r>
              <a:rPr lang="ar-SA" sz="3000" dirty="0" smtClean="0">
                <a:solidFill>
                  <a:srgbClr val="FF0000"/>
                </a:solidFill>
              </a:rPr>
              <a:t>أما عن حضارات هذا العصر خارج أوروبا فيمكن أن نلخصها فيما يلى:</a:t>
            </a:r>
          </a:p>
          <a:p>
            <a:pPr marL="0" lvl="0" indent="0" algn="just" rtl="1">
              <a:buNone/>
            </a:pPr>
            <a:r>
              <a:rPr lang="ar-SA" sz="3000" dirty="0" smtClean="0"/>
              <a:t>1- نجح الإنسان في العصر الحجري القديم الأوسط في الانتشار نحو الشمال فاحتل مساحات كبيرة من </a:t>
            </a:r>
            <a:r>
              <a:rPr lang="ar-SA" sz="3000" dirty="0" smtClean="0">
                <a:solidFill>
                  <a:srgbClr val="FF0000"/>
                </a:solidFill>
              </a:rPr>
              <a:t>روسيا الأوربية </a:t>
            </a:r>
            <a:r>
              <a:rPr lang="ar-SA" sz="3000" dirty="0" smtClean="0"/>
              <a:t>وأجزاء من سيبيريا.</a:t>
            </a:r>
          </a:p>
          <a:p>
            <a:pPr marL="0" lvl="0" indent="0" algn="just" rtl="1">
              <a:buNone/>
            </a:pPr>
            <a:r>
              <a:rPr lang="ar-SA" sz="3000" dirty="0" smtClean="0"/>
              <a:t>2- انتقلت المؤثرات الحضارية إلى الصين وفى مرحلة تالية إلى اليابان.</a:t>
            </a:r>
          </a:p>
          <a:p>
            <a:pPr marL="0" lvl="0" indent="0" algn="just" rtl="1">
              <a:buNone/>
            </a:pPr>
            <a:r>
              <a:rPr lang="ar-SA" sz="3000" dirty="0" smtClean="0"/>
              <a:t>3- وجدت حضارات في </a:t>
            </a:r>
            <a:r>
              <a:rPr lang="ar-SA" sz="3000" dirty="0" smtClean="0">
                <a:solidFill>
                  <a:srgbClr val="FF0000"/>
                </a:solidFill>
              </a:rPr>
              <a:t>العراق</a:t>
            </a:r>
            <a:r>
              <a:rPr lang="ar-SA" sz="3000" dirty="0" smtClean="0"/>
              <a:t> تحمل صفات العصر الحجري الأعلى.</a:t>
            </a:r>
          </a:p>
          <a:p>
            <a:pPr marL="0" lvl="0" indent="0" algn="just" rtl="1">
              <a:buNone/>
            </a:pPr>
            <a:r>
              <a:rPr lang="ar-SA" sz="3000" dirty="0" smtClean="0"/>
              <a:t>4- وجدت حضارات في </a:t>
            </a:r>
            <a:r>
              <a:rPr lang="ar-SA" sz="3000" dirty="0" smtClean="0">
                <a:solidFill>
                  <a:srgbClr val="FF0000"/>
                </a:solidFill>
              </a:rPr>
              <a:t>ايران وسوريا</a:t>
            </a:r>
            <a:r>
              <a:rPr lang="ar-SA" sz="3000" dirty="0" smtClean="0"/>
              <a:t> </a:t>
            </a:r>
            <a:r>
              <a:rPr lang="ar-SA" sz="3000" dirty="0" smtClean="0">
                <a:solidFill>
                  <a:srgbClr val="FF0000"/>
                </a:solidFill>
              </a:rPr>
              <a:t>ولبنان.</a:t>
            </a:r>
          </a:p>
          <a:p>
            <a:pPr marL="0" lvl="0" indent="0" algn="just" rtl="1">
              <a:buNone/>
            </a:pPr>
            <a:r>
              <a:rPr lang="ar-SA" sz="3000" dirty="0" smtClean="0"/>
              <a:t>5- وجدت حضارات في </a:t>
            </a:r>
            <a:r>
              <a:rPr lang="ar-SA" sz="3000" dirty="0" smtClean="0">
                <a:solidFill>
                  <a:srgbClr val="FF0000"/>
                </a:solidFill>
              </a:rPr>
              <a:t>مصر</a:t>
            </a:r>
            <a:r>
              <a:rPr lang="ar-SA" sz="3000" dirty="0" smtClean="0"/>
              <a:t>، وتنسب الحضارة </a:t>
            </a:r>
            <a:r>
              <a:rPr lang="ar-SA" sz="3000" dirty="0" err="1" smtClean="0">
                <a:solidFill>
                  <a:srgbClr val="FF0000"/>
                </a:solidFill>
              </a:rPr>
              <a:t>السييلية</a:t>
            </a:r>
            <a:r>
              <a:rPr lang="ar-SA" sz="3000" dirty="0" smtClean="0"/>
              <a:t> التي عرفت في </a:t>
            </a:r>
            <a:r>
              <a:rPr lang="ar-SA" sz="3000" dirty="0" smtClean="0">
                <a:solidFill>
                  <a:srgbClr val="FF0000"/>
                </a:solidFill>
              </a:rPr>
              <a:t>كوم</a:t>
            </a:r>
            <a:r>
              <a:rPr lang="ar-SA" sz="3000" dirty="0" smtClean="0"/>
              <a:t> </a:t>
            </a:r>
            <a:r>
              <a:rPr lang="ar-SA" sz="3000" dirty="0" smtClean="0">
                <a:solidFill>
                  <a:srgbClr val="FF0000"/>
                </a:solidFill>
              </a:rPr>
              <a:t>امبو</a:t>
            </a:r>
            <a:r>
              <a:rPr lang="ar-SA" sz="3000" dirty="0" smtClean="0"/>
              <a:t> إلى هذا العصر وهى حضارة متطورة عن </a:t>
            </a:r>
            <a:r>
              <a:rPr lang="ar-SA" sz="3000" dirty="0" smtClean="0">
                <a:solidFill>
                  <a:srgbClr val="FF0000"/>
                </a:solidFill>
              </a:rPr>
              <a:t>اللفواظية</a:t>
            </a:r>
            <a:r>
              <a:rPr lang="ar-SA" sz="3000" dirty="0" smtClean="0"/>
              <a:t>.</a:t>
            </a:r>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20</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1465258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rPr>
              <a:t>التطور الحضاري في العصر الحجري القديم الأعلى </a:t>
            </a:r>
            <a:endParaRPr lang="ar-SA" sz="3000" b="1" dirty="0" smtClean="0">
              <a:solidFill>
                <a:srgbClr val="FF0000"/>
              </a:solidFill>
              <a:cs typeface="Arial" pitchFamily="34" charset="0"/>
            </a:endParaRPr>
          </a:p>
        </p:txBody>
      </p:sp>
      <p:sp>
        <p:nvSpPr>
          <p:cNvPr id="9219" name="Content Placeholder 2"/>
          <p:cNvSpPr>
            <a:spLocks noGrp="1"/>
          </p:cNvSpPr>
          <p:nvPr>
            <p:ph idx="4294967295"/>
          </p:nvPr>
        </p:nvSpPr>
        <p:spPr>
          <a:xfrm>
            <a:off x="0" y="1295400"/>
            <a:ext cx="9888894" cy="4678363"/>
          </a:xfrm>
        </p:spPr>
        <p:txBody>
          <a:bodyPr/>
          <a:lstStyle/>
          <a:p>
            <a:pPr marL="0" lvl="0" indent="0" algn="just" rtl="1">
              <a:buNone/>
            </a:pPr>
            <a:r>
              <a:rPr lang="ar-SA" sz="3000" dirty="0" smtClean="0"/>
              <a:t>6- عرفت </a:t>
            </a:r>
            <a:r>
              <a:rPr lang="ar-SA" sz="3000" dirty="0" smtClean="0">
                <a:solidFill>
                  <a:srgbClr val="FF0000"/>
                </a:solidFill>
              </a:rPr>
              <a:t>تونس</a:t>
            </a:r>
            <a:r>
              <a:rPr lang="ar-SA" sz="3000" dirty="0" smtClean="0"/>
              <a:t> حضارة العصر الحجري القديم الأعلى فيما يسمى </a:t>
            </a:r>
            <a:r>
              <a:rPr lang="ar-SA" sz="3000" dirty="0" smtClean="0">
                <a:solidFill>
                  <a:srgbClr val="FF0000"/>
                </a:solidFill>
              </a:rPr>
              <a:t>بالحضارة</a:t>
            </a:r>
            <a:r>
              <a:rPr lang="ar-SA" sz="3000" dirty="0" smtClean="0"/>
              <a:t> </a:t>
            </a:r>
            <a:r>
              <a:rPr lang="ar-SA" sz="3000" dirty="0" smtClean="0">
                <a:solidFill>
                  <a:srgbClr val="FF0000"/>
                </a:solidFill>
              </a:rPr>
              <a:t>العاطرية</a:t>
            </a:r>
            <a:r>
              <a:rPr lang="ar-SA" sz="3000" dirty="0" smtClean="0"/>
              <a:t>.</a:t>
            </a:r>
          </a:p>
          <a:p>
            <a:pPr marL="0" lvl="0" indent="0" algn="just" rtl="1">
              <a:buNone/>
            </a:pPr>
            <a:r>
              <a:rPr lang="ar-SA" sz="3000" dirty="0" smtClean="0"/>
              <a:t>7- عرف إقليم </a:t>
            </a:r>
            <a:r>
              <a:rPr lang="ar-SA" sz="3000" dirty="0" smtClean="0">
                <a:solidFill>
                  <a:srgbClr val="FF0000"/>
                </a:solidFill>
              </a:rPr>
              <a:t>برقة</a:t>
            </a:r>
            <a:r>
              <a:rPr lang="ar-SA" sz="3000" dirty="0" smtClean="0"/>
              <a:t> حضارة </a:t>
            </a:r>
            <a:r>
              <a:rPr lang="ar-SA" sz="3000" dirty="0" smtClean="0">
                <a:solidFill>
                  <a:srgbClr val="FF0000"/>
                </a:solidFill>
              </a:rPr>
              <a:t>الدبة</a:t>
            </a:r>
            <a:r>
              <a:rPr lang="ar-SA" sz="3000" dirty="0" smtClean="0"/>
              <a:t>.</a:t>
            </a:r>
          </a:p>
          <a:p>
            <a:pPr marL="0" lvl="0" indent="0" algn="just" rtl="1">
              <a:buNone/>
            </a:pPr>
            <a:r>
              <a:rPr lang="ar-SA" sz="3000" dirty="0" smtClean="0"/>
              <a:t>8- عاصرت الحضارة </a:t>
            </a:r>
            <a:r>
              <a:rPr lang="ar-SA" sz="3000" dirty="0" smtClean="0">
                <a:solidFill>
                  <a:srgbClr val="FF0000"/>
                </a:solidFill>
              </a:rPr>
              <a:t>القفصية</a:t>
            </a:r>
            <a:r>
              <a:rPr lang="ar-SA" sz="3000" dirty="0" smtClean="0"/>
              <a:t> في </a:t>
            </a:r>
            <a:r>
              <a:rPr lang="ar-SA" sz="3000" dirty="0" smtClean="0">
                <a:solidFill>
                  <a:srgbClr val="FF0000"/>
                </a:solidFill>
              </a:rPr>
              <a:t>غربي</a:t>
            </a:r>
            <a:r>
              <a:rPr lang="ar-SA" sz="3000" dirty="0" smtClean="0"/>
              <a:t> </a:t>
            </a:r>
            <a:r>
              <a:rPr lang="ar-SA" sz="3000" dirty="0" smtClean="0">
                <a:solidFill>
                  <a:srgbClr val="FF0000"/>
                </a:solidFill>
              </a:rPr>
              <a:t>تونس</a:t>
            </a:r>
            <a:r>
              <a:rPr lang="ar-SA" sz="3000" dirty="0" smtClean="0"/>
              <a:t> </a:t>
            </a:r>
            <a:r>
              <a:rPr lang="ar-SA" sz="3000" dirty="0" smtClean="0">
                <a:solidFill>
                  <a:srgbClr val="FF0000"/>
                </a:solidFill>
              </a:rPr>
              <a:t>وشرقي</a:t>
            </a:r>
            <a:r>
              <a:rPr lang="ar-SA" sz="3000" dirty="0" smtClean="0"/>
              <a:t> </a:t>
            </a:r>
            <a:r>
              <a:rPr lang="ar-SA" sz="3000" dirty="0" smtClean="0">
                <a:solidFill>
                  <a:srgbClr val="FF0000"/>
                </a:solidFill>
              </a:rPr>
              <a:t>الجزائر</a:t>
            </a:r>
            <a:r>
              <a:rPr lang="ar-SA" sz="3000" dirty="0" smtClean="0"/>
              <a:t> الحضارة </a:t>
            </a:r>
            <a:r>
              <a:rPr lang="ar-SA" sz="3000" dirty="0" smtClean="0">
                <a:solidFill>
                  <a:srgbClr val="FF0000"/>
                </a:solidFill>
              </a:rPr>
              <a:t>العاطرية</a:t>
            </a:r>
            <a:r>
              <a:rPr lang="ar-SA" sz="3000" dirty="0" smtClean="0"/>
              <a:t>، وتشابهت أدواتها مع الحضارة </a:t>
            </a:r>
            <a:r>
              <a:rPr lang="ar-SA" sz="3000" dirty="0" smtClean="0">
                <a:solidFill>
                  <a:srgbClr val="FF0000"/>
                </a:solidFill>
              </a:rPr>
              <a:t>الاوريناسية</a:t>
            </a:r>
            <a:r>
              <a:rPr lang="ar-SA" sz="3000" dirty="0" smtClean="0"/>
              <a:t> في إسبانيا.</a:t>
            </a:r>
          </a:p>
          <a:p>
            <a:pPr marL="0" lvl="0" indent="0" algn="just" rtl="1">
              <a:buNone/>
            </a:pPr>
            <a:r>
              <a:rPr lang="ar-SA" sz="3000" dirty="0" smtClean="0"/>
              <a:t>9- وعلى الساحل الشمالي لسلسة جبال اطلس </a:t>
            </a:r>
            <a:r>
              <a:rPr lang="ar-SA" sz="3000" dirty="0" smtClean="0">
                <a:solidFill>
                  <a:srgbClr val="FF0000"/>
                </a:solidFill>
              </a:rPr>
              <a:t>المغرب</a:t>
            </a:r>
            <a:r>
              <a:rPr lang="ar-SA" sz="3000" dirty="0" smtClean="0"/>
              <a:t> عاش أصحاب الحضارة </a:t>
            </a:r>
            <a:r>
              <a:rPr lang="ar-SA" sz="3000" dirty="0" smtClean="0">
                <a:solidFill>
                  <a:srgbClr val="FF0000"/>
                </a:solidFill>
              </a:rPr>
              <a:t>الوهرانية</a:t>
            </a:r>
            <a:r>
              <a:rPr lang="ar-SA" sz="3000" dirty="0" smtClean="0"/>
              <a:t>.</a:t>
            </a:r>
          </a:p>
          <a:p>
            <a:pPr marL="0" lvl="0" indent="0" algn="just" rtl="1">
              <a:buNone/>
            </a:pPr>
            <a:r>
              <a:rPr lang="ar-SA" sz="3000" dirty="0" smtClean="0"/>
              <a:t>10- وعاش أصحاب الحضارة </a:t>
            </a:r>
            <a:r>
              <a:rPr lang="ar-SA" sz="3000" dirty="0" smtClean="0">
                <a:solidFill>
                  <a:srgbClr val="FF0000"/>
                </a:solidFill>
              </a:rPr>
              <a:t>الماجوسيانية</a:t>
            </a:r>
            <a:r>
              <a:rPr lang="ar-SA" sz="3000" dirty="0" smtClean="0"/>
              <a:t> في بعض مناطق </a:t>
            </a:r>
            <a:r>
              <a:rPr lang="ar-SA" sz="3000" dirty="0" smtClean="0">
                <a:solidFill>
                  <a:srgbClr val="FF0000"/>
                </a:solidFill>
              </a:rPr>
              <a:t>شرق</a:t>
            </a:r>
            <a:r>
              <a:rPr lang="ar-SA" sz="3000" dirty="0" smtClean="0"/>
              <a:t> </a:t>
            </a:r>
            <a:r>
              <a:rPr lang="ar-SA" sz="3000" dirty="0" smtClean="0">
                <a:solidFill>
                  <a:srgbClr val="FF0000"/>
                </a:solidFill>
              </a:rPr>
              <a:t>ووسط</a:t>
            </a:r>
            <a:r>
              <a:rPr lang="ar-SA" sz="3000" dirty="0" smtClean="0"/>
              <a:t> </a:t>
            </a:r>
            <a:r>
              <a:rPr lang="ar-SA" sz="3000" dirty="0" smtClean="0">
                <a:solidFill>
                  <a:srgbClr val="FF0000"/>
                </a:solidFill>
              </a:rPr>
              <a:t>إفريقيا</a:t>
            </a:r>
            <a:r>
              <a:rPr lang="ar-SA" sz="3000" dirty="0" smtClean="0"/>
              <a:t>. </a:t>
            </a:r>
          </a:p>
          <a:p>
            <a:pPr marL="0" lvl="0" indent="0" algn="just" rtl="1">
              <a:buNone/>
            </a:pPr>
            <a:endParaRPr lang="ar-SA" sz="30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756481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23</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23</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5514797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السادسة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حضارات </a:t>
            </a:r>
            <a:br>
              <a:rPr lang="ar-SA" b="1" dirty="0" smtClean="0">
                <a:solidFill>
                  <a:srgbClr val="FF3300"/>
                </a:solidFill>
                <a:cs typeface="Arial" pitchFamily="34" charset="0"/>
              </a:rPr>
            </a:br>
            <a:r>
              <a:rPr lang="ar-SA" b="1" dirty="0" smtClean="0">
                <a:solidFill>
                  <a:srgbClr val="FF3300"/>
                </a:solidFill>
                <a:cs typeface="Arial" pitchFamily="34" charset="0"/>
              </a:rPr>
              <a:t>العصر الحجري </a:t>
            </a:r>
            <a:br>
              <a:rPr lang="ar-SA" b="1" dirty="0" smtClean="0">
                <a:solidFill>
                  <a:srgbClr val="FF3300"/>
                </a:solidFill>
                <a:cs typeface="Arial" pitchFamily="34" charset="0"/>
              </a:rPr>
            </a:br>
            <a:r>
              <a:rPr lang="ar-SA" b="1" dirty="0" smtClean="0">
                <a:solidFill>
                  <a:srgbClr val="FF3300"/>
                </a:solidFill>
                <a:cs typeface="Arial" pitchFamily="34" charset="0"/>
              </a:rPr>
              <a:t>المتوسط</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38008976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pic>
        <p:nvPicPr>
          <p:cNvPr id="2" name="Content Placeholder 1"/>
          <p:cNvPicPr>
            <a:picLocks noGrp="1" noChangeAspect="1"/>
          </p:cNvPicPr>
          <p:nvPr>
            <p:ph idx="4294967295"/>
          </p:nvPr>
        </p:nvPicPr>
        <p:blipFill>
          <a:blip r:embed="rId2"/>
          <a:stretch>
            <a:fillRect/>
          </a:stretch>
        </p:blipFill>
        <p:spPr>
          <a:xfrm>
            <a:off x="228600" y="1676400"/>
            <a:ext cx="9372600" cy="4002713"/>
          </a:xfrm>
          <a:prstGeom prst="rect">
            <a:avLst/>
          </a:prstGeom>
        </p:spPr>
      </p:pic>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25</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17984370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52400" y="0"/>
            <a:ext cx="9753600" cy="1143000"/>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3" name="Content Placeholder 2"/>
          <p:cNvSpPr>
            <a:spLocks noGrp="1"/>
          </p:cNvSpPr>
          <p:nvPr>
            <p:ph idx="1"/>
          </p:nvPr>
        </p:nvSpPr>
        <p:spPr>
          <a:xfrm>
            <a:off x="0" y="1371601"/>
            <a:ext cx="9906000" cy="4754564"/>
          </a:xfrm>
        </p:spPr>
        <p:txBody>
          <a:bodyPr/>
          <a:lstStyle/>
          <a:p>
            <a:pPr algn="just" rtl="1"/>
            <a:r>
              <a:rPr lang="ar-SA" sz="2800" dirty="0" smtClean="0"/>
              <a:t>تميز العصر الحجري المتوسط ببعض الملامح العامة، يختص بعضها بالبيئة التي عاش فيها أصحاب حضارات هذا العصر، والبعض الآخر كملامح عامة مشتركة بين حضارات العصر.</a:t>
            </a:r>
          </a:p>
          <a:p>
            <a:pPr algn="just" rtl="1"/>
            <a:r>
              <a:rPr lang="ar-SA" sz="2800" dirty="0" smtClean="0"/>
              <a:t>وقد أمكن تتبع حضارات العصر الحجري المتوسط في المناطق التي حدثت فيها تغير مناخي واضح، سواء تلك التي ارتفعت فيها درجة الحرارة وكثرت فيها الأمطار، أو تلك التي قل مطرها كما في شمال إفريقيا وغرب أسيا.</a:t>
            </a:r>
          </a:p>
          <a:p>
            <a:pPr algn="just" rtl="1"/>
            <a:r>
              <a:rPr lang="ar-SA" sz="2800" dirty="0" smtClean="0"/>
              <a:t>وقد حدثت تحركات سكانية داخل أوروبا أو بين شمال إفريقيا وأوروبا حيث دفع الجفاف جماعات من شمال إفريقيا ليستقروا في أوروبا بعناصر حضارية جديدة لها الأبعاد الجغرافية التي يمكن أن نتلمسها عند دراسة حضارات أوروبا في هذا العصر.  </a:t>
            </a:r>
            <a:endParaRPr lang="ar-EG" sz="2800" dirty="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26</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3108109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كان أيضا من سمات هذا العصر أن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303666" y="1905000"/>
            <a:ext cx="9585228" cy="3143987"/>
          </a:xfrm>
          <a:prstGeom prst="rect">
            <a:avLst/>
          </a:prstGeom>
        </p:spPr>
      </p:pic>
    </p:spTree>
    <p:extLst>
      <p:ext uri="{BB962C8B-B14F-4D97-AF65-F5344CB8AC3E}">
        <p14:creationId xmlns:p14="http://schemas.microsoft.com/office/powerpoint/2010/main" val="39207934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28</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 y="1676400"/>
            <a:ext cx="9888894" cy="3969652"/>
          </a:xfrm>
          <a:prstGeom prst="rect">
            <a:avLst/>
          </a:prstGeom>
        </p:spPr>
      </p:pic>
    </p:spTree>
    <p:extLst>
      <p:ext uri="{BB962C8B-B14F-4D97-AF65-F5344CB8AC3E}">
        <p14:creationId xmlns:p14="http://schemas.microsoft.com/office/powerpoint/2010/main" val="32156655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29</a:t>
            </a:fld>
            <a:endParaRPr lang="en-US" sz="2000" dirty="0">
              <a:solidFill>
                <a:prstClr val="white"/>
              </a:solidFill>
              <a:latin typeface="Calibri" pitchFamily="34" charset="0"/>
            </a:endParaRPr>
          </a:p>
        </p:txBody>
      </p:sp>
      <p:grpSp>
        <p:nvGrpSpPr>
          <p:cNvPr id="4" name="Group 3"/>
          <p:cNvGrpSpPr/>
          <p:nvPr/>
        </p:nvGrpSpPr>
        <p:grpSpPr>
          <a:xfrm>
            <a:off x="228600" y="1421245"/>
            <a:ext cx="8155836" cy="4854796"/>
            <a:chOff x="228600" y="1421245"/>
            <a:chExt cx="8155836" cy="4854796"/>
          </a:xfrm>
        </p:grpSpPr>
        <p:pic>
          <p:nvPicPr>
            <p:cNvPr id="2" name="Picture 1"/>
            <p:cNvPicPr>
              <a:picLocks noChangeAspect="1"/>
            </p:cNvPicPr>
            <p:nvPr/>
          </p:nvPicPr>
          <p:blipFill>
            <a:blip r:embed="rId2"/>
            <a:stretch>
              <a:fillRect/>
            </a:stretch>
          </p:blipFill>
          <p:spPr>
            <a:xfrm>
              <a:off x="228600" y="1421245"/>
              <a:ext cx="8155836" cy="4854796"/>
            </a:xfrm>
            <a:prstGeom prst="rect">
              <a:avLst/>
            </a:prstGeom>
          </p:spPr>
        </p:pic>
        <p:sp>
          <p:nvSpPr>
            <p:cNvPr id="3" name="Rectangle 2"/>
            <p:cNvSpPr/>
            <p:nvPr/>
          </p:nvSpPr>
          <p:spPr>
            <a:xfrm>
              <a:off x="457200" y="5715000"/>
              <a:ext cx="10668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18789181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حضارات العصر الحجري المتوسط</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30</a:t>
            </a:fld>
            <a:endParaRPr lang="en-US" sz="2000" dirty="0">
              <a:solidFill>
                <a:prstClr val="white"/>
              </a:solidFill>
              <a:latin typeface="Calibri" pitchFamily="34" charset="0"/>
            </a:endParaRPr>
          </a:p>
        </p:txBody>
      </p:sp>
      <p:grpSp>
        <p:nvGrpSpPr>
          <p:cNvPr id="8" name="Group 7"/>
          <p:cNvGrpSpPr/>
          <p:nvPr/>
        </p:nvGrpSpPr>
        <p:grpSpPr>
          <a:xfrm>
            <a:off x="1143000" y="1447800"/>
            <a:ext cx="7031930" cy="4929188"/>
            <a:chOff x="1143000" y="1447800"/>
            <a:chExt cx="7031930" cy="4929188"/>
          </a:xfrm>
        </p:grpSpPr>
        <p:grpSp>
          <p:nvGrpSpPr>
            <p:cNvPr id="6" name="Group 5"/>
            <p:cNvGrpSpPr/>
            <p:nvPr/>
          </p:nvGrpSpPr>
          <p:grpSpPr>
            <a:xfrm>
              <a:off x="1143000" y="1447800"/>
              <a:ext cx="7031930" cy="4929188"/>
              <a:chOff x="1143000" y="1447800"/>
              <a:chExt cx="7031930" cy="4929188"/>
            </a:xfrm>
          </p:grpSpPr>
          <p:grpSp>
            <p:nvGrpSpPr>
              <p:cNvPr id="4" name="Group 3"/>
              <p:cNvGrpSpPr/>
              <p:nvPr/>
            </p:nvGrpSpPr>
            <p:grpSpPr>
              <a:xfrm>
                <a:off x="1143000" y="1447800"/>
                <a:ext cx="7031930" cy="4929188"/>
                <a:chOff x="1143000" y="1447800"/>
                <a:chExt cx="7031930" cy="4929188"/>
              </a:xfrm>
            </p:grpSpPr>
            <p:pic>
              <p:nvPicPr>
                <p:cNvPr id="2" name="Picture 1"/>
                <p:cNvPicPr>
                  <a:picLocks noChangeAspect="1"/>
                </p:cNvPicPr>
                <p:nvPr/>
              </p:nvPicPr>
              <p:blipFill>
                <a:blip r:embed="rId2"/>
                <a:stretch>
                  <a:fillRect/>
                </a:stretch>
              </p:blipFill>
              <p:spPr>
                <a:xfrm>
                  <a:off x="1143000" y="1578179"/>
                  <a:ext cx="7031930" cy="4798809"/>
                </a:xfrm>
                <a:prstGeom prst="rect">
                  <a:avLst/>
                </a:prstGeom>
              </p:spPr>
            </p:pic>
            <p:sp>
              <p:nvSpPr>
                <p:cNvPr id="3" name="Rectangle 2"/>
                <p:cNvSpPr/>
                <p:nvPr/>
              </p:nvSpPr>
              <p:spPr>
                <a:xfrm>
                  <a:off x="7682948" y="1447800"/>
                  <a:ext cx="47873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pic>
            <p:nvPicPr>
              <p:cNvPr id="5" name="Picture 4"/>
              <p:cNvPicPr>
                <a:picLocks noChangeAspect="1"/>
              </p:cNvPicPr>
              <p:nvPr/>
            </p:nvPicPr>
            <p:blipFill>
              <a:blip r:embed="rId3"/>
              <a:stretch>
                <a:fillRect/>
              </a:stretch>
            </p:blipFill>
            <p:spPr>
              <a:xfrm>
                <a:off x="6705600" y="3436323"/>
                <a:ext cx="1456078" cy="481626"/>
              </a:xfrm>
              <a:prstGeom prst="rect">
                <a:avLst/>
              </a:prstGeom>
            </p:spPr>
          </p:pic>
        </p:grpSp>
        <p:pic>
          <p:nvPicPr>
            <p:cNvPr id="7" name="Picture 6"/>
            <p:cNvPicPr>
              <a:picLocks noChangeAspect="1"/>
            </p:cNvPicPr>
            <p:nvPr/>
          </p:nvPicPr>
          <p:blipFill>
            <a:blip r:embed="rId3"/>
            <a:stretch>
              <a:fillRect/>
            </a:stretch>
          </p:blipFill>
          <p:spPr>
            <a:xfrm>
              <a:off x="1215346" y="2941445"/>
              <a:ext cx="506012" cy="481626"/>
            </a:xfrm>
            <a:prstGeom prst="rect">
              <a:avLst/>
            </a:prstGeom>
          </p:spPr>
        </p:pic>
      </p:grpSp>
    </p:spTree>
    <p:extLst>
      <p:ext uri="{BB962C8B-B14F-4D97-AF65-F5344CB8AC3E}">
        <p14:creationId xmlns:p14="http://schemas.microsoft.com/office/powerpoint/2010/main" val="9354841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أولاً: حضارات شمال أوروبا</a:t>
            </a:r>
          </a:p>
        </p:txBody>
      </p:sp>
      <p:sp>
        <p:nvSpPr>
          <p:cNvPr id="2" name="Content Placeholder 1"/>
          <p:cNvSpPr>
            <a:spLocks noGrp="1"/>
          </p:cNvSpPr>
          <p:nvPr>
            <p:ph idx="1"/>
          </p:nvPr>
        </p:nvSpPr>
        <p:spPr>
          <a:xfrm>
            <a:off x="0" y="1600201"/>
            <a:ext cx="9906000" cy="4525963"/>
          </a:xfrm>
        </p:spPr>
        <p:txBody>
          <a:bodyPr/>
          <a:lstStyle/>
          <a:p>
            <a:pPr marL="0" indent="0" algn="just" rtl="1">
              <a:spcBef>
                <a:spcPts val="0"/>
              </a:spcBef>
            </a:pPr>
            <a:r>
              <a:rPr lang="ar-SA" sz="2700" dirty="0" smtClean="0"/>
              <a:t>تطورت حضارات العصر الحجري القديم الأعلى في شمال أوروبا إلى حياة العصر الحجري الحديث.</a:t>
            </a:r>
          </a:p>
          <a:p>
            <a:pPr marL="0" indent="0" algn="just" rtl="1">
              <a:spcBef>
                <a:spcPts val="0"/>
              </a:spcBef>
            </a:pPr>
            <a:r>
              <a:rPr lang="ar-SA" sz="2700" dirty="0" smtClean="0"/>
              <a:t>ومن حضارات العصر الحجري المتوسط في شمال أوروبا </a:t>
            </a:r>
            <a:r>
              <a:rPr lang="ar-SA" sz="2700" dirty="0" smtClean="0">
                <a:solidFill>
                  <a:srgbClr val="FF0000"/>
                </a:solidFill>
              </a:rPr>
              <a:t>المجلموزية</a:t>
            </a:r>
            <a:r>
              <a:rPr lang="ar-SA" sz="2700" dirty="0" smtClean="0"/>
              <a:t> (</a:t>
            </a:r>
            <a:r>
              <a:rPr lang="ar-SA" sz="2700" dirty="0"/>
              <a:t>وحضارة </a:t>
            </a:r>
            <a:r>
              <a:rPr lang="ar-SA" sz="2700" dirty="0">
                <a:solidFill>
                  <a:srgbClr val="FF0000"/>
                </a:solidFill>
              </a:rPr>
              <a:t>فوسنا</a:t>
            </a:r>
            <a:r>
              <a:rPr lang="ar-SA" sz="2700" dirty="0"/>
              <a:t>، وحضارة </a:t>
            </a:r>
            <a:r>
              <a:rPr lang="ar-SA" sz="2700" dirty="0" smtClean="0">
                <a:solidFill>
                  <a:srgbClr val="FF0000"/>
                </a:solidFill>
              </a:rPr>
              <a:t>كومسا</a:t>
            </a:r>
            <a:r>
              <a:rPr lang="ar-SA" sz="2700" dirty="0" smtClean="0"/>
              <a:t>) وهى أهمها على الإطلاق، وتنسب الحضارة إلى مجموعة سكانية عاشت على امتداد سواحل الأطلسي، وفى المانيا. وقد كون المجملوزيين في الفترة المبكرة من حضارتهم مجموعات مختلفة منها اللارينين شمال إيرلندا، والاوبانيين في بريطانيا.</a:t>
            </a:r>
          </a:p>
          <a:p>
            <a:pPr marL="0" indent="0" algn="just" rtl="1">
              <a:spcBef>
                <a:spcPts val="0"/>
              </a:spcBef>
            </a:pPr>
            <a:r>
              <a:rPr lang="ar-SA" sz="2700" dirty="0" smtClean="0"/>
              <a:t>ولا يعرف إلا القليل عن طبيعة التجمعات السكانية للحضارة المجلموزية، بيد أنهم قد تمكنوا من أن يلائموا حياتهم للعيش وسط الغابات الباردة، ففي الفترة التي سبقت الفترة القارية صنعوا أدوات لقطع وتشكيل الأخشاب، كالفؤوس والمطارق  والأزاميل، كما صنعوا أدوات من العظم وقرون الحيوانات.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31</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9552176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0"/>
            <a:ext cx="9906000" cy="1134771"/>
          </a:xfrm>
        </p:spPr>
        <p:style>
          <a:lnRef idx="2">
            <a:schemeClr val="accent3">
              <a:shade val="50000"/>
            </a:schemeClr>
          </a:lnRef>
          <a:fillRef idx="1">
            <a:schemeClr val="accent3"/>
          </a:fillRef>
          <a:effectRef idx="0">
            <a:schemeClr val="accent3"/>
          </a:effectRef>
          <a:fontRef idx="minor">
            <a:schemeClr val="lt1"/>
          </a:fontRef>
        </p:style>
        <p:txBody>
          <a:bodyPr/>
          <a:lstStyle/>
          <a:p>
            <a:pPr algn="ctr" rtl="1" eaLnBrk="1" hangingPunct="1"/>
            <a:r>
              <a:rPr lang="ar-SA" sz="3000" b="1" dirty="0" smtClean="0">
                <a:solidFill>
                  <a:srgbClr val="FF0000"/>
                </a:solidFill>
                <a:cs typeface="Arial" pitchFamily="34" charset="0"/>
              </a:rPr>
              <a:t>بعض الأدوات التي تنسب إلى الحضارة المجلموزية ( سهام ومقاشط ومعاول وأدوات قزمية ومن اسفل قارب خشبي</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895600" y="1134771"/>
            <a:ext cx="3395712" cy="5132293"/>
          </a:xfrm>
          <a:prstGeom prst="rect">
            <a:avLst/>
          </a:prstGeom>
        </p:spPr>
      </p:pic>
    </p:spTree>
    <p:extLst>
      <p:ext uri="{BB962C8B-B14F-4D97-AF65-F5344CB8AC3E}">
        <p14:creationId xmlns:p14="http://schemas.microsoft.com/office/powerpoint/2010/main" val="22303425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0" y="274638"/>
            <a:ext cx="9410700" cy="1143000"/>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أولاً: حضارات شمال أوروبا</a:t>
            </a:r>
          </a:p>
        </p:txBody>
      </p:sp>
      <p:sp>
        <p:nvSpPr>
          <p:cNvPr id="2" name="Content Placeholder 1"/>
          <p:cNvSpPr>
            <a:spLocks noGrp="1"/>
          </p:cNvSpPr>
          <p:nvPr>
            <p:ph idx="1"/>
          </p:nvPr>
        </p:nvSpPr>
        <p:spPr>
          <a:xfrm>
            <a:off x="0" y="1600201"/>
            <a:ext cx="9906000" cy="4525963"/>
          </a:xfrm>
        </p:spPr>
        <p:txBody>
          <a:bodyPr/>
          <a:lstStyle/>
          <a:p>
            <a:pPr marL="0" indent="0" algn="just" rtl="1">
              <a:spcBef>
                <a:spcPts val="0"/>
              </a:spcBef>
            </a:pPr>
            <a:r>
              <a:rPr lang="ar-SA" sz="2700" dirty="0" smtClean="0"/>
              <a:t>وكان القنص وصيد الأسماك </a:t>
            </a:r>
            <a:r>
              <a:rPr lang="ar-SA" sz="2700" dirty="0" smtClean="0">
                <a:solidFill>
                  <a:srgbClr val="FF0000"/>
                </a:solidFill>
              </a:rPr>
              <a:t>الأساس الاقتصادي </a:t>
            </a:r>
            <a:r>
              <a:rPr lang="ar-SA" sz="2700" dirty="0" smtClean="0"/>
              <a:t>لأصحاب الحضارة المجملوزية ، إذ استخدموا الرماح في قنص الثور البرى والايل الأحمر المعروف باسم اليحمور بغرض الحصول على اللحم، كما قنصوا الدب البنى والثعلب والقندس والسنجاب للحصول على الفراء واللحم، كما استخدموا السهام الخشبية في صيد الطيور، وفى المناطق التي سادتها حشائش التندرا، اصطادوا حيوان الرنة.</a:t>
            </a:r>
          </a:p>
          <a:p>
            <a:pPr marL="0" indent="0" algn="just" rtl="1">
              <a:spcBef>
                <a:spcPts val="0"/>
              </a:spcBef>
            </a:pPr>
            <a:r>
              <a:rPr lang="ar-SA" sz="2700" dirty="0" smtClean="0"/>
              <a:t>كما استخدموا الشباك لصيد الأسماك، ومن اهم ما كانوا يصطادونه سمك </a:t>
            </a:r>
            <a:r>
              <a:rPr lang="ar-SA" sz="2700" dirty="0" smtClean="0">
                <a:solidFill>
                  <a:srgbClr val="FF0000"/>
                </a:solidFill>
              </a:rPr>
              <a:t>الكراكي</a:t>
            </a:r>
            <a:r>
              <a:rPr lang="ar-SA" sz="2700" dirty="0" smtClean="0"/>
              <a:t> ، وكان لديهم قوارب بلغت أطواله اكثر من 3 امتار، واستخدموا الكلب كمعاون لهم في الصيد.</a:t>
            </a:r>
          </a:p>
          <a:p>
            <a:pPr marL="0" indent="0" algn="just" rtl="1">
              <a:spcBef>
                <a:spcPts val="0"/>
              </a:spcBef>
            </a:pPr>
            <a:r>
              <a:rPr lang="ar-SA" sz="2700" dirty="0" smtClean="0"/>
              <a:t>أما حضارة </a:t>
            </a:r>
            <a:r>
              <a:rPr lang="ar-SA" sz="2700" dirty="0" smtClean="0">
                <a:solidFill>
                  <a:srgbClr val="FF0000"/>
                </a:solidFill>
              </a:rPr>
              <a:t>فوسنا</a:t>
            </a:r>
            <a:r>
              <a:rPr lang="ar-SA" sz="2700" dirty="0" smtClean="0"/>
              <a:t>، فقد عاش أصحابها إلى الجنوب من المجملوزيين، على حين انتشرت إلى الشمال من مواقع الحضارة المجملوزية حضارة كومسا التي امتدت شمال الدائرة القطبية.</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33</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16050733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smtClean="0">
                <a:solidFill>
                  <a:srgbClr val="FF0000"/>
                </a:solidFill>
                <a:cs typeface="Arial" pitchFamily="34" charset="0"/>
              </a:rPr>
              <a:t>ثانياً: حضارات جنوب غربي أوروبا.</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27279" y="2209800"/>
            <a:ext cx="9761615" cy="2624527"/>
          </a:xfrm>
          <a:prstGeom prst="rect">
            <a:avLst/>
          </a:prstGeom>
        </p:spPr>
      </p:pic>
    </p:spTree>
    <p:extLst>
      <p:ext uri="{BB962C8B-B14F-4D97-AF65-F5344CB8AC3E}">
        <p14:creationId xmlns:p14="http://schemas.microsoft.com/office/powerpoint/2010/main" val="1297075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17106" y="381000"/>
            <a:ext cx="9906000" cy="753771"/>
          </a:xfrm>
        </p:spPr>
        <p:style>
          <a:lnRef idx="2">
            <a:schemeClr val="accent3">
              <a:shade val="50000"/>
            </a:schemeClr>
          </a:lnRef>
          <a:fillRef idx="1">
            <a:schemeClr val="accent3"/>
          </a:fillRef>
          <a:effectRef idx="0">
            <a:schemeClr val="accent3"/>
          </a:effectRef>
          <a:fontRef idx="minor">
            <a:schemeClr val="lt1"/>
          </a:fontRef>
        </p:style>
        <p:txBody>
          <a:body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smtClean="0">
              <a:solidFill>
                <a:srgbClr val="FF0000"/>
              </a:solidFill>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0" y="1828800"/>
            <a:ext cx="9792413" cy="3200400"/>
          </a:xfrm>
          <a:prstGeom prst="rect">
            <a:avLst/>
          </a:prstGeom>
        </p:spPr>
      </p:pic>
    </p:spTree>
    <p:extLst>
      <p:ext uri="{BB962C8B-B14F-4D97-AF65-F5344CB8AC3E}">
        <p14:creationId xmlns:p14="http://schemas.microsoft.com/office/powerpoint/2010/main" val="26393317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smtClean="0">
              <a:solidFill>
                <a:srgbClr val="FF0000"/>
              </a:solidFill>
              <a:cs typeface="Arial" pitchFamily="34" charset="0"/>
            </a:endParaRPr>
          </a:p>
        </p:txBody>
      </p:sp>
      <p:pic>
        <p:nvPicPr>
          <p:cNvPr id="3" name="Picture 2"/>
          <p:cNvPicPr>
            <a:picLocks noChangeAspect="1"/>
          </p:cNvPicPr>
          <p:nvPr/>
        </p:nvPicPr>
        <p:blipFill>
          <a:blip r:embed="rId2"/>
          <a:stretch>
            <a:fillRect/>
          </a:stretch>
        </p:blipFill>
        <p:spPr>
          <a:xfrm>
            <a:off x="194830" y="1524000"/>
            <a:ext cx="9507985" cy="3200400"/>
          </a:xfrm>
          <a:prstGeom prst="rect">
            <a:avLst/>
          </a:prstGeom>
        </p:spPr>
      </p:pic>
    </p:spTree>
    <p:extLst>
      <p:ext uri="{BB962C8B-B14F-4D97-AF65-F5344CB8AC3E}">
        <p14:creationId xmlns:p14="http://schemas.microsoft.com/office/powerpoint/2010/main" val="41537749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00" b="1" i="1" u="sng" dirty="0" smtClean="0"/>
              <a:t>1- الحضارة الازيلية:</a:t>
            </a:r>
          </a:p>
          <a:p>
            <a:pPr marL="0" indent="0" algn="just" rtl="1">
              <a:spcBef>
                <a:spcPts val="0"/>
              </a:spcBef>
            </a:pPr>
            <a:r>
              <a:rPr lang="ar-SA" sz="2600" dirty="0" smtClean="0"/>
              <a:t>تنسب إلى احد المواقع في مقاطعة اريج الفرنسية، وعاش أصحابها في فرنسا وإسبانيا وبعض مواقع سويسرا وإنجلترا. وتشبه أدواتها أدوات </a:t>
            </a:r>
            <a:r>
              <a:rPr lang="ar-SA" sz="2600" smtClean="0"/>
              <a:t>الحضارة المجدلية </a:t>
            </a:r>
            <a:r>
              <a:rPr lang="ar-SA" sz="2600" dirty="0" smtClean="0"/>
              <a:t>في مرحلتها الأخيرة، ومعظم الأدوات صغيرة الحجم من المدى والمقاشط والمثاقب ورؤوس الرماح التي صنعت من الصوان، ومن العظام وقرون الحيوانات صنعوا الخطاطيف. </a:t>
            </a:r>
          </a:p>
          <a:p>
            <a:pPr marL="0" indent="0" algn="just" rtl="1">
              <a:spcBef>
                <a:spcPts val="0"/>
              </a:spcBef>
            </a:pPr>
            <a:r>
              <a:rPr lang="ar-SA" sz="2600" dirty="0" smtClean="0"/>
              <a:t>وكان القنص والصيد هما أساس الحياة الاقتصادية للحضارة، فقنصوا الأرنب والغزال، واصطادوا الأسماك في المواقع القريبة من الساحل.</a:t>
            </a:r>
          </a:p>
          <a:p>
            <a:pPr marL="0" indent="0" algn="just" rtl="1">
              <a:spcBef>
                <a:spcPts val="0"/>
              </a:spcBef>
            </a:pPr>
            <a:r>
              <a:rPr lang="ar-SA" sz="2600" b="1" i="1" u="sng" dirty="0" smtClean="0"/>
              <a:t>2- الحضارة السوفترية:</a:t>
            </a:r>
          </a:p>
          <a:p>
            <a:pPr marL="0" indent="0" algn="just" rtl="1">
              <a:spcBef>
                <a:spcPts val="0"/>
              </a:spcBef>
            </a:pPr>
            <a:r>
              <a:rPr lang="ar-SA" sz="2600" dirty="0" smtClean="0"/>
              <a:t>وتنسب أيضا إلى احد المواقع في فرنسا، ويطلق عليها أحيانا اسم ا لحضارة الطردنوازية السفلى، أو بعابرة أخرى فهي مقدمة لحضارة أخرى لاحقة تحمل اسم الطردنوازية ، وهى حضارة متطورة محليا عن حضارة العصر الحجري القديم الأعلى.</a:t>
            </a:r>
            <a:endParaRPr lang="ar-EG" sz="2600" dirty="0"/>
          </a:p>
        </p:txBody>
      </p:sp>
    </p:spTree>
    <p:extLst>
      <p:ext uri="{BB962C8B-B14F-4D97-AF65-F5344CB8AC3E}">
        <p14:creationId xmlns:p14="http://schemas.microsoft.com/office/powerpoint/2010/main" val="41490934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ثانياً: حضارات جنوب </a:t>
            </a:r>
            <a:r>
              <a:rPr lang="ar-SA" sz="3000" b="1" dirty="0" smtClean="0">
                <a:solidFill>
                  <a:srgbClr val="FF0000"/>
                </a:solidFill>
              </a:rPr>
              <a:t>غربي أوروبا.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00" dirty="0" smtClean="0"/>
              <a:t>وأدوات هذه الحضارة بشكل عام قزمية، واغلب الظن أنها عاصرت الأدوات القزمية في الحضارة المجدلية في منطقة البحر المتوسط، وقد نجح أصحاب هذه الحضارة في فرنسا في صنع رؤوس رماح اتخذت أشكال هندسية من المثلثات وأشباه المنحرفات.</a:t>
            </a:r>
          </a:p>
          <a:p>
            <a:pPr marL="0" indent="0" algn="just" rtl="1">
              <a:spcBef>
                <a:spcPts val="0"/>
              </a:spcBef>
            </a:pPr>
            <a:r>
              <a:rPr lang="ar-SA" sz="2600" dirty="0" smtClean="0"/>
              <a:t>3- الحضارة الطردنوازية:</a:t>
            </a:r>
          </a:p>
          <a:p>
            <a:pPr marL="0" indent="0" algn="just" rtl="1">
              <a:spcBef>
                <a:spcPts val="0"/>
              </a:spcBef>
            </a:pPr>
            <a:r>
              <a:rPr lang="ar-SA" sz="2600" dirty="0" smtClean="0"/>
              <a:t>تواجد أصحابها في فرنسا وإسبانيا وبريطانيا وبولندا وشرقا حتى روسيا. وصنعوا أدوات من الصوان معظمها قزمية ذات أشكال هندسية، وقل استخدامهم للعظام وقرون الحيوانات، وقنصوا الثور البرة والايل الأحمر والخنزير البرى، كما اصطادوا الأسماك.</a:t>
            </a:r>
          </a:p>
          <a:p>
            <a:pPr marL="0" indent="0" algn="just" rtl="1">
              <a:spcBef>
                <a:spcPts val="0"/>
              </a:spcBef>
            </a:pPr>
            <a:r>
              <a:rPr lang="ar-SA" sz="2600" dirty="0" smtClean="0"/>
              <a:t>ويطلق على ساكني السواحل من أصحاب الحضارة </a:t>
            </a:r>
            <a:r>
              <a:rPr lang="ar-SA" sz="2600" dirty="0"/>
              <a:t>الطردنوازية </a:t>
            </a:r>
            <a:r>
              <a:rPr lang="ar-SA" sz="2600" dirty="0" smtClean="0"/>
              <a:t> اسم أخر هو أصحاب حضارة مخلفات المطابخ، وذلك لتوافر محصول الأسماك.</a:t>
            </a:r>
          </a:p>
          <a:p>
            <a:pPr marL="0" indent="0" algn="just" rtl="1">
              <a:spcBef>
                <a:spcPts val="0"/>
              </a:spcBef>
            </a:pPr>
            <a:endParaRPr lang="ar-EG" sz="2600" dirty="0"/>
          </a:p>
        </p:txBody>
      </p:sp>
    </p:spTree>
    <p:extLst>
      <p:ext uri="{BB962C8B-B14F-4D97-AF65-F5344CB8AC3E}">
        <p14:creationId xmlns:p14="http://schemas.microsoft.com/office/powerpoint/2010/main" val="41992540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39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ثالثاُ: حضارات وسط وشرق أوروبا.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400" dirty="0" smtClean="0"/>
              <a:t>تعد امتدادا لحضارات العصر الحجري القديم الأعلى، ففي الهضبة السويسرية امكن التعرف على حضارة فورستيز التي وجدت بقاياها بالركامات الجليدية، وهى ذات نشأة محلية إذ تطورت عن الحضارة المجدلية. وقد صنع أصحابها المقاشط التي اتخذت الشكل الهلالي.</a:t>
            </a:r>
          </a:p>
          <a:p>
            <a:pPr marL="0" indent="0" algn="just" rtl="1">
              <a:spcBef>
                <a:spcPts val="0"/>
              </a:spcBef>
            </a:pPr>
            <a:r>
              <a:rPr lang="ar-SA" sz="2400" dirty="0" smtClean="0"/>
              <a:t>وفى وسط بولندا عرفت حضارة وينو وفى الأجزاء الغربية عرفت حضارة السويدرية التي استمرت لفترة طويلة.</a:t>
            </a:r>
          </a:p>
          <a:p>
            <a:pPr marL="457200" indent="-457200" algn="just" rtl="1">
              <a:spcBef>
                <a:spcPts val="0"/>
              </a:spcBef>
              <a:buFont typeface="Arial" panose="020B0604020202020204" pitchFamily="34" charset="0"/>
              <a:buChar char="•"/>
            </a:pPr>
            <a:r>
              <a:rPr lang="ar-SA" sz="2400" dirty="0" smtClean="0"/>
              <a:t>في وادى الدانوب الأوسط امكن التعرف على عدة مواقع حضارية تنسب إلى العصر الحجري الأوسط، كما امكن التعرف على  ثلاث مراحل لحضارات العصر الحجري المتوسط في منطقة البحر الأسود، تعرف الأولى باسم شان – كوبا، والثانية باسم مورزاك – كوبا ، وتعرف الثالثة باسم فاتما – كوبا ، وتختلف تلك المراحل عن بعضها من حيث الظروف المناخية ونوعية الأدوات.</a:t>
            </a:r>
          </a:p>
          <a:p>
            <a:pPr marL="457200" indent="-457200" algn="just" rtl="1">
              <a:spcBef>
                <a:spcPts val="0"/>
              </a:spcBef>
              <a:buFont typeface="Arial" panose="020B0604020202020204" pitchFamily="34" charset="0"/>
              <a:buChar char="•"/>
            </a:pPr>
            <a:r>
              <a:rPr lang="ar-SA" sz="2400" dirty="0" smtClean="0"/>
              <a:t>وقد كانت لحضارات شرق أوروبا في العصر الحجري المتوسط دورها في المرحلة الانتقالية بين حياة القنص والترحال إلى حياة الزراعة والاستقرار.</a:t>
            </a:r>
            <a:endParaRPr lang="ar-EG" sz="2400" dirty="0"/>
          </a:p>
        </p:txBody>
      </p:sp>
    </p:spTree>
    <p:extLst>
      <p:ext uri="{BB962C8B-B14F-4D97-AF65-F5344CB8AC3E}">
        <p14:creationId xmlns:p14="http://schemas.microsoft.com/office/powerpoint/2010/main" val="21394203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رابعا: حضارات شمال إفريقيا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50" dirty="0" smtClean="0"/>
              <a:t>بدأ الجفاف في شمال إفريقيا منذ نهاية العصر الحجري القديم الأعلى، واتسعت مساحات الصحارى، وامتدت من المحيط الأطلسي إلى سواحل البحر الأحمر. وقد اشرنا سابقا إلى تغير أدوات حضارات العصر الحجري القديم الأعلى إلى القزمية في شمال إفريقيا خاصة في المواقع الجنوبية، وقد استمرت الحضارات بنفس مسماها في العصر الحجري المتوسط، وان هاجرت مجموعات من أصحابها إلى أوروبا واستقرت في المناطق الداخلية.</a:t>
            </a:r>
          </a:p>
          <a:p>
            <a:pPr marL="0" indent="0" algn="just" rtl="1">
              <a:spcBef>
                <a:spcPts val="0"/>
              </a:spcBef>
            </a:pPr>
            <a:r>
              <a:rPr lang="ar-SA" sz="2650" dirty="0" smtClean="0"/>
              <a:t>ففي الجزائر والمغرب استمرت الحضارة الوهرانية كما وجدت مخلفاتها في الجبل الأخضر بليبيا، وعاصرتها حضارة الدبة في برقة.</a:t>
            </a:r>
          </a:p>
          <a:p>
            <a:pPr marL="0" indent="0" algn="just" rtl="1">
              <a:spcBef>
                <a:spcPts val="0"/>
              </a:spcBef>
            </a:pPr>
            <a:r>
              <a:rPr lang="ar-SA" sz="2650" dirty="0" smtClean="0"/>
              <a:t>أما حضارة القفصية، فوجدت مخلفاتها بالقرب من جفصة في تونس، وتنسب إلى العصر الحجري القديم الأعلى، واستمرت في المتوسط، وكانت معاصرة للحضارة الوهرانية، واكتسبت أدواتها صفة القزمية.</a:t>
            </a:r>
            <a:endParaRPr lang="ar-EG" sz="2650" dirty="0"/>
          </a:p>
        </p:txBody>
      </p:sp>
    </p:spTree>
    <p:extLst>
      <p:ext uri="{BB962C8B-B14F-4D97-AF65-F5344CB8AC3E}">
        <p14:creationId xmlns:p14="http://schemas.microsoft.com/office/powerpoint/2010/main" val="28728676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خامساً: حضارات جنوبي غرب أسيا</a:t>
            </a:r>
            <a:endParaRPr lang="ar-SA" sz="3000" b="1" dirty="0">
              <a:solidFill>
                <a:srgbClr val="FF0000"/>
              </a:solidFill>
            </a:endParaRPr>
          </a:p>
        </p:txBody>
      </p:sp>
      <p:sp>
        <p:nvSpPr>
          <p:cNvPr id="3" name="Content Placeholder 2"/>
          <p:cNvSpPr>
            <a:spLocks noGrp="1"/>
          </p:cNvSpPr>
          <p:nvPr>
            <p:ph idx="1"/>
          </p:nvPr>
        </p:nvSpPr>
        <p:spPr>
          <a:xfrm>
            <a:off x="10886" y="1600200"/>
            <a:ext cx="9742714" cy="4525963"/>
          </a:xfrm>
        </p:spPr>
        <p:txBody>
          <a:bodyPr/>
          <a:lstStyle/>
          <a:p>
            <a:pPr marL="0" indent="0" algn="just" rtl="1">
              <a:spcBef>
                <a:spcPts val="0"/>
              </a:spcBef>
            </a:pPr>
            <a:r>
              <a:rPr lang="ar-SA" sz="2600" dirty="0" smtClean="0"/>
              <a:t>يعد هذا الإقليم من الأقاليم الحضارية الرئيسة في العالم، حيث شهد البدايات الأولى للثورة الإنتاجية، والانتقال إلى المدنيات، وفيه عرفت الكتابة، ويعد بمثابة القلب للعالم القديم، وتتنوع بيئاته الجغرافية، ففيه السهول والهضاب والمرتفعات ومناطق معتدلة وأخرى صحراوية.</a:t>
            </a:r>
          </a:p>
          <a:p>
            <a:pPr marL="0" indent="0" algn="just" rtl="1">
              <a:spcBef>
                <a:spcPts val="0"/>
              </a:spcBef>
            </a:pPr>
            <a:r>
              <a:rPr lang="ar-SA" sz="2600" dirty="0" smtClean="0"/>
              <a:t>ومن اهم حضارات هذا الإقليم، زارى وباولى جاورا وكهف شانيدار في العراق، وتميزت الأدوات بالقزمية أيضا، وبداية معرفة الزراعة واستئناس الحيوان.</a:t>
            </a:r>
          </a:p>
          <a:p>
            <a:pPr marL="0" indent="0" algn="just" rtl="1">
              <a:spcBef>
                <a:spcPts val="0"/>
              </a:spcBef>
            </a:pPr>
            <a:r>
              <a:rPr lang="ar-SA" sz="2600" dirty="0" smtClean="0"/>
              <a:t>وهناك الحضارة الناطوفية التي تنسب إلى كهف الناطوف شمال غرب القدس في فلسطين، وينتمى أصحاب هذه الحضارة إلى سلالة البحر المتوسط المختلطة بدماء زنجية محدودة، وتجمع أدوات تلك الحضارة بين أنواع استخدمت في الصيد مثل رؤوس السهام وأدوات تشير إلى بداية الاستقرار وخاصة </a:t>
            </a:r>
            <a:r>
              <a:rPr lang="ar-SA" sz="2600" dirty="0" err="1" smtClean="0"/>
              <a:t>الشراشر</a:t>
            </a:r>
            <a:r>
              <a:rPr lang="ar-SA" sz="2600" dirty="0" smtClean="0"/>
              <a:t> </a:t>
            </a:r>
            <a:r>
              <a:rPr lang="ar-SA" sz="2600" dirty="0" err="1" smtClean="0"/>
              <a:t>والتى</a:t>
            </a:r>
            <a:r>
              <a:rPr lang="ar-SA" sz="2600" dirty="0" smtClean="0"/>
              <a:t> استخدمت في قطع النباتات البرية، ووجود الأسلحة القزمية التي تذكرنا بتبعية هذه الحضارة للعصر الحجري المتوسط.</a:t>
            </a:r>
            <a:endParaRPr lang="ar-EG" sz="2600" dirty="0"/>
          </a:p>
        </p:txBody>
      </p:sp>
    </p:spTree>
    <p:extLst>
      <p:ext uri="{BB962C8B-B14F-4D97-AF65-F5344CB8AC3E}">
        <p14:creationId xmlns:p14="http://schemas.microsoft.com/office/powerpoint/2010/main" val="4745442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42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38692137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43</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43</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25966358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السابعة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العصر الحجري الحديث</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30641804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العصر الحجري الحديث</a:t>
            </a:r>
            <a:endParaRPr lang="ar-SA" sz="3000" b="1" dirty="0">
              <a:solidFill>
                <a:srgbClr val="FF00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FFFF00"/>
                </a:solidFill>
                <a:cs typeface="Simplified Arabic" panose="02010000000000000000" pitchFamily="2" charset="-78"/>
              </a:rPr>
              <a:t>أولاً: الإنجازات الاقتصادية:</a:t>
            </a:r>
          </a:p>
          <a:p>
            <a:pPr marL="0" indent="0" algn="ctr" rtl="1">
              <a:spcBef>
                <a:spcPts val="0"/>
              </a:spcBef>
            </a:pPr>
            <a:r>
              <a:rPr lang="ar-SA" sz="3000" b="1" dirty="0" smtClean="0">
                <a:solidFill>
                  <a:srgbClr val="FFFF00"/>
                </a:solidFill>
                <a:cs typeface="Simplified Arabic" panose="02010000000000000000" pitchFamily="2" charset="-78"/>
              </a:rPr>
              <a:t>1- الزراعة.               2- استئناس الحيوان.</a:t>
            </a:r>
          </a:p>
          <a:p>
            <a:pPr marL="0" indent="0" algn="just" rtl="1">
              <a:spcBef>
                <a:spcPts val="0"/>
              </a:spcBef>
            </a:pPr>
            <a:r>
              <a:rPr lang="ar-SA" sz="3000" b="1" dirty="0" smtClean="0">
                <a:solidFill>
                  <a:srgbClr val="0070C0"/>
                </a:solidFill>
                <a:cs typeface="Simplified Arabic" panose="02010000000000000000" pitchFamily="2" charset="-78"/>
              </a:rPr>
              <a:t>ثانياً: الإنجازات الحضارية:</a:t>
            </a:r>
          </a:p>
          <a:p>
            <a:pPr marL="0" indent="0" algn="just" rtl="1">
              <a:spcBef>
                <a:spcPts val="0"/>
              </a:spcBef>
            </a:pPr>
            <a:r>
              <a:rPr lang="ar-SA" sz="3000" b="1" dirty="0" smtClean="0">
                <a:cs typeface="Simplified Arabic" panose="02010000000000000000" pitchFamily="2" charset="-78"/>
              </a:rPr>
              <a:t>1- الآلات والأدوات.                      2- الفخار.</a:t>
            </a:r>
          </a:p>
          <a:p>
            <a:pPr marL="0" indent="0" algn="just" rtl="1">
              <a:spcBef>
                <a:spcPts val="0"/>
              </a:spcBef>
            </a:pPr>
            <a:r>
              <a:rPr lang="ar-SA" sz="3000" b="1" dirty="0" smtClean="0">
                <a:cs typeface="Simplified Arabic" panose="02010000000000000000" pitchFamily="2" charset="-78"/>
              </a:rPr>
              <a:t>3- القرى.</a:t>
            </a:r>
          </a:p>
          <a:p>
            <a:pPr marL="0" indent="0" algn="just" rtl="1">
              <a:spcBef>
                <a:spcPts val="0"/>
              </a:spcBef>
            </a:pPr>
            <a:r>
              <a:rPr lang="ar-SA" sz="3000" b="1" dirty="0" smtClean="0">
                <a:solidFill>
                  <a:srgbClr val="0070C0"/>
                </a:solidFill>
                <a:cs typeface="Simplified Arabic" panose="02010000000000000000" pitchFamily="2" charset="-78"/>
              </a:rPr>
              <a:t>ثالثاً: المراكز الحضارية في العصر الحجري الحديث.</a:t>
            </a:r>
          </a:p>
          <a:p>
            <a:pPr marL="0" indent="0" algn="just" rtl="1">
              <a:spcBef>
                <a:spcPts val="0"/>
              </a:spcBef>
            </a:pPr>
            <a:r>
              <a:rPr lang="ar-SA" sz="3000" b="1" dirty="0" smtClean="0">
                <a:cs typeface="Simplified Arabic" panose="02010000000000000000" pitchFamily="2" charset="-78"/>
              </a:rPr>
              <a:t>1- حضارات العصر الحجري الحديث في إقليم جنوب غرب أسيا.</a:t>
            </a:r>
          </a:p>
          <a:p>
            <a:pPr marL="0" indent="0" algn="just" rtl="1">
              <a:spcBef>
                <a:spcPts val="0"/>
              </a:spcBef>
            </a:pPr>
            <a:r>
              <a:rPr lang="ar-SA" sz="3000" b="1" dirty="0">
                <a:cs typeface="Simplified Arabic" panose="02010000000000000000" pitchFamily="2" charset="-78"/>
              </a:rPr>
              <a:t>2-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أوروبا.</a:t>
            </a:r>
          </a:p>
          <a:p>
            <a:pPr marL="0" indent="0" algn="just" rtl="1">
              <a:spcBef>
                <a:spcPts val="0"/>
              </a:spcBef>
            </a:pPr>
            <a:r>
              <a:rPr lang="ar-SA" sz="3000" b="1" dirty="0">
                <a:cs typeface="Simplified Arabic" panose="02010000000000000000" pitchFamily="2" charset="-78"/>
              </a:rPr>
              <a:t>3-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شرق وجنوب أسيا.</a:t>
            </a:r>
          </a:p>
          <a:p>
            <a:pPr marL="0" indent="0" algn="just" rtl="1">
              <a:spcBef>
                <a:spcPts val="0"/>
              </a:spcBef>
            </a:pPr>
            <a:r>
              <a:rPr lang="ar-SA" sz="3000" b="1" dirty="0" smtClean="0">
                <a:cs typeface="Simplified Arabic" panose="02010000000000000000" pitchFamily="2" charset="-78"/>
              </a:rPr>
              <a:t>4- </a:t>
            </a:r>
            <a:r>
              <a:rPr lang="ar-SA" sz="3000" b="1" dirty="0">
                <a:cs typeface="Simplified Arabic" panose="02010000000000000000" pitchFamily="2" charset="-78"/>
              </a:rPr>
              <a:t>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الأميركتين</a:t>
            </a: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val="6711797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العصر الحجري الحديث ( الإنجازات الاقتصادية)</a:t>
            </a:r>
            <a:endParaRPr lang="ar-SA" sz="3000" b="1" dirty="0">
              <a:solidFill>
                <a:srgbClr val="FF00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dirty="0" smtClean="0">
                <a:cs typeface="Simplified Arabic" panose="02010000000000000000" pitchFamily="2" charset="-78"/>
              </a:rPr>
              <a:t>تعد الزراعة واستئناس الحيوان اهم إنجازات الإنسان </a:t>
            </a:r>
            <a:r>
              <a:rPr lang="ar-SA" sz="3000" dirty="0">
                <a:cs typeface="Simplified Arabic" panose="02010000000000000000" pitchFamily="2" charset="-78"/>
              </a:rPr>
              <a:t>الاقتصادية في </a:t>
            </a:r>
            <a:r>
              <a:rPr lang="ar-SA" sz="3000" dirty="0" smtClean="0">
                <a:cs typeface="Simplified Arabic" panose="02010000000000000000" pitchFamily="2" charset="-78"/>
              </a:rPr>
              <a:t>العصر الحجري الحديث:</a:t>
            </a:r>
          </a:p>
          <a:p>
            <a:pPr marL="0" indent="0" algn="ctr" rtl="1">
              <a:spcBef>
                <a:spcPts val="0"/>
              </a:spcBef>
            </a:pPr>
            <a:r>
              <a:rPr lang="ar-SA" sz="3300" b="1" dirty="0" smtClean="0">
                <a:solidFill>
                  <a:srgbClr val="FFFF00"/>
                </a:solidFill>
                <a:cs typeface="Simplified Arabic" panose="02010000000000000000" pitchFamily="2" charset="-78"/>
              </a:rPr>
              <a:t>1- الزراعة:</a:t>
            </a:r>
          </a:p>
          <a:p>
            <a:pPr marL="0" indent="0" algn="just" rtl="1">
              <a:spcBef>
                <a:spcPts val="0"/>
              </a:spcBef>
            </a:pPr>
            <a:r>
              <a:rPr lang="ar-SA" sz="3000" dirty="0" smtClean="0">
                <a:cs typeface="Simplified Arabic" panose="02010000000000000000" pitchFamily="2" charset="-78"/>
              </a:rPr>
              <a:t>لم تأت معرفة الإنسان للزراعة بشكل فجائي، ولم تكن هذه المعرفة أيضا نتيجة اختراع يشبه ما نعرفه من الاختراعات المفاجئة، وإنما جاءت معرفتها بشكل تدريجي بحيث كانت مرحلة من الانتقال من مرحلة الجمع والالتقاط والقنص والصيد إلى مرحلة حراسة الحقول البرية وذود الطيور عنها حتى ينضج الحب.</a:t>
            </a:r>
          </a:p>
          <a:p>
            <a:pPr marL="0" indent="0" algn="just" rtl="1">
              <a:spcBef>
                <a:spcPts val="0"/>
              </a:spcBef>
            </a:pPr>
            <a:r>
              <a:rPr lang="ar-SA" sz="3000" dirty="0" smtClean="0">
                <a:cs typeface="Simplified Arabic" panose="02010000000000000000" pitchFamily="2" charset="-78"/>
              </a:rPr>
              <a:t>- وكانت الزراعة الأساس الاقتصادي الأول لمجتمعات العصر الحجري الحديث، وارتبط بها كل نواحي التطور الحضاري والاجتماعي الذى شهدته البشرية خلال هذا العصر.</a:t>
            </a: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a:p>
            <a:pPr marL="0" indent="0" algn="just" rtl="1">
              <a:spcBef>
                <a:spcPts val="0"/>
              </a:spcBef>
            </a:pPr>
            <a:endParaRPr lang="ar-SA" sz="3000" dirty="0">
              <a:cs typeface="Simplified Arabic" panose="02010000000000000000" pitchFamily="2" charset="-78"/>
            </a:endParaRPr>
          </a:p>
          <a:p>
            <a:pPr marL="0" indent="0" algn="just" rtl="1">
              <a:spcBef>
                <a:spcPts val="0"/>
              </a:spcBef>
            </a:pPr>
            <a:endParaRPr lang="ar-EG" sz="3000" dirty="0">
              <a:cs typeface="Simplified Arabic" panose="02010000000000000000" pitchFamily="2" charset="-78"/>
            </a:endParaRPr>
          </a:p>
        </p:txBody>
      </p:sp>
    </p:spTree>
    <p:extLst>
      <p:ext uri="{BB962C8B-B14F-4D97-AF65-F5344CB8AC3E}">
        <p14:creationId xmlns:p14="http://schemas.microsoft.com/office/powerpoint/2010/main" val="37799586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457200" indent="-457200" algn="just" rtl="1">
              <a:spcBef>
                <a:spcPts val="0"/>
              </a:spcBef>
              <a:buFontTx/>
              <a:buChar char="-"/>
            </a:pPr>
            <a:r>
              <a:rPr lang="ar-SA" sz="3000" dirty="0" smtClean="0">
                <a:cs typeface="Simplified Arabic" panose="02010000000000000000" pitchFamily="2" charset="-78"/>
              </a:rPr>
              <a:t>ومعرفة الزراعة وتحديد موطنها الأول كان مثار خلاف بين معظم دارسي عصور ما قبل التاريخ، وانقسمت الآراء إلى قسمين:</a:t>
            </a:r>
          </a:p>
          <a:p>
            <a:pPr marL="0" indent="0" algn="just" rtl="1">
              <a:spcBef>
                <a:spcPts val="0"/>
              </a:spcBef>
            </a:pPr>
            <a:r>
              <a:rPr lang="ar-SA" sz="3000" dirty="0" smtClean="0">
                <a:cs typeface="Simplified Arabic" panose="02010000000000000000" pitchFamily="2" charset="-78"/>
              </a:rPr>
              <a:t>الأول: يضم الآراء والنظريات التي ربطت بين معرفة الزراعة والتغيرات المناخية التي تعرض لها العالم بعد انتهاء العصر الجليدي.</a:t>
            </a:r>
          </a:p>
          <a:p>
            <a:pPr marL="0" indent="0" algn="just" rtl="1">
              <a:spcBef>
                <a:spcPts val="0"/>
              </a:spcBef>
            </a:pPr>
            <a:r>
              <a:rPr lang="ar-SA" sz="3000" dirty="0" smtClean="0">
                <a:cs typeface="Simplified Arabic" panose="02010000000000000000" pitchFamily="2" charset="-78"/>
              </a:rPr>
              <a:t>الثاني: يشتمل الآراء التي ربطت بين معرفة الزراعة وأسباب بشرية أو حضارية مع عدم إهمال الجانب الطبيعي ( التغيرات المناخية).</a:t>
            </a:r>
          </a:p>
          <a:p>
            <a:pPr marL="0" indent="0" algn="ctr" rtl="1">
              <a:spcBef>
                <a:spcPts val="0"/>
              </a:spcBef>
            </a:pPr>
            <a:r>
              <a:rPr lang="ar-SA" sz="3000" b="1" dirty="0" smtClean="0">
                <a:solidFill>
                  <a:srgbClr val="FFFF00"/>
                </a:solidFill>
                <a:cs typeface="Simplified Arabic" panose="02010000000000000000" pitchFamily="2" charset="-78"/>
              </a:rPr>
              <a:t>العلاقة بين استنبات المحاصيل الزراعية والتجمعات البشرية.</a:t>
            </a:r>
          </a:p>
          <a:p>
            <a:pPr marL="0" indent="0" algn="just" rtl="1">
              <a:spcBef>
                <a:spcPts val="0"/>
              </a:spcBef>
            </a:pPr>
            <a:r>
              <a:rPr lang="ar-SA" sz="3000" dirty="0" smtClean="0">
                <a:cs typeface="Simplified Arabic" panose="02010000000000000000" pitchFamily="2" charset="-78"/>
              </a:rPr>
              <a:t>* لم تثبت الأدلة الاركيولوجية توافر نباتات مزروعة من جانب الأستراليين الأصليين، ومع ذلك فقد كان لهم معرفة بالمملكة النباتية تحددت من خلال تعاملهم معها بالحريق ليحل محلها اليا</a:t>
            </a:r>
            <a:r>
              <a:rPr lang="ar-SA" sz="3000" dirty="0">
                <a:cs typeface="Simplified Arabic" panose="02010000000000000000" pitchFamily="2" charset="-78"/>
              </a:rPr>
              <a:t>م</a:t>
            </a:r>
          </a:p>
          <a:p>
            <a:pPr marL="0" indent="0" algn="just" rtl="1">
              <a:spcBef>
                <a:spcPts val="0"/>
              </a:spcBef>
            </a:pPr>
            <a:endParaRPr lang="ar-EG" sz="3000" dirty="0">
              <a:cs typeface="Simplified Arabic" panose="02010000000000000000" pitchFamily="2" charset="-78"/>
            </a:endParaRPr>
          </a:p>
        </p:txBody>
      </p:sp>
    </p:spTree>
    <p:extLst>
      <p:ext uri="{BB962C8B-B14F-4D97-AF65-F5344CB8AC3E}">
        <p14:creationId xmlns:p14="http://schemas.microsoft.com/office/powerpoint/2010/main" val="16262677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457200" indent="-457200" algn="just" rtl="1">
              <a:spcBef>
                <a:spcPts val="0"/>
              </a:spcBef>
              <a:buFont typeface="Arial" panose="020B0604020202020204" pitchFamily="34" charset="0"/>
              <a:buChar char="•"/>
            </a:pPr>
            <a:r>
              <a:rPr lang="ar-SA" sz="2600" dirty="0" smtClean="0">
                <a:cs typeface="Simplified Arabic" panose="02010000000000000000" pitchFamily="2" charset="-78"/>
              </a:rPr>
              <a:t>ارتبطت معرفة الزراعة بمعرفة الصيادين وجامعي الغذاء بالمملكتين الحيوانية والنباتية خلال فترة زمنية طويلة.</a:t>
            </a:r>
          </a:p>
          <a:p>
            <a:pPr marL="457200" indent="-457200" algn="just" rtl="1">
              <a:spcBef>
                <a:spcPts val="0"/>
              </a:spcBef>
              <a:buFont typeface="Arial" panose="020B0604020202020204" pitchFamily="34" charset="0"/>
              <a:buChar char="•"/>
            </a:pPr>
            <a:r>
              <a:rPr lang="ar-SA" sz="2600" dirty="0" smtClean="0">
                <a:cs typeface="Simplified Arabic" panose="02010000000000000000" pitchFamily="2" charset="-78"/>
              </a:rPr>
              <a:t>كانت الحبوب لها الأولوية من جانب الصيادين وجامعي الغذاء، لذلك فليس من الغريب أن تكون هذه المحاصيل هي اهم ما زرعه سكان العصر الحجري الحديث.</a:t>
            </a:r>
          </a:p>
          <a:p>
            <a:pPr marL="0" indent="0" algn="ctr" rtl="1">
              <a:spcBef>
                <a:spcPts val="0"/>
              </a:spcBef>
            </a:pPr>
            <a:r>
              <a:rPr lang="ar-SA" sz="2600" b="1" dirty="0" smtClean="0">
                <a:solidFill>
                  <a:srgbClr val="FFFF00"/>
                </a:solidFill>
                <a:cs typeface="Simplified Arabic" panose="02010000000000000000" pitchFamily="2" charset="-78"/>
              </a:rPr>
              <a:t>أ- الزراعة وعلاقتها بالتغيرات المناخية.</a:t>
            </a:r>
          </a:p>
          <a:p>
            <a:pPr marL="0" indent="0" algn="just" rtl="1">
              <a:spcBef>
                <a:spcPts val="0"/>
              </a:spcBef>
            </a:pPr>
            <a:r>
              <a:rPr lang="ar-SA" sz="2600" b="1" dirty="0" smtClean="0">
                <a:solidFill>
                  <a:srgbClr val="FFFF00"/>
                </a:solidFill>
                <a:cs typeface="Simplified Arabic" panose="02010000000000000000" pitchFamily="2" charset="-78"/>
              </a:rPr>
              <a:t>1- نظرية سور:</a:t>
            </a:r>
          </a:p>
          <a:p>
            <a:pPr marL="0" indent="0" algn="just" rtl="1">
              <a:spcBef>
                <a:spcPts val="0"/>
              </a:spcBef>
            </a:pPr>
            <a:r>
              <a:rPr lang="ar-SA" sz="2600" dirty="0" smtClean="0">
                <a:cs typeface="Simplified Arabic" panose="02010000000000000000" pitchFamily="2" charset="-78"/>
              </a:rPr>
              <a:t>حاول سور تتبع نشأة الزراعة من واقع المناطق التي كانت تنمو فيها المحاصيل بريا من قبل. ووضع سور في نظريته عن النشأة الأولى للزراعة عدة افتراضيات هي:</a:t>
            </a:r>
          </a:p>
          <a:p>
            <a:pPr marL="514350" indent="-514350" algn="just" rtl="1">
              <a:spcBef>
                <a:spcPts val="0"/>
              </a:spcBef>
              <a:buAutoNum type="arabic1Minus"/>
            </a:pPr>
            <a:r>
              <a:rPr lang="ar-SA" sz="2600" dirty="0" smtClean="0">
                <a:cs typeface="Simplified Arabic" panose="02010000000000000000" pitchFamily="2" charset="-78"/>
              </a:rPr>
              <a:t>عرفت الزراعة في المجتمعات التي تتميز بوجود وفرة في إنتاج الغذاء، على أساس أن مناطق الجوع لا تسمح للإنسان بالتفكير واختيار النباتات للزراعة.</a:t>
            </a:r>
          </a:p>
          <a:p>
            <a:pPr marL="514350" indent="-514350" algn="just" rtl="1">
              <a:spcBef>
                <a:spcPts val="0"/>
              </a:spcBef>
              <a:buAutoNum type="arabic1Minus"/>
            </a:pPr>
            <a:r>
              <a:rPr lang="ar-SA" sz="2600" dirty="0" smtClean="0">
                <a:cs typeface="Simplified Arabic" panose="02010000000000000000" pitchFamily="2" charset="-78"/>
              </a:rPr>
              <a:t>عرفت الزراعة في مناطق تتميز بتنوع خصائصها الجغرافية، إذ يؤدى هذا التنوع إلى تنوع في النباتات والحيوانات، فيختار الإنسان منها ما يناسبه.</a:t>
            </a:r>
          </a:p>
          <a:p>
            <a:pPr marL="0" indent="0" algn="just" rtl="1">
              <a:spcBef>
                <a:spcPts val="0"/>
              </a:spcBef>
            </a:pPr>
            <a:endParaRPr lang="ar-SA" sz="2600" dirty="0" smtClean="0">
              <a:cs typeface="Simplified Arabic" panose="02010000000000000000" pitchFamily="2" charset="-78"/>
            </a:endParaRPr>
          </a:p>
          <a:p>
            <a:pPr marL="457200" indent="-457200" algn="just" rtl="1">
              <a:spcBef>
                <a:spcPts val="0"/>
              </a:spcBef>
              <a:buFontTx/>
              <a:buChar char="-"/>
            </a:pPr>
            <a:endParaRPr lang="ar-EG" sz="2600" dirty="0">
              <a:cs typeface="Simplified Arabic" panose="02010000000000000000" pitchFamily="2" charset="-78"/>
            </a:endParaRPr>
          </a:p>
        </p:txBody>
      </p:sp>
    </p:spTree>
    <p:extLst>
      <p:ext uri="{BB962C8B-B14F-4D97-AF65-F5344CB8AC3E}">
        <p14:creationId xmlns:p14="http://schemas.microsoft.com/office/powerpoint/2010/main" val="34627650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49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dirty="0" smtClean="0">
                <a:cs typeface="Simplified Arabic" panose="02010000000000000000" pitchFamily="2" charset="-78"/>
              </a:rPr>
              <a:t>ج- ابتعدت الزراعة في أول الأمر عن مناطق الأنهار التي تتميز بالفيضانات العالية، وقد حدد سور نشأة الزراعة في مناطق التلال والأراضي الجبلية حيث تتوفر الحماية الطبيعية للزراعات.</a:t>
            </a:r>
          </a:p>
          <a:p>
            <a:pPr marL="0" indent="0" algn="just" rtl="1">
              <a:spcBef>
                <a:spcPts val="0"/>
              </a:spcBef>
            </a:pPr>
            <a:r>
              <a:rPr lang="ar-SA" sz="3000" dirty="0" smtClean="0">
                <a:cs typeface="Simplified Arabic" panose="02010000000000000000" pitchFamily="2" charset="-78"/>
              </a:rPr>
              <a:t>د- عرفت الزراعة في مناطق الغابات حيث تتوافر التربة الصالحة للزراعة، كما أن هذه المناطق قد عرفت الفأس اليدوية الحجرية من قبل.</a:t>
            </a:r>
          </a:p>
          <a:p>
            <a:pPr marL="0" indent="0" algn="just" rtl="1">
              <a:spcBef>
                <a:spcPts val="0"/>
              </a:spcBef>
            </a:pPr>
            <a:r>
              <a:rPr lang="ar-SA" sz="3000" dirty="0" smtClean="0">
                <a:cs typeface="Simplified Arabic" panose="02010000000000000000" pitchFamily="2" charset="-78"/>
              </a:rPr>
              <a:t>و- كان مخترعو الزراعة يتمتعون بمهارات خاصة بحيث تمكنهم من معرفة وتجربة الزراعة، وحدث نفس الشيء بالنسبة للصيادين، بحيث إلى استئناس الحيوانات.</a:t>
            </a:r>
          </a:p>
          <a:p>
            <a:pPr marL="0" indent="0" algn="just" rtl="1">
              <a:spcBef>
                <a:spcPts val="0"/>
              </a:spcBef>
            </a:pPr>
            <a:r>
              <a:rPr lang="ar-SA" sz="3000" dirty="0" smtClean="0">
                <a:cs typeface="Simplified Arabic" panose="02010000000000000000" pitchFamily="2" charset="-78"/>
              </a:rPr>
              <a:t>ز- عرفت الزراعة في مناطق تميزت باستقرار السكان. </a:t>
            </a:r>
          </a:p>
          <a:p>
            <a:pPr marL="457200" indent="-457200" algn="just" rtl="1">
              <a:spcBef>
                <a:spcPts val="0"/>
              </a:spcBef>
              <a:buFontTx/>
              <a:buChar char="-"/>
            </a:pPr>
            <a:endParaRPr lang="ar-EG" sz="3000" dirty="0">
              <a:cs typeface="Simplified Arabic" panose="02010000000000000000" pitchFamily="2" charset="-78"/>
            </a:endParaRPr>
          </a:p>
        </p:txBody>
      </p:sp>
    </p:spTree>
    <p:extLst>
      <p:ext uri="{BB962C8B-B14F-4D97-AF65-F5344CB8AC3E}">
        <p14:creationId xmlns:p14="http://schemas.microsoft.com/office/powerpoint/2010/main" val="26799877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500" dirty="0" smtClean="0">
                <a:cs typeface="Simplified Arabic" panose="02010000000000000000" pitchFamily="2" charset="-78"/>
              </a:rPr>
              <a:t>وقد اقترح </a:t>
            </a:r>
            <a:r>
              <a:rPr lang="ar-SA" sz="2500" b="1" dirty="0" smtClean="0">
                <a:solidFill>
                  <a:srgbClr val="FFFF00"/>
                </a:solidFill>
                <a:cs typeface="Simplified Arabic" panose="02010000000000000000" pitchFamily="2" charset="-78"/>
              </a:rPr>
              <a:t>سور</a:t>
            </a:r>
            <a:r>
              <a:rPr lang="ar-SA" sz="2500" dirty="0" smtClean="0">
                <a:cs typeface="Simplified Arabic" panose="02010000000000000000" pitchFamily="2" charset="-78"/>
              </a:rPr>
              <a:t> بناءا على ما ساقه من افتراضات أن الموطن الأول للزراعة هو جنوب شرقي أسيا، إذ أن هذه المنطقة تتوفر فيها كل المقومات اللازمة لنشأة الزراعة، فالمنطقة تتميز بتنوع تضاريسي ونباتي كبير، كما يوجد بها مناخ رطب يمتاز بوجود رياح تسقط أمطار وفيرة وفى نفس الوقت تمتاز بفترات جافة، ذلك إلى جانب أن هذه المنطقة تمتاز بوجود عدد كبير من الأنهار التي تساعد على الاتصال بين أجزاء العالم القديم، كما تعد بيئات مواتية للصيد.</a:t>
            </a:r>
          </a:p>
          <a:p>
            <a:pPr marL="0" indent="0" algn="just" rtl="1">
              <a:spcBef>
                <a:spcPts val="0"/>
              </a:spcBef>
            </a:pPr>
            <a:r>
              <a:rPr lang="ar-SA" sz="2500" dirty="0" smtClean="0">
                <a:cs typeface="Simplified Arabic" panose="02010000000000000000" pitchFamily="2" charset="-78"/>
              </a:rPr>
              <a:t>واقترح سور منطقة أخرى لمعرفة الزراعة، تتمثل في شمال غربي أمريكا اللاتينية خاصة في جواتيمالا، حيث عرفت الذرة والقرع والفول ثم انتشرت بعد ذلك إلى أمريكا الشمالية وجبال الانديز، مستندا في ذلك إلى عوامل تشبه تلم التي تميز بها إقليم جنوب شرقي أسيا.</a:t>
            </a:r>
          </a:p>
          <a:p>
            <a:pPr marL="0" indent="0" algn="just" rtl="1">
              <a:spcBef>
                <a:spcPts val="0"/>
              </a:spcBef>
            </a:pPr>
            <a:r>
              <a:rPr lang="ar-SA" sz="2500" dirty="0" smtClean="0">
                <a:cs typeface="Simplified Arabic" panose="02010000000000000000" pitchFamily="2" charset="-78"/>
              </a:rPr>
              <a:t>وواجهت النظرية نقدا كان اهم ما جاء فيه.</a:t>
            </a:r>
          </a:p>
          <a:p>
            <a:pPr marL="457200" indent="-457200" algn="just" rtl="1">
              <a:spcBef>
                <a:spcPts val="0"/>
              </a:spcBef>
              <a:buFont typeface="Arial" panose="020B0604020202020204" pitchFamily="34" charset="0"/>
              <a:buChar char="•"/>
            </a:pPr>
            <a:r>
              <a:rPr lang="ar-SA" sz="2500" dirty="0" smtClean="0">
                <a:cs typeface="Simplified Arabic" panose="02010000000000000000" pitchFamily="2" charset="-78"/>
              </a:rPr>
              <a:t>أن الاستقرار يجب أن يكون بعد معرفة الزراعة.</a:t>
            </a:r>
          </a:p>
          <a:p>
            <a:pPr marL="457200" indent="-457200" algn="just" rtl="1">
              <a:spcBef>
                <a:spcPts val="0"/>
              </a:spcBef>
              <a:buFont typeface="Arial" panose="020B0604020202020204" pitchFamily="34" charset="0"/>
              <a:buChar char="•"/>
            </a:pPr>
            <a:r>
              <a:rPr lang="ar-SA" sz="2500" dirty="0" smtClean="0">
                <a:cs typeface="Simplified Arabic" panose="02010000000000000000" pitchFamily="2" charset="-78"/>
              </a:rPr>
              <a:t>الجوع والغذاء من أسباب بحث الإنسان عن مصادر أخرى للغذاء.</a:t>
            </a:r>
          </a:p>
          <a:p>
            <a:pPr marL="457200" indent="-457200" algn="just" rtl="1">
              <a:spcBef>
                <a:spcPts val="0"/>
              </a:spcBef>
              <a:buFont typeface="Arial" panose="020B0604020202020204" pitchFamily="34" charset="0"/>
              <a:buChar char="•"/>
            </a:pPr>
            <a:r>
              <a:rPr lang="ar-SA" sz="2500" dirty="0" smtClean="0">
                <a:cs typeface="Simplified Arabic" panose="02010000000000000000" pitchFamily="2" charset="-78"/>
              </a:rPr>
              <a:t>أثبتت الأدلة الاركيولوجية أن الزراعة عرفت في مناطق الحشائش شبه الجافة.</a:t>
            </a:r>
          </a:p>
          <a:p>
            <a:pPr marL="0" indent="0" algn="just" rtl="1">
              <a:spcBef>
                <a:spcPts val="0"/>
              </a:spcBef>
            </a:pPr>
            <a:endParaRPr lang="ar-SA" sz="2500" dirty="0" smtClean="0">
              <a:cs typeface="Simplified Arabic" panose="02010000000000000000" pitchFamily="2" charset="-78"/>
            </a:endParaRPr>
          </a:p>
          <a:p>
            <a:pPr marL="457200" indent="-457200" algn="just" rtl="1">
              <a:spcBef>
                <a:spcPts val="0"/>
              </a:spcBef>
              <a:buFontTx/>
              <a:buChar char="-"/>
            </a:pPr>
            <a:endParaRPr lang="ar-EG" sz="2500" dirty="0">
              <a:cs typeface="Simplified Arabic" panose="02010000000000000000" pitchFamily="2" charset="-78"/>
            </a:endParaRPr>
          </a:p>
        </p:txBody>
      </p:sp>
    </p:spTree>
    <p:extLst>
      <p:ext uri="{BB962C8B-B14F-4D97-AF65-F5344CB8AC3E}">
        <p14:creationId xmlns:p14="http://schemas.microsoft.com/office/powerpoint/2010/main" val="38693062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FFFF00"/>
                </a:solidFill>
                <a:cs typeface="Simplified Arabic" panose="02010000000000000000" pitchFamily="2" charset="-78"/>
              </a:rPr>
              <a:t>نظرية تشيلد:</a:t>
            </a:r>
          </a:p>
          <a:p>
            <a:pPr marL="0" indent="0" algn="just" rtl="1">
              <a:spcBef>
                <a:spcPts val="0"/>
              </a:spcBef>
            </a:pPr>
            <a:r>
              <a:rPr lang="ar-SA" sz="3000" dirty="0" smtClean="0">
                <a:cs typeface="Simplified Arabic" panose="02010000000000000000" pitchFamily="2" charset="-78"/>
              </a:rPr>
              <a:t>افترض تشيلد أن منطقتي  شمال إفريقيا وغرب أسيا هما الموطن الأصلي للزراعة، بسبب ظروف المناخ التي سادت هاتين المنطقتين، بعد انتهاء الفترات المطيرة.</a:t>
            </a:r>
          </a:p>
          <a:p>
            <a:pPr marL="0" indent="0" algn="just" rtl="1">
              <a:spcBef>
                <a:spcPts val="0"/>
              </a:spcBef>
            </a:pPr>
            <a:r>
              <a:rPr lang="ar-SA" sz="3000" dirty="0" smtClean="0">
                <a:cs typeface="Simplified Arabic" panose="02010000000000000000" pitchFamily="2" charset="-78"/>
              </a:rPr>
              <a:t>وحدد أيضا مناطق الواحات كموقع للزراعة في المنطقتين بسبب توافر المياه الجوفية التي تنبثق من العيون.</a:t>
            </a:r>
          </a:p>
          <a:p>
            <a:pPr marL="0" indent="0" algn="just" rtl="1">
              <a:spcBef>
                <a:spcPts val="0"/>
              </a:spcBef>
            </a:pPr>
            <a:r>
              <a:rPr lang="ar-SA" sz="3000" dirty="0" smtClean="0">
                <a:cs typeface="Simplified Arabic" panose="02010000000000000000" pitchFamily="2" charset="-78"/>
              </a:rPr>
              <a:t>وخلاصة رأى تشيلد أن الظروف المناخية في أواخر البليوستوسين حتمت على الجماعات القليلة المتناثرة في مساحات واسعة أن تعيش في أماكن محدودة ضيقة كوادي النيل الأدنى ودجلة والفرات، وفى بعض الواحات المتناثرة في إقليم التركستان.</a:t>
            </a:r>
          </a:p>
          <a:p>
            <a:pPr marL="0" indent="0" algn="just" rtl="1">
              <a:spcBef>
                <a:spcPts val="0"/>
              </a:spcBef>
            </a:pPr>
            <a:endParaRPr lang="ar-SA" sz="3000" dirty="0" smtClean="0">
              <a:cs typeface="Simplified Arabic" panose="02010000000000000000" pitchFamily="2" charset="-78"/>
            </a:endParaRPr>
          </a:p>
          <a:p>
            <a:pPr marL="457200" indent="-457200" algn="just" rtl="1">
              <a:spcBef>
                <a:spcPts val="0"/>
              </a:spcBef>
              <a:buFontTx/>
              <a:buChar char="-"/>
            </a:pPr>
            <a:endParaRPr lang="ar-EG" sz="3000" dirty="0">
              <a:cs typeface="Simplified Arabic" panose="02010000000000000000" pitchFamily="2" charset="-78"/>
            </a:endParaRPr>
          </a:p>
        </p:txBody>
      </p:sp>
    </p:spTree>
    <p:extLst>
      <p:ext uri="{BB962C8B-B14F-4D97-AF65-F5344CB8AC3E}">
        <p14:creationId xmlns:p14="http://schemas.microsoft.com/office/powerpoint/2010/main" val="25042041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ctr" rtl="1">
              <a:spcBef>
                <a:spcPts val="0"/>
              </a:spcBef>
            </a:pPr>
            <a:r>
              <a:rPr lang="ar-SA" sz="2200" b="1" dirty="0" smtClean="0">
                <a:solidFill>
                  <a:srgbClr val="FFFF00"/>
                </a:solidFill>
                <a:cs typeface="Simplified Arabic" panose="02010000000000000000" pitchFamily="2" charset="-78"/>
              </a:rPr>
              <a:t>ب- الزراعة </a:t>
            </a:r>
            <a:r>
              <a:rPr lang="ar-SA" sz="2200" b="1" dirty="0">
                <a:solidFill>
                  <a:srgbClr val="FFFF00"/>
                </a:solidFill>
                <a:cs typeface="Simplified Arabic" panose="02010000000000000000" pitchFamily="2" charset="-78"/>
              </a:rPr>
              <a:t>وعلاقتها </a:t>
            </a:r>
            <a:r>
              <a:rPr lang="ar-SA" sz="2200" b="1" dirty="0" smtClean="0">
                <a:solidFill>
                  <a:srgbClr val="FFFF00"/>
                </a:solidFill>
                <a:cs typeface="Simplified Arabic" panose="02010000000000000000" pitchFamily="2" charset="-78"/>
              </a:rPr>
              <a:t>بالعوامل البشرية والحضارية.</a:t>
            </a:r>
            <a:endParaRPr lang="ar-SA" sz="2200" b="1" dirty="0">
              <a:solidFill>
                <a:srgbClr val="FFFF00"/>
              </a:solidFill>
              <a:cs typeface="Simplified Arabic" panose="02010000000000000000" pitchFamily="2" charset="-78"/>
            </a:endParaRPr>
          </a:p>
          <a:p>
            <a:pPr marL="0" indent="0" algn="just" rtl="1">
              <a:spcBef>
                <a:spcPts val="0"/>
              </a:spcBef>
            </a:pPr>
            <a:r>
              <a:rPr lang="ar-SA" sz="3000" b="1" dirty="0" smtClean="0">
                <a:solidFill>
                  <a:srgbClr val="FFFF00"/>
                </a:solidFill>
                <a:cs typeface="Simplified Arabic" panose="02010000000000000000" pitchFamily="2" charset="-78"/>
              </a:rPr>
              <a:t>1- نظرية بريدوود.</a:t>
            </a:r>
          </a:p>
          <a:p>
            <a:pPr marL="0" indent="0" algn="just" rtl="1">
              <a:spcBef>
                <a:spcPts val="0"/>
              </a:spcBef>
            </a:pPr>
            <a:r>
              <a:rPr lang="ar-SA" sz="2200" dirty="0" smtClean="0">
                <a:cs typeface="Simplified Arabic" panose="02010000000000000000" pitchFamily="2" charset="-78"/>
              </a:rPr>
              <a:t>فسر نشأة الزراعة بعوامل حضارية، على أساس أن التغيرات المناخية في إقليم جنوب غربي أسيا وشمال إفريقيا في نهاية البليوستوسن لم تكن مختلفة كثيرا عن التغيرات المناخية التي حدثت في فترات أخرى من هذا العصر.</a:t>
            </a:r>
          </a:p>
          <a:p>
            <a:pPr marL="0" indent="0" algn="just" rtl="1">
              <a:spcBef>
                <a:spcPts val="0"/>
              </a:spcBef>
            </a:pPr>
            <a:r>
              <a:rPr lang="ar-SA" sz="2200" dirty="0" smtClean="0">
                <a:cs typeface="Simplified Arabic" panose="02010000000000000000" pitchFamily="2" charset="-78"/>
              </a:rPr>
              <a:t>وفى رايه أن مناطق التلال الواقعة بالقرب من إقليم الهلال الخصيب كانت بمثابة (نطاقات نووية) أو بؤرية لقيام الزراعة، لتميزها بتنوع البيئة الطبيعية من ظروف مناخية ونباتية وحيوانية، وهو ما سمح للإنسان باستغلالها، ولا يمكن معرفة الزراعة في هذه المناطق قبل نهاية البليوستوسين على أساس أن المستوى الحضاري للإنسان لم يصل إلى الحج الذى يمكنه من معرفة الزراعة، ومن هذه النطاقات البؤرية انتشرت الزراعة إلى جهات مختلفة من العلام بطريقة الغزو الحضاري معتمدة في ذلك على نظام زراعة القرية.</a:t>
            </a:r>
          </a:p>
          <a:p>
            <a:pPr marL="0" indent="0" algn="just" rtl="1">
              <a:spcBef>
                <a:spcPts val="0"/>
              </a:spcBef>
            </a:pPr>
            <a:r>
              <a:rPr lang="ar-SA" sz="2200" dirty="0" smtClean="0">
                <a:cs typeface="Simplified Arabic" panose="02010000000000000000" pitchFamily="2" charset="-78"/>
              </a:rPr>
              <a:t>ونقدت النظرية على أساس:</a:t>
            </a:r>
          </a:p>
          <a:p>
            <a:pPr algn="just" rtl="1">
              <a:spcBef>
                <a:spcPts val="0"/>
              </a:spcBef>
              <a:buFont typeface="Arial" panose="020B0604020202020204" pitchFamily="34" charset="0"/>
              <a:buChar char="•"/>
            </a:pPr>
            <a:r>
              <a:rPr lang="ar-SA" sz="2200" dirty="0" smtClean="0">
                <a:cs typeface="Simplified Arabic" panose="02010000000000000000" pitchFamily="2" charset="-78"/>
              </a:rPr>
              <a:t>انه لم تسمح الظروف المناخية الدفيئة في البليوستوسين الأسفل والأوسط بمعرفة . </a:t>
            </a:r>
          </a:p>
          <a:p>
            <a:pPr algn="just" rtl="1">
              <a:spcBef>
                <a:spcPts val="0"/>
              </a:spcBef>
              <a:buFont typeface="Arial" panose="020B0604020202020204" pitchFamily="34" charset="0"/>
              <a:buChar char="•"/>
            </a:pPr>
            <a:r>
              <a:rPr lang="ar-SA" sz="2200" dirty="0" smtClean="0">
                <a:cs typeface="Simplified Arabic" panose="02010000000000000000" pitchFamily="2" charset="-78"/>
              </a:rPr>
              <a:t>عدم توفر ادلة اركيولوجية تثبت تفسير نشأة الزراعة بأسباب بشرية حضارية.</a:t>
            </a:r>
          </a:p>
          <a:p>
            <a:pPr marL="0" indent="0" algn="just" rtl="1">
              <a:spcBef>
                <a:spcPts val="0"/>
              </a:spcBef>
            </a:pPr>
            <a:endParaRPr lang="ar-SA" sz="2200" dirty="0" smtClean="0">
              <a:cs typeface="Simplified Arabic" panose="02010000000000000000" pitchFamily="2" charset="-78"/>
            </a:endParaRPr>
          </a:p>
          <a:p>
            <a:pPr marL="457200" indent="-457200" algn="just" rtl="1">
              <a:spcBef>
                <a:spcPts val="0"/>
              </a:spcBef>
              <a:buFontTx/>
              <a:buChar char="-"/>
            </a:pPr>
            <a:endParaRPr lang="ar-EG" sz="2200" dirty="0">
              <a:cs typeface="Simplified Arabic" panose="02010000000000000000" pitchFamily="2" charset="-78"/>
            </a:endParaRPr>
          </a:p>
        </p:txBody>
      </p:sp>
    </p:spTree>
    <p:extLst>
      <p:ext uri="{BB962C8B-B14F-4D97-AF65-F5344CB8AC3E}">
        <p14:creationId xmlns:p14="http://schemas.microsoft.com/office/powerpoint/2010/main" val="36879695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ctr" rtl="1">
              <a:spcBef>
                <a:spcPts val="0"/>
              </a:spcBef>
            </a:pPr>
            <a:r>
              <a:rPr lang="ar-SA" sz="2900" b="1" dirty="0" smtClean="0">
                <a:solidFill>
                  <a:srgbClr val="FFFF00"/>
                </a:solidFill>
                <a:cs typeface="Simplified Arabic" panose="02010000000000000000" pitchFamily="2" charset="-78"/>
              </a:rPr>
              <a:t>الزراعة </a:t>
            </a:r>
            <a:r>
              <a:rPr lang="ar-SA" sz="2900" b="1" dirty="0">
                <a:solidFill>
                  <a:srgbClr val="FFFF00"/>
                </a:solidFill>
                <a:cs typeface="Simplified Arabic" panose="02010000000000000000" pitchFamily="2" charset="-78"/>
              </a:rPr>
              <a:t>وعلاقتها </a:t>
            </a:r>
            <a:r>
              <a:rPr lang="ar-SA" sz="2900" b="1" dirty="0" smtClean="0">
                <a:solidFill>
                  <a:srgbClr val="FFFF00"/>
                </a:solidFill>
                <a:cs typeface="Simplified Arabic" panose="02010000000000000000" pitchFamily="2" charset="-78"/>
              </a:rPr>
              <a:t>بالعوامل البشرية والحضارية.</a:t>
            </a:r>
            <a:endParaRPr lang="ar-SA" sz="2900" b="1" dirty="0">
              <a:solidFill>
                <a:srgbClr val="FFFF00"/>
              </a:solidFill>
              <a:cs typeface="Simplified Arabic" panose="02010000000000000000" pitchFamily="2" charset="-78"/>
            </a:endParaRPr>
          </a:p>
          <a:p>
            <a:pPr marL="0" indent="0" algn="just" rtl="1">
              <a:spcBef>
                <a:spcPts val="0"/>
              </a:spcBef>
            </a:pPr>
            <a:r>
              <a:rPr lang="ar-SA" sz="2900" b="1" dirty="0" smtClean="0">
                <a:solidFill>
                  <a:srgbClr val="FFFF00"/>
                </a:solidFill>
                <a:cs typeface="Simplified Arabic" panose="02010000000000000000" pitchFamily="2" charset="-78"/>
              </a:rPr>
              <a:t>2- نظرية بينفورد.</a:t>
            </a:r>
          </a:p>
          <a:p>
            <a:pPr marL="0" indent="0" algn="just" rtl="1">
              <a:spcBef>
                <a:spcPts val="0"/>
              </a:spcBef>
            </a:pPr>
            <a:r>
              <a:rPr lang="ar-SA" sz="2900" dirty="0" smtClean="0">
                <a:cs typeface="Simplified Arabic" panose="02010000000000000000" pitchFamily="2" charset="-78"/>
              </a:rPr>
              <a:t>قدمت عام 1964 وافترض فيها بينفورد أن الأقاليم التي تتميز بوفرة المواد الغذائية سواء عن طريق القنص أو الجمع والالتقاط، يحدث فيها توازن بين أعداد السكان والغذاء، وفى مثل هذه الظروف المستقرة تعيش المجموعات الحضارية في مستوى استهلاكي للغذاء، يقع ادنى من الإمكانات المتاحة للحصول على الغذاء. وبالتالي تصبح الحاجة إلى غذاء اكثر محدودة، وقد حاول بينفورد تفسير نشأة الزراعة في نهاية البليوستوسين بعاملين رئيسيين هما:</a:t>
            </a:r>
          </a:p>
          <a:p>
            <a:pPr marL="0" indent="0" algn="just" rtl="1">
              <a:spcBef>
                <a:spcPts val="0"/>
              </a:spcBef>
            </a:pPr>
            <a:r>
              <a:rPr lang="ar-SA" sz="2900" dirty="0" smtClean="0">
                <a:cs typeface="Simplified Arabic" panose="02010000000000000000" pitchFamily="2" charset="-78"/>
              </a:rPr>
              <a:t>أ- التغير في عناصر البيئة الطبيعية والذى ارتبط به تقلص في صورة الحياة الطبيعية، وبالتالي تناقص فرص الحصول على الغذاء ومن ثم اختلال التوازن بين حجم السكان والكميات المتاحة من الغذاء. </a:t>
            </a:r>
          </a:p>
          <a:p>
            <a:pPr marL="0" indent="0" algn="just" rtl="1">
              <a:spcBef>
                <a:spcPts val="0"/>
              </a:spcBef>
            </a:pPr>
            <a:endParaRPr lang="ar-SA" sz="2900" dirty="0" smtClean="0">
              <a:cs typeface="Simplified Arabic" panose="02010000000000000000" pitchFamily="2" charset="-78"/>
            </a:endParaRPr>
          </a:p>
          <a:p>
            <a:pPr marL="457200" indent="-457200" algn="just" rtl="1">
              <a:spcBef>
                <a:spcPts val="0"/>
              </a:spcBef>
              <a:buFontTx/>
              <a:buChar char="-"/>
            </a:pPr>
            <a:endParaRPr lang="ar-EG" sz="2900" dirty="0">
              <a:cs typeface="Simplified Arabic" panose="02010000000000000000" pitchFamily="2" charset="-78"/>
            </a:endParaRPr>
          </a:p>
        </p:txBody>
      </p:sp>
    </p:spTree>
    <p:extLst>
      <p:ext uri="{BB962C8B-B14F-4D97-AF65-F5344CB8AC3E}">
        <p14:creationId xmlns:p14="http://schemas.microsoft.com/office/powerpoint/2010/main" val="23991444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ب- حدوث تغير في التركيب الديموجرافى للإقليم، بحيث يؤثر كل إقليم في الأخر، وبالتالي يحدث اختلاف في التوازن بين حجمي السكان والغذاء، إذ ترتفع الكثافة السكانية في منطقة على حساب أخرى.</a:t>
            </a:r>
          </a:p>
          <a:p>
            <a:pPr marL="0" indent="0" algn="just" rtl="1">
              <a:spcBef>
                <a:spcPts val="0"/>
              </a:spcBef>
            </a:pPr>
            <a:r>
              <a:rPr lang="ar-SA" dirty="0" smtClean="0">
                <a:cs typeface="Simplified Arabic" panose="02010000000000000000" pitchFamily="2" charset="-78"/>
              </a:rPr>
              <a:t>معنى ما سبق، أن بينفورد يعتبر أن التغيرات المناخية التي حدثت في البيوستوسين الأعلى سببا ثانويا في تفسير نشأة الزراعة، بينما يعتبر العامل الديموجرافى هو العامل الأول.</a:t>
            </a:r>
          </a:p>
          <a:p>
            <a:pPr marL="0" indent="0" algn="just" rtl="1">
              <a:spcBef>
                <a:spcPts val="0"/>
              </a:spcBef>
            </a:pPr>
            <a:r>
              <a:rPr lang="ar-SA" dirty="0" smtClean="0">
                <a:cs typeface="Simplified Arabic" panose="02010000000000000000" pitchFamily="2" charset="-78"/>
              </a:rPr>
              <a:t>وخلاصة النظرية، أن أعداد تحركت مع نهاية البليوستوسين من سكان المناطق السهلية الساحلية إلى جهات داخلية وذلك في الشرق الأوسط واسيا وأمريكا الوسطى والجنوبية.</a:t>
            </a:r>
          </a:p>
          <a:p>
            <a:pPr marL="457200" indent="-457200" algn="just" rtl="1">
              <a:spcBef>
                <a:spcPts val="0"/>
              </a:spcBef>
              <a:buFontTx/>
              <a:buChar char="-"/>
            </a:pPr>
            <a:endParaRPr lang="ar-EG" dirty="0">
              <a:cs typeface="Simplified Arabic" panose="02010000000000000000" pitchFamily="2" charset="-78"/>
            </a:endParaRPr>
          </a:p>
        </p:txBody>
      </p:sp>
    </p:spTree>
    <p:extLst>
      <p:ext uri="{BB962C8B-B14F-4D97-AF65-F5344CB8AC3E}">
        <p14:creationId xmlns:p14="http://schemas.microsoft.com/office/powerpoint/2010/main" val="23310674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100" b="1" dirty="0" smtClean="0">
                <a:solidFill>
                  <a:srgbClr val="FFFF00"/>
                </a:solidFill>
                <a:cs typeface="Simplified Arabic" panose="02010000000000000000" pitchFamily="2" charset="-78"/>
              </a:rPr>
              <a:t>نقد النظرية:</a:t>
            </a:r>
          </a:p>
          <a:p>
            <a:pPr marL="0" indent="0" algn="just" rtl="1">
              <a:spcBef>
                <a:spcPts val="0"/>
              </a:spcBef>
            </a:pPr>
            <a:r>
              <a:rPr lang="ar-SA" sz="3100" dirty="0" smtClean="0">
                <a:cs typeface="Simplified Arabic" panose="02010000000000000000" pitchFamily="2" charset="-78"/>
              </a:rPr>
              <a:t>( لم تتلق الجهات الداخلية خلال البليوستوسين إلا كميات محدودة من الأمطار سمحت بنمو حياة عشبية أو نباتات تتحمل الجفاف، عاش عليها الإنسان قانصا للحيوانات وجامعا للغذاء، وقد تأثرت الجهات الساحلية بالتغيرات في مستوى سطح البحر خلال البليوستوسين، وادى ذلك بطبيعة الحال إلى قيام مجتمعات شبه مستقرة أو مجتمعات أخرى مستقرة تمارس حرفة الصيد البحري).</a:t>
            </a:r>
          </a:p>
          <a:p>
            <a:pPr marL="0" indent="0" algn="just" rtl="1">
              <a:spcBef>
                <a:spcPts val="0"/>
              </a:spcBef>
            </a:pPr>
            <a:r>
              <a:rPr lang="ar-SA" sz="3100" dirty="0" smtClean="0">
                <a:cs typeface="Simplified Arabic" panose="02010000000000000000" pitchFamily="2" charset="-78"/>
              </a:rPr>
              <a:t>وبناء على ذلك تصبح تحركات السكان من المناطق الساحلية إلى الجهات الداخلية المجاورة لها قائمة في الأجيال المتأخرة، وقد نمت هذه التحركات بعد معرفة الزراعة في الجهات الداخلية وليس قبلها وهو عكس ما تصوره بينفورد. </a:t>
            </a:r>
          </a:p>
        </p:txBody>
      </p:sp>
    </p:spTree>
    <p:extLst>
      <p:ext uri="{BB962C8B-B14F-4D97-AF65-F5344CB8AC3E}">
        <p14:creationId xmlns:p14="http://schemas.microsoft.com/office/powerpoint/2010/main" val="32952008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300" b="1" dirty="0" smtClean="0">
                <a:solidFill>
                  <a:srgbClr val="FFFF00"/>
                </a:solidFill>
                <a:cs typeface="Simplified Arabic" panose="02010000000000000000" pitchFamily="2" charset="-78"/>
              </a:rPr>
              <a:t>نظرية فلانرى:</a:t>
            </a:r>
          </a:p>
          <a:p>
            <a:pPr marL="0" indent="0" algn="just" rtl="1">
              <a:spcBef>
                <a:spcPts val="0"/>
              </a:spcBef>
            </a:pPr>
            <a:r>
              <a:rPr lang="ar-SA" sz="3300" dirty="0" smtClean="0">
                <a:cs typeface="Simplified Arabic" panose="02010000000000000000" pitchFamily="2" charset="-78"/>
              </a:rPr>
              <a:t>قدمت عام 1968 لمعالجة القصور في النظريات السابقة ( بريدوورد – بينفورد ) واعتمدت على مبادئ عدة طبقها على وادى تيهواكان في المكسيك.</a:t>
            </a:r>
          </a:p>
          <a:p>
            <a:pPr marL="0" indent="0" algn="just" rtl="1">
              <a:spcBef>
                <a:spcPts val="0"/>
              </a:spcBef>
            </a:pPr>
            <a:r>
              <a:rPr lang="ar-SA" sz="3300" dirty="0" smtClean="0">
                <a:cs typeface="Simplified Arabic" panose="02010000000000000000" pitchFamily="2" charset="-78"/>
              </a:rPr>
              <a:t>وقد افترض فلانرى في نظريته، أن الانتقال من حياة القنص والجمع إلى الزراعة مع حدوث تغير في أنماط العمران والتركيب الاجتماعي.</a:t>
            </a:r>
          </a:p>
          <a:p>
            <a:pPr marL="0" indent="0" algn="just" rtl="1">
              <a:spcBef>
                <a:spcPts val="0"/>
              </a:spcBef>
            </a:pPr>
            <a:r>
              <a:rPr lang="ar-SA" sz="3300" dirty="0" smtClean="0">
                <a:cs typeface="Simplified Arabic" panose="02010000000000000000" pitchFamily="2" charset="-78"/>
              </a:rPr>
              <a:t>واعتقد فلانرى أن معرفة الإنسان للزراعة كانت لظروف أجبرته على ذلك، أو بعبارة أخرى لم يكن له حق الاختيار.</a:t>
            </a:r>
          </a:p>
          <a:p>
            <a:pPr marL="0" indent="0" algn="just" rtl="1">
              <a:spcBef>
                <a:spcPts val="0"/>
              </a:spcBef>
            </a:pPr>
            <a:endParaRPr lang="ar-SA" sz="3300" dirty="0" smtClean="0">
              <a:cs typeface="Simplified Arabic" panose="02010000000000000000" pitchFamily="2" charset="-78"/>
            </a:endParaRPr>
          </a:p>
          <a:p>
            <a:pPr marL="0" indent="0" algn="just" rtl="1">
              <a:spcBef>
                <a:spcPts val="0"/>
              </a:spcBef>
            </a:pPr>
            <a:endParaRPr lang="ar-SA" sz="3300" dirty="0" smtClean="0">
              <a:cs typeface="Simplified Arabic" panose="02010000000000000000" pitchFamily="2" charset="-78"/>
            </a:endParaRPr>
          </a:p>
          <a:p>
            <a:pPr marL="457200" indent="-457200" algn="just" rtl="1">
              <a:spcBef>
                <a:spcPts val="0"/>
              </a:spcBef>
              <a:buFontTx/>
              <a:buChar char="-"/>
            </a:pPr>
            <a:endParaRPr lang="ar-EG" sz="3300" dirty="0">
              <a:cs typeface="Simplified Arabic" panose="02010000000000000000" pitchFamily="2" charset="-78"/>
            </a:endParaRPr>
          </a:p>
        </p:txBody>
      </p:sp>
    </p:spTree>
    <p:extLst>
      <p:ext uri="{BB962C8B-B14F-4D97-AF65-F5344CB8AC3E}">
        <p14:creationId xmlns:p14="http://schemas.microsoft.com/office/powerpoint/2010/main" val="2840713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900" dirty="0" smtClean="0">
                <a:cs typeface="Simplified Arabic" panose="02010000000000000000" pitchFamily="2" charset="-78"/>
              </a:rPr>
              <a:t>وفى النهاية لا نجد إجابة واضحة عن </a:t>
            </a:r>
            <a:r>
              <a:rPr lang="ar-SA" sz="2900" b="1" dirty="0" smtClean="0">
                <a:solidFill>
                  <a:srgbClr val="FFFF00"/>
                </a:solidFill>
                <a:cs typeface="Simplified Arabic" panose="02010000000000000000" pitchFamily="2" charset="-78"/>
              </a:rPr>
              <a:t>السؤال التالي: أين نشأت الزراعة؟</a:t>
            </a:r>
          </a:p>
          <a:p>
            <a:pPr marL="0" indent="0" algn="just" rtl="1">
              <a:spcBef>
                <a:spcPts val="0"/>
              </a:spcBef>
            </a:pPr>
            <a:r>
              <a:rPr lang="ar-SA" sz="2900" dirty="0" smtClean="0">
                <a:cs typeface="Simplified Arabic" panose="02010000000000000000" pitchFamily="2" charset="-78"/>
              </a:rPr>
              <a:t>الإجابات عديدة وانقسمت إلى نظريتين: الأولى تجيب على السؤال من منطلق أن الزراعة نشأت في مكان معين ثم انتشرت إلى بقية مناطق العالم.</a:t>
            </a:r>
          </a:p>
          <a:p>
            <a:pPr marL="0" indent="0" algn="just" rtl="1">
              <a:spcBef>
                <a:spcPts val="0"/>
              </a:spcBef>
            </a:pPr>
            <a:r>
              <a:rPr lang="ar-SA" sz="2900" dirty="0" smtClean="0">
                <a:cs typeface="Simplified Arabic" panose="02010000000000000000" pitchFamily="2" charset="-78"/>
              </a:rPr>
              <a:t>والثانية: ترى أن العقل البشرى يتمتع بإمكانات كبيرة، فحيث تظهر البيئة الملائمة تظهر الحضارة المناسبة، فمن الجائز أن تكون الزراعة قد نشأت في أماكن مختلفة وأزمنة مختلفة.</a:t>
            </a:r>
          </a:p>
          <a:p>
            <a:pPr marL="0" indent="0" algn="just" rtl="1">
              <a:spcBef>
                <a:spcPts val="0"/>
              </a:spcBef>
            </a:pPr>
            <a:r>
              <a:rPr lang="ar-SA" sz="2900" dirty="0" smtClean="0">
                <a:cs typeface="Simplified Arabic" panose="02010000000000000000" pitchFamily="2" charset="-78"/>
              </a:rPr>
              <a:t>- تتبع الاركيولوجيون الموطن الأصلي للزراعة من خلال البحث عن الأثار الخاصة بنشأتها، في مواطن الحضارات القديمة، فحيثما وجدت الآلات الحجرية المستخدمة في الزراعة كالمناجل أو أدوات أخرى مثل الطواحين أو الفخار كان هذا دليلا على وجود الزراعة، بالإضافة إلى بقايا نباتات مثل القمح والشعير اللذان يعدان من اقدم الحبوب التي عرفت في العصر الحجري الحديث.</a:t>
            </a:r>
          </a:p>
          <a:p>
            <a:pPr marL="0" indent="0" algn="just" rtl="1">
              <a:spcBef>
                <a:spcPts val="0"/>
              </a:spcBef>
            </a:pPr>
            <a:endParaRPr lang="ar-SA" sz="2900" dirty="0" smtClean="0">
              <a:cs typeface="Simplified Arabic" panose="02010000000000000000" pitchFamily="2" charset="-78"/>
            </a:endParaRPr>
          </a:p>
          <a:p>
            <a:pPr marL="457200" indent="-457200" algn="just" rtl="1">
              <a:spcBef>
                <a:spcPts val="0"/>
              </a:spcBef>
              <a:buFontTx/>
              <a:buChar char="-"/>
            </a:pPr>
            <a:endParaRPr lang="ar-EG" sz="2900" dirty="0">
              <a:cs typeface="Simplified Arabic" panose="02010000000000000000" pitchFamily="2" charset="-78"/>
            </a:endParaRPr>
          </a:p>
        </p:txBody>
      </p:sp>
    </p:spTree>
    <p:extLst>
      <p:ext uri="{BB962C8B-B14F-4D97-AF65-F5344CB8AC3E}">
        <p14:creationId xmlns:p14="http://schemas.microsoft.com/office/powerpoint/2010/main" val="18066211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700" dirty="0" smtClean="0">
                <a:cs typeface="Simplified Arabic" panose="02010000000000000000" pitchFamily="2" charset="-78"/>
              </a:rPr>
              <a:t>وتشير الأدلة من تتبع أصول الأنواع البرية للنباتات والحيوانات إلى </a:t>
            </a:r>
            <a:r>
              <a:rPr lang="ar-SA" sz="2700" dirty="0" smtClean="0">
                <a:solidFill>
                  <a:srgbClr val="FFFF00"/>
                </a:solidFill>
                <a:cs typeface="Simplified Arabic" panose="02010000000000000000" pitchFamily="2" charset="-78"/>
              </a:rPr>
              <a:t>أن إقليم جنوب غربي أسيا هو الوطن الأول للزراعة،</a:t>
            </a:r>
            <a:r>
              <a:rPr lang="ar-SA" sz="2700" dirty="0" smtClean="0">
                <a:cs typeface="Simplified Arabic" panose="02010000000000000000" pitchFamily="2" charset="-78"/>
              </a:rPr>
              <a:t> ففي عدة مواقع في السواحل الشرقية للبحر المتوسط وهضبة الأناضول وأراضي الرافدين وهضبة ايران، عثر على بقايا أنواع برية من القمح والشعير، وبعض محاصيل البقول خاصة العدس والحمص والجلبان بالإضافة إلى كتان. كما وجدت بقايا عظام حيوانات خاصة الماعز والأغنام والماشية والخنازير.</a:t>
            </a:r>
          </a:p>
          <a:p>
            <a:pPr marL="0" indent="0" algn="just" rtl="1">
              <a:spcBef>
                <a:spcPts val="0"/>
              </a:spcBef>
            </a:pPr>
            <a:r>
              <a:rPr lang="ar-SA" sz="2700" dirty="0" smtClean="0">
                <a:cs typeface="Simplified Arabic" panose="02010000000000000000" pitchFamily="2" charset="-78"/>
              </a:rPr>
              <a:t>ورغم الاعتراف بان إقليم جنوب غربي أسيا هو الوطن الأصلي للزراعة، فقد اختلفت الآراء أيضا حول تحديد منطقة معينة داخل الإقليم لمعرفة الزراعة، فهناك من يرى أن هذه المنطقة هي حوض قزوين، ويعتقد البعض الأخر أن مرتفعات الأناضول وهضبة ايران وحوض قزوين وبلوخستان ووسط شبه الجزيرة العربية كلها مناطق هامشية لمراكز الزراعة الرئيسية. ومن هذه الأقاليم انتشرت الزراعة إلى جهات العالم القديم عن طريق الغزو الحضاري.</a:t>
            </a:r>
          </a:p>
          <a:p>
            <a:pPr marL="0" indent="0" algn="just" rtl="1">
              <a:spcBef>
                <a:spcPts val="0"/>
              </a:spcBef>
            </a:pPr>
            <a:endParaRPr lang="ar-SA" sz="2700" dirty="0" smtClean="0">
              <a:cs typeface="Simplified Arabic" panose="02010000000000000000" pitchFamily="2" charset="-78"/>
            </a:endParaRPr>
          </a:p>
          <a:p>
            <a:pPr marL="457200" indent="-457200" algn="just" rtl="1">
              <a:spcBef>
                <a:spcPts val="0"/>
              </a:spcBef>
              <a:buFontTx/>
              <a:buChar char="-"/>
            </a:pPr>
            <a:endParaRPr lang="ar-EG" sz="2700" dirty="0">
              <a:cs typeface="Simplified Arabic" panose="02010000000000000000" pitchFamily="2" charset="-78"/>
            </a:endParaRPr>
          </a:p>
        </p:txBody>
      </p:sp>
    </p:spTree>
    <p:extLst>
      <p:ext uri="{BB962C8B-B14F-4D97-AF65-F5344CB8AC3E}">
        <p14:creationId xmlns:p14="http://schemas.microsoft.com/office/powerpoint/2010/main" val="5151916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59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900" dirty="0" smtClean="0">
                <a:solidFill>
                  <a:srgbClr val="FFFF00"/>
                </a:solidFill>
                <a:cs typeface="Simplified Arabic" panose="02010000000000000000" pitchFamily="2" charset="-78"/>
              </a:rPr>
              <a:t>وقد اختلفت أسباب انتشار الزراعة من موطنها إلى الجهات الأخرى:</a:t>
            </a:r>
          </a:p>
          <a:p>
            <a:pPr marL="0" indent="0" algn="just" rtl="1">
              <a:spcBef>
                <a:spcPts val="0"/>
              </a:spcBef>
            </a:pPr>
            <a:r>
              <a:rPr lang="ar-SA" sz="2900" dirty="0" smtClean="0">
                <a:cs typeface="Simplified Arabic" panose="02010000000000000000" pitchFamily="2" charset="-78"/>
              </a:rPr>
              <a:t>1- نمو الحياة المدنية في مراكز الحضارات القديمة في الحوض الشرقي للبحر المتوسط وفى شرقي أوروبا والهند.</a:t>
            </a:r>
          </a:p>
          <a:p>
            <a:pPr marL="0" indent="0" algn="just" rtl="1">
              <a:spcBef>
                <a:spcPts val="0"/>
              </a:spcBef>
            </a:pPr>
            <a:r>
              <a:rPr lang="ar-SA" sz="2900" dirty="0" smtClean="0">
                <a:cs typeface="Simplified Arabic" panose="02010000000000000000" pitchFamily="2" charset="-78"/>
              </a:rPr>
              <a:t>2- طريقة الزراعة البدائية التي اتبعها الزراع الأوائل التي سببت إجهاد التربة باستثناء مناطق الأودية التي توافرت لها مقومات تجديد خصوبة التربة، بما تحمله الأنهار من طمى، ولذلك كان على مجتمعات المزارعين أن تهجر محلاتها من أن لأخر لتبحث عن حقول جديدة في أماكن غير مأهولة، أو تستولى على أراض مازالت في أيدي جامعي القوت وصيادي البر والبحر.</a:t>
            </a:r>
          </a:p>
          <a:p>
            <a:pPr marL="0" indent="0" algn="just" rtl="1">
              <a:spcBef>
                <a:spcPts val="0"/>
              </a:spcBef>
            </a:pPr>
            <a:r>
              <a:rPr lang="ar-SA" sz="2900" dirty="0" smtClean="0">
                <a:cs typeface="Simplified Arabic" panose="02010000000000000000" pitchFamily="2" charset="-78"/>
              </a:rPr>
              <a:t>3- الزيادة السكانية في مناطق الحضارات القديمة والمرتبطة باختراع الآت جديدة وزيادة إنتاجية الأرض أثره في الوصول إلى مرحلة زاد فيها السكان عن إنتاج الطعام، وبالتالي حدثت تحركات سكانية إلى مناطق اقل ازدحاما لم تصلها الزراعة. </a:t>
            </a:r>
          </a:p>
          <a:p>
            <a:pPr marL="0" indent="0" algn="just" rtl="1">
              <a:spcBef>
                <a:spcPts val="0"/>
              </a:spcBef>
            </a:pPr>
            <a:endParaRPr lang="ar-SA" sz="2900" dirty="0" smtClean="0">
              <a:cs typeface="Simplified Arabic" panose="02010000000000000000" pitchFamily="2" charset="-78"/>
            </a:endParaRPr>
          </a:p>
          <a:p>
            <a:pPr marL="457200" indent="-457200" algn="just" rtl="1">
              <a:spcBef>
                <a:spcPts val="0"/>
              </a:spcBef>
              <a:buFontTx/>
              <a:buChar char="-"/>
            </a:pPr>
            <a:endParaRPr lang="ar-EG" sz="2900" dirty="0">
              <a:cs typeface="Simplified Arabic" panose="02010000000000000000" pitchFamily="2" charset="-78"/>
            </a:endParaRPr>
          </a:p>
        </p:txBody>
      </p:sp>
    </p:spTree>
    <p:extLst>
      <p:ext uri="{BB962C8B-B14F-4D97-AF65-F5344CB8AC3E}">
        <p14:creationId xmlns:p14="http://schemas.microsoft.com/office/powerpoint/2010/main" val="20643443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60</a:t>
            </a:fld>
            <a:endParaRPr lang="en-US" sz="2000" dirty="0">
              <a:solidFill>
                <a:prstClr val="white"/>
              </a:solidFill>
              <a:latin typeface="Calibri" pitchFamily="34" charset="0"/>
            </a:endParaRPr>
          </a:p>
        </p:txBody>
      </p:sp>
      <p:grpSp>
        <p:nvGrpSpPr>
          <p:cNvPr id="6" name="Group 5"/>
          <p:cNvGrpSpPr/>
          <p:nvPr/>
        </p:nvGrpSpPr>
        <p:grpSpPr>
          <a:xfrm>
            <a:off x="0" y="0"/>
            <a:ext cx="5268182" cy="6887817"/>
            <a:chOff x="0" y="0"/>
            <a:chExt cx="5268182" cy="6887817"/>
          </a:xfrm>
        </p:grpSpPr>
        <p:pic>
          <p:nvPicPr>
            <p:cNvPr id="4" name="Picture 3"/>
            <p:cNvPicPr>
              <a:picLocks noChangeAspect="1"/>
            </p:cNvPicPr>
            <p:nvPr/>
          </p:nvPicPr>
          <p:blipFill>
            <a:blip r:embed="rId2"/>
            <a:stretch>
              <a:fillRect/>
            </a:stretch>
          </p:blipFill>
          <p:spPr>
            <a:xfrm>
              <a:off x="0" y="0"/>
              <a:ext cx="5268182" cy="6887817"/>
            </a:xfrm>
            <a:prstGeom prst="rect">
              <a:avLst/>
            </a:prstGeom>
          </p:spPr>
        </p:pic>
        <p:sp>
          <p:nvSpPr>
            <p:cNvPr id="5" name="Rectangle 4"/>
            <p:cNvSpPr/>
            <p:nvPr/>
          </p:nvSpPr>
          <p:spPr>
            <a:xfrm>
              <a:off x="3124200" y="6376988"/>
              <a:ext cx="990600" cy="4810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192841192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61</a:t>
            </a:fld>
            <a:endParaRPr lang="en-US" sz="2000" dirty="0">
              <a:solidFill>
                <a:prstClr val="white"/>
              </a:solidFill>
              <a:latin typeface="Calibri" pitchFamily="34" charset="0"/>
            </a:endParaRPr>
          </a:p>
        </p:txBody>
      </p:sp>
      <p:grpSp>
        <p:nvGrpSpPr>
          <p:cNvPr id="7" name="Group 6"/>
          <p:cNvGrpSpPr/>
          <p:nvPr/>
        </p:nvGrpSpPr>
        <p:grpSpPr>
          <a:xfrm>
            <a:off x="0" y="228601"/>
            <a:ext cx="10058400" cy="6629400"/>
            <a:chOff x="-2209801" y="-2419718"/>
            <a:chExt cx="10738770" cy="7194857"/>
          </a:xfrm>
        </p:grpSpPr>
        <p:pic>
          <p:nvPicPr>
            <p:cNvPr id="2" name="Picture 1"/>
            <p:cNvPicPr>
              <a:picLocks noChangeAspect="1"/>
            </p:cNvPicPr>
            <p:nvPr/>
          </p:nvPicPr>
          <p:blipFill rotWithShape="1">
            <a:blip r:embed="rId2"/>
            <a:srcRect b="5694"/>
            <a:stretch/>
          </p:blipFill>
          <p:spPr>
            <a:xfrm rot="5400000">
              <a:off x="-437845" y="-4191674"/>
              <a:ext cx="7194857" cy="10738770"/>
            </a:xfrm>
            <a:prstGeom prst="rect">
              <a:avLst/>
            </a:prstGeom>
          </p:spPr>
        </p:pic>
        <p:sp>
          <p:nvSpPr>
            <p:cNvPr id="3" name="Rectangle 2"/>
            <p:cNvSpPr/>
            <p:nvPr/>
          </p:nvSpPr>
          <p:spPr>
            <a:xfrm>
              <a:off x="-1676400" y="3352800"/>
              <a:ext cx="406717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500" b="1" dirty="0" smtClean="0"/>
                <a:t>انتشار الزراعة في أوراسيا وإفريقيا</a:t>
              </a:r>
              <a:endParaRPr lang="ar-EG" sz="2500" b="1" dirty="0"/>
            </a:p>
          </p:txBody>
        </p:sp>
      </p:grpSp>
    </p:spTree>
    <p:extLst>
      <p:ext uri="{BB962C8B-B14F-4D97-AF65-F5344CB8AC3E}">
        <p14:creationId xmlns:p14="http://schemas.microsoft.com/office/powerpoint/2010/main" val="190697373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62</a:t>
            </a:fld>
            <a:endParaRPr lang="en-US" sz="2000" dirty="0">
              <a:solidFill>
                <a:prstClr val="white"/>
              </a:solidFill>
              <a:latin typeface="Calibri" pitchFamily="34" charset="0"/>
            </a:endParaRPr>
          </a:p>
        </p:txBody>
      </p:sp>
      <p:grpSp>
        <p:nvGrpSpPr>
          <p:cNvPr id="5" name="Group 4"/>
          <p:cNvGrpSpPr/>
          <p:nvPr/>
        </p:nvGrpSpPr>
        <p:grpSpPr>
          <a:xfrm>
            <a:off x="0" y="-44364"/>
            <a:ext cx="8839200" cy="6902364"/>
            <a:chOff x="0" y="-44364"/>
            <a:chExt cx="8839200" cy="6902364"/>
          </a:xfrm>
        </p:grpSpPr>
        <p:pic>
          <p:nvPicPr>
            <p:cNvPr id="4" name="Picture 3"/>
            <p:cNvPicPr>
              <a:picLocks noChangeAspect="1"/>
            </p:cNvPicPr>
            <p:nvPr/>
          </p:nvPicPr>
          <p:blipFill rotWithShape="1">
            <a:blip r:embed="rId2"/>
            <a:srcRect l="3949"/>
            <a:stretch/>
          </p:blipFill>
          <p:spPr>
            <a:xfrm rot="-5400000">
              <a:off x="968418" y="-1012782"/>
              <a:ext cx="6902364" cy="8839200"/>
            </a:xfrm>
            <a:prstGeom prst="rect">
              <a:avLst/>
            </a:prstGeom>
          </p:spPr>
        </p:pic>
        <p:sp>
          <p:nvSpPr>
            <p:cNvPr id="3" name="Rectangle 2"/>
            <p:cNvSpPr/>
            <p:nvPr/>
          </p:nvSpPr>
          <p:spPr>
            <a:xfrm>
              <a:off x="5933900" y="5410200"/>
              <a:ext cx="1066800" cy="461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sz="2500" b="1" dirty="0"/>
            </a:p>
          </p:txBody>
        </p:sp>
      </p:grpSp>
    </p:spTree>
    <p:extLst>
      <p:ext uri="{BB962C8B-B14F-4D97-AF65-F5344CB8AC3E}">
        <p14:creationId xmlns:p14="http://schemas.microsoft.com/office/powerpoint/2010/main" val="33039534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63</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654358" y="0"/>
            <a:ext cx="4191000" cy="6887050"/>
          </a:xfrm>
          <a:prstGeom prst="rect">
            <a:avLst/>
          </a:prstGeom>
        </p:spPr>
      </p:pic>
    </p:spTree>
    <p:extLst>
      <p:ext uri="{BB962C8B-B14F-4D97-AF65-F5344CB8AC3E}">
        <p14:creationId xmlns:p14="http://schemas.microsoft.com/office/powerpoint/2010/main" val="35144475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ctr" rtl="1">
              <a:spcBef>
                <a:spcPts val="0"/>
              </a:spcBef>
            </a:pPr>
            <a:r>
              <a:rPr lang="ar-SA" sz="3000" b="1" dirty="0" smtClean="0">
                <a:solidFill>
                  <a:srgbClr val="FFFF00"/>
                </a:solidFill>
                <a:cs typeface="Simplified Arabic" panose="02010000000000000000" pitchFamily="2" charset="-78"/>
              </a:rPr>
              <a:t>استئناس الحيوانات.</a:t>
            </a:r>
          </a:p>
          <a:p>
            <a:pPr marL="0" indent="0" algn="just" rtl="1">
              <a:spcBef>
                <a:spcPts val="0"/>
              </a:spcBef>
            </a:pPr>
            <a:r>
              <a:rPr lang="ar-SA" sz="2700" dirty="0" smtClean="0">
                <a:solidFill>
                  <a:srgbClr val="FFFF00"/>
                </a:solidFill>
                <a:cs typeface="Simplified Arabic" panose="02010000000000000000" pitchFamily="2" charset="-78"/>
              </a:rPr>
              <a:t>أ- الأغنام:</a:t>
            </a:r>
          </a:p>
          <a:p>
            <a:pPr marL="0" indent="0" algn="just" rtl="1">
              <a:spcBef>
                <a:spcPts val="0"/>
              </a:spcBef>
            </a:pPr>
            <a:r>
              <a:rPr lang="ar-SA" sz="2700" dirty="0" smtClean="0">
                <a:cs typeface="Simplified Arabic" panose="02010000000000000000" pitchFamily="2" charset="-78"/>
              </a:rPr>
              <a:t>يبدو أن كل الأغنام المستأنسة حاليا قد انحدرت من ثلاثة أنواع معمرة من أغنام أوفيس البرية، واكثر هذه الأنواع أهمية الوربال الذى ربما استأنسه أصلاً الرعاة الأوائل في جنوب غربي أسيا. وقد عرف سكان العصر الحجري الحديث أغنام الموفلون وكان انتشارها نحو الغرب اكثر من أغنام الاوربال، وحاليا تعيش في جنوب أوروبا.</a:t>
            </a:r>
          </a:p>
          <a:p>
            <a:pPr marL="0" indent="0" algn="just" rtl="1">
              <a:spcBef>
                <a:spcPts val="0"/>
              </a:spcBef>
            </a:pPr>
            <a:r>
              <a:rPr lang="ar-SA" sz="2700" dirty="0" smtClean="0">
                <a:solidFill>
                  <a:srgbClr val="FFFF00"/>
                </a:solidFill>
                <a:cs typeface="Simplified Arabic" panose="02010000000000000000" pitchFamily="2" charset="-78"/>
              </a:rPr>
              <a:t>ب – الماعز:</a:t>
            </a:r>
          </a:p>
          <a:p>
            <a:pPr marL="0" indent="0" algn="just" rtl="1">
              <a:spcBef>
                <a:spcPts val="0"/>
              </a:spcBef>
            </a:pPr>
            <a:r>
              <a:rPr lang="ar-SA" sz="2700" dirty="0" smtClean="0">
                <a:cs typeface="Simplified Arabic" panose="02010000000000000000" pitchFamily="2" charset="-78"/>
              </a:rPr>
              <a:t>اعتمد الإنسان على الماعز لسد احتياجاته من الألبان، وبسبب مقدرته على العيش على الحشائش الفقيرة، وتتميز الأغنام</a:t>
            </a:r>
          </a:p>
          <a:p>
            <a:pPr marL="0" indent="0" algn="just" rtl="1">
              <a:spcBef>
                <a:spcPts val="0"/>
              </a:spcBef>
            </a:pPr>
            <a:r>
              <a:rPr lang="ar-SA" sz="2700" dirty="0" smtClean="0">
                <a:cs typeface="Simplified Arabic" panose="02010000000000000000" pitchFamily="2" charset="-78"/>
              </a:rPr>
              <a:t> بشكل عام بوجود نوع من الحركة بحثاً عن العشب وهو ما يشبه حاليا ظاهرة الهجرة الفصلية. وبشكل عام فشلت الأدلة في إثبات مكان معرفة سكان العصر الحجري الحديث للأغنام.</a:t>
            </a:r>
          </a:p>
          <a:p>
            <a:pPr marL="0" indent="0" algn="just" rtl="1">
              <a:spcBef>
                <a:spcPts val="0"/>
              </a:spcBef>
            </a:pPr>
            <a:endParaRPr lang="ar-SA" sz="2700" dirty="0" smtClean="0">
              <a:cs typeface="Simplified Arabic" panose="02010000000000000000" pitchFamily="2" charset="-78"/>
            </a:endParaRPr>
          </a:p>
          <a:p>
            <a:pPr marL="457200" indent="-457200" algn="just" rtl="1">
              <a:spcBef>
                <a:spcPts val="0"/>
              </a:spcBef>
              <a:buFontTx/>
              <a:buChar char="-"/>
            </a:pPr>
            <a:endParaRPr lang="ar-EG" sz="2700" dirty="0">
              <a:cs typeface="Simplified Arabic" panose="02010000000000000000" pitchFamily="2" charset="-78"/>
            </a:endParaRPr>
          </a:p>
        </p:txBody>
      </p:sp>
    </p:spTree>
    <p:extLst>
      <p:ext uri="{BB962C8B-B14F-4D97-AF65-F5344CB8AC3E}">
        <p14:creationId xmlns:p14="http://schemas.microsoft.com/office/powerpoint/2010/main" val="9579519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700" b="1" dirty="0" smtClean="0">
                <a:solidFill>
                  <a:srgbClr val="FFFF00"/>
                </a:solidFill>
                <a:cs typeface="Simplified Arabic" panose="02010000000000000000" pitchFamily="2" charset="-78"/>
              </a:rPr>
              <a:t>ج- الخنازير:</a:t>
            </a:r>
          </a:p>
          <a:p>
            <a:pPr marL="0" indent="0" algn="just" rtl="1">
              <a:spcBef>
                <a:spcPts val="0"/>
              </a:spcBef>
            </a:pPr>
            <a:r>
              <a:rPr lang="ar-SA" sz="2700" dirty="0" smtClean="0">
                <a:cs typeface="Simplified Arabic" panose="02010000000000000000" pitchFamily="2" charset="-78"/>
              </a:rPr>
              <a:t>تثبت الأدلة الاركيولوجية معرفة إنسان الشرق الأوسط لاستئناس الخنازير منذ حوالى 8 الأف سنة مضت، كما عرفت في جنوب شرق أوروبا منذ حوالى 9 الأف سنة مضت، ويعتقد أن استئناسه جاء في أوقات مختلفة ومواقع متباينة لكونه يعيش خارج القرى في حياة برية.</a:t>
            </a:r>
          </a:p>
          <a:p>
            <a:pPr marL="0" indent="0" algn="just" rtl="1">
              <a:spcBef>
                <a:spcPts val="0"/>
              </a:spcBef>
            </a:pPr>
            <a:r>
              <a:rPr lang="ar-SA" sz="2700" b="1" dirty="0" smtClean="0">
                <a:solidFill>
                  <a:srgbClr val="FFFF00"/>
                </a:solidFill>
                <a:cs typeface="Simplified Arabic" panose="02010000000000000000" pitchFamily="2" charset="-78"/>
              </a:rPr>
              <a:t>د- الماشية:</a:t>
            </a:r>
          </a:p>
          <a:p>
            <a:pPr marL="0" indent="0" algn="just" rtl="1">
              <a:spcBef>
                <a:spcPts val="0"/>
              </a:spcBef>
            </a:pPr>
            <a:r>
              <a:rPr lang="ar-SA" sz="2700" dirty="0" smtClean="0">
                <a:cs typeface="Simplified Arabic" panose="02010000000000000000" pitchFamily="2" charset="-78"/>
              </a:rPr>
              <a:t>جاء استئناسها متأخرا ، فهي اكثر برية كما تتطلب ملاحظة وتنظيما من جانب الإنسان عند استئناسها، أو بمعنى أخر أنها لم تستأنس بطريقة عشوائية.</a:t>
            </a:r>
          </a:p>
          <a:p>
            <a:pPr marL="0" indent="0" algn="just" rtl="1">
              <a:spcBef>
                <a:spcPts val="0"/>
              </a:spcBef>
            </a:pPr>
            <a:r>
              <a:rPr lang="ar-SA" sz="2700" dirty="0" smtClean="0">
                <a:cs typeface="Simplified Arabic" panose="02010000000000000000" pitchFamily="2" charset="-78"/>
              </a:rPr>
              <a:t>وتظهر الأدلة الأثرية أن إنسان العصر الحجري الحديث قام باستئناس أنواع برية مختلفة من الماشية، كان أهمها نوع الزيبو، الذى عرف في مرتفعات بلوخستان. كما تظهر الأدلة أيضا أن الماشية الحالية تنحدر من النوع الأوربي المنقرض </a:t>
            </a:r>
            <a:r>
              <a:rPr lang="en-US" sz="2700" dirty="0" smtClean="0">
                <a:cs typeface="Simplified Arabic" panose="02010000000000000000" pitchFamily="2" charset="-78"/>
              </a:rPr>
              <a:t>Urus</a:t>
            </a:r>
            <a:r>
              <a:rPr lang="ar-SA" sz="2700" dirty="0" smtClean="0">
                <a:cs typeface="Simplified Arabic" panose="02010000000000000000" pitchFamily="2" charset="-78"/>
              </a:rPr>
              <a:t> والذى عاش في أوروبا منذ فترة جليد ريس.</a:t>
            </a:r>
          </a:p>
        </p:txBody>
      </p:sp>
    </p:spTree>
    <p:extLst>
      <p:ext uri="{BB962C8B-B14F-4D97-AF65-F5344CB8AC3E}">
        <p14:creationId xmlns:p14="http://schemas.microsoft.com/office/powerpoint/2010/main" val="90365558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66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a:solidFill>
                  <a:srgbClr val="FF0000"/>
                </a:solidFill>
              </a:rPr>
              <a:t>العصر </a:t>
            </a:r>
            <a:r>
              <a:rPr lang="ar-SA" sz="3000" b="1" dirty="0" smtClean="0">
                <a:solidFill>
                  <a:srgbClr val="FF0000"/>
                </a:solidFill>
              </a:rPr>
              <a:t>الحجري </a:t>
            </a:r>
            <a:r>
              <a:rPr lang="ar-SA" sz="3000" b="1" dirty="0">
                <a:solidFill>
                  <a:srgbClr val="FF0000"/>
                </a:solidFill>
              </a:rPr>
              <a:t>الحديث ( الإنجازات الاقتصادية)</a:t>
            </a:r>
          </a:p>
        </p:txBody>
      </p:sp>
      <p:sp>
        <p:nvSpPr>
          <p:cNvPr id="3" name="Content Placeholder 2"/>
          <p:cNvSpPr>
            <a:spLocks noGrp="1"/>
          </p:cNvSpPr>
          <p:nvPr>
            <p:ph idx="1"/>
          </p:nvPr>
        </p:nvSpPr>
        <p:spPr>
          <a:xfrm>
            <a:off x="10886" y="914400"/>
            <a:ext cx="9895114" cy="49530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FFFF00"/>
                </a:solidFill>
                <a:cs typeface="Simplified Arabic" panose="02010000000000000000" pitchFamily="2" charset="-78"/>
              </a:rPr>
              <a:t>هـ- حيوانا الحمل والجر:</a:t>
            </a:r>
          </a:p>
          <a:p>
            <a:pPr marL="0" indent="0" algn="just" rtl="1">
              <a:spcBef>
                <a:spcPts val="0"/>
              </a:spcBef>
            </a:pPr>
            <a:r>
              <a:rPr lang="ar-SA" sz="3000" dirty="0" smtClean="0">
                <a:cs typeface="Simplified Arabic" panose="02010000000000000000" pitchFamily="2" charset="-78"/>
              </a:rPr>
              <a:t>لا يعرف إلا القليل عن استئناس معظم حيوانات الحمل والجر، فمن الحيوانات التي عرفتها الأميركتين اللاما والالباكا خاصة في مرتفعات أمريكا الجنوبية، ويبدو أن اللاما قد انحدرت من حيوان الجوانكو البرى.</a:t>
            </a:r>
          </a:p>
          <a:p>
            <a:pPr marL="0" indent="0" algn="just" rtl="1">
              <a:spcBef>
                <a:spcPts val="0"/>
              </a:spcBef>
            </a:pPr>
            <a:r>
              <a:rPr lang="ar-SA" sz="3000" dirty="0" smtClean="0">
                <a:cs typeface="Simplified Arabic" panose="02010000000000000000" pitchFamily="2" charset="-78"/>
              </a:rPr>
              <a:t>ويلاحظ أن استئناس الحصان جاء في فترة متأخرة، إذ ليس هناك أي دليل يشير إلى أن إنسان العصر الحجري القديم أو المتوسط قد تمكن من استئناسه. ويفترض أن استئناسه قد تم قبل تاريخ إدخاله بواسطة رعاة الشرق الأدنى إلى أوروبا منذ الألف الثانية قبل الميلاد.</a:t>
            </a:r>
          </a:p>
          <a:p>
            <a:pPr marL="0" indent="0" algn="just" rtl="1">
              <a:spcBef>
                <a:spcPts val="0"/>
              </a:spcBef>
            </a:pPr>
            <a:r>
              <a:rPr lang="ar-SA" sz="3000" dirty="0" smtClean="0">
                <a:cs typeface="Simplified Arabic" panose="02010000000000000000" pitchFamily="2" charset="-78"/>
              </a:rPr>
              <a:t>أما الجمل، فقد وجدت بقاياه في مواقع معينة في تريبولى، وتظهر بقاياه والحصان في مستوى واحد في بلوخستان مع مستوى بقايا ماشية الزيبو.</a:t>
            </a:r>
          </a:p>
          <a:p>
            <a:pPr marL="457200" indent="-457200" algn="just" rtl="1">
              <a:spcBef>
                <a:spcPts val="0"/>
              </a:spcBef>
              <a:buFontTx/>
              <a:buChar char="-"/>
            </a:pPr>
            <a:endParaRPr lang="ar-EG" sz="3000" dirty="0">
              <a:cs typeface="Simplified Arabic" panose="02010000000000000000" pitchFamily="2" charset="-78"/>
            </a:endParaRPr>
          </a:p>
        </p:txBody>
      </p:sp>
    </p:spTree>
    <p:extLst>
      <p:ext uri="{BB962C8B-B14F-4D97-AF65-F5344CB8AC3E}">
        <p14:creationId xmlns:p14="http://schemas.microsoft.com/office/powerpoint/2010/main" val="422184112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67</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17650762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68</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68</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392149367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الثامنة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العصر الحجري الحديث</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16264785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FF00"/>
                </a:solidFill>
              </a:rPr>
              <a:t>العصر الحجري الحديث</a:t>
            </a:r>
            <a:endParaRPr lang="ar-SA" sz="3000" b="1" dirty="0">
              <a:solidFill>
                <a:srgbClr val="FFFF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0070C0"/>
                </a:solidFill>
                <a:cs typeface="Simplified Arabic" panose="02010000000000000000" pitchFamily="2" charset="-78"/>
              </a:rPr>
              <a:t>أولاً: الإنجازات الاقتصادية:</a:t>
            </a:r>
          </a:p>
          <a:p>
            <a:pPr marL="0" indent="0" algn="ctr" rtl="1">
              <a:spcBef>
                <a:spcPts val="0"/>
              </a:spcBef>
            </a:pPr>
            <a:r>
              <a:rPr lang="ar-SA" sz="3000" dirty="0" smtClean="0">
                <a:cs typeface="Simplified Arabic" panose="02010000000000000000" pitchFamily="2" charset="-78"/>
              </a:rPr>
              <a:t>1- الزراعة.               2- استئناس الحيوان.</a:t>
            </a:r>
          </a:p>
          <a:p>
            <a:pPr marL="0" indent="0" algn="just" rtl="1">
              <a:spcBef>
                <a:spcPts val="0"/>
              </a:spcBef>
            </a:pPr>
            <a:r>
              <a:rPr lang="ar-SA" sz="3000" b="1" dirty="0" smtClean="0">
                <a:solidFill>
                  <a:srgbClr val="FFFF00"/>
                </a:solidFill>
                <a:cs typeface="Simplified Arabic" panose="02010000000000000000" pitchFamily="2" charset="-78"/>
              </a:rPr>
              <a:t>ثانياً: الإنجازات الحضارية:</a:t>
            </a:r>
          </a:p>
          <a:p>
            <a:pPr marL="0" indent="0" algn="just" rtl="1">
              <a:spcBef>
                <a:spcPts val="0"/>
              </a:spcBef>
            </a:pPr>
            <a:r>
              <a:rPr lang="ar-SA" sz="3000" b="1" dirty="0" smtClean="0">
                <a:solidFill>
                  <a:srgbClr val="FFFF00"/>
                </a:solidFill>
                <a:cs typeface="Simplified Arabic" panose="02010000000000000000" pitchFamily="2" charset="-78"/>
              </a:rPr>
              <a:t>1- الآلات والأدوات.                      2- الفخار.</a:t>
            </a:r>
          </a:p>
          <a:p>
            <a:pPr marL="0" indent="0" algn="just" rtl="1">
              <a:spcBef>
                <a:spcPts val="0"/>
              </a:spcBef>
            </a:pPr>
            <a:r>
              <a:rPr lang="ar-SA" sz="3000" b="1" dirty="0" smtClean="0">
                <a:solidFill>
                  <a:srgbClr val="FFFF00"/>
                </a:solidFill>
                <a:cs typeface="Simplified Arabic" panose="02010000000000000000" pitchFamily="2" charset="-78"/>
              </a:rPr>
              <a:t>3- القرى.</a:t>
            </a:r>
          </a:p>
          <a:p>
            <a:pPr marL="0" indent="0" algn="just" rtl="1">
              <a:spcBef>
                <a:spcPts val="0"/>
              </a:spcBef>
            </a:pPr>
            <a:r>
              <a:rPr lang="ar-SA" sz="3000" b="1" dirty="0" smtClean="0">
                <a:solidFill>
                  <a:srgbClr val="0070C0"/>
                </a:solidFill>
                <a:cs typeface="Simplified Arabic" panose="02010000000000000000" pitchFamily="2" charset="-78"/>
              </a:rPr>
              <a:t>ثالثاً: المراكز الحضارية في العصر الحجري الحديث.</a:t>
            </a:r>
          </a:p>
          <a:p>
            <a:pPr marL="0" indent="0" algn="just" rtl="1">
              <a:spcBef>
                <a:spcPts val="0"/>
              </a:spcBef>
            </a:pPr>
            <a:r>
              <a:rPr lang="ar-SA" sz="3000" b="1" dirty="0" smtClean="0">
                <a:cs typeface="Simplified Arabic" panose="02010000000000000000" pitchFamily="2" charset="-78"/>
              </a:rPr>
              <a:t>1- حضارات العصر الحجري الحديث في إقليم جنوب غرب أسيا.</a:t>
            </a:r>
          </a:p>
          <a:p>
            <a:pPr marL="0" indent="0" algn="just" rtl="1">
              <a:spcBef>
                <a:spcPts val="0"/>
              </a:spcBef>
            </a:pPr>
            <a:r>
              <a:rPr lang="ar-SA" sz="3000" b="1" dirty="0">
                <a:cs typeface="Simplified Arabic" panose="02010000000000000000" pitchFamily="2" charset="-78"/>
              </a:rPr>
              <a:t>2-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أوروبا.</a:t>
            </a:r>
          </a:p>
          <a:p>
            <a:pPr marL="0" indent="0" algn="just" rtl="1">
              <a:spcBef>
                <a:spcPts val="0"/>
              </a:spcBef>
            </a:pPr>
            <a:r>
              <a:rPr lang="ar-SA" sz="3000" b="1" dirty="0">
                <a:cs typeface="Simplified Arabic" panose="02010000000000000000" pitchFamily="2" charset="-78"/>
              </a:rPr>
              <a:t>3- 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شرق وجنوب أسيا.</a:t>
            </a:r>
          </a:p>
          <a:p>
            <a:pPr marL="0" indent="0" algn="just" rtl="1">
              <a:spcBef>
                <a:spcPts val="0"/>
              </a:spcBef>
            </a:pPr>
            <a:r>
              <a:rPr lang="ar-SA" sz="3000" b="1" dirty="0" smtClean="0">
                <a:cs typeface="Simplified Arabic" panose="02010000000000000000" pitchFamily="2" charset="-78"/>
              </a:rPr>
              <a:t>4- </a:t>
            </a:r>
            <a:r>
              <a:rPr lang="ar-SA" sz="3000" b="1" dirty="0">
                <a:cs typeface="Simplified Arabic" panose="02010000000000000000" pitchFamily="2" charset="-78"/>
              </a:rPr>
              <a:t>حضارات العصر </a:t>
            </a:r>
            <a:r>
              <a:rPr lang="ar-SA" sz="3000" b="1" dirty="0" smtClean="0">
                <a:cs typeface="Simplified Arabic" panose="02010000000000000000" pitchFamily="2" charset="-78"/>
              </a:rPr>
              <a:t>الحجري </a:t>
            </a:r>
            <a:r>
              <a:rPr lang="ar-SA" sz="3000" b="1" dirty="0">
                <a:cs typeface="Simplified Arabic" panose="02010000000000000000" pitchFamily="2" charset="-78"/>
              </a:rPr>
              <a:t>الحديث في </a:t>
            </a:r>
            <a:r>
              <a:rPr lang="ar-SA" sz="3000" b="1" dirty="0" smtClean="0">
                <a:cs typeface="Simplified Arabic" panose="02010000000000000000" pitchFamily="2" charset="-78"/>
              </a:rPr>
              <a:t>الأميركتين</a:t>
            </a: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val="413134097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FF00"/>
                </a:solidFill>
              </a:rPr>
              <a:t>العصر الحجري الحديث ( الإنجازات الحضارية)</a:t>
            </a:r>
            <a:endParaRPr lang="ar-SA" sz="3000" b="1" dirty="0">
              <a:solidFill>
                <a:srgbClr val="FFFF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300" dirty="0" smtClean="0">
                <a:cs typeface="Simplified Arabic" panose="02010000000000000000" pitchFamily="2" charset="-78"/>
              </a:rPr>
              <a:t>تعد الزراعة واستئناس الحيوان من العلامات البارزة للإنجازات الاقتصادية للإنسان، وفيما يلى صورة عامة عن الإنجازات الحضارية للإنسان، أي الجانب المادي للحضارة، وتتمثل هذه الإنجازات في الآلات والأدوات وصناعة الفخار والقرى:</a:t>
            </a:r>
          </a:p>
          <a:p>
            <a:pPr marL="0" indent="0" algn="just" rtl="1">
              <a:spcBef>
                <a:spcPts val="0"/>
              </a:spcBef>
            </a:pPr>
            <a:r>
              <a:rPr lang="ar-SA" sz="3300" b="1" dirty="0" smtClean="0">
                <a:solidFill>
                  <a:srgbClr val="FFFF00"/>
                </a:solidFill>
                <a:cs typeface="Simplified Arabic" panose="02010000000000000000" pitchFamily="2" charset="-78"/>
              </a:rPr>
              <a:t>1- الآلات والأدوات:</a:t>
            </a:r>
          </a:p>
          <a:p>
            <a:pPr marL="0" indent="0" algn="just" rtl="1">
              <a:spcBef>
                <a:spcPts val="0"/>
              </a:spcBef>
            </a:pPr>
            <a:r>
              <a:rPr lang="ar-SA" sz="3300" dirty="0" smtClean="0">
                <a:cs typeface="Simplified Arabic" panose="02010000000000000000" pitchFamily="2" charset="-78"/>
              </a:rPr>
              <a:t>اكتملت الثورة الحضارية في العصر الحجري الحديث بتصنيع الآت خاصة، بتجهيز الأرض للزراعة كالمحاريث والات الحصد كالمنجل ذي الأسنان الصوانية، وأدوات لفصل الحب عن القس، ورحى لطحنه بعد ذلك.</a:t>
            </a:r>
            <a:endParaRPr lang="ar-SA" sz="3300" dirty="0">
              <a:cs typeface="Simplified Arabic" panose="02010000000000000000" pitchFamily="2" charset="-78"/>
            </a:endParaRPr>
          </a:p>
          <a:p>
            <a:pPr marL="0" indent="0" algn="just" rtl="1">
              <a:spcBef>
                <a:spcPts val="0"/>
              </a:spcBef>
            </a:pPr>
            <a:endParaRPr lang="ar-SA" sz="3300" dirty="0" smtClean="0">
              <a:cs typeface="Simplified Arabic" panose="02010000000000000000" pitchFamily="2" charset="-78"/>
            </a:endParaRPr>
          </a:p>
          <a:p>
            <a:pPr marL="0" indent="0" algn="just" rtl="1">
              <a:spcBef>
                <a:spcPts val="0"/>
              </a:spcBef>
            </a:pPr>
            <a:endParaRPr lang="ar-SA" sz="3300" dirty="0">
              <a:cs typeface="Simplified Arabic" panose="02010000000000000000" pitchFamily="2" charset="-78"/>
            </a:endParaRPr>
          </a:p>
          <a:p>
            <a:pPr marL="0" indent="0" algn="just" rtl="1">
              <a:spcBef>
                <a:spcPts val="0"/>
              </a:spcBef>
            </a:pPr>
            <a:endParaRPr lang="ar-SA" sz="3300" dirty="0" smtClean="0">
              <a:cs typeface="Simplified Arabic" panose="02010000000000000000" pitchFamily="2" charset="-78"/>
            </a:endParaRPr>
          </a:p>
          <a:p>
            <a:pPr marL="0" indent="0" algn="just" rtl="1">
              <a:spcBef>
                <a:spcPts val="0"/>
              </a:spcBef>
            </a:pPr>
            <a:endParaRPr lang="ar-SA" sz="3300" dirty="0">
              <a:cs typeface="Simplified Arabic" panose="02010000000000000000" pitchFamily="2" charset="-78"/>
            </a:endParaRPr>
          </a:p>
          <a:p>
            <a:pPr marL="0" indent="0" algn="just" rtl="1">
              <a:spcBef>
                <a:spcPts val="0"/>
              </a:spcBef>
            </a:pPr>
            <a:endParaRPr lang="ar-EG" sz="3300" dirty="0">
              <a:cs typeface="Simplified Arabic" panose="02010000000000000000" pitchFamily="2" charset="-78"/>
            </a:endParaRPr>
          </a:p>
        </p:txBody>
      </p:sp>
    </p:spTree>
    <p:extLst>
      <p:ext uri="{BB962C8B-B14F-4D97-AF65-F5344CB8AC3E}">
        <p14:creationId xmlns:p14="http://schemas.microsoft.com/office/powerpoint/2010/main" val="36957716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55881" y="381000"/>
            <a:ext cx="9650119" cy="2565882"/>
          </a:xfrm>
          <a:prstGeom prst="rect">
            <a:avLst/>
          </a:prstGeom>
        </p:spPr>
      </p:pic>
      <p:grpSp>
        <p:nvGrpSpPr>
          <p:cNvPr id="5" name="Group 4"/>
          <p:cNvGrpSpPr/>
          <p:nvPr/>
        </p:nvGrpSpPr>
        <p:grpSpPr>
          <a:xfrm>
            <a:off x="255881" y="2209800"/>
            <a:ext cx="9509317" cy="3842027"/>
            <a:chOff x="255881" y="2209800"/>
            <a:chExt cx="9509317" cy="3842027"/>
          </a:xfrm>
        </p:grpSpPr>
        <p:pic>
          <p:nvPicPr>
            <p:cNvPr id="3" name="Picture 2"/>
            <p:cNvPicPr>
              <a:picLocks noChangeAspect="1"/>
            </p:cNvPicPr>
            <p:nvPr/>
          </p:nvPicPr>
          <p:blipFill>
            <a:blip r:embed="rId3"/>
            <a:stretch>
              <a:fillRect/>
            </a:stretch>
          </p:blipFill>
          <p:spPr>
            <a:xfrm>
              <a:off x="255881" y="2934441"/>
              <a:ext cx="9307997" cy="3117386"/>
            </a:xfrm>
            <a:prstGeom prst="rect">
              <a:avLst/>
            </a:prstGeom>
          </p:spPr>
        </p:pic>
        <p:sp>
          <p:nvSpPr>
            <p:cNvPr id="4" name="Rectangle 3"/>
            <p:cNvSpPr/>
            <p:nvPr/>
          </p:nvSpPr>
          <p:spPr>
            <a:xfrm>
              <a:off x="457200" y="2209800"/>
              <a:ext cx="5943600" cy="7246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6" name="Rectangle 5"/>
            <p:cNvSpPr/>
            <p:nvPr/>
          </p:nvSpPr>
          <p:spPr>
            <a:xfrm>
              <a:off x="457201" y="3610874"/>
              <a:ext cx="3196026" cy="7246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7" name="Rectangle 6"/>
            <p:cNvSpPr/>
            <p:nvPr/>
          </p:nvSpPr>
          <p:spPr>
            <a:xfrm>
              <a:off x="7162800" y="4335515"/>
              <a:ext cx="2602398" cy="478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96134949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73</a:t>
            </a:fld>
            <a:endParaRPr lang="en-US" sz="2000" dirty="0">
              <a:solidFill>
                <a:prstClr val="white"/>
              </a:solidFill>
              <a:latin typeface="Calibri" pitchFamily="34" charset="0"/>
            </a:endParaRPr>
          </a:p>
        </p:txBody>
      </p:sp>
      <p:pic>
        <p:nvPicPr>
          <p:cNvPr id="4" name="Picture 3"/>
          <p:cNvPicPr>
            <a:picLocks noChangeAspect="1"/>
          </p:cNvPicPr>
          <p:nvPr/>
        </p:nvPicPr>
        <p:blipFill>
          <a:blip r:embed="rId2"/>
          <a:stretch>
            <a:fillRect/>
          </a:stretch>
        </p:blipFill>
        <p:spPr>
          <a:xfrm>
            <a:off x="914400" y="228600"/>
            <a:ext cx="7772400" cy="5824191"/>
          </a:xfrm>
          <a:prstGeom prst="rect">
            <a:avLst/>
          </a:prstGeom>
        </p:spPr>
      </p:pic>
    </p:spTree>
    <p:extLst>
      <p:ext uri="{BB962C8B-B14F-4D97-AF65-F5344CB8AC3E}">
        <p14:creationId xmlns:p14="http://schemas.microsoft.com/office/powerpoint/2010/main" val="491762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74</a:t>
            </a:fld>
            <a:endParaRPr lang="en-US" sz="2000" dirty="0">
              <a:solidFill>
                <a:prstClr val="white"/>
              </a:solidFill>
              <a:latin typeface="Calibri" pitchFamily="34" charset="0"/>
            </a:endParaRPr>
          </a:p>
        </p:txBody>
      </p:sp>
      <p:grpSp>
        <p:nvGrpSpPr>
          <p:cNvPr id="4" name="Group 3"/>
          <p:cNvGrpSpPr/>
          <p:nvPr/>
        </p:nvGrpSpPr>
        <p:grpSpPr>
          <a:xfrm>
            <a:off x="0" y="245582"/>
            <a:ext cx="8610600" cy="6112745"/>
            <a:chOff x="0" y="245582"/>
            <a:chExt cx="8610600" cy="6112745"/>
          </a:xfrm>
        </p:grpSpPr>
        <p:pic>
          <p:nvPicPr>
            <p:cNvPr id="2" name="Picture 1"/>
            <p:cNvPicPr>
              <a:picLocks noChangeAspect="1"/>
            </p:cNvPicPr>
            <p:nvPr/>
          </p:nvPicPr>
          <p:blipFill>
            <a:blip r:embed="rId2"/>
            <a:stretch>
              <a:fillRect/>
            </a:stretch>
          </p:blipFill>
          <p:spPr>
            <a:xfrm>
              <a:off x="0" y="245582"/>
              <a:ext cx="8458200" cy="6112745"/>
            </a:xfrm>
            <a:prstGeom prst="rect">
              <a:avLst/>
            </a:prstGeom>
          </p:spPr>
        </p:pic>
        <p:sp>
          <p:nvSpPr>
            <p:cNvPr id="3" name="Rectangle 2"/>
            <p:cNvSpPr/>
            <p:nvPr/>
          </p:nvSpPr>
          <p:spPr>
            <a:xfrm>
              <a:off x="152400" y="3962400"/>
              <a:ext cx="5029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5" name="Rectangle 4"/>
            <p:cNvSpPr/>
            <p:nvPr/>
          </p:nvSpPr>
          <p:spPr>
            <a:xfrm>
              <a:off x="5562600" y="4360505"/>
              <a:ext cx="3048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19986111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304800" y="32141"/>
            <a:ext cx="8986935" cy="6825859"/>
          </a:xfrm>
          <a:prstGeom prst="rect">
            <a:avLst/>
          </a:prstGeom>
        </p:spPr>
      </p:pic>
    </p:spTree>
    <p:extLst>
      <p:ext uri="{BB962C8B-B14F-4D97-AF65-F5344CB8AC3E}">
        <p14:creationId xmlns:p14="http://schemas.microsoft.com/office/powerpoint/2010/main" val="17411724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4666" y="44866"/>
            <a:ext cx="8680578" cy="6011685"/>
          </a:xfrm>
          <a:prstGeom prst="rect">
            <a:avLst/>
          </a:prstGeom>
        </p:spPr>
      </p:pic>
    </p:spTree>
    <p:extLst>
      <p:ext uri="{BB962C8B-B14F-4D97-AF65-F5344CB8AC3E}">
        <p14:creationId xmlns:p14="http://schemas.microsoft.com/office/powerpoint/2010/main" val="5059747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0" y="152400"/>
            <a:ext cx="9898481" cy="5807532"/>
          </a:xfrm>
          <a:prstGeom prst="rect">
            <a:avLst/>
          </a:prstGeom>
        </p:spPr>
      </p:pic>
    </p:spTree>
    <p:extLst>
      <p:ext uri="{BB962C8B-B14F-4D97-AF65-F5344CB8AC3E}">
        <p14:creationId xmlns:p14="http://schemas.microsoft.com/office/powerpoint/2010/main" val="220401111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78</a:t>
            </a:fld>
            <a:endParaRPr lang="en-US" sz="2000" dirty="0">
              <a:solidFill>
                <a:prstClr val="white"/>
              </a:solidFill>
              <a:latin typeface="Calibri" pitchFamily="34" charset="0"/>
            </a:endParaRPr>
          </a:p>
        </p:txBody>
      </p:sp>
      <p:grpSp>
        <p:nvGrpSpPr>
          <p:cNvPr id="4" name="Group 3"/>
          <p:cNvGrpSpPr/>
          <p:nvPr/>
        </p:nvGrpSpPr>
        <p:grpSpPr>
          <a:xfrm>
            <a:off x="228600" y="228600"/>
            <a:ext cx="9448800" cy="5410200"/>
            <a:chOff x="0" y="-106823"/>
            <a:chExt cx="9906000" cy="6343318"/>
          </a:xfrm>
        </p:grpSpPr>
        <p:pic>
          <p:nvPicPr>
            <p:cNvPr id="2" name="Picture 1"/>
            <p:cNvPicPr>
              <a:picLocks noChangeAspect="1"/>
            </p:cNvPicPr>
            <p:nvPr/>
          </p:nvPicPr>
          <p:blipFill rotWithShape="1">
            <a:blip r:embed="rId2"/>
            <a:srcRect b="10741"/>
            <a:stretch/>
          </p:blipFill>
          <p:spPr>
            <a:xfrm>
              <a:off x="0" y="-106823"/>
              <a:ext cx="9906000" cy="6202824"/>
            </a:xfrm>
            <a:prstGeom prst="rect">
              <a:avLst/>
            </a:prstGeom>
          </p:spPr>
        </p:pic>
        <p:sp>
          <p:nvSpPr>
            <p:cNvPr id="3" name="Rectangle 2"/>
            <p:cNvSpPr/>
            <p:nvPr/>
          </p:nvSpPr>
          <p:spPr>
            <a:xfrm>
              <a:off x="20216" y="5498307"/>
              <a:ext cx="5847184" cy="738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142108970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79</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07036" y="762000"/>
            <a:ext cx="9841420" cy="4283213"/>
          </a:xfrm>
          <a:prstGeom prst="rect">
            <a:avLst/>
          </a:prstGeom>
        </p:spPr>
      </p:pic>
    </p:spTree>
    <p:extLst>
      <p:ext uri="{BB962C8B-B14F-4D97-AF65-F5344CB8AC3E}">
        <p14:creationId xmlns:p14="http://schemas.microsoft.com/office/powerpoint/2010/main" val="379371866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80</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52400" y="457200"/>
            <a:ext cx="9592009" cy="4776094"/>
          </a:xfrm>
          <a:prstGeom prst="rect">
            <a:avLst/>
          </a:prstGeom>
        </p:spPr>
      </p:pic>
    </p:spTree>
    <p:extLst>
      <p:ext uri="{BB962C8B-B14F-4D97-AF65-F5344CB8AC3E}">
        <p14:creationId xmlns:p14="http://schemas.microsoft.com/office/powerpoint/2010/main" val="1276442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81</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0" y="1600200"/>
            <a:ext cx="9906000" cy="2751741"/>
          </a:xfrm>
          <a:prstGeom prst="rect">
            <a:avLst/>
          </a:prstGeom>
        </p:spPr>
      </p:pic>
    </p:spTree>
    <p:extLst>
      <p:ext uri="{BB962C8B-B14F-4D97-AF65-F5344CB8AC3E}">
        <p14:creationId xmlns:p14="http://schemas.microsoft.com/office/powerpoint/2010/main" val="4615359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52399" y="838200"/>
            <a:ext cx="9644157" cy="4038600"/>
          </a:xfrm>
          <a:prstGeom prst="rect">
            <a:avLst/>
          </a:prstGeom>
        </p:spPr>
      </p:pic>
    </p:spTree>
    <p:extLst>
      <p:ext uri="{BB962C8B-B14F-4D97-AF65-F5344CB8AC3E}">
        <p14:creationId xmlns:p14="http://schemas.microsoft.com/office/powerpoint/2010/main" val="297696280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83</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28600" y="1143000"/>
            <a:ext cx="9531274" cy="4120535"/>
          </a:xfrm>
          <a:prstGeom prst="rect">
            <a:avLst/>
          </a:prstGeom>
        </p:spPr>
      </p:pic>
    </p:spTree>
    <p:extLst>
      <p:ext uri="{BB962C8B-B14F-4D97-AF65-F5344CB8AC3E}">
        <p14:creationId xmlns:p14="http://schemas.microsoft.com/office/powerpoint/2010/main" val="148646283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52400" y="177285"/>
            <a:ext cx="9678956" cy="5560960"/>
          </a:xfrm>
          <a:prstGeom prst="rect">
            <a:avLst/>
          </a:prstGeom>
        </p:spPr>
      </p:pic>
    </p:spTree>
    <p:extLst>
      <p:ext uri="{BB962C8B-B14F-4D97-AF65-F5344CB8AC3E}">
        <p14:creationId xmlns:p14="http://schemas.microsoft.com/office/powerpoint/2010/main" val="244295207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85</a:t>
            </a:fld>
            <a:endParaRPr lang="en-US" sz="2000" dirty="0">
              <a:solidFill>
                <a:prstClr val="white"/>
              </a:solidFill>
              <a:latin typeface="Calibri" pitchFamily="34" charset="0"/>
            </a:endParaRPr>
          </a:p>
        </p:txBody>
      </p:sp>
      <p:grpSp>
        <p:nvGrpSpPr>
          <p:cNvPr id="4" name="Group 3"/>
          <p:cNvGrpSpPr/>
          <p:nvPr/>
        </p:nvGrpSpPr>
        <p:grpSpPr>
          <a:xfrm>
            <a:off x="72454" y="381000"/>
            <a:ext cx="9833546" cy="5334000"/>
            <a:chOff x="72454" y="381000"/>
            <a:chExt cx="9833546" cy="5334000"/>
          </a:xfrm>
        </p:grpSpPr>
        <p:pic>
          <p:nvPicPr>
            <p:cNvPr id="2" name="Picture 1"/>
            <p:cNvPicPr>
              <a:picLocks noChangeAspect="1"/>
            </p:cNvPicPr>
            <p:nvPr/>
          </p:nvPicPr>
          <p:blipFill>
            <a:blip r:embed="rId2"/>
            <a:stretch>
              <a:fillRect/>
            </a:stretch>
          </p:blipFill>
          <p:spPr>
            <a:xfrm>
              <a:off x="72454" y="381000"/>
              <a:ext cx="9784071" cy="5334000"/>
            </a:xfrm>
            <a:prstGeom prst="rect">
              <a:avLst/>
            </a:prstGeom>
          </p:spPr>
        </p:pic>
        <p:sp>
          <p:nvSpPr>
            <p:cNvPr id="3" name="Rectangle 2"/>
            <p:cNvSpPr/>
            <p:nvPr/>
          </p:nvSpPr>
          <p:spPr>
            <a:xfrm>
              <a:off x="381000" y="4495800"/>
              <a:ext cx="68580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5" name="Rectangle 4"/>
            <p:cNvSpPr/>
            <p:nvPr/>
          </p:nvSpPr>
          <p:spPr>
            <a:xfrm>
              <a:off x="8164889" y="5257800"/>
              <a:ext cx="1741111"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82624283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86</a:t>
            </a:fld>
            <a:endParaRPr lang="en-US" sz="2000" dirty="0">
              <a:solidFill>
                <a:prstClr val="white"/>
              </a:solidFill>
              <a:latin typeface="Calibri" pitchFamily="34" charset="0"/>
            </a:endParaRPr>
          </a:p>
        </p:txBody>
      </p:sp>
      <p:grpSp>
        <p:nvGrpSpPr>
          <p:cNvPr id="4" name="Group 3"/>
          <p:cNvGrpSpPr/>
          <p:nvPr/>
        </p:nvGrpSpPr>
        <p:grpSpPr>
          <a:xfrm>
            <a:off x="160260" y="304800"/>
            <a:ext cx="9671096" cy="4772335"/>
            <a:chOff x="160260" y="304800"/>
            <a:chExt cx="9671096" cy="4772335"/>
          </a:xfrm>
        </p:grpSpPr>
        <p:pic>
          <p:nvPicPr>
            <p:cNvPr id="2" name="Picture 1"/>
            <p:cNvPicPr>
              <a:picLocks noChangeAspect="1"/>
            </p:cNvPicPr>
            <p:nvPr/>
          </p:nvPicPr>
          <p:blipFill>
            <a:blip r:embed="rId2"/>
            <a:stretch>
              <a:fillRect/>
            </a:stretch>
          </p:blipFill>
          <p:spPr>
            <a:xfrm>
              <a:off x="160260" y="304800"/>
              <a:ext cx="9671096" cy="4449086"/>
            </a:xfrm>
            <a:prstGeom prst="rect">
              <a:avLst/>
            </a:prstGeom>
          </p:spPr>
        </p:pic>
        <p:sp>
          <p:nvSpPr>
            <p:cNvPr id="3" name="Rectangle 2"/>
            <p:cNvSpPr/>
            <p:nvPr/>
          </p:nvSpPr>
          <p:spPr>
            <a:xfrm>
              <a:off x="381000" y="3505200"/>
              <a:ext cx="58674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5" name="Rectangle 4"/>
            <p:cNvSpPr/>
            <p:nvPr/>
          </p:nvSpPr>
          <p:spPr>
            <a:xfrm>
              <a:off x="3960846" y="4238935"/>
              <a:ext cx="58674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160825400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87</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290396690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88</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88</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392160670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التاسعة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العصر الحجري الحديث</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22560122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3000" b="1" dirty="0" smtClean="0">
                <a:solidFill>
                  <a:srgbClr val="FF0000"/>
                </a:solidFill>
              </a:rPr>
              <a:t>العصر الحجري الحديث</a:t>
            </a:r>
            <a:endParaRPr lang="ar-SA" sz="3000" b="1" dirty="0">
              <a:solidFill>
                <a:srgbClr val="FF0000"/>
              </a:solidFill>
            </a:endParaRPr>
          </a:p>
        </p:txBody>
      </p:sp>
      <p:sp>
        <p:nvSpPr>
          <p:cNvPr id="3" name="Content Placeholder 2"/>
          <p:cNvSpPr>
            <a:spLocks noGrp="1"/>
          </p:cNvSpPr>
          <p:nvPr>
            <p:ph idx="1"/>
          </p:nvPr>
        </p:nvSpPr>
        <p:spPr>
          <a:xfrm>
            <a:off x="10886" y="914400"/>
            <a:ext cx="9895114" cy="48006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3000" b="1" dirty="0" smtClean="0">
                <a:solidFill>
                  <a:srgbClr val="0070C0"/>
                </a:solidFill>
                <a:cs typeface="Simplified Arabic" panose="02010000000000000000" pitchFamily="2" charset="-78"/>
              </a:rPr>
              <a:t>أولاً: الإنجازات الاقتصادية:</a:t>
            </a:r>
          </a:p>
          <a:p>
            <a:pPr marL="0" indent="0" algn="ctr" rtl="1">
              <a:spcBef>
                <a:spcPts val="0"/>
              </a:spcBef>
            </a:pPr>
            <a:r>
              <a:rPr lang="ar-SA" sz="3000" dirty="0" smtClean="0">
                <a:cs typeface="Simplified Arabic" panose="02010000000000000000" pitchFamily="2" charset="-78"/>
              </a:rPr>
              <a:t>1- الزراعة.               2- استئناس الحيوان.</a:t>
            </a:r>
          </a:p>
          <a:p>
            <a:pPr marL="0" indent="0" algn="just" rtl="1">
              <a:spcBef>
                <a:spcPts val="0"/>
              </a:spcBef>
            </a:pPr>
            <a:r>
              <a:rPr lang="ar-SA" sz="3000" b="1" dirty="0" smtClean="0">
                <a:solidFill>
                  <a:srgbClr val="0070C0"/>
                </a:solidFill>
                <a:cs typeface="Simplified Arabic" panose="02010000000000000000" pitchFamily="2" charset="-78"/>
              </a:rPr>
              <a:t>ثانياً: الإنجازات الحضارية:</a:t>
            </a:r>
          </a:p>
          <a:p>
            <a:pPr marL="0" indent="0" algn="just" rtl="1">
              <a:spcBef>
                <a:spcPts val="0"/>
              </a:spcBef>
            </a:pPr>
            <a:r>
              <a:rPr lang="ar-SA" sz="3000" b="1" dirty="0" smtClean="0">
                <a:solidFill>
                  <a:srgbClr val="0070C0"/>
                </a:solidFill>
                <a:cs typeface="Simplified Arabic" panose="02010000000000000000" pitchFamily="2" charset="-78"/>
              </a:rPr>
              <a:t>1- الآلات والأدوات.                      2- الفخار.</a:t>
            </a:r>
          </a:p>
          <a:p>
            <a:pPr marL="0" indent="0" algn="just" rtl="1">
              <a:spcBef>
                <a:spcPts val="0"/>
              </a:spcBef>
            </a:pPr>
            <a:r>
              <a:rPr lang="ar-SA" sz="3000" b="1" dirty="0" smtClean="0">
                <a:solidFill>
                  <a:srgbClr val="0070C0"/>
                </a:solidFill>
                <a:cs typeface="Simplified Arabic" panose="02010000000000000000" pitchFamily="2" charset="-78"/>
              </a:rPr>
              <a:t>3- القرى.</a:t>
            </a:r>
          </a:p>
          <a:p>
            <a:pPr marL="0" indent="0" algn="just" rtl="1">
              <a:spcBef>
                <a:spcPts val="0"/>
              </a:spcBef>
            </a:pPr>
            <a:r>
              <a:rPr lang="ar-SA" sz="3000" b="1" dirty="0" smtClean="0">
                <a:solidFill>
                  <a:srgbClr val="FFFF00"/>
                </a:solidFill>
                <a:cs typeface="Simplified Arabic" panose="02010000000000000000" pitchFamily="2" charset="-78"/>
              </a:rPr>
              <a:t>ثالثاً: المراكز الحضارية في العصر الحجري الحديث.</a:t>
            </a:r>
          </a:p>
          <a:p>
            <a:pPr marL="0" indent="0" algn="just" rtl="1">
              <a:spcBef>
                <a:spcPts val="0"/>
              </a:spcBef>
            </a:pPr>
            <a:r>
              <a:rPr lang="ar-SA" sz="3000" b="1" dirty="0" smtClean="0">
                <a:solidFill>
                  <a:srgbClr val="FFFF00"/>
                </a:solidFill>
                <a:cs typeface="Simplified Arabic" panose="02010000000000000000" pitchFamily="2" charset="-78"/>
              </a:rPr>
              <a:t>1- حضارات العصر الحجري الحديث في إقليم جنوب غرب أسيا.</a:t>
            </a:r>
          </a:p>
          <a:p>
            <a:pPr marL="0" indent="0" algn="just" rtl="1">
              <a:spcBef>
                <a:spcPts val="0"/>
              </a:spcBef>
            </a:pPr>
            <a:r>
              <a:rPr lang="ar-SA" sz="3000" b="1" dirty="0">
                <a:solidFill>
                  <a:srgbClr val="FFFF00"/>
                </a:solidFill>
                <a:cs typeface="Simplified Arabic" panose="02010000000000000000" pitchFamily="2" charset="-78"/>
              </a:rPr>
              <a:t>2- حضارات العصر </a:t>
            </a:r>
            <a:r>
              <a:rPr lang="ar-SA" sz="3000" b="1" dirty="0" smtClean="0">
                <a:solidFill>
                  <a:srgbClr val="FFFF00"/>
                </a:solidFill>
                <a:cs typeface="Simplified Arabic" panose="02010000000000000000" pitchFamily="2" charset="-78"/>
              </a:rPr>
              <a:t>الحجري </a:t>
            </a:r>
            <a:r>
              <a:rPr lang="ar-SA" sz="3000" b="1" dirty="0">
                <a:solidFill>
                  <a:srgbClr val="FFFF00"/>
                </a:solidFill>
                <a:cs typeface="Simplified Arabic" panose="02010000000000000000" pitchFamily="2" charset="-78"/>
              </a:rPr>
              <a:t>الحديث في </a:t>
            </a:r>
            <a:r>
              <a:rPr lang="ar-SA" sz="3000" b="1" dirty="0" smtClean="0">
                <a:solidFill>
                  <a:srgbClr val="FFFF00"/>
                </a:solidFill>
                <a:cs typeface="Simplified Arabic" panose="02010000000000000000" pitchFamily="2" charset="-78"/>
              </a:rPr>
              <a:t>أوروبا.</a:t>
            </a:r>
          </a:p>
          <a:p>
            <a:pPr marL="0" indent="0" algn="just" rtl="1">
              <a:spcBef>
                <a:spcPts val="0"/>
              </a:spcBef>
            </a:pPr>
            <a:r>
              <a:rPr lang="ar-SA" sz="3000" b="1" dirty="0">
                <a:solidFill>
                  <a:srgbClr val="FFFF00"/>
                </a:solidFill>
                <a:cs typeface="Simplified Arabic" panose="02010000000000000000" pitchFamily="2" charset="-78"/>
              </a:rPr>
              <a:t>3- حضارات العصر </a:t>
            </a:r>
            <a:r>
              <a:rPr lang="ar-SA" sz="3000" b="1" dirty="0" smtClean="0">
                <a:solidFill>
                  <a:srgbClr val="FFFF00"/>
                </a:solidFill>
                <a:cs typeface="Simplified Arabic" panose="02010000000000000000" pitchFamily="2" charset="-78"/>
              </a:rPr>
              <a:t>الحجري </a:t>
            </a:r>
            <a:r>
              <a:rPr lang="ar-SA" sz="3000" b="1" dirty="0">
                <a:solidFill>
                  <a:srgbClr val="FFFF00"/>
                </a:solidFill>
                <a:cs typeface="Simplified Arabic" panose="02010000000000000000" pitchFamily="2" charset="-78"/>
              </a:rPr>
              <a:t>الحديث في </a:t>
            </a:r>
            <a:r>
              <a:rPr lang="ar-SA" sz="3000" b="1" dirty="0" smtClean="0">
                <a:solidFill>
                  <a:srgbClr val="FFFF00"/>
                </a:solidFill>
                <a:cs typeface="Simplified Arabic" panose="02010000000000000000" pitchFamily="2" charset="-78"/>
              </a:rPr>
              <a:t>شرق وجنوب أسيا.</a:t>
            </a:r>
          </a:p>
          <a:p>
            <a:pPr marL="0" indent="0" algn="just" rtl="1">
              <a:spcBef>
                <a:spcPts val="0"/>
              </a:spcBef>
            </a:pPr>
            <a:r>
              <a:rPr lang="ar-SA" sz="3000" b="1" dirty="0" smtClean="0">
                <a:solidFill>
                  <a:srgbClr val="FFFF00"/>
                </a:solidFill>
                <a:cs typeface="Simplified Arabic" panose="02010000000000000000" pitchFamily="2" charset="-78"/>
              </a:rPr>
              <a:t>4- </a:t>
            </a:r>
            <a:r>
              <a:rPr lang="ar-SA" sz="3000" b="1" dirty="0">
                <a:solidFill>
                  <a:srgbClr val="FFFF00"/>
                </a:solidFill>
                <a:cs typeface="Simplified Arabic" panose="02010000000000000000" pitchFamily="2" charset="-78"/>
              </a:rPr>
              <a:t>حضارات العصر </a:t>
            </a:r>
            <a:r>
              <a:rPr lang="ar-SA" sz="3000" b="1" dirty="0" smtClean="0">
                <a:solidFill>
                  <a:srgbClr val="FFFF00"/>
                </a:solidFill>
                <a:cs typeface="Simplified Arabic" panose="02010000000000000000" pitchFamily="2" charset="-78"/>
              </a:rPr>
              <a:t>الحجري </a:t>
            </a:r>
            <a:r>
              <a:rPr lang="ar-SA" sz="3000" b="1" dirty="0">
                <a:solidFill>
                  <a:srgbClr val="FFFF00"/>
                </a:solidFill>
                <a:cs typeface="Simplified Arabic" panose="02010000000000000000" pitchFamily="2" charset="-78"/>
              </a:rPr>
              <a:t>الحديث في </a:t>
            </a:r>
            <a:r>
              <a:rPr lang="ar-SA" sz="3000" b="1" dirty="0" smtClean="0">
                <a:solidFill>
                  <a:srgbClr val="FFFF00"/>
                </a:solidFill>
                <a:cs typeface="Simplified Arabic" panose="02010000000000000000" pitchFamily="2" charset="-78"/>
              </a:rPr>
              <a:t>الأميركتين</a:t>
            </a:r>
            <a:endParaRPr lang="ar-SA" sz="3000" b="1" dirty="0">
              <a:solidFill>
                <a:srgbClr val="FFFF00"/>
              </a:solidFill>
              <a:cs typeface="Simplified Arabic" panose="02010000000000000000" pitchFamily="2" charset="-78"/>
            </a:endParaRPr>
          </a:p>
          <a:p>
            <a:pPr marL="0" indent="0" algn="just" rtl="1">
              <a:spcBef>
                <a:spcPts val="0"/>
              </a:spcBef>
            </a:pPr>
            <a:endParaRPr lang="ar-SA" sz="3000" b="1" dirty="0" smtClean="0">
              <a:solidFill>
                <a:srgbClr val="FFFF00"/>
              </a:solidFill>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val="341692399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العصر الحجري الحديث (</a:t>
            </a:r>
            <a:r>
              <a:rPr lang="ar-SA" sz="2900" b="1" dirty="0" smtClean="0">
                <a:solidFill>
                  <a:srgbClr val="FFFF00"/>
                </a:solidFill>
                <a:cs typeface="Simplified Arabic" panose="02010000000000000000" pitchFamily="2" charset="-78"/>
              </a:rPr>
              <a:t> </a:t>
            </a:r>
            <a:r>
              <a:rPr lang="ar-SA" sz="2900" b="1" dirty="0">
                <a:solidFill>
                  <a:srgbClr val="FFFF00"/>
                </a:solidFill>
                <a:cs typeface="Simplified Arabic" panose="02010000000000000000" pitchFamily="2" charset="-78"/>
              </a:rPr>
              <a:t>المراكز الحضارية في العصر الحجري </a:t>
            </a:r>
            <a:r>
              <a:rPr lang="ar-SA" sz="2900" b="1" dirty="0" smtClean="0">
                <a:solidFill>
                  <a:srgbClr val="FFFF00"/>
                </a:solidFill>
                <a:cs typeface="Simplified Arabic" panose="02010000000000000000" pitchFamily="2" charset="-78"/>
              </a:rPr>
              <a:t>الحديث</a:t>
            </a:r>
            <a:r>
              <a:rPr lang="ar-SA" sz="3000" b="1" dirty="0" smtClean="0">
                <a:solidFill>
                  <a:srgbClr val="FFFF00"/>
                </a:solidFill>
              </a:rPr>
              <a:t>)</a:t>
            </a:r>
            <a:endParaRPr lang="ar-SA" sz="3000" b="1" dirty="0">
              <a:solidFill>
                <a:srgbClr val="FFFF00"/>
              </a:solidFill>
            </a:endParaRPr>
          </a:p>
        </p:txBody>
      </p:sp>
      <p:sp>
        <p:nvSpPr>
          <p:cNvPr id="3" name="Content Placeholder 2"/>
          <p:cNvSpPr>
            <a:spLocks noGrp="1"/>
          </p:cNvSpPr>
          <p:nvPr>
            <p:ph idx="1"/>
          </p:nvPr>
        </p:nvSpPr>
        <p:spPr>
          <a:xfrm>
            <a:off x="10886" y="914400"/>
            <a:ext cx="9895114" cy="48768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sz="2700" dirty="0" smtClean="0">
                <a:cs typeface="Simplified Arabic" panose="02010000000000000000" pitchFamily="2" charset="-78"/>
              </a:rPr>
              <a:t>تضمنت الدراسة الخاصة بإنجازات الإنسان في المجالين الاقتصادي والحضاري في العصر الحجري الحديث، إشارات إلى بعض مواطن الحضارة في هذا العصر، ويختص هذا القسم بإلقاء الضوء على أهم المراكز الحضارية التي قامت في مناطق العالم المختلفة</a:t>
            </a:r>
          </a:p>
          <a:p>
            <a:pPr marL="0" indent="0" algn="just" rtl="1">
              <a:spcBef>
                <a:spcPts val="0"/>
              </a:spcBef>
            </a:pPr>
            <a:r>
              <a:rPr lang="ar-SA" sz="2700" b="1" dirty="0" smtClean="0">
                <a:solidFill>
                  <a:srgbClr val="FFFF00"/>
                </a:solidFill>
                <a:cs typeface="Simplified Arabic" panose="02010000000000000000" pitchFamily="2" charset="-78"/>
              </a:rPr>
              <a:t>1-حضارات العصر الحجري الحديث في إقليم جنوب غربي أسيا:</a:t>
            </a:r>
          </a:p>
          <a:p>
            <a:pPr marL="0" indent="0" algn="just" rtl="1">
              <a:spcBef>
                <a:spcPts val="0"/>
              </a:spcBef>
            </a:pPr>
            <a:r>
              <a:rPr lang="ar-SA" sz="2700" dirty="0" smtClean="0">
                <a:cs typeface="Simplified Arabic" panose="02010000000000000000" pitchFamily="2" charset="-78"/>
              </a:rPr>
              <a:t>سبق أن أوضحنا أن الزراعة موطنها الأصلي جنوب غرب أسيا، رغم تحفظات بعض العلماء، وقد تمكن سكان هذه المنطقة من التغلب على عيوب النظام الاقتصادي في العصر الحجري الحديث التي تتمثل في الصراع بين الزراع ومنتجي الطعام من جهة وجامعي الطعام من القناصين والصيادين والملتقطين من ناحية أخرى. ففي هذه المنطقة زاد الإنتاج مما سمح بوجود فائض غذائي يسمح بإعالة قسم كبير من المجتمع لا يشترك مباشرة في إنتاج الطعام، وقد ساعد ذلك ما تتمتع به المنطقة من إمكانات كبيرة لعبت دورا هاما في تطور الحضارة.</a:t>
            </a:r>
          </a:p>
          <a:p>
            <a:pPr marL="0" indent="0" algn="just" rtl="1">
              <a:spcBef>
                <a:spcPts val="0"/>
              </a:spcBef>
            </a:pPr>
            <a:endParaRPr lang="ar-SA" sz="2700" dirty="0">
              <a:cs typeface="Simplified Arabic" panose="02010000000000000000" pitchFamily="2" charset="-78"/>
            </a:endParaRPr>
          </a:p>
          <a:p>
            <a:pPr marL="0" indent="0" algn="just" rtl="1">
              <a:spcBef>
                <a:spcPts val="0"/>
              </a:spcBef>
            </a:pPr>
            <a:endParaRPr lang="ar-SA" sz="2700" dirty="0" smtClean="0">
              <a:cs typeface="Simplified Arabic" panose="02010000000000000000" pitchFamily="2" charset="-78"/>
            </a:endParaRPr>
          </a:p>
          <a:p>
            <a:pPr marL="0" indent="0" algn="just" rtl="1">
              <a:spcBef>
                <a:spcPts val="0"/>
              </a:spcBef>
            </a:pPr>
            <a:endParaRPr lang="ar-SA" sz="2700" dirty="0">
              <a:cs typeface="Simplified Arabic" panose="02010000000000000000" pitchFamily="2" charset="-78"/>
            </a:endParaRPr>
          </a:p>
          <a:p>
            <a:pPr marL="0" indent="0" algn="just" rtl="1">
              <a:spcBef>
                <a:spcPts val="0"/>
              </a:spcBef>
            </a:pPr>
            <a:endParaRPr lang="ar-EG" sz="2700" dirty="0">
              <a:cs typeface="Simplified Arabic" panose="02010000000000000000" pitchFamily="2" charset="-78"/>
            </a:endParaRPr>
          </a:p>
        </p:txBody>
      </p:sp>
    </p:spTree>
    <p:extLst>
      <p:ext uri="{BB962C8B-B14F-4D97-AF65-F5344CB8AC3E}">
        <p14:creationId xmlns:p14="http://schemas.microsoft.com/office/powerpoint/2010/main" val="327560349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العصر الحجري الحديث (</a:t>
            </a:r>
            <a:r>
              <a:rPr lang="ar-SA" sz="2900" b="1" dirty="0" smtClean="0">
                <a:solidFill>
                  <a:srgbClr val="FFFF00"/>
                </a:solidFill>
                <a:cs typeface="Simplified Arabic" panose="02010000000000000000" pitchFamily="2" charset="-78"/>
              </a:rPr>
              <a:t> </a:t>
            </a:r>
            <a:r>
              <a:rPr lang="ar-SA" sz="2900" b="1" dirty="0">
                <a:solidFill>
                  <a:srgbClr val="FFFF00"/>
                </a:solidFill>
                <a:cs typeface="Simplified Arabic" panose="02010000000000000000" pitchFamily="2" charset="-78"/>
              </a:rPr>
              <a:t>المراكز الحضارية في العصر الحجري </a:t>
            </a:r>
            <a:r>
              <a:rPr lang="ar-SA" sz="2900" b="1" dirty="0" smtClean="0">
                <a:solidFill>
                  <a:srgbClr val="FFFF00"/>
                </a:solidFill>
                <a:cs typeface="Simplified Arabic" panose="02010000000000000000" pitchFamily="2" charset="-78"/>
              </a:rPr>
              <a:t>الحديث</a:t>
            </a:r>
            <a:r>
              <a:rPr lang="ar-SA" sz="3000" b="1" dirty="0" smtClean="0">
                <a:solidFill>
                  <a:srgbClr val="FFFF00"/>
                </a:solidFill>
              </a:rPr>
              <a:t>)</a:t>
            </a:r>
            <a:endParaRPr lang="ar-SA" sz="3000" b="1" dirty="0">
              <a:solidFill>
                <a:srgbClr val="FFFF00"/>
              </a:solidFill>
            </a:endParaRPr>
          </a:p>
        </p:txBody>
      </p:sp>
      <p:sp>
        <p:nvSpPr>
          <p:cNvPr id="3" name="Content Placeholder 2"/>
          <p:cNvSpPr>
            <a:spLocks noGrp="1"/>
          </p:cNvSpPr>
          <p:nvPr>
            <p:ph idx="1"/>
          </p:nvPr>
        </p:nvSpPr>
        <p:spPr>
          <a:xfrm>
            <a:off x="10886" y="914400"/>
            <a:ext cx="9895114" cy="4876800"/>
          </a:xfrm>
        </p:spPr>
        <p:style>
          <a:lnRef idx="3">
            <a:schemeClr val="lt1"/>
          </a:lnRef>
          <a:fillRef idx="1">
            <a:schemeClr val="accent6"/>
          </a:fillRef>
          <a:effectRef idx="1">
            <a:schemeClr val="accent6"/>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ويوجد نحو 19 موقعا تنسب إلى العصر الحجري الحديث في هذا الإقليم، غير أن أهمها جريكو وجارمو وتل حسونة وكهف البلت وتل العبيد وسيالك، وقد تمنت هذه المواقع منذ أواخر الألف السادس قبل الميلاد من الانتقال من حياة العصر الحجري المتوسط إلى حياة العصر الحجري الحديث.</a:t>
            </a:r>
          </a:p>
          <a:p>
            <a:pPr marL="0" indent="0" algn="just" rtl="1">
              <a:spcBef>
                <a:spcPts val="0"/>
              </a:spcBef>
            </a:pPr>
            <a:r>
              <a:rPr lang="ar-SA" dirty="0" smtClean="0">
                <a:cs typeface="Simplified Arabic" panose="02010000000000000000" pitchFamily="2" charset="-78"/>
              </a:rPr>
              <a:t>وتتجمع هذه المواقع في ثلاثة مراكز حضارية رئيسة: يتمثل المركز الأول في جنوب تركيا وشمال فلسطين وغرب سوريا، والمركز الثاني في شمال العراق وشرق سوريا، والمركز الثالث يقع على الهضبة الإيرانية. وفيما يلى عرض لبعض المراكز الحضارية. </a:t>
            </a: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val="421460657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93</a:t>
            </a:fld>
            <a:endParaRPr lang="en-US" sz="2000" dirty="0">
              <a:solidFill>
                <a:prstClr val="white"/>
              </a:solidFill>
              <a:latin typeface="Calibri" pitchFamily="34" charset="0"/>
            </a:endParaRPr>
          </a:p>
        </p:txBody>
      </p:sp>
      <p:sp>
        <p:nvSpPr>
          <p:cNvPr id="4"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أ- حضارات فلسطين وسوريا ولبنان</a:t>
            </a:r>
            <a:endParaRPr lang="ar-SA" sz="3000" b="1" dirty="0">
              <a:solidFill>
                <a:srgbClr val="FFFF00"/>
              </a:solidFill>
            </a:endParaRPr>
          </a:p>
        </p:txBody>
      </p:sp>
      <p:grpSp>
        <p:nvGrpSpPr>
          <p:cNvPr id="5" name="Group 4"/>
          <p:cNvGrpSpPr/>
          <p:nvPr/>
        </p:nvGrpSpPr>
        <p:grpSpPr>
          <a:xfrm>
            <a:off x="10886" y="914400"/>
            <a:ext cx="9881646" cy="5953539"/>
            <a:chOff x="10886" y="914400"/>
            <a:chExt cx="9881646" cy="5953539"/>
          </a:xfrm>
        </p:grpSpPr>
        <p:pic>
          <p:nvPicPr>
            <p:cNvPr id="2" name="Picture 1"/>
            <p:cNvPicPr>
              <a:picLocks noChangeAspect="1"/>
            </p:cNvPicPr>
            <p:nvPr/>
          </p:nvPicPr>
          <p:blipFill>
            <a:blip r:embed="rId2"/>
            <a:stretch>
              <a:fillRect/>
            </a:stretch>
          </p:blipFill>
          <p:spPr>
            <a:xfrm>
              <a:off x="10886" y="914400"/>
              <a:ext cx="9733391" cy="2809782"/>
            </a:xfrm>
            <a:prstGeom prst="rect">
              <a:avLst/>
            </a:prstGeom>
          </p:spPr>
        </p:pic>
        <p:pic>
          <p:nvPicPr>
            <p:cNvPr id="3" name="Picture 2"/>
            <p:cNvPicPr>
              <a:picLocks noChangeAspect="1"/>
            </p:cNvPicPr>
            <p:nvPr/>
          </p:nvPicPr>
          <p:blipFill>
            <a:blip r:embed="rId3"/>
            <a:stretch>
              <a:fillRect/>
            </a:stretch>
          </p:blipFill>
          <p:spPr>
            <a:xfrm>
              <a:off x="19877" y="3581400"/>
              <a:ext cx="9872655" cy="3286539"/>
            </a:xfrm>
            <a:prstGeom prst="rect">
              <a:avLst/>
            </a:prstGeom>
          </p:spPr>
        </p:pic>
      </p:grpSp>
    </p:spTree>
    <p:extLst>
      <p:ext uri="{BB962C8B-B14F-4D97-AF65-F5344CB8AC3E}">
        <p14:creationId xmlns:p14="http://schemas.microsoft.com/office/powerpoint/2010/main" val="96778487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53007" y="381000"/>
            <a:ext cx="9805687" cy="5131782"/>
          </a:xfrm>
          <a:prstGeom prst="rect">
            <a:avLst/>
          </a:prstGeom>
        </p:spPr>
      </p:pic>
    </p:spTree>
    <p:extLst>
      <p:ext uri="{BB962C8B-B14F-4D97-AF65-F5344CB8AC3E}">
        <p14:creationId xmlns:p14="http://schemas.microsoft.com/office/powerpoint/2010/main" val="199117041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364437" y="119905"/>
            <a:ext cx="9144000" cy="5637357"/>
          </a:xfrm>
          <a:prstGeom prst="rect">
            <a:avLst/>
          </a:prstGeom>
        </p:spPr>
      </p:pic>
    </p:spTree>
    <p:extLst>
      <p:ext uri="{BB962C8B-B14F-4D97-AF65-F5344CB8AC3E}">
        <p14:creationId xmlns:p14="http://schemas.microsoft.com/office/powerpoint/2010/main" val="304664768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0886" y="810470"/>
            <a:ext cx="7609114" cy="6047530"/>
          </a:xfrm>
          <a:prstGeom prst="rect">
            <a:avLst/>
          </a:prstGeom>
        </p:spPr>
      </p:pic>
      <p:sp>
        <p:nvSpPr>
          <p:cNvPr id="4" name="Title 1"/>
          <p:cNvSpPr txBox="1">
            <a:spLocks/>
          </p:cNvSpPr>
          <p:nvPr/>
        </p:nvSpPr>
        <p:spPr bwMode="auto">
          <a:xfrm>
            <a:off x="10886" y="27992"/>
            <a:ext cx="9906000" cy="753771"/>
          </a:xfrm>
          <a:prstGeom prst="rect">
            <a:avLst/>
          </a:prstGeom>
          <a:ln w="25400" cap="flat" cmpd="sng" algn="ctr">
            <a:solidFill>
              <a:schemeClr val="accent3">
                <a:shade val="50000"/>
              </a:schemeClr>
            </a:solidFill>
            <a:prstDash val="solid"/>
            <a:miter lim="800000"/>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2900" b="1" dirty="0" smtClean="0">
                <a:solidFill>
                  <a:srgbClr val="FFFF00"/>
                </a:solidFill>
              </a:rPr>
              <a:t>المواقع الحضارية في مرحلة الانتقال إلى حياة الزراعة في إقليم جنوب غربي أسيا</a:t>
            </a:r>
            <a:endParaRPr lang="ar-SA" sz="3000" b="1" dirty="0">
              <a:solidFill>
                <a:srgbClr val="FFFF00"/>
              </a:solidFill>
            </a:endParaRPr>
          </a:p>
        </p:txBody>
      </p:sp>
    </p:spTree>
    <p:extLst>
      <p:ext uri="{BB962C8B-B14F-4D97-AF65-F5344CB8AC3E}">
        <p14:creationId xmlns:p14="http://schemas.microsoft.com/office/powerpoint/2010/main" val="257888850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28599" y="381000"/>
            <a:ext cx="9568929" cy="5351014"/>
          </a:xfrm>
          <a:prstGeom prst="rect">
            <a:avLst/>
          </a:prstGeom>
        </p:spPr>
      </p:pic>
    </p:spTree>
    <p:extLst>
      <p:ext uri="{BB962C8B-B14F-4D97-AF65-F5344CB8AC3E}">
        <p14:creationId xmlns:p14="http://schemas.microsoft.com/office/powerpoint/2010/main" val="102890299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98</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28600" y="228600"/>
            <a:ext cx="9448800" cy="5172890"/>
          </a:xfrm>
          <a:prstGeom prst="rect">
            <a:avLst/>
          </a:prstGeom>
        </p:spPr>
      </p:pic>
    </p:spTree>
    <p:extLst>
      <p:ext uri="{BB962C8B-B14F-4D97-AF65-F5344CB8AC3E}">
        <p14:creationId xmlns:p14="http://schemas.microsoft.com/office/powerpoint/2010/main" val="322275022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99</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345097" y="609600"/>
            <a:ext cx="9550964" cy="5070807"/>
          </a:xfrm>
          <a:prstGeom prst="rect">
            <a:avLst/>
          </a:prstGeom>
        </p:spPr>
      </p:pic>
    </p:spTree>
    <p:extLst>
      <p:ext uri="{BB962C8B-B14F-4D97-AF65-F5344CB8AC3E}">
        <p14:creationId xmlns:p14="http://schemas.microsoft.com/office/powerpoint/2010/main" val="304969283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100</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02704" y="-31175"/>
            <a:ext cx="9753600" cy="6889175"/>
          </a:xfrm>
          <a:prstGeom prst="rect">
            <a:avLst/>
          </a:prstGeom>
        </p:spPr>
      </p:pic>
    </p:spTree>
    <p:extLst>
      <p:ext uri="{BB962C8B-B14F-4D97-AF65-F5344CB8AC3E}">
        <p14:creationId xmlns:p14="http://schemas.microsoft.com/office/powerpoint/2010/main" val="68116311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101</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0" y="23694"/>
            <a:ext cx="8077200" cy="6834306"/>
          </a:xfrm>
          <a:prstGeom prst="rect">
            <a:avLst/>
          </a:prstGeom>
        </p:spPr>
      </p:pic>
    </p:spTree>
    <p:extLst>
      <p:ext uri="{BB962C8B-B14F-4D97-AF65-F5344CB8AC3E}">
        <p14:creationId xmlns:p14="http://schemas.microsoft.com/office/powerpoint/2010/main" val="101554691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102</a:t>
            </a:fld>
            <a:endParaRPr lang="en-US" sz="2000" dirty="0">
              <a:solidFill>
                <a:prstClr val="white"/>
              </a:solidFill>
              <a:latin typeface="Calibri" pitchFamily="34" charset="0"/>
            </a:endParaRPr>
          </a:p>
        </p:txBody>
      </p:sp>
    </p:spTree>
    <p:extLst>
      <p:ext uri="{BB962C8B-B14F-4D97-AF65-F5344CB8AC3E}">
        <p14:creationId xmlns:p14="http://schemas.microsoft.com/office/powerpoint/2010/main" val="243434675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103</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25539" y="1066800"/>
            <a:ext cx="9610201" cy="4085100"/>
          </a:xfrm>
          <a:prstGeom prst="rect">
            <a:avLst/>
          </a:prstGeom>
        </p:spPr>
      </p:pic>
    </p:spTree>
    <p:extLst>
      <p:ext uri="{BB962C8B-B14F-4D97-AF65-F5344CB8AC3E}">
        <p14:creationId xmlns:p14="http://schemas.microsoft.com/office/powerpoint/2010/main" val="384896280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104</a:t>
            </a:fld>
            <a:endParaRPr lang="en-US" sz="2000" dirty="0">
              <a:solidFill>
                <a:prstClr val="white"/>
              </a:solidFill>
              <a:latin typeface="Calibri" pitchFamily="34" charset="0"/>
            </a:endParaRPr>
          </a:p>
        </p:txBody>
      </p:sp>
      <p:grpSp>
        <p:nvGrpSpPr>
          <p:cNvPr id="4" name="Group 3"/>
          <p:cNvGrpSpPr/>
          <p:nvPr/>
        </p:nvGrpSpPr>
        <p:grpSpPr>
          <a:xfrm>
            <a:off x="152400" y="636044"/>
            <a:ext cx="9730668" cy="4302519"/>
            <a:chOff x="152400" y="636044"/>
            <a:chExt cx="9730668" cy="4302519"/>
          </a:xfrm>
        </p:grpSpPr>
        <p:pic>
          <p:nvPicPr>
            <p:cNvPr id="2" name="Picture 1"/>
            <p:cNvPicPr>
              <a:picLocks noChangeAspect="1"/>
            </p:cNvPicPr>
            <p:nvPr/>
          </p:nvPicPr>
          <p:blipFill>
            <a:blip r:embed="rId2"/>
            <a:stretch>
              <a:fillRect/>
            </a:stretch>
          </p:blipFill>
          <p:spPr>
            <a:xfrm>
              <a:off x="152400" y="636044"/>
              <a:ext cx="9730668" cy="4302519"/>
            </a:xfrm>
            <a:prstGeom prst="rect">
              <a:avLst/>
            </a:prstGeom>
          </p:spPr>
        </p:pic>
        <p:sp>
          <p:nvSpPr>
            <p:cNvPr id="3" name="Rectangle 2"/>
            <p:cNvSpPr/>
            <p:nvPr/>
          </p:nvSpPr>
          <p:spPr>
            <a:xfrm>
              <a:off x="1828800" y="4114800"/>
              <a:ext cx="1600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233495313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105</a:t>
            </a:fld>
            <a:endParaRPr lang="en-US" sz="2000" dirty="0">
              <a:solidFill>
                <a:prstClr val="white"/>
              </a:solidFill>
              <a:latin typeface="Calibri" pitchFamily="34" charset="0"/>
            </a:endParaRPr>
          </a:p>
        </p:txBody>
      </p:sp>
      <p:grpSp>
        <p:nvGrpSpPr>
          <p:cNvPr id="4" name="Group 3"/>
          <p:cNvGrpSpPr/>
          <p:nvPr/>
        </p:nvGrpSpPr>
        <p:grpSpPr>
          <a:xfrm>
            <a:off x="0" y="131035"/>
            <a:ext cx="9677400" cy="5677821"/>
            <a:chOff x="0" y="131035"/>
            <a:chExt cx="9677400" cy="5677821"/>
          </a:xfrm>
        </p:grpSpPr>
        <p:pic>
          <p:nvPicPr>
            <p:cNvPr id="2" name="Picture 1"/>
            <p:cNvPicPr>
              <a:picLocks noChangeAspect="1"/>
            </p:cNvPicPr>
            <p:nvPr/>
          </p:nvPicPr>
          <p:blipFill>
            <a:blip r:embed="rId2"/>
            <a:stretch>
              <a:fillRect/>
            </a:stretch>
          </p:blipFill>
          <p:spPr>
            <a:xfrm>
              <a:off x="0" y="131035"/>
              <a:ext cx="9677400" cy="5677821"/>
            </a:xfrm>
            <a:prstGeom prst="rect">
              <a:avLst/>
            </a:prstGeom>
          </p:spPr>
        </p:pic>
        <p:sp>
          <p:nvSpPr>
            <p:cNvPr id="3" name="Rectangle 2"/>
            <p:cNvSpPr/>
            <p:nvPr/>
          </p:nvSpPr>
          <p:spPr>
            <a:xfrm>
              <a:off x="3429000" y="3048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317052698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28600" y="914400"/>
            <a:ext cx="9360300" cy="4303632"/>
          </a:xfrm>
          <a:prstGeom prst="rect">
            <a:avLst/>
          </a:prstGeom>
        </p:spPr>
      </p:pic>
    </p:spTree>
    <p:extLst>
      <p:ext uri="{BB962C8B-B14F-4D97-AF65-F5344CB8AC3E}">
        <p14:creationId xmlns:p14="http://schemas.microsoft.com/office/powerpoint/2010/main" val="131441811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0" y="35363"/>
            <a:ext cx="9906000" cy="6822638"/>
          </a:xfrm>
          <a:prstGeom prst="rect">
            <a:avLst/>
          </a:prstGeom>
        </p:spPr>
      </p:pic>
    </p:spTree>
    <p:extLst>
      <p:ext uri="{BB962C8B-B14F-4D97-AF65-F5344CB8AC3E}">
        <p14:creationId xmlns:p14="http://schemas.microsoft.com/office/powerpoint/2010/main" val="130331213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108</a:t>
            </a:fld>
            <a:endParaRPr lang="en-US" sz="2000" dirty="0">
              <a:solidFill>
                <a:prstClr val="white"/>
              </a:solidFill>
              <a:latin typeface="Calibri" pitchFamily="34" charset="0"/>
            </a:endParaRPr>
          </a:p>
        </p:txBody>
      </p:sp>
      <p:grpSp>
        <p:nvGrpSpPr>
          <p:cNvPr id="4" name="Group 3"/>
          <p:cNvGrpSpPr/>
          <p:nvPr/>
        </p:nvGrpSpPr>
        <p:grpSpPr>
          <a:xfrm>
            <a:off x="177756" y="152400"/>
            <a:ext cx="9273032" cy="6004657"/>
            <a:chOff x="177756" y="152400"/>
            <a:chExt cx="9273032" cy="6004657"/>
          </a:xfrm>
        </p:grpSpPr>
        <p:pic>
          <p:nvPicPr>
            <p:cNvPr id="2" name="Picture 1"/>
            <p:cNvPicPr>
              <a:picLocks noChangeAspect="1"/>
            </p:cNvPicPr>
            <p:nvPr/>
          </p:nvPicPr>
          <p:blipFill>
            <a:blip r:embed="rId2"/>
            <a:stretch>
              <a:fillRect/>
            </a:stretch>
          </p:blipFill>
          <p:spPr>
            <a:xfrm>
              <a:off x="381000" y="152400"/>
              <a:ext cx="9069788" cy="1346532"/>
            </a:xfrm>
            <a:prstGeom prst="rect">
              <a:avLst/>
            </a:prstGeom>
          </p:spPr>
        </p:pic>
        <p:pic>
          <p:nvPicPr>
            <p:cNvPr id="3" name="Picture 2"/>
            <p:cNvPicPr>
              <a:picLocks noChangeAspect="1"/>
            </p:cNvPicPr>
            <p:nvPr/>
          </p:nvPicPr>
          <p:blipFill>
            <a:blip r:embed="rId3"/>
            <a:stretch>
              <a:fillRect/>
            </a:stretch>
          </p:blipFill>
          <p:spPr>
            <a:xfrm>
              <a:off x="177756" y="1425142"/>
              <a:ext cx="9273032" cy="4731915"/>
            </a:xfrm>
            <a:prstGeom prst="rect">
              <a:avLst/>
            </a:prstGeom>
          </p:spPr>
        </p:pic>
      </p:grpSp>
    </p:spTree>
    <p:extLst>
      <p:ext uri="{BB962C8B-B14F-4D97-AF65-F5344CB8AC3E}">
        <p14:creationId xmlns:p14="http://schemas.microsoft.com/office/powerpoint/2010/main" val="50107144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109</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52400" y="381000"/>
            <a:ext cx="9476277" cy="5081251"/>
          </a:xfrm>
          <a:prstGeom prst="rect">
            <a:avLst/>
          </a:prstGeom>
        </p:spPr>
      </p:pic>
    </p:spTree>
    <p:extLst>
      <p:ext uri="{BB962C8B-B14F-4D97-AF65-F5344CB8AC3E}">
        <p14:creationId xmlns:p14="http://schemas.microsoft.com/office/powerpoint/2010/main" val="156312835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110</a:t>
            </a:fld>
            <a:endParaRPr lang="en-US" sz="2000" dirty="0">
              <a:solidFill>
                <a:prstClr val="white"/>
              </a:solidFill>
              <a:latin typeface="Calibri" pitchFamily="34" charset="0"/>
            </a:endParaRPr>
          </a:p>
        </p:txBody>
      </p:sp>
      <p:grpSp>
        <p:nvGrpSpPr>
          <p:cNvPr id="4" name="Group 3"/>
          <p:cNvGrpSpPr/>
          <p:nvPr/>
        </p:nvGrpSpPr>
        <p:grpSpPr>
          <a:xfrm>
            <a:off x="1371600" y="0"/>
            <a:ext cx="7748648" cy="5943600"/>
            <a:chOff x="1371600" y="0"/>
            <a:chExt cx="7748648" cy="5943600"/>
          </a:xfrm>
        </p:grpSpPr>
        <p:pic>
          <p:nvPicPr>
            <p:cNvPr id="2" name="Picture 1"/>
            <p:cNvPicPr>
              <a:picLocks noChangeAspect="1"/>
            </p:cNvPicPr>
            <p:nvPr/>
          </p:nvPicPr>
          <p:blipFill>
            <a:blip r:embed="rId2"/>
            <a:stretch>
              <a:fillRect/>
            </a:stretch>
          </p:blipFill>
          <p:spPr>
            <a:xfrm>
              <a:off x="1371600" y="0"/>
              <a:ext cx="7520048" cy="3648338"/>
            </a:xfrm>
            <a:prstGeom prst="rect">
              <a:avLst/>
            </a:prstGeom>
          </p:spPr>
        </p:pic>
        <p:pic>
          <p:nvPicPr>
            <p:cNvPr id="3" name="Picture 2"/>
            <p:cNvPicPr>
              <a:picLocks noChangeAspect="1"/>
            </p:cNvPicPr>
            <p:nvPr/>
          </p:nvPicPr>
          <p:blipFill>
            <a:blip r:embed="rId3"/>
            <a:stretch>
              <a:fillRect/>
            </a:stretch>
          </p:blipFill>
          <p:spPr>
            <a:xfrm>
              <a:off x="1371600" y="3372487"/>
              <a:ext cx="7748648" cy="2571113"/>
            </a:xfrm>
            <a:prstGeom prst="rect">
              <a:avLst/>
            </a:prstGeom>
          </p:spPr>
        </p:pic>
      </p:grpSp>
    </p:spTree>
    <p:extLst>
      <p:ext uri="{BB962C8B-B14F-4D97-AF65-F5344CB8AC3E}">
        <p14:creationId xmlns:p14="http://schemas.microsoft.com/office/powerpoint/2010/main" val="370493874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111</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6565" y="-19878"/>
            <a:ext cx="9243607" cy="5873701"/>
          </a:xfrm>
          <a:prstGeom prst="rect">
            <a:avLst/>
          </a:prstGeom>
        </p:spPr>
      </p:pic>
    </p:spTree>
    <p:extLst>
      <p:ext uri="{BB962C8B-B14F-4D97-AF65-F5344CB8AC3E}">
        <p14:creationId xmlns:p14="http://schemas.microsoft.com/office/powerpoint/2010/main" val="113887023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112</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28599" y="278296"/>
            <a:ext cx="9596497" cy="5245471"/>
          </a:xfrm>
          <a:prstGeom prst="rect">
            <a:avLst/>
          </a:prstGeom>
        </p:spPr>
      </p:pic>
    </p:spTree>
    <p:extLst>
      <p:ext uri="{BB962C8B-B14F-4D97-AF65-F5344CB8AC3E}">
        <p14:creationId xmlns:p14="http://schemas.microsoft.com/office/powerpoint/2010/main" val="134365172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113</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0" y="48149"/>
            <a:ext cx="9829800" cy="6809851"/>
          </a:xfrm>
          <a:prstGeom prst="rect">
            <a:avLst/>
          </a:prstGeom>
        </p:spPr>
      </p:pic>
    </p:spTree>
    <p:extLst>
      <p:ext uri="{BB962C8B-B14F-4D97-AF65-F5344CB8AC3E}">
        <p14:creationId xmlns:p14="http://schemas.microsoft.com/office/powerpoint/2010/main" val="217435572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114</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38302" y="609600"/>
            <a:ext cx="9462898" cy="4330815"/>
          </a:xfrm>
          <a:prstGeom prst="rect">
            <a:avLst/>
          </a:prstGeom>
        </p:spPr>
      </p:pic>
    </p:spTree>
    <p:extLst>
      <p:ext uri="{BB962C8B-B14F-4D97-AF65-F5344CB8AC3E}">
        <p14:creationId xmlns:p14="http://schemas.microsoft.com/office/powerpoint/2010/main" val="327068645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115</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381000" y="533400"/>
            <a:ext cx="9430703" cy="3925248"/>
          </a:xfrm>
          <a:prstGeom prst="rect">
            <a:avLst/>
          </a:prstGeom>
        </p:spPr>
      </p:pic>
    </p:spTree>
    <p:extLst>
      <p:ext uri="{BB962C8B-B14F-4D97-AF65-F5344CB8AC3E}">
        <p14:creationId xmlns:p14="http://schemas.microsoft.com/office/powerpoint/2010/main" val="30925168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116</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152400" y="1295400"/>
            <a:ext cx="9704982" cy="3688782"/>
          </a:xfrm>
          <a:prstGeom prst="rect">
            <a:avLst/>
          </a:prstGeom>
        </p:spPr>
      </p:pic>
    </p:spTree>
    <p:extLst>
      <p:ext uri="{BB962C8B-B14F-4D97-AF65-F5344CB8AC3E}">
        <p14:creationId xmlns:p14="http://schemas.microsoft.com/office/powerpoint/2010/main" val="55735780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117</a:t>
            </a:fld>
            <a:endParaRPr lang="en-US" sz="2000" dirty="0">
              <a:solidFill>
                <a:prstClr val="white"/>
              </a:solidFill>
              <a:latin typeface="Calibri" pitchFamily="34" charset="0"/>
            </a:endParaRPr>
          </a:p>
        </p:txBody>
      </p:sp>
      <p:pic>
        <p:nvPicPr>
          <p:cNvPr id="2" name="Picture 1"/>
          <p:cNvPicPr>
            <a:picLocks noChangeAspect="1"/>
          </p:cNvPicPr>
          <p:nvPr/>
        </p:nvPicPr>
        <p:blipFill>
          <a:blip r:embed="rId2"/>
          <a:stretch>
            <a:fillRect/>
          </a:stretch>
        </p:blipFill>
        <p:spPr>
          <a:xfrm>
            <a:off x="203004" y="533400"/>
            <a:ext cx="9603305" cy="5214634"/>
          </a:xfrm>
          <a:prstGeom prst="rect">
            <a:avLst/>
          </a:prstGeom>
        </p:spPr>
      </p:pic>
    </p:spTree>
    <p:extLst>
      <p:ext uri="{BB962C8B-B14F-4D97-AF65-F5344CB8AC3E}">
        <p14:creationId xmlns:p14="http://schemas.microsoft.com/office/powerpoint/2010/main" val="401390288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118</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256643731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119</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119</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209186802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العاشرة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عصر المعدن</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154147165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endParaRPr lang="ar-SA" sz="3300" b="1"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أولاً: الملامح العامة لعصر المعدن:</a:t>
            </a:r>
          </a:p>
          <a:p>
            <a:pPr marL="0" indent="0" algn="ctr" rtl="1">
              <a:spcBef>
                <a:spcPts val="0"/>
              </a:spcBef>
            </a:pPr>
            <a:endParaRPr lang="ar-SA" sz="3300"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ثانياً: المراكز الحضارية في عصر المعدن:</a:t>
            </a:r>
          </a:p>
          <a:p>
            <a:pPr marL="0" indent="0" algn="just" rtl="1">
              <a:spcBef>
                <a:spcPts val="0"/>
              </a:spcBef>
            </a:pPr>
            <a:r>
              <a:rPr lang="ar-SA" sz="3300" b="1" dirty="0" smtClean="0">
                <a:solidFill>
                  <a:srgbClr val="92D050"/>
                </a:solidFill>
                <a:cs typeface="Simplified Arabic" panose="02010000000000000000" pitchFamily="2" charset="-78"/>
              </a:rPr>
              <a:t>1- المراكز الحضارية في سوريا وفلسطين.                 </a:t>
            </a:r>
          </a:p>
          <a:p>
            <a:pPr marL="0" indent="0" algn="just" rtl="1">
              <a:spcBef>
                <a:spcPts val="0"/>
              </a:spcBef>
            </a:pPr>
            <a:r>
              <a:rPr lang="ar-SA" sz="3300" b="1" dirty="0" smtClean="0">
                <a:solidFill>
                  <a:srgbClr val="92D050"/>
                </a:solidFill>
                <a:cs typeface="Simplified Arabic" panose="02010000000000000000" pitchFamily="2" charset="-78"/>
              </a:rPr>
              <a:t>2- المراكز الحضارية في الأناضول.</a:t>
            </a:r>
          </a:p>
          <a:p>
            <a:pPr marL="0" indent="0" algn="just" rtl="1">
              <a:spcBef>
                <a:spcPts val="0"/>
              </a:spcBef>
            </a:pPr>
            <a:r>
              <a:rPr lang="ar-SA" sz="3300" b="1" dirty="0" smtClean="0">
                <a:solidFill>
                  <a:srgbClr val="92D050"/>
                </a:solidFill>
                <a:cs typeface="Simplified Arabic" panose="02010000000000000000" pitchFamily="2" charset="-78"/>
              </a:rPr>
              <a:t>3- المراكز الحضارية في ايران.</a:t>
            </a:r>
          </a:p>
          <a:p>
            <a:pPr marL="0" indent="0" algn="just" rtl="1">
              <a:spcBef>
                <a:spcPts val="0"/>
              </a:spcBef>
            </a:pPr>
            <a:r>
              <a:rPr lang="ar-SA" sz="3300" b="1" dirty="0" smtClean="0">
                <a:solidFill>
                  <a:srgbClr val="92D050"/>
                </a:solidFill>
                <a:cs typeface="Simplified Arabic" panose="02010000000000000000" pitchFamily="2" charset="-78"/>
              </a:rPr>
              <a:t>4- المراكز الحضارية في كريت.</a:t>
            </a:r>
          </a:p>
          <a:p>
            <a:pPr marL="0" indent="0" algn="just" rtl="1">
              <a:spcBef>
                <a:spcPts val="0"/>
              </a:spcBef>
            </a:pPr>
            <a:endParaRPr lang="ar-SA" sz="3000" b="1" dirty="0" smtClean="0">
              <a:solidFill>
                <a:srgbClr val="FFFF00"/>
              </a:solidFill>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val="199267949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24618" y="1407674"/>
            <a:ext cx="9895114" cy="4383525"/>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عصر المعدن مفهوم شامل، فهو اكثر من عصر شأنه شأن العصر الحجري القديم، إذ يبدأ بعصر النحاس الذى عرفته حضارات الشرق الأوسط منذ 4000 ق. م، وعرفته حضارة البدارى في مصر منذ 4500 ق.م، أو 5000 ق.م، كما عرفته حضارة تل حلف في العراق في نفس تاريخ معرفة البدارى له على وجه التقريب، وان كان البعض يميل إلى اعتبار حضارة البدارى والفيوم في مصر وتل حلف في العرق وحضارات أخرى عاشت في أواخر العصر الحجري الحديث تمثل عصرا قائما بذاته يمثل فترة انتقالية بين استخدام الحجر واستخدام النحاس يعرف بالعصر الحجري – النحاسي أو بالفترة الخالكوليثية.</a:t>
            </a:r>
          </a:p>
          <a:p>
            <a:pPr marL="0" indent="0" algn="just" rtl="1">
              <a:spcBef>
                <a:spcPts val="0"/>
              </a:spcBef>
            </a:pPr>
            <a:r>
              <a:rPr lang="ar-SA" dirty="0" smtClean="0">
                <a:cs typeface="Simplified Arabic" panose="02010000000000000000" pitchFamily="2" charset="-78"/>
              </a:rPr>
              <a:t> </a:t>
            </a: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val="76509890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1371600"/>
            <a:ext cx="9895114" cy="4419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وقد تلى عصر النحاس، عصر البرونز وكان البرونز أول سبيكة صنعها الإنسان، وتتكون من 90% نحاس و 10% قصدير. ويأتي يعد ذلك عصر الحديد، الذى جاء متأخرا بالنسبة للنحاس والبرونز رغم انه اسهل منهما في المعالجة، ولا يحتاج إلى درجات حرارة عالية في الصهر مثل النحاس.</a:t>
            </a:r>
          </a:p>
          <a:p>
            <a:pPr marL="0" indent="0" algn="just" rtl="1">
              <a:spcBef>
                <a:spcPts val="0"/>
              </a:spcBef>
            </a:pPr>
            <a:endParaRPr lang="ar-SA" dirty="0" smtClean="0">
              <a:solidFill>
                <a:srgbClr val="FFFF00"/>
              </a:solidFill>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val="339045483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ويعد عصر المعدن بفتراته الثلاث نقطة تحول في تاريخ البشرية، بكل ما تشتمله من جوانب مادية واقتصادية واجتماعية وثقافية وفنية، ويمثل هذا العصر الثورة الإنتاجية الثانية بعد الثورة الإنتاجية الأولى التي حدثت في العصر الحجري الحديث، وهو يمثل مرحلة المدنية </a:t>
            </a:r>
            <a:r>
              <a:rPr lang="en-US" sz="2800" dirty="0" smtClean="0">
                <a:cs typeface="Simplified Arabic" panose="02010000000000000000" pitchFamily="2" charset="-78"/>
              </a:rPr>
              <a:t>Civilization</a:t>
            </a:r>
            <a:r>
              <a:rPr lang="ar-SA" sz="2800" dirty="0" smtClean="0">
                <a:cs typeface="Simplified Arabic" panose="02010000000000000000" pitchFamily="2" charset="-78"/>
              </a:rPr>
              <a:t>.</a:t>
            </a:r>
          </a:p>
          <a:p>
            <a:pPr marL="0" indent="0" algn="just" rtl="1">
              <a:spcBef>
                <a:spcPts val="0"/>
              </a:spcBef>
            </a:pPr>
            <a:r>
              <a:rPr lang="ar-SA" sz="2800" b="1" dirty="0">
                <a:cs typeface="Simplified Arabic" panose="02010000000000000000" pitchFamily="2" charset="-78"/>
              </a:rPr>
              <a:t>أولاً: الملامح العامة لعصر المعدن:</a:t>
            </a:r>
          </a:p>
          <a:p>
            <a:pPr marL="0" indent="0" algn="just" rtl="1">
              <a:spcBef>
                <a:spcPts val="0"/>
              </a:spcBef>
            </a:pPr>
            <a:r>
              <a:rPr lang="ar-SA" sz="2800" dirty="0" smtClean="0">
                <a:solidFill>
                  <a:srgbClr val="FFFF00"/>
                </a:solidFill>
                <a:cs typeface="Simplified Arabic" panose="02010000000000000000" pitchFamily="2" charset="-78"/>
              </a:rPr>
              <a:t>تميز عصر المعدن بخصائص أو ملامح عامه، تميزه عن العصر الحجرية الحديثة، ومنها الخروج عن دائرة الاكتفاء الذاتي والتجارة في فائض الإنتاج، وهذا الفائض سمح بقيام طبقات متخصصة في الصناعة، ثم نشأت التجارة والتي اقترن بها تقدم وسائل النقل وأخيرا قيام المدن.</a:t>
            </a:r>
          </a:p>
          <a:p>
            <a:pPr marL="0" indent="0" algn="just" rtl="1">
              <a:spcBef>
                <a:spcPts val="0"/>
              </a:spcBef>
            </a:pPr>
            <a:r>
              <a:rPr lang="ar-SA" sz="2800" b="1" dirty="0" smtClean="0">
                <a:solidFill>
                  <a:srgbClr val="92D050"/>
                </a:solidFill>
                <a:cs typeface="Simplified Arabic" panose="02010000000000000000" pitchFamily="2" charset="-78"/>
              </a:rPr>
              <a:t>1- الخروج عن دائرة الاكتفاء الذاتي:</a:t>
            </a:r>
          </a:p>
          <a:p>
            <a:pPr marL="0" indent="0" algn="just" rtl="1">
              <a:spcBef>
                <a:spcPts val="0"/>
              </a:spcBef>
            </a:pPr>
            <a:r>
              <a:rPr lang="ar-SA" sz="2800" dirty="0" smtClean="0">
                <a:solidFill>
                  <a:srgbClr val="FFFF00"/>
                </a:solidFill>
                <a:cs typeface="Simplified Arabic" panose="02010000000000000000" pitchFamily="2" charset="-78"/>
              </a:rPr>
              <a:t>اكتفى إنسان العصر الحجري القديم بتوفير الغذاء لنفسه سواء عن طريق الجمع أو القنص أو الصيد.</a:t>
            </a: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183691478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33495" y="1156801"/>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وفى العصر الحجري الحديث ظهر نوع من الاكتفاء على مستوى الأسرة، ثم على مستوى الأسر التي تعيش متجاورة في محلة عمرانية ثم إلى مجموعة القرى المتجاورة.</a:t>
            </a:r>
          </a:p>
          <a:p>
            <a:pPr marL="0" indent="0" algn="just" rtl="1">
              <a:spcBef>
                <a:spcPts val="0"/>
              </a:spcBef>
            </a:pPr>
            <a:r>
              <a:rPr lang="ar-SA" sz="2800" dirty="0" smtClean="0">
                <a:cs typeface="Simplified Arabic" panose="02010000000000000000" pitchFamily="2" charset="-78"/>
              </a:rPr>
              <a:t>وفى عصر المعدن، تطورت أساليب الزراعة وأدواتها، فزاد الإنتاج، واصبح هناك فائض للطعام، وبالتالي امكن تبادل هذا الفائض، ومن هذه الأدوات المنجل والمحراث.</a:t>
            </a:r>
          </a:p>
          <a:p>
            <a:pPr marL="0" indent="0" algn="just" rtl="1">
              <a:spcBef>
                <a:spcPts val="0"/>
              </a:spcBef>
            </a:pPr>
            <a:r>
              <a:rPr lang="ar-SA" sz="2800" dirty="0" smtClean="0">
                <a:cs typeface="Simplified Arabic" panose="02010000000000000000" pitchFamily="2" charset="-78"/>
              </a:rPr>
              <a:t>وكانت المنجل من الأدوات التي وفرت جهد الفلاح، فصنعت من النحاس والبرونز بعد أن كانت تصنع من الصوان أو الطين المحروق.</a:t>
            </a:r>
          </a:p>
          <a:p>
            <a:pPr marL="0" indent="0" algn="just" rtl="1">
              <a:spcBef>
                <a:spcPts val="0"/>
              </a:spcBef>
            </a:pPr>
            <a:r>
              <a:rPr lang="ar-SA" sz="2800" dirty="0" smtClean="0">
                <a:cs typeface="Simplified Arabic" panose="02010000000000000000" pitchFamily="2" charset="-78"/>
              </a:rPr>
              <a:t>ويعد المحراث التي تجره الثيران من الأدوات الزراعية التي تطور عن الفأس ، فبعد أن كان سلاحه حجريا أو خشبيا، صار معدنيا وقد أدى ذلك إلى توسعة الرقعة الزراعية وزيادة الإنتاج.</a:t>
            </a:r>
            <a:endParaRPr lang="ar-EG" sz="2800" dirty="0">
              <a:cs typeface="Simplified Arabic" panose="02010000000000000000" pitchFamily="2" charset="-78"/>
            </a:endParaRPr>
          </a:p>
        </p:txBody>
      </p:sp>
    </p:spTree>
    <p:extLst>
      <p:ext uri="{BB962C8B-B14F-4D97-AF65-F5344CB8AC3E}">
        <p14:creationId xmlns:p14="http://schemas.microsoft.com/office/powerpoint/2010/main" val="174969758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3732" y="781763"/>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a:cs typeface="Simplified Arabic" panose="02010000000000000000" pitchFamily="2" charset="-78"/>
              </a:rPr>
              <a:t>وتشير الأدلة الأثرية إلى استخدام المحراث من جانب أصحاب حضارة الوركاء في جنوب العراق، وعرف في مصر منذ 2700 ق.م، وفى قبرص من 2300-1900 </a:t>
            </a:r>
            <a:r>
              <a:rPr lang="ar-SA" dirty="0" smtClean="0">
                <a:cs typeface="Simplified Arabic" panose="02010000000000000000" pitchFamily="2" charset="-78"/>
              </a:rPr>
              <a:t>ق.م ولا يعرف متى بدا استخدامه عند السومريين.</a:t>
            </a:r>
          </a:p>
          <a:p>
            <a:pPr marL="0" indent="0" algn="just" rtl="1">
              <a:spcBef>
                <a:spcPts val="0"/>
              </a:spcBef>
            </a:pPr>
            <a:r>
              <a:rPr lang="ar-SA" dirty="0" smtClean="0">
                <a:cs typeface="Simplified Arabic" panose="02010000000000000000" pitchFamily="2" charset="-78"/>
              </a:rPr>
              <a:t>واذا كان العصر الحجري الحديث، قد شهد زراعة معظم المحاصيل، فإن الجديد في عصر المعدن هو انتقال المحاصيل من موطنها الأولى إلى مناطق أخرى، وربما وجدت بعض المحاصيل ظروفاً افضل فزاد إنتاجها، ومن الأمثلة على انتقال المحاصيل في عصر المعدن، ففي مصر وجنوب غربي أسيا حلت أنواع من القمح محل الأنواع التي عرفت في العصر الحجري الحديث، ودخل القمح إلى الصين، وكان قد سبقه الأرز والشعير. </a:t>
            </a: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val="272407164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52400" y="1752600"/>
            <a:ext cx="9895114" cy="38862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dirty="0" smtClean="0">
                <a:cs typeface="Simplified Arabic" panose="02010000000000000000" pitchFamily="2" charset="-78"/>
              </a:rPr>
              <a:t>ولم يتوقف التطور الزراعي بل امتد ليشمل الإنتاج الحيواني، فمع استخدام الثور في جر المحراث ازدادت أهمية إناث البقر كمصدر للبن وعرف أهل سومر الضأن ولبسوا فراءه، وظلت الماعز لفترة طويلة في مصر إلى أن عرفت الأغنام</a:t>
            </a:r>
          </a:p>
          <a:p>
            <a:pPr marL="0" indent="0" algn="just" rtl="1">
              <a:spcBef>
                <a:spcPts val="0"/>
              </a:spcBef>
            </a:pPr>
            <a:r>
              <a:rPr lang="ar-SA" dirty="0" smtClean="0">
                <a:cs typeface="Simplified Arabic" panose="02010000000000000000" pitchFamily="2" charset="-78"/>
              </a:rPr>
              <a:t> في عصر ما قبل الأسرات، وهى نوعان : نوع يمتاز بالقرون الأفقية المموجة وانقرض منذ 3000 سنة ، ولم يكن منتجا للصوف الذى يصلح للنسج.</a:t>
            </a: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a:p>
            <a:pPr marL="0" indent="0" algn="just" rtl="1">
              <a:spcBef>
                <a:spcPts val="0"/>
              </a:spcBef>
            </a:pPr>
            <a:endParaRPr lang="ar-SA" dirty="0">
              <a:cs typeface="Simplified Arabic" panose="02010000000000000000" pitchFamily="2" charset="-78"/>
            </a:endParaRPr>
          </a:p>
          <a:p>
            <a:pPr marL="0" indent="0" algn="just" rtl="1">
              <a:spcBef>
                <a:spcPts val="0"/>
              </a:spcBef>
            </a:pPr>
            <a:endParaRPr lang="ar-EG" dirty="0">
              <a:cs typeface="Simplified Arabic" panose="02010000000000000000" pitchFamily="2" charset="-78"/>
            </a:endParaRPr>
          </a:p>
        </p:txBody>
      </p:sp>
    </p:spTree>
    <p:extLst>
      <p:ext uri="{BB962C8B-B14F-4D97-AF65-F5344CB8AC3E}">
        <p14:creationId xmlns:p14="http://schemas.microsoft.com/office/powerpoint/2010/main" val="369859222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128</a:t>
            </a:fld>
            <a:endParaRPr lang="en-US" sz="2000" dirty="0">
              <a:solidFill>
                <a:prstClr val="white"/>
              </a:solidFill>
              <a:latin typeface="Calibri" pitchFamily="34" charset="0"/>
            </a:endParaRPr>
          </a:p>
        </p:txBody>
      </p:sp>
      <p:grpSp>
        <p:nvGrpSpPr>
          <p:cNvPr id="6" name="Group 5"/>
          <p:cNvGrpSpPr/>
          <p:nvPr/>
        </p:nvGrpSpPr>
        <p:grpSpPr>
          <a:xfrm>
            <a:off x="1295400" y="0"/>
            <a:ext cx="6489115" cy="6858000"/>
            <a:chOff x="1295400" y="0"/>
            <a:chExt cx="6489115" cy="6858000"/>
          </a:xfrm>
        </p:grpSpPr>
        <p:pic>
          <p:nvPicPr>
            <p:cNvPr id="4" name="Picture 3"/>
            <p:cNvPicPr>
              <a:picLocks noChangeAspect="1"/>
            </p:cNvPicPr>
            <p:nvPr/>
          </p:nvPicPr>
          <p:blipFill>
            <a:blip r:embed="rId2"/>
            <a:stretch>
              <a:fillRect/>
            </a:stretch>
          </p:blipFill>
          <p:spPr>
            <a:xfrm>
              <a:off x="1295400" y="0"/>
              <a:ext cx="6489115" cy="6858000"/>
            </a:xfrm>
            <a:prstGeom prst="rect">
              <a:avLst/>
            </a:prstGeom>
          </p:spPr>
        </p:pic>
        <p:sp>
          <p:nvSpPr>
            <p:cNvPr id="5" name="Rectangle 4"/>
            <p:cNvSpPr/>
            <p:nvPr/>
          </p:nvSpPr>
          <p:spPr>
            <a:xfrm>
              <a:off x="5257800" y="4648200"/>
              <a:ext cx="1219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pSp>
    </p:spTree>
    <p:extLst>
      <p:ext uri="{BB962C8B-B14F-4D97-AF65-F5344CB8AC3E}">
        <p14:creationId xmlns:p14="http://schemas.microsoft.com/office/powerpoint/2010/main" val="2741011438"/>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129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ولعل هذا يفسر عدم العثور على أقمشة صوفية في العصر الفرعوني، أما النوع الأخر فقد تميز بقرونه المقوسة، وعرف منذ عصر الدولة الوسطى، وقد انقرض هذا النوع بعد دخول الأنواع العربية المنتجة للصوف الصالح للغزل والنسج.</a:t>
            </a:r>
          </a:p>
          <a:p>
            <a:pPr marL="0" indent="0" algn="just" rtl="1">
              <a:spcBef>
                <a:spcPts val="0"/>
              </a:spcBef>
            </a:pPr>
            <a:r>
              <a:rPr lang="ar-SA" sz="2800" dirty="0" smtClean="0">
                <a:cs typeface="Simplified Arabic" panose="02010000000000000000" pitchFamily="2" charset="-78"/>
              </a:rPr>
              <a:t>وعرف الحمار في مصر وبلاد النوبة، وقدس في عهد الهكسوس، وعرفت مصر الجمل في الصحارى أولاً، ثم دخل في الوادي بعد ذلك في العهدين اليوناني والروماني، كما استخدمت البغال في مصر أيضا في عمليات الحمل والجر منذ العهدين اليوناني والروماني، وهكذا بالنسبة لأنواع أخرى من الحيوانات والطيور التي امتدت معرفتها إلى جهات عديدة من العالم القديم.</a:t>
            </a:r>
          </a:p>
          <a:p>
            <a:pPr marL="0" indent="0" algn="just" rtl="1">
              <a:spcBef>
                <a:spcPts val="0"/>
              </a:spcBef>
            </a:pPr>
            <a:r>
              <a:rPr lang="ar-SA" sz="2800" b="1" dirty="0" smtClean="0">
                <a:solidFill>
                  <a:srgbClr val="FFC000"/>
                </a:solidFill>
                <a:cs typeface="Simplified Arabic" panose="02010000000000000000" pitchFamily="2" charset="-78"/>
              </a:rPr>
              <a:t>2- ظهور طبقة متخصصة في الصناعة.</a:t>
            </a:r>
          </a:p>
          <a:p>
            <a:pPr marL="0" indent="0" algn="just" rtl="1">
              <a:spcBef>
                <a:spcPts val="0"/>
              </a:spcBef>
            </a:pPr>
            <a:r>
              <a:rPr lang="ar-SA" sz="2800" dirty="0" smtClean="0">
                <a:cs typeface="Simplified Arabic" panose="02010000000000000000" pitchFamily="2" charset="-78"/>
              </a:rPr>
              <a:t>تطلب تصنيع المعادن وجود فائض للطعام لدى القائمين بالزراعة، هذا الفائض كان يجد طريقه لسد احتياجات طبقة من الصناع تتوافر لديهم الخبرات والمهارات في التعدين وصهر المعادن أو في تشكيلها.</a:t>
            </a: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341397181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ومن هنا قد يلاحظ انه قد تتوافر المعادن في مناطق معينة غير أن استغلالها يأتي متأخرا لعدم وجود إنتاج زراعي يسمح بإعالة الصناع، عن مناطق لا تتوافر فيها هذه المعادن ولكن تتوفر فيها الاكتفاء الذاتي والإنتاج يسمح بإعالة طبقة المتخصصين والصناع، وهم من كانوا قادرين على  التنقل والترحال من منطقة إلى أخرى.</a:t>
            </a:r>
          </a:p>
          <a:p>
            <a:pPr marL="0" indent="0" algn="just" rtl="1">
              <a:spcBef>
                <a:spcPts val="0"/>
              </a:spcBef>
            </a:pPr>
            <a:r>
              <a:rPr lang="ar-SA" sz="2800" b="1" dirty="0" smtClean="0">
                <a:solidFill>
                  <a:srgbClr val="FFC000"/>
                </a:solidFill>
                <a:cs typeface="Simplified Arabic" panose="02010000000000000000" pitchFamily="2" charset="-78"/>
              </a:rPr>
              <a:t>3- نشأة التجارة:</a:t>
            </a:r>
          </a:p>
          <a:p>
            <a:pPr marL="0" indent="0" algn="just" rtl="1">
              <a:spcBef>
                <a:spcPts val="0"/>
              </a:spcBef>
            </a:pPr>
            <a:r>
              <a:rPr lang="ar-SA" sz="2800" dirty="0" smtClean="0">
                <a:cs typeface="Simplified Arabic" panose="02010000000000000000" pitchFamily="2" charset="-78"/>
              </a:rPr>
              <a:t>امتد تأثير تطور وسائل الإنتاج المرتبطة باستخدام المعادن إلى توفر الغذاء ووجود فائض منها، كما أن من اهم سمات حرفة التعدين التوزيع غير العادل للمعادن لاختلاف الظروف الجيولوجية بين مناطق العالم، كل ذلك أدى إلى نشأة التجارة واتساع مجالها بتقدم الزمن والتوسع في استخدام المعادن، فالعصر الحجري الحديث تميز كما اشرنا من قبل بالعزلة، التي بدأت تقل شيئا فشيئا مع نهاية الحديث وبداية عصر المعدن، فقامت تجارة الترف والتي أكدها وجود قواقع جلبت من البحريين الأحمر والمتوسط في مقابر تنسب إلى العصر الحجري الحديث في مصر.</a:t>
            </a: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92469535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257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b="1" dirty="0" smtClean="0">
                <a:solidFill>
                  <a:srgbClr val="FFC000"/>
                </a:solidFill>
                <a:cs typeface="Simplified Arabic" panose="02010000000000000000" pitchFamily="2" charset="-78"/>
              </a:rPr>
              <a:t>4- تقدم وسائل المواصلات:</a:t>
            </a:r>
          </a:p>
          <a:p>
            <a:pPr marL="0" indent="0" algn="just" rtl="1">
              <a:spcBef>
                <a:spcPts val="0"/>
              </a:spcBef>
            </a:pPr>
            <a:r>
              <a:rPr lang="ar-SA" sz="2800" dirty="0" smtClean="0">
                <a:cs typeface="Simplified Arabic" panose="02010000000000000000" pitchFamily="2" charset="-78"/>
              </a:rPr>
              <a:t>عندما اتسع نطاق استعمال المعادن، وزادت كميات الفائض من الطعام التي تدخل في التجارة كان لابد من توفير وسيلة نقل سهلة تربط مناطق إنتاج المعادن بمناطق تصنيعها، وبسبب نقص الخبرة الجيولوجية آنذاك كانت مناطق المعادن محدودة، فالنحاس بوجد في إسبانيا والقوقاز، بينما يوجد القصدير في بوهيميا وإنجلترا وإسبانيا، وفى نفس الوقت كانت مراكز الحضارة الرئيسة في الشرق الأوسط تفتقد إلى هذين المعدنيين.</a:t>
            </a:r>
          </a:p>
          <a:p>
            <a:pPr marL="0" indent="0" algn="just" rtl="1">
              <a:spcBef>
                <a:spcPts val="0"/>
              </a:spcBef>
            </a:pPr>
            <a:r>
              <a:rPr lang="ar-SA" sz="2800" dirty="0" smtClean="0">
                <a:cs typeface="Simplified Arabic" panose="02010000000000000000" pitchFamily="2" charset="-78"/>
              </a:rPr>
              <a:t>وكان اختراع العجلة نقطة تحول في التجارة، وتشير الأدلة إلى أنها عرفت في سوريا حوالى 3500 ق.م، وارتبط بها استخدام العربات التي تأكد معرفتها في عيلام في ايران والعراق وسوريا حوالى 3000 ق.م، وتأخر معرفة العربات والعجلات في كريت واسيا الصغرى، وعرفت في مصر عند دخول الهكسوس 1730 ق.م كما عرفت في الهند حوالى الألف الثانية قبل الميلاد.</a:t>
            </a: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29997996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وارتبط باستخدام العجلات تربية الحيوانات القادرة على الحمل والجر مثل الحمير والخيول التي لم يتأكد استخدامها في الركوب إلا قبل 1000 ق.م في الهند ومصر. وقد احدث الحصان انقلابا كبيرا في النقل وفنون القتال فهو أداة سريعة وكان دخوله إيذانا بقدوم </a:t>
            </a:r>
            <a:r>
              <a:rPr lang="ar-SA" sz="2800" smtClean="0">
                <a:cs typeface="Simplified Arabic" panose="02010000000000000000" pitchFamily="2" charset="-78"/>
              </a:rPr>
              <a:t>شعوب جديدة </a:t>
            </a:r>
            <a:r>
              <a:rPr lang="ar-SA" sz="2800" dirty="0" smtClean="0">
                <a:cs typeface="Simplified Arabic" panose="02010000000000000000" pitchFamily="2" charset="-78"/>
              </a:rPr>
              <a:t>من وسط أسيا موطن الحصان الأصلي إلى مناطق أخرى واقعة في غرب أسيا.</a:t>
            </a:r>
          </a:p>
          <a:p>
            <a:pPr marL="0" indent="0" algn="just" rtl="1">
              <a:spcBef>
                <a:spcPts val="0"/>
              </a:spcBef>
            </a:pPr>
            <a:r>
              <a:rPr lang="ar-SA" sz="2800" b="1" dirty="0" smtClean="0">
                <a:solidFill>
                  <a:srgbClr val="FFC000"/>
                </a:solidFill>
                <a:cs typeface="Simplified Arabic" panose="02010000000000000000" pitchFamily="2" charset="-78"/>
              </a:rPr>
              <a:t>5- قيام المدن:</a:t>
            </a:r>
          </a:p>
          <a:p>
            <a:pPr marL="0" indent="0" algn="just" rtl="1">
              <a:spcBef>
                <a:spcPts val="0"/>
              </a:spcBef>
            </a:pPr>
            <a:r>
              <a:rPr lang="ar-SA" sz="2800" dirty="0" smtClean="0">
                <a:cs typeface="Simplified Arabic" panose="02010000000000000000" pitchFamily="2" charset="-78"/>
              </a:rPr>
              <a:t>اكتملت بها منظومة عصر المعدن، ففائض الطعام سمح بظهور طبقتين في الصناعة والتجارة، وبتقدم وسائل النقل وكلها عوامل تسهم في قيام المدن، ويبدو أن المراكز الحضارية قد ظهرت في منطقة الشرق الأدنى خلال القرن الخامس قبل الميلاد، وضمت مراكز الكهنة والتجار والصناع الذين قدموا خدماتهم لمجتمعات اكبر لديها فائض في الطعام يقدم اليهم في مقابل خدماتهم.</a:t>
            </a: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129625266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ومن الخصائص المشتركة للمراكز الحضرية القديمة، أنها كانت اكبر حجما واكثر اتساعا واعلى كثافة من معظم المحلات العمرانية التي سبقتها، ولكنها لم تصل إلى المستوى الذى وصلت اليه مدن الوقت الحاضر، وربما وصل عددها إلى 20 الف نسمة كما في المدن السومرية ومدن حوض السند.</a:t>
            </a:r>
          </a:p>
          <a:p>
            <a:pPr marL="0" indent="0" algn="just" rtl="1">
              <a:spcBef>
                <a:spcPts val="0"/>
              </a:spcBef>
            </a:pPr>
            <a:r>
              <a:rPr lang="ar-SA" sz="2800" dirty="0" smtClean="0">
                <a:cs typeface="Simplified Arabic" panose="02010000000000000000" pitchFamily="2" charset="-78"/>
              </a:rPr>
              <a:t>كما تميزت المدن القديمة بوجود فائض في السلع، كان يجمع من المنتجين ليكون راس مال فعال للمدينة، وكان معظم السكان مزارعين، بالإضافة إلى وجود طبقة كبيرة من المتخصصين، اضف إلى ذلك فقد لجأ كل مركز حضاري ببناء نصب تذكاري أو مبنى عام للتعبير عن ذاته، مثال ذلك الأهرامات في مصر، والقلاع في المدن السومرية ومدن السند.</a:t>
            </a:r>
          </a:p>
          <a:p>
            <a:pPr marL="0" indent="0" algn="just" rtl="1">
              <a:spcBef>
                <a:spcPts val="0"/>
              </a:spcBef>
            </a:pPr>
            <a:r>
              <a:rPr lang="ar-SA" sz="2800" dirty="0" smtClean="0">
                <a:cs typeface="Simplified Arabic" panose="02010000000000000000" pitchFamily="2" charset="-78"/>
              </a:rPr>
              <a:t> </a:t>
            </a:r>
            <a:endParaRPr lang="ar-SA" sz="2800" dirty="0">
              <a:cs typeface="Simplified Arabic" panose="02010000000000000000" pitchFamily="2" charset="-78"/>
            </a:endParaRPr>
          </a:p>
          <a:p>
            <a:pPr marL="0" indent="0" algn="just" rtl="1">
              <a:spcBef>
                <a:spcPts val="0"/>
              </a:spcBef>
            </a:pPr>
            <a:endParaRPr lang="ar-SA" sz="2800" dirty="0" smtClean="0">
              <a:cs typeface="Simplified Arabic" panose="02010000000000000000" pitchFamily="2" charset="-78"/>
            </a:endParaRPr>
          </a:p>
          <a:p>
            <a:pPr marL="0" indent="0" algn="just" rtl="1">
              <a:spcBef>
                <a:spcPts val="0"/>
              </a:spcBef>
            </a:pPr>
            <a:endParaRPr lang="ar-SA" sz="2800" dirty="0">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403291426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134</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67981527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135</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135</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421228578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الحادية عشرة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استكمال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عصر المعدن</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131015146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endParaRPr lang="ar-SA" sz="3300" b="1"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أولاً: الملامح العامة لعصر المعدن:</a:t>
            </a:r>
          </a:p>
          <a:p>
            <a:pPr marL="0" indent="0" algn="ctr" rtl="1">
              <a:spcBef>
                <a:spcPts val="0"/>
              </a:spcBef>
            </a:pPr>
            <a:endParaRPr lang="ar-SA" sz="3300" dirty="0" smtClean="0">
              <a:cs typeface="Simplified Arabic" panose="02010000000000000000" pitchFamily="2" charset="-78"/>
            </a:endParaRPr>
          </a:p>
          <a:p>
            <a:pPr marL="0" indent="0" algn="just" rtl="1">
              <a:spcBef>
                <a:spcPts val="0"/>
              </a:spcBef>
            </a:pPr>
            <a:r>
              <a:rPr lang="ar-SA" sz="3300" b="1" dirty="0" smtClean="0">
                <a:cs typeface="Simplified Arabic" panose="02010000000000000000" pitchFamily="2" charset="-78"/>
              </a:rPr>
              <a:t>ثانياً: المراكز الحضارية في عصر المعدن:</a:t>
            </a:r>
          </a:p>
          <a:p>
            <a:pPr marL="0" indent="0" algn="just" rtl="1">
              <a:spcBef>
                <a:spcPts val="0"/>
              </a:spcBef>
            </a:pPr>
            <a:r>
              <a:rPr lang="ar-SA" sz="3300" b="1" dirty="0" smtClean="0">
                <a:solidFill>
                  <a:srgbClr val="92D050"/>
                </a:solidFill>
                <a:cs typeface="Simplified Arabic" panose="02010000000000000000" pitchFamily="2" charset="-78"/>
              </a:rPr>
              <a:t>1- المراكز الحضارية في سوريا وفلسطين.                 </a:t>
            </a:r>
          </a:p>
          <a:p>
            <a:pPr marL="0" indent="0" algn="just" rtl="1">
              <a:spcBef>
                <a:spcPts val="0"/>
              </a:spcBef>
            </a:pPr>
            <a:r>
              <a:rPr lang="ar-SA" sz="3300" b="1" dirty="0" smtClean="0">
                <a:solidFill>
                  <a:srgbClr val="92D050"/>
                </a:solidFill>
                <a:cs typeface="Simplified Arabic" panose="02010000000000000000" pitchFamily="2" charset="-78"/>
              </a:rPr>
              <a:t>2- المراكز الحضارية في الأناضول.</a:t>
            </a:r>
          </a:p>
          <a:p>
            <a:pPr marL="0" indent="0" algn="just" rtl="1">
              <a:spcBef>
                <a:spcPts val="0"/>
              </a:spcBef>
            </a:pPr>
            <a:r>
              <a:rPr lang="ar-SA" sz="3300" b="1" dirty="0" smtClean="0">
                <a:solidFill>
                  <a:srgbClr val="92D050"/>
                </a:solidFill>
                <a:cs typeface="Simplified Arabic" panose="02010000000000000000" pitchFamily="2" charset="-78"/>
              </a:rPr>
              <a:t>3- المراكز الحضارية في إيران.</a:t>
            </a:r>
          </a:p>
          <a:p>
            <a:pPr marL="0" indent="0" algn="just" rtl="1">
              <a:spcBef>
                <a:spcPts val="0"/>
              </a:spcBef>
            </a:pPr>
            <a:r>
              <a:rPr lang="ar-SA" sz="3300" b="1" dirty="0" smtClean="0">
                <a:solidFill>
                  <a:srgbClr val="92D050"/>
                </a:solidFill>
                <a:cs typeface="Simplified Arabic" panose="02010000000000000000" pitchFamily="2" charset="-78"/>
              </a:rPr>
              <a:t>4- المراكز الحضارية في كريت.</a:t>
            </a:r>
          </a:p>
          <a:p>
            <a:pPr marL="0" indent="0" algn="just" rtl="1">
              <a:spcBef>
                <a:spcPts val="0"/>
              </a:spcBef>
            </a:pPr>
            <a:endParaRPr lang="ar-SA" sz="3000" b="1" dirty="0" smtClean="0">
              <a:solidFill>
                <a:srgbClr val="FFFF00"/>
              </a:solidFill>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SA" sz="3000" b="1" dirty="0" smtClean="0">
              <a:cs typeface="Simplified Arabic" panose="02010000000000000000" pitchFamily="2" charset="-78"/>
            </a:endParaRPr>
          </a:p>
          <a:p>
            <a:pPr marL="0" indent="0" algn="just" rtl="1">
              <a:spcBef>
                <a:spcPts val="0"/>
              </a:spcBef>
            </a:pPr>
            <a:endParaRPr lang="ar-SA" sz="3000" b="1" dirty="0">
              <a:cs typeface="Simplified Arabic" panose="02010000000000000000" pitchFamily="2" charset="-78"/>
            </a:endParaRPr>
          </a:p>
          <a:p>
            <a:pPr marL="0" indent="0" algn="just" rtl="1">
              <a:spcBef>
                <a:spcPts val="0"/>
              </a:spcBef>
            </a:pPr>
            <a:endParaRPr lang="ar-EG" sz="3000" b="1" dirty="0">
              <a:cs typeface="Simplified Arabic" panose="02010000000000000000" pitchFamily="2" charset="-78"/>
            </a:endParaRPr>
          </a:p>
        </p:txBody>
      </p:sp>
    </p:spTree>
    <p:extLst>
      <p:ext uri="{BB962C8B-B14F-4D97-AF65-F5344CB8AC3E}">
        <p14:creationId xmlns:p14="http://schemas.microsoft.com/office/powerpoint/2010/main" val="387359941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ctr" rtl="1">
              <a:spcBef>
                <a:spcPts val="0"/>
              </a:spcBef>
            </a:pPr>
            <a:r>
              <a:rPr lang="ar-SA" b="1" dirty="0" smtClean="0">
                <a:solidFill>
                  <a:srgbClr val="FFC000"/>
                </a:solidFill>
                <a:cs typeface="Simplified Arabic" panose="02010000000000000000" pitchFamily="2" charset="-78"/>
              </a:rPr>
              <a:t>ثانياً: المراكز الحضارية في عصر المعدن:</a:t>
            </a:r>
          </a:p>
          <a:p>
            <a:pPr marL="0" indent="0" algn="just" rtl="1">
              <a:spcBef>
                <a:spcPts val="0"/>
              </a:spcBef>
            </a:pPr>
            <a:r>
              <a:rPr lang="ar-SA" sz="2800" b="1" i="1" u="sng" dirty="0" smtClean="0">
                <a:cs typeface="Simplified Arabic" panose="02010000000000000000" pitchFamily="2" charset="-78"/>
              </a:rPr>
              <a:t>1- المراكز الحضارية في سوريا وفلسطين.  </a:t>
            </a:r>
          </a:p>
          <a:p>
            <a:pPr marL="0" indent="0" algn="just" rtl="1">
              <a:spcBef>
                <a:spcPts val="0"/>
              </a:spcBef>
            </a:pPr>
            <a:r>
              <a:rPr lang="ar-SA" sz="2800" b="1" dirty="0" smtClean="0">
                <a:solidFill>
                  <a:srgbClr val="92D050"/>
                </a:solidFill>
                <a:cs typeface="Simplified Arabic" panose="02010000000000000000" pitchFamily="2" charset="-78"/>
              </a:rPr>
              <a:t>في شمال سوريا عاش الحوريون إلى غرب أكاد، وامتد وطنهم من الفرات الأوسط في الشرق إلى سواحل البحر المتوسط في الغرب. واغلب الظن أن موطنهم الأصلي كان في إقليم أرمينيا إلى جانب جيرانهم الحيثيين.</a:t>
            </a:r>
          </a:p>
          <a:p>
            <a:pPr marL="0" indent="0" algn="just" rtl="1">
              <a:spcBef>
                <a:spcPts val="0"/>
              </a:spcBef>
            </a:pPr>
            <a:r>
              <a:rPr lang="ar-SA" sz="2800" b="1" dirty="0" smtClean="0">
                <a:solidFill>
                  <a:srgbClr val="92D050"/>
                </a:solidFill>
                <a:cs typeface="Simplified Arabic" panose="02010000000000000000" pitchFamily="2" charset="-78"/>
              </a:rPr>
              <a:t>وقد فرضت جغرافية شمال سوريا أبعادا مختلفة في حضارات عصر المعدن، فهذه المناطق تجمع بين الأودية النهرية ممثلة في الفرات ووادي الخابور، ومنطقة هضاب في الشمال سهلية ممثلة في سهل العمق، ومرتفعات ممثلة في جبال أمانوس، هذا التنوع ارتبط به تنوعا في توزيع السكان والمراكز العمرانية، التي تجمعت عند توافر الماء.</a:t>
            </a:r>
          </a:p>
          <a:p>
            <a:pPr marL="0" indent="0" algn="just" rtl="1">
              <a:spcBef>
                <a:spcPts val="0"/>
              </a:spcBef>
            </a:pPr>
            <a:r>
              <a:rPr lang="ar-SA" sz="2800" b="1" dirty="0" smtClean="0">
                <a:solidFill>
                  <a:srgbClr val="92D050"/>
                </a:solidFill>
                <a:cs typeface="Simplified Arabic" panose="02010000000000000000" pitchFamily="2" charset="-78"/>
              </a:rPr>
              <a:t>ويمكن أن نميز عدة نواحي أخرى ترتبط بحضارة هذا القسم منها:</a:t>
            </a:r>
            <a:endParaRPr lang="ar-SA" sz="2800" b="1" dirty="0">
              <a:solidFill>
                <a:srgbClr val="92D050"/>
              </a:solidFill>
              <a:cs typeface="Simplified Arabic" panose="02010000000000000000" pitchFamily="2" charset="-78"/>
            </a:endParaRPr>
          </a:p>
          <a:p>
            <a:pPr marL="0" indent="0" algn="just" rtl="1">
              <a:spcBef>
                <a:spcPts val="0"/>
              </a:spcBef>
            </a:pPr>
            <a:endParaRPr lang="ar-SA" sz="2800" b="1" dirty="0" smtClean="0">
              <a:solidFill>
                <a:srgbClr val="92D050"/>
              </a:solidFill>
              <a:cs typeface="Simplified Arabic" panose="02010000000000000000" pitchFamily="2" charset="-78"/>
            </a:endParaRPr>
          </a:p>
          <a:p>
            <a:pPr marL="0" indent="0" algn="just" rtl="1">
              <a:spcBef>
                <a:spcPts val="0"/>
              </a:spcBef>
            </a:pPr>
            <a:endParaRPr lang="ar-SA" sz="2800" b="1" dirty="0">
              <a:solidFill>
                <a:srgbClr val="92D050"/>
              </a:solidFill>
              <a:cs typeface="Simplified Arabic" panose="02010000000000000000" pitchFamily="2" charset="-78"/>
            </a:endParaRPr>
          </a:p>
          <a:p>
            <a:pPr marL="0" indent="0" algn="just" rtl="1">
              <a:spcBef>
                <a:spcPts val="0"/>
              </a:spcBef>
            </a:pPr>
            <a:r>
              <a:rPr lang="ar-SA" sz="2800" b="1" dirty="0" smtClean="0">
                <a:solidFill>
                  <a:srgbClr val="92D050"/>
                </a:solidFill>
                <a:cs typeface="Simplified Arabic" panose="02010000000000000000" pitchFamily="2" charset="-78"/>
              </a:rPr>
              <a:t>               </a:t>
            </a:r>
            <a:endParaRPr lang="ar-SA" sz="2800" b="1" dirty="0">
              <a:solidFill>
                <a:srgbClr val="92D050"/>
              </a:solidFill>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309449033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139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b="1" dirty="0" smtClean="0">
                <a:cs typeface="Simplified Arabic" panose="02010000000000000000" pitchFamily="2" charset="-78"/>
              </a:rPr>
              <a:t>* بسبب موقع وطن الحوريين بين الحضارات العراقية في الشرق وحضارات الأناضول وساحل البحر المتوسط في الغرب، فقد تأثروا بالحضارة السومرية شرقا، ونقلوا حضارتهم إلى الحيثيين في الغرب، وتعلموا أيضا من السومريين فنون الكتابة.</a:t>
            </a:r>
            <a:endParaRPr lang="ar-SA" sz="2800" b="1" dirty="0">
              <a:solidFill>
                <a:srgbClr val="92D050"/>
              </a:solidFill>
              <a:cs typeface="Simplified Arabic" panose="02010000000000000000" pitchFamily="2" charset="-78"/>
            </a:endParaRPr>
          </a:p>
          <a:p>
            <a:pPr marL="0" indent="0" algn="just" rtl="1">
              <a:spcBef>
                <a:spcPts val="0"/>
              </a:spcBef>
            </a:pPr>
            <a:r>
              <a:rPr lang="ar-SA" sz="2800" b="1" dirty="0" smtClean="0">
                <a:solidFill>
                  <a:srgbClr val="92D050"/>
                </a:solidFill>
                <a:cs typeface="Simplified Arabic" panose="02010000000000000000" pitchFamily="2" charset="-78"/>
              </a:rPr>
              <a:t>* يبدو أن ما تميزت به العراق من قيام الدولة المستقلة، قد امتد تأثيره إلى شمال سوريا الذى عرفت نظام الدويلات مثل قرقميش وحوران وحلب، وبدون شك فإن جغرافية شمال سوريا تفسر جانبا كبيرا من قيام الدويلات.</a:t>
            </a:r>
          </a:p>
          <a:p>
            <a:pPr marL="457200" indent="-457200" algn="just" rtl="1">
              <a:spcBef>
                <a:spcPts val="0"/>
              </a:spcBef>
              <a:buFont typeface="Arial" panose="020B0604020202020204" pitchFamily="34" charset="0"/>
              <a:buChar char="•"/>
            </a:pPr>
            <a:r>
              <a:rPr lang="ar-SA" sz="2800" b="1" dirty="0" smtClean="0">
                <a:solidFill>
                  <a:srgbClr val="92D050"/>
                </a:solidFill>
                <a:cs typeface="Simplified Arabic" panose="02010000000000000000" pitchFamily="2" charset="-78"/>
              </a:rPr>
              <a:t>كان لشمال سوريا بعض الملامح الحضارية الخاصة، فقد انفرد بصناعة أجود أنواع الفخار.</a:t>
            </a:r>
          </a:p>
          <a:p>
            <a:pPr marL="0" indent="0" algn="just" rtl="1">
              <a:spcBef>
                <a:spcPts val="0"/>
              </a:spcBef>
            </a:pPr>
            <a:r>
              <a:rPr lang="ar-SA" sz="2800" b="1" dirty="0" smtClean="0">
                <a:solidFill>
                  <a:srgbClr val="92D050"/>
                </a:solidFill>
                <a:cs typeface="Simplified Arabic" panose="02010000000000000000" pitchFamily="2" charset="-78"/>
              </a:rPr>
              <a:t>               </a:t>
            </a:r>
            <a:endParaRPr lang="ar-SA" sz="2800" b="1" dirty="0">
              <a:solidFill>
                <a:srgbClr val="92D050"/>
              </a:solidFill>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1787368893"/>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457200" indent="-457200" algn="just" rtl="1">
              <a:spcBef>
                <a:spcPts val="0"/>
              </a:spcBef>
              <a:buFont typeface="Arial" panose="020B0604020202020204" pitchFamily="34" charset="0"/>
              <a:buChar char="•"/>
            </a:pPr>
            <a:r>
              <a:rPr lang="ar-SA" sz="2800" b="1" dirty="0" smtClean="0">
                <a:solidFill>
                  <a:srgbClr val="92D050"/>
                </a:solidFill>
                <a:cs typeface="Simplified Arabic" panose="02010000000000000000" pitchFamily="2" charset="-78"/>
              </a:rPr>
              <a:t>أما عن باقي الأراضي السورية والفلسطينية، ففي نهاية عصر النحاس وفدت اليها جماعات الفينيقيين وموطنهم الأصلي بابل أو سواحل الخليج العربي، ويطلق عليهم أيضا اسم الكنعانيين، وكانوا شعبا تجاريا ولهذا أنشأوا مستعمرات ومستوطنات عددها 50 مستوطنة، في حوض البحر المتوسط اشهرها : صور، قبرص، صقلية، سردينيا، قرطاجنة بتونس وكانت اشهرها. وقد لجا الفينيقيين إلى البحر مدعومين بمجموعة عوامل من أهمها: وجود البحر المتوسط، والكتل الجبلية في الشرق وهى تعوق اتصالهم بمن جاورهم، ووجود خشب الأرز الذى صنعوا منه سفنهم، ونضيف إلى ذلك موقع بلادهم حيث أحاطت بهم دول قوية مثل الحيثيين في الشمال، والفلسطينيون من الجنوب، والأراميون من الشرق.</a:t>
            </a:r>
          </a:p>
          <a:p>
            <a:pPr marL="457200" indent="-457200" algn="just" rtl="1">
              <a:spcBef>
                <a:spcPts val="0"/>
              </a:spcBef>
              <a:buFont typeface="Arial" panose="020B0604020202020204" pitchFamily="34" charset="0"/>
              <a:buChar char="•"/>
            </a:pPr>
            <a:r>
              <a:rPr lang="ar-SA" sz="2800" b="1" dirty="0" smtClean="0">
                <a:solidFill>
                  <a:srgbClr val="92D050"/>
                </a:solidFill>
                <a:cs typeface="Simplified Arabic" panose="02010000000000000000" pitchFamily="2" charset="-78"/>
              </a:rPr>
              <a:t>كما انهم استعانوا بالنجوم في أسفارهم، وبخاصة النجم القطبي.</a:t>
            </a:r>
            <a:endParaRPr lang="ar-SA" sz="2800" b="1" dirty="0">
              <a:solidFill>
                <a:srgbClr val="92D050"/>
              </a:solidFill>
              <a:cs typeface="Simplified Arabic" panose="02010000000000000000" pitchFamily="2" charset="-78"/>
            </a:endParaRPr>
          </a:p>
          <a:p>
            <a:pPr marL="0" indent="0" algn="just" rtl="1">
              <a:spcBef>
                <a:spcPts val="0"/>
              </a:spcBef>
            </a:pPr>
            <a:r>
              <a:rPr lang="ar-SA" sz="2800" b="1" dirty="0" smtClean="0">
                <a:solidFill>
                  <a:srgbClr val="92D050"/>
                </a:solidFill>
                <a:cs typeface="Simplified Arabic" panose="02010000000000000000" pitchFamily="2" charset="-78"/>
              </a:rPr>
              <a:t>               </a:t>
            </a:r>
            <a:endParaRPr lang="ar-SA" sz="2800" b="1" dirty="0">
              <a:solidFill>
                <a:srgbClr val="92D050"/>
              </a:solidFill>
              <a:cs typeface="Simplified Arabic" panose="02010000000000000000" pitchFamily="2" charset="-78"/>
            </a:endParaRPr>
          </a:p>
          <a:p>
            <a:pPr marL="0" indent="0" algn="just" rtl="1">
              <a:spcBef>
                <a:spcPts val="0"/>
              </a:spcBef>
            </a:pPr>
            <a:endParaRPr lang="ar-EG" sz="2800" dirty="0">
              <a:cs typeface="Simplified Arabic" panose="02010000000000000000" pitchFamily="2" charset="-78"/>
            </a:endParaRPr>
          </a:p>
        </p:txBody>
      </p:sp>
    </p:spTree>
    <p:extLst>
      <p:ext uri="{BB962C8B-B14F-4D97-AF65-F5344CB8AC3E}">
        <p14:creationId xmlns:p14="http://schemas.microsoft.com/office/powerpoint/2010/main" val="79316489"/>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600" b="1" dirty="0" smtClean="0">
                <a:solidFill>
                  <a:srgbClr val="92D050"/>
                </a:solidFill>
                <a:cs typeface="Simplified Arabic" panose="02010000000000000000" pitchFamily="2" charset="-78"/>
              </a:rPr>
              <a:t>وفى سوريا وفلسطين قامت عدة مدن، بعضها يخص الحوريين والاموريين أهمها مارى </a:t>
            </a:r>
            <a:r>
              <a:rPr lang="en-US" sz="2600" b="1" dirty="0" smtClean="0">
                <a:solidFill>
                  <a:srgbClr val="92D050"/>
                </a:solidFill>
                <a:cs typeface="Simplified Arabic" panose="02010000000000000000" pitchFamily="2" charset="-78"/>
              </a:rPr>
              <a:t>Mari</a:t>
            </a:r>
            <a:r>
              <a:rPr lang="ar-SA" sz="2600" b="1" dirty="0" smtClean="0">
                <a:solidFill>
                  <a:srgbClr val="92D050"/>
                </a:solidFill>
                <a:cs typeface="Simplified Arabic" panose="02010000000000000000" pitchFamily="2" charset="-78"/>
              </a:rPr>
              <a:t> التي تقع على الفرات، ثم مدينة حران ومدينة ألالاخ وهى من المدن المستقلة التي وجدت على وادى نهر العاصي، وتأثرت بالحضارة السومرية، وهناك مدينة وجدو </a:t>
            </a:r>
            <a:r>
              <a:rPr lang="en-US" sz="2600" b="1" dirty="0" smtClean="0">
                <a:solidFill>
                  <a:srgbClr val="92D050"/>
                </a:solidFill>
                <a:cs typeface="Simplified Arabic" panose="02010000000000000000" pitchFamily="2" charset="-78"/>
              </a:rPr>
              <a:t>Wegiddo</a:t>
            </a:r>
            <a:r>
              <a:rPr lang="ar-SA" sz="2600" b="1" dirty="0" smtClean="0">
                <a:solidFill>
                  <a:srgbClr val="92D050"/>
                </a:solidFill>
                <a:cs typeface="Simplified Arabic" panose="02010000000000000000" pitchFamily="2" charset="-78"/>
              </a:rPr>
              <a:t> وهى من بقايا مدن فلسطين الداخلية.</a:t>
            </a:r>
          </a:p>
          <a:p>
            <a:pPr marL="0" indent="0" algn="just" rtl="1">
              <a:spcBef>
                <a:spcPts val="0"/>
              </a:spcBef>
            </a:pPr>
            <a:r>
              <a:rPr lang="ar-SA" sz="2600" b="1" dirty="0" smtClean="0">
                <a:solidFill>
                  <a:srgbClr val="92D050"/>
                </a:solidFill>
                <a:cs typeface="Simplified Arabic" panose="02010000000000000000" pitchFamily="2" charset="-78"/>
              </a:rPr>
              <a:t>ومن اهم المدن الفينيقية التي قامت على الساحل، وذلك من الجنوب إلى الشمال : عفلوت ، وأشدود، وعما، وصيدا، وبيروت، وبيبلوس، والأزار، وأوجاريت، وطرابلس، وأورود التي شيدت فوق جزيرة صغيرة قريبة من الساحل.</a:t>
            </a:r>
          </a:p>
          <a:p>
            <a:pPr marL="0" indent="0" algn="just" rtl="1">
              <a:spcBef>
                <a:spcPts val="0"/>
              </a:spcBef>
            </a:pPr>
            <a:r>
              <a:rPr lang="ar-SA" sz="2600" b="1" dirty="0" smtClean="0">
                <a:solidFill>
                  <a:srgbClr val="92D050"/>
                </a:solidFill>
                <a:cs typeface="Simplified Arabic" panose="02010000000000000000" pitchFamily="2" charset="-78"/>
              </a:rPr>
              <a:t>وكانت مدينة اوجاريت تقع على أحد الخلجان القليلة التي تعطى ملجا للسفن الصغيرة على الساحل السوري.</a:t>
            </a:r>
          </a:p>
          <a:p>
            <a:pPr marL="0" indent="0" algn="just" rtl="1">
              <a:spcBef>
                <a:spcPts val="0"/>
              </a:spcBef>
            </a:pPr>
            <a:r>
              <a:rPr lang="ar-SA" sz="2600" b="1" dirty="0" smtClean="0">
                <a:solidFill>
                  <a:srgbClr val="92D050"/>
                </a:solidFill>
                <a:cs typeface="Simplified Arabic" panose="02010000000000000000" pitchFamily="2" charset="-78"/>
              </a:rPr>
              <a:t>وكانت طرابلس قلعة محاطة بالبحر من 3 جوانب، وقام ميناء بيبلوس أيضا في منطقة محمية بواسطة حواجز جبلية صغيرة، وقامت بيروت في لسان بحرى يكون بحيرة ردمها بعد ذلك نهر بيروت، كما قامت صيدا على جزء مرتفع من الأرض وجزء أخر فوق جزيرة.</a:t>
            </a:r>
          </a:p>
          <a:p>
            <a:pPr marL="0" indent="0" algn="just" rtl="1">
              <a:spcBef>
                <a:spcPts val="0"/>
              </a:spcBef>
            </a:pPr>
            <a:r>
              <a:rPr lang="ar-SA" sz="2600" b="1" dirty="0" smtClean="0">
                <a:solidFill>
                  <a:srgbClr val="92D050"/>
                </a:solidFill>
                <a:cs typeface="Simplified Arabic" panose="02010000000000000000" pitchFamily="2" charset="-78"/>
              </a:rPr>
              <a:t>               </a:t>
            </a:r>
            <a:endParaRPr lang="ar-SA" sz="2600" b="1" dirty="0">
              <a:solidFill>
                <a:srgbClr val="92D050"/>
              </a:solidFill>
              <a:cs typeface="Simplified Arabic" panose="02010000000000000000" pitchFamily="2" charset="-78"/>
            </a:endParaRPr>
          </a:p>
          <a:p>
            <a:pPr marL="0" indent="0" algn="just" rtl="1">
              <a:spcBef>
                <a:spcPts val="0"/>
              </a:spcBef>
            </a:pPr>
            <a:endParaRPr lang="ar-EG" sz="2600" dirty="0">
              <a:cs typeface="Simplified Arabic" panose="02010000000000000000" pitchFamily="2" charset="-78"/>
            </a:endParaRPr>
          </a:p>
        </p:txBody>
      </p:sp>
    </p:spTree>
    <p:extLst>
      <p:ext uri="{BB962C8B-B14F-4D97-AF65-F5344CB8AC3E}">
        <p14:creationId xmlns:p14="http://schemas.microsoft.com/office/powerpoint/2010/main" val="636647274"/>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21102" y="1219200"/>
            <a:ext cx="9895114" cy="45720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b="1" i="1" u="sng" dirty="0" smtClean="0">
                <a:solidFill>
                  <a:srgbClr val="92D050"/>
                </a:solidFill>
                <a:cs typeface="Simplified Arabic" panose="02010000000000000000" pitchFamily="2" charset="-78"/>
              </a:rPr>
              <a:t>2- </a:t>
            </a:r>
            <a:r>
              <a:rPr lang="ar-SA" b="1" i="1" u="sng" dirty="0">
                <a:solidFill>
                  <a:srgbClr val="92D050"/>
                </a:solidFill>
                <a:cs typeface="Simplified Arabic" panose="02010000000000000000" pitchFamily="2" charset="-78"/>
              </a:rPr>
              <a:t>المراكز الحضارية في </a:t>
            </a:r>
            <a:r>
              <a:rPr lang="ar-SA" b="1" i="1" u="sng" dirty="0" smtClean="0">
                <a:solidFill>
                  <a:srgbClr val="92D050"/>
                </a:solidFill>
                <a:cs typeface="Simplified Arabic" panose="02010000000000000000" pitchFamily="2" charset="-78"/>
              </a:rPr>
              <a:t>الأناضول.</a:t>
            </a:r>
            <a:endParaRPr lang="ar-SA" b="1" i="1" u="sng" dirty="0">
              <a:solidFill>
                <a:srgbClr val="92D050"/>
              </a:solidFill>
              <a:cs typeface="Simplified Arabic" panose="02010000000000000000" pitchFamily="2" charset="-78"/>
            </a:endParaRPr>
          </a:p>
          <a:p>
            <a:pPr marL="0" indent="0" algn="just" rtl="1">
              <a:spcBef>
                <a:spcPts val="0"/>
              </a:spcBef>
            </a:pPr>
            <a:r>
              <a:rPr lang="ar-SA" dirty="0" smtClean="0">
                <a:cs typeface="Simplified Arabic" panose="02010000000000000000" pitchFamily="2" charset="-78"/>
              </a:rPr>
              <a:t>عاش في الأراضي الجبلية واسيا الصغرى إلى الشمال من سوريا، بعض الجماعات التي مارست حياة العصر الحجري الحديث، وترجع أهمية إقليم الأناضول إلى انه هو المكان الذى عرف فيه النحاس ، ومنذ اللحظة الأولى التي اكتشف فيها الإنسان الأسيوي هذا المعدن، اخذ يتاجر في منتجاته مع جيرانه الجنوبيين، ومن هنا ظهرت في أسيا الصغرى حضارة </a:t>
            </a:r>
            <a:r>
              <a:rPr lang="ar-SA" dirty="0" err="1" smtClean="0">
                <a:cs typeface="Simplified Arabic" panose="02010000000000000000" pitchFamily="2" charset="-78"/>
              </a:rPr>
              <a:t>اساسها</a:t>
            </a:r>
            <a:r>
              <a:rPr lang="ar-SA" dirty="0" smtClean="0">
                <a:cs typeface="Simplified Arabic" panose="02010000000000000000" pitchFamily="2" charset="-78"/>
              </a:rPr>
              <a:t> الصناعة والتجارة، بدلا من الزراعة.</a:t>
            </a:r>
          </a:p>
          <a:p>
            <a:pPr marL="0" indent="0" algn="just" rtl="1">
              <a:spcBef>
                <a:spcPts val="0"/>
              </a:spcBef>
            </a:pPr>
            <a:r>
              <a:rPr lang="ar-SA" dirty="0" smtClean="0">
                <a:cs typeface="Simplified Arabic" panose="02010000000000000000" pitchFamily="2" charset="-78"/>
              </a:rPr>
              <a:t>وعاش من حضارات عصر المعدن في منطقة الأناضول كل من الحيثيين في الوسط ، ومملكة أوراتو في الشرق، وحضارة أرزاوا في الغرب.</a:t>
            </a:r>
          </a:p>
        </p:txBody>
      </p:sp>
    </p:spTree>
    <p:extLst>
      <p:ext uri="{BB962C8B-B14F-4D97-AF65-F5344CB8AC3E}">
        <p14:creationId xmlns:p14="http://schemas.microsoft.com/office/powerpoint/2010/main" val="731844969"/>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419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b="1" dirty="0" smtClean="0">
                <a:solidFill>
                  <a:srgbClr val="92D050"/>
                </a:solidFill>
                <a:cs typeface="Simplified Arabic" panose="02010000000000000000" pitchFamily="2" charset="-78"/>
              </a:rPr>
              <a:t>وتعطى حضارات الأناضول بشكل عام نموذجا للحضارات التي قامت في المناطق المرتفعة في إقليم جنوب غربي أسيا، الذى شهد أول مظاهر الاستقرار للإنسان.</a:t>
            </a:r>
          </a:p>
          <a:p>
            <a:pPr marL="0" indent="0" algn="just" rtl="1">
              <a:spcBef>
                <a:spcPts val="0"/>
              </a:spcBef>
            </a:pPr>
            <a:r>
              <a:rPr lang="ar-SA" b="1" dirty="0" smtClean="0">
                <a:solidFill>
                  <a:srgbClr val="92D050"/>
                </a:solidFill>
                <a:cs typeface="Simplified Arabic" panose="02010000000000000000" pitchFamily="2" charset="-78"/>
              </a:rPr>
              <a:t>وقد حافظ أهل الأناضول على تقاليد اقتصاد الزراعة، وفى نفس الوقت استوعبوا حياة عصر المعدن، مع المحافظة على شخصية المجتمع، وكان تأثرهم بجيرانهم واضحا خاصة من جانب سكان سومر الذى تمثل في معرفة الكتابة وعجلة الفخار.</a:t>
            </a:r>
          </a:p>
          <a:p>
            <a:pPr marL="0" indent="0" algn="just" rtl="1">
              <a:spcBef>
                <a:spcPts val="0"/>
              </a:spcBef>
            </a:pPr>
            <a:r>
              <a:rPr lang="ar-SA" b="1" dirty="0" smtClean="0">
                <a:solidFill>
                  <a:srgbClr val="92D050"/>
                </a:solidFill>
                <a:cs typeface="Simplified Arabic" panose="02010000000000000000" pitchFamily="2" charset="-78"/>
              </a:rPr>
              <a:t>ورغم معرفة الأناضول للمعدن منذ فترة طويلة، فإن استخدام النحاس في صنع الأسلحة والأدوات لم يأت إلا في حوالى الألف الخامس قبل الميلاد.</a:t>
            </a:r>
          </a:p>
          <a:p>
            <a:pPr marL="0" indent="0" algn="just" rtl="1">
              <a:spcBef>
                <a:spcPts val="0"/>
              </a:spcBef>
            </a:pPr>
            <a:endParaRPr lang="ar-SA" b="1" dirty="0" smtClean="0">
              <a:solidFill>
                <a:srgbClr val="92D050"/>
              </a:solidFill>
              <a:cs typeface="Simplified Arabic" panose="02010000000000000000" pitchFamily="2" charset="-78"/>
            </a:endParaRPr>
          </a:p>
          <a:p>
            <a:pPr marL="0" indent="0" algn="just" rtl="1">
              <a:spcBef>
                <a:spcPts val="0"/>
              </a:spcBef>
            </a:pPr>
            <a:endParaRPr lang="ar-SA" dirty="0" smtClean="0">
              <a:cs typeface="Simplified Arabic" panose="02010000000000000000" pitchFamily="2" charset="-78"/>
            </a:endParaRPr>
          </a:p>
        </p:txBody>
      </p:sp>
    </p:spTree>
    <p:extLst>
      <p:ext uri="{BB962C8B-B14F-4D97-AF65-F5344CB8AC3E}">
        <p14:creationId xmlns:p14="http://schemas.microsoft.com/office/powerpoint/2010/main" val="234119472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76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000" b="1" dirty="0" smtClean="0">
                <a:solidFill>
                  <a:srgbClr val="92D050"/>
                </a:solidFill>
                <a:cs typeface="Simplified Arabic" panose="02010000000000000000" pitchFamily="2" charset="-78"/>
              </a:rPr>
              <a:t>والحيثيين عبارة عن مجموعة من العناصر السلالية المختلفة التي شملت من بينها السكان الأصليين، بالإضافة إلى الجماعات الهندو – أوروبية التي قامت في إقليم القوقاز، وجاءت إلى الأناضول عن طريق الدانوب ، واستطاعوا أن يؤسسوا </a:t>
            </a:r>
            <a:r>
              <a:rPr lang="ar-SA" sz="3000" b="1" dirty="0" err="1" smtClean="0">
                <a:solidFill>
                  <a:srgbClr val="92D050"/>
                </a:solidFill>
                <a:cs typeface="Simplified Arabic" panose="02010000000000000000" pitchFamily="2" charset="-78"/>
              </a:rPr>
              <a:t>إمبراطوريتهم</a:t>
            </a:r>
            <a:r>
              <a:rPr lang="ar-SA" sz="3000" b="1" dirty="0" smtClean="0">
                <a:solidFill>
                  <a:srgbClr val="92D050"/>
                </a:solidFill>
                <a:cs typeface="Simplified Arabic" panose="02010000000000000000" pitchFamily="2" charset="-78"/>
              </a:rPr>
              <a:t> في عصر البرونز المبكر ( 3000 – 2000 ق.م)، وعاش الحيثيون حياة غنية، تكشف عنها تلك الأسوار الضخمة التي أحاطت بعاصمتهم ( قادش القديمة) والقلاع، كما كثر استخدامهم للمعادن بالإضافة إلى النحاس استخدموا الفضة وبعض الأحجار شبه الكريمة.</a:t>
            </a:r>
          </a:p>
          <a:p>
            <a:pPr marL="0" indent="0" algn="just" rtl="1">
              <a:spcBef>
                <a:spcPts val="0"/>
              </a:spcBef>
            </a:pPr>
            <a:r>
              <a:rPr lang="ar-SA" sz="3000" b="1" dirty="0" smtClean="0">
                <a:solidFill>
                  <a:srgbClr val="92D050"/>
                </a:solidFill>
                <a:cs typeface="Simplified Arabic" panose="02010000000000000000" pitchFamily="2" charset="-78"/>
              </a:rPr>
              <a:t>وفى عصر البرونز الأوسط (1950 – 1700 ق.م) يبدأ الاتصال الحضاري للحيثيين بالأشوريين الذين قاموا بالتجارة، واتخذوا من ضواحي قادش مركز لتجارتهم، ونقلوا منتجات الأناضول من النحاس في مقابل المنسوجات. </a:t>
            </a:r>
          </a:p>
          <a:p>
            <a:pPr marL="0" indent="0" algn="just" rtl="1">
              <a:spcBef>
                <a:spcPts val="0"/>
              </a:spcBef>
            </a:pPr>
            <a:endParaRPr lang="ar-SA" sz="3000" b="1" dirty="0" smtClean="0">
              <a:solidFill>
                <a:srgbClr val="92D050"/>
              </a:solidFill>
              <a:cs typeface="Simplified Arabic" panose="02010000000000000000" pitchFamily="2" charset="-78"/>
            </a:endParaRPr>
          </a:p>
          <a:p>
            <a:pPr marL="0" indent="0" algn="just" rtl="1">
              <a:spcBef>
                <a:spcPts val="0"/>
              </a:spcBef>
            </a:pPr>
            <a:endParaRPr lang="ar-SA" sz="3000" dirty="0" smtClean="0">
              <a:cs typeface="Simplified Arabic" panose="02010000000000000000" pitchFamily="2" charset="-78"/>
            </a:endParaRPr>
          </a:p>
        </p:txBody>
      </p:sp>
    </p:spTree>
    <p:extLst>
      <p:ext uri="{BB962C8B-B14F-4D97-AF65-F5344CB8AC3E}">
        <p14:creationId xmlns:p14="http://schemas.microsoft.com/office/powerpoint/2010/main" val="146332445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876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900" b="1" dirty="0" smtClean="0">
                <a:solidFill>
                  <a:srgbClr val="92D050"/>
                </a:solidFill>
                <a:cs typeface="Simplified Arabic" panose="02010000000000000000" pitchFamily="2" charset="-78"/>
              </a:rPr>
              <a:t>وقد تأثر اختيار موقع مدن الأناضول بالظروف الجغرافية للإقليم، فقامت كل مدينة كمركز دفاعي وسط منطقة جبلية، كما كان لاستخدام المعادن أثره في نمو المدن في منطقة تتميز بغناها بالمعادن، وكانت تجارة المعادن رائجة، وقد تطلب ذلك بطبيعة الحال قيام سلطة مركزية تنظم المصالح التجارية وتدعمها قوة حربية ، وقامت المدن في هذه الحركة كمقر للحكومات المنظمة.</a:t>
            </a:r>
          </a:p>
          <a:p>
            <a:pPr marL="0" indent="0" algn="just" rtl="1">
              <a:spcBef>
                <a:spcPts val="0"/>
              </a:spcBef>
            </a:pPr>
            <a:r>
              <a:rPr lang="ar-SA" sz="2900" b="1" dirty="0" smtClean="0">
                <a:solidFill>
                  <a:srgbClr val="92D050"/>
                </a:solidFill>
                <a:cs typeface="Simplified Arabic" panose="02010000000000000000" pitchFamily="2" charset="-78"/>
              </a:rPr>
              <a:t>وكانت قادش أهم مدن الأناضول باعتبارها عاصمة لدولة قوية، كما قامت طروادة على طريق الدردنيل البحري، الذى عن طريقه أحضر التجار الصوف من جنوب روسيا والنحاس من الشواطئ الجنوبية للبحر الأسود.</a:t>
            </a:r>
          </a:p>
          <a:p>
            <a:pPr marL="0" indent="0" algn="just" rtl="1">
              <a:spcBef>
                <a:spcPts val="0"/>
              </a:spcBef>
            </a:pPr>
            <a:r>
              <a:rPr lang="ar-SA" sz="2900" b="1" dirty="0" smtClean="0">
                <a:solidFill>
                  <a:srgbClr val="92D050"/>
                </a:solidFill>
                <a:cs typeface="Simplified Arabic" panose="02010000000000000000" pitchFamily="2" charset="-78"/>
              </a:rPr>
              <a:t>خلاصة القول ، أن النمو الحضري كان علامة بارزة في الأناضول في أثناء القرن الأول من الألف الثاني قبل الميلاد، ورغم قلة الكثافة السكانية فيها ، فتعدد المدن كان هو الأوضح والمميز.</a:t>
            </a:r>
          </a:p>
          <a:p>
            <a:pPr marL="0" indent="0" algn="just" rtl="1">
              <a:spcBef>
                <a:spcPts val="0"/>
              </a:spcBef>
            </a:pPr>
            <a:endParaRPr lang="ar-SA" sz="2900" b="1" dirty="0" smtClean="0">
              <a:solidFill>
                <a:srgbClr val="92D050"/>
              </a:solidFill>
              <a:cs typeface="Simplified Arabic" panose="02010000000000000000" pitchFamily="2" charset="-78"/>
            </a:endParaRPr>
          </a:p>
          <a:p>
            <a:pPr marL="0" indent="0" algn="just" rtl="1">
              <a:spcBef>
                <a:spcPts val="0"/>
              </a:spcBef>
            </a:pPr>
            <a:endParaRPr lang="ar-SA" sz="2900" dirty="0" smtClean="0">
              <a:cs typeface="Simplified Arabic" panose="02010000000000000000" pitchFamily="2" charset="-78"/>
            </a:endParaRPr>
          </a:p>
        </p:txBody>
      </p:sp>
    </p:spTree>
    <p:extLst>
      <p:ext uri="{BB962C8B-B14F-4D97-AF65-F5344CB8AC3E}">
        <p14:creationId xmlns:p14="http://schemas.microsoft.com/office/powerpoint/2010/main" val="354727437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b="1" i="1" u="sng" dirty="0" smtClean="0">
                <a:solidFill>
                  <a:srgbClr val="92D050"/>
                </a:solidFill>
                <a:cs typeface="Simplified Arabic" panose="02010000000000000000" pitchFamily="2" charset="-78"/>
              </a:rPr>
              <a:t>3- </a:t>
            </a:r>
            <a:r>
              <a:rPr lang="ar-SA" b="1" i="1" u="sng" dirty="0">
                <a:solidFill>
                  <a:srgbClr val="92D050"/>
                </a:solidFill>
                <a:cs typeface="Simplified Arabic" panose="02010000000000000000" pitchFamily="2" charset="-78"/>
              </a:rPr>
              <a:t>المراكز الحضارية </a:t>
            </a:r>
            <a:r>
              <a:rPr lang="ar-SA" b="1" i="1" u="sng" dirty="0" smtClean="0">
                <a:solidFill>
                  <a:srgbClr val="92D050"/>
                </a:solidFill>
                <a:cs typeface="Simplified Arabic" panose="02010000000000000000" pitchFamily="2" charset="-78"/>
              </a:rPr>
              <a:t>في إيران.</a:t>
            </a:r>
            <a:endParaRPr lang="ar-SA" b="1" i="1" u="sng" dirty="0">
              <a:solidFill>
                <a:srgbClr val="92D050"/>
              </a:solidFill>
              <a:cs typeface="Simplified Arabic" panose="02010000000000000000" pitchFamily="2" charset="-78"/>
            </a:endParaRPr>
          </a:p>
          <a:p>
            <a:pPr marL="0" indent="0" algn="just" rtl="1">
              <a:spcBef>
                <a:spcPts val="0"/>
              </a:spcBef>
            </a:pPr>
            <a:r>
              <a:rPr lang="ar-SA" dirty="0" smtClean="0">
                <a:cs typeface="Simplified Arabic" panose="02010000000000000000" pitchFamily="2" charset="-78"/>
              </a:rPr>
              <a:t>أوضحت دراسة مراكز الحضارات في العصر الحجري الحديث، في غرب أسيا عن أهمية بعض مواقع هذا العصر التي قامت في إيران، ودورها في معرفة الزراعة وخاصة تلك الواقعة في أودية مرتفعات زاجروس، وفى نطاق الحزام الغربي لصحراء إيران، وسواحل قزوين، والهوامش الجنوبية لتركمانيا، ولا يغير ذلك كله من الحقيقة بأن منطقة القلب كانت تمثل الصحراء الحقيقة، ولم تسمح الحضارات الزراعية بقيام وحدات إقليمية كبيرة باستثناء تلك المنطقة المنخفضة التي تمتد بين وادى الفرات الأدنى وزاجروس، وفى هذه المنطقة قامت مملكة (عيلام) تلك المملكة التي كان لها تأثير كبير في التطور الحضاري لجنوب العراق.</a:t>
            </a:r>
          </a:p>
        </p:txBody>
      </p:sp>
    </p:spTree>
    <p:extLst>
      <p:ext uri="{BB962C8B-B14F-4D97-AF65-F5344CB8AC3E}">
        <p14:creationId xmlns:p14="http://schemas.microsoft.com/office/powerpoint/2010/main" val="394398601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0" y="1295400"/>
            <a:ext cx="9895114" cy="44958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300" dirty="0" smtClean="0">
                <a:cs typeface="Simplified Arabic" panose="02010000000000000000" pitchFamily="2" charset="-78"/>
              </a:rPr>
              <a:t>وتعد (سوسا) أول مركز حضاري قام في مرتفعات إيران، إذ عاصرت مملكة أكاد والأسرة الثالثة لأور، واستفادت من تعدد مصادر الثروة الطبيعية وقربها من مراكز المدنيات القديمة في ارضى ما بين النهرين، بحيث وصلت من القوة لتغزو أور وتحطمها في حوالى 2000 قبل الميلاد.</a:t>
            </a:r>
          </a:p>
          <a:p>
            <a:pPr marL="0" indent="0" algn="just" rtl="1">
              <a:spcBef>
                <a:spcPts val="0"/>
              </a:spcBef>
            </a:pPr>
            <a:r>
              <a:rPr lang="ar-SA" sz="3300" dirty="0" smtClean="0">
                <a:cs typeface="Simplified Arabic" panose="02010000000000000000" pitchFamily="2" charset="-78"/>
              </a:rPr>
              <a:t>وبالرغم من كل ذلك حافظ أهل سوسا على تقاليد العصر الحجري الحديث، الذى يمكن معرفته من خلال صناعة أواني فخارية تشبه تلك التي عرفت في العصر الحجري الحديث، وعرف أصحاب هذه الحضارة النحاس، وصنعوا منه أدواتهم ، كما عرفوا عجلة الفخار.</a:t>
            </a:r>
          </a:p>
        </p:txBody>
      </p:sp>
    </p:spTree>
    <p:extLst>
      <p:ext uri="{BB962C8B-B14F-4D97-AF65-F5344CB8AC3E}">
        <p14:creationId xmlns:p14="http://schemas.microsoft.com/office/powerpoint/2010/main" val="26536108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26628" y="1600200"/>
            <a:ext cx="9895114" cy="41910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400" dirty="0" smtClean="0">
                <a:cs typeface="Simplified Arabic" panose="02010000000000000000" pitchFamily="2" charset="-78"/>
              </a:rPr>
              <a:t>واستمرت </a:t>
            </a:r>
            <a:r>
              <a:rPr lang="ar-SA" sz="3400" dirty="0">
                <a:cs typeface="Simplified Arabic" panose="02010000000000000000" pitchFamily="2" charset="-78"/>
              </a:rPr>
              <a:t>عيلام كوحدة مستقلة لمدة الف عام، وفى حوالى القرن </a:t>
            </a:r>
            <a:r>
              <a:rPr lang="ar-SA" sz="3400" dirty="0" smtClean="0">
                <a:cs typeface="Simplified Arabic" panose="02010000000000000000" pitchFamily="2" charset="-78"/>
              </a:rPr>
              <a:t>الثاني </a:t>
            </a:r>
            <a:r>
              <a:rPr lang="ar-SA" sz="3400" dirty="0">
                <a:cs typeface="Simplified Arabic" panose="02010000000000000000" pitchFamily="2" charset="-78"/>
              </a:rPr>
              <a:t>عشر قبل الميلاد تعرضت عيلام لغزو </a:t>
            </a:r>
            <a:r>
              <a:rPr lang="ar-SA" sz="3400" dirty="0" smtClean="0">
                <a:cs typeface="Simplified Arabic" panose="02010000000000000000" pitchFamily="2" charset="-78"/>
              </a:rPr>
              <a:t>خارجي </a:t>
            </a:r>
            <a:r>
              <a:rPr lang="ar-SA" sz="3400" dirty="0">
                <a:cs typeface="Simplified Arabic" panose="02010000000000000000" pitchFamily="2" charset="-78"/>
              </a:rPr>
              <a:t>وفقدت بذلك استقلالها.</a:t>
            </a:r>
            <a:endParaRPr lang="ar-EG" sz="3400" dirty="0">
              <a:cs typeface="Simplified Arabic" panose="02010000000000000000" pitchFamily="2" charset="-78"/>
            </a:endParaRPr>
          </a:p>
          <a:p>
            <a:pPr marL="0" indent="0" algn="just" rtl="1">
              <a:spcBef>
                <a:spcPts val="0"/>
              </a:spcBef>
            </a:pPr>
            <a:r>
              <a:rPr lang="ar-SA" sz="3400" dirty="0" smtClean="0">
                <a:cs typeface="Simplified Arabic" panose="02010000000000000000" pitchFamily="2" charset="-78"/>
              </a:rPr>
              <a:t>وعن طريق الأشوريين، وصلتنا معلومات عن أسماء الشعوب التي سكنت إيران في عصر المعدن، وتم ذلك عند احتكاكهم بهذه الشعوب، عند تامين حدودهم الشرقية خلال القرن التاسع قبل الميلاد، ومن هذه الشعوب نجد الميديين في الشمال، والفرس في شرق وجنوب شرق عيلام، وكانوا يتحدثون اللغة الإيرانية، مع وجود مجموعات كانت تتحدث اللغة الهندو – أوربية. </a:t>
            </a:r>
            <a:endParaRPr lang="ar-EG" sz="3400" dirty="0">
              <a:cs typeface="Simplified Arabic" panose="02010000000000000000" pitchFamily="2" charset="-78"/>
            </a:endParaRPr>
          </a:p>
        </p:txBody>
      </p:sp>
    </p:spTree>
    <p:extLst>
      <p:ext uri="{BB962C8B-B14F-4D97-AF65-F5344CB8AC3E}">
        <p14:creationId xmlns:p14="http://schemas.microsoft.com/office/powerpoint/2010/main" val="91704843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149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1054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3000" b="1" i="1" u="sng" dirty="0" smtClean="0">
                <a:solidFill>
                  <a:srgbClr val="92D050"/>
                </a:solidFill>
                <a:cs typeface="Simplified Arabic" panose="02010000000000000000" pitchFamily="2" charset="-78"/>
              </a:rPr>
              <a:t>4- </a:t>
            </a:r>
            <a:r>
              <a:rPr lang="ar-SA" sz="3000" b="1" i="1" u="sng" dirty="0">
                <a:solidFill>
                  <a:srgbClr val="92D050"/>
                </a:solidFill>
                <a:cs typeface="Simplified Arabic" panose="02010000000000000000" pitchFamily="2" charset="-78"/>
              </a:rPr>
              <a:t>المراكز الحضارية في كريت.</a:t>
            </a:r>
          </a:p>
          <a:p>
            <a:pPr marL="0" indent="0" algn="just" rtl="1">
              <a:spcBef>
                <a:spcPts val="0"/>
              </a:spcBef>
            </a:pPr>
            <a:r>
              <a:rPr lang="ar-SA" sz="3000" dirty="0" smtClean="0">
                <a:cs typeface="Simplified Arabic" panose="02010000000000000000" pitchFamily="2" charset="-78"/>
              </a:rPr>
              <a:t>عاش في كريت مجموعات سكانية في العصر الحجري الحديث، ويعتقد انهم وفدوا في هجرات متتابعة من الساحل الجنوبي لأسيا الصغرى، واستطاعت هذه الحضارة أن تصل إلى مستوى كبير خلال عصور المعدن، وأن تنتشر باليونان.</a:t>
            </a:r>
          </a:p>
          <a:p>
            <a:pPr marL="0" indent="0" algn="just" rtl="1">
              <a:spcBef>
                <a:spcPts val="0"/>
              </a:spcBef>
            </a:pPr>
            <a:r>
              <a:rPr lang="ar-SA" sz="3000" dirty="0" smtClean="0">
                <a:cs typeface="Simplified Arabic" panose="02010000000000000000" pitchFamily="2" charset="-78"/>
              </a:rPr>
              <a:t>وكان لتقدم الحضارة في كريت مجموعة من العوامل أهمها استقبال عناصر سكانية متباينة الحضارة، فقد وفد اليها منذ البداية هجرات مصرية خرجت من أوطانها بدافع الحروب الأهلية وتمكنت من تأسيس الأسرة الأولى في كريت، وبذلك حملت معها أفكارا حضارية جديدة لهذه الجزيرة، اضف إلى ذلك كان الكريتيون بحارة متنقلون، استفادوا بالتقدم الحضاري على اليابس الأسيوي، والأفريقي عن طريق احتكاكهم بسكان تلك المناطق، واستطاعوا أن يصهروا ما أخذوه من هذه الحضارات وإخراجه بطابع كريتي متأصل. </a:t>
            </a:r>
          </a:p>
        </p:txBody>
      </p:sp>
    </p:spTree>
    <p:extLst>
      <p:ext uri="{BB962C8B-B14F-4D97-AF65-F5344CB8AC3E}">
        <p14:creationId xmlns:p14="http://schemas.microsoft.com/office/powerpoint/2010/main" val="1636595757"/>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C000"/>
                </a:solidFill>
              </a:rPr>
              <a:t>عصر المعدن</a:t>
            </a:r>
            <a:endParaRPr lang="ar-SA" sz="4800" b="1" dirty="0">
              <a:solidFill>
                <a:srgbClr val="FFC000"/>
              </a:solidFill>
            </a:endParaRPr>
          </a:p>
        </p:txBody>
      </p:sp>
      <p:sp>
        <p:nvSpPr>
          <p:cNvPr id="3" name="Content Placeholder 2"/>
          <p:cNvSpPr>
            <a:spLocks noGrp="1"/>
          </p:cNvSpPr>
          <p:nvPr>
            <p:ph idx="1"/>
          </p:nvPr>
        </p:nvSpPr>
        <p:spPr>
          <a:xfrm>
            <a:off x="10886" y="914400"/>
            <a:ext cx="9895114" cy="5181600"/>
          </a:xfrm>
          <a:ln>
            <a:solidFill>
              <a:srgbClr val="C0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4"/>
          </a:lnRef>
          <a:fillRef idx="3">
            <a:schemeClr val="accent4"/>
          </a:fillRef>
          <a:effectRef idx="2">
            <a:schemeClr val="accent4"/>
          </a:effectRef>
          <a:fontRef idx="minor">
            <a:schemeClr val="lt1"/>
          </a:fontRef>
        </p:style>
        <p:txBody>
          <a:bodyPr/>
          <a:lstStyle/>
          <a:p>
            <a:pPr marL="0" indent="0" algn="just" rtl="1">
              <a:spcBef>
                <a:spcPts val="0"/>
              </a:spcBef>
            </a:pPr>
            <a:r>
              <a:rPr lang="ar-SA" sz="2800" dirty="0" smtClean="0">
                <a:cs typeface="Simplified Arabic" panose="02010000000000000000" pitchFamily="2" charset="-78"/>
              </a:rPr>
              <a:t>ولهذا يمكن القول أن الحضارة </a:t>
            </a:r>
            <a:r>
              <a:rPr lang="ar-SA" sz="2800" dirty="0" err="1" smtClean="0">
                <a:cs typeface="Simplified Arabic" panose="02010000000000000000" pitchFamily="2" charset="-78"/>
              </a:rPr>
              <a:t>الكريتية</a:t>
            </a:r>
            <a:r>
              <a:rPr lang="ar-SA" sz="2800" dirty="0" smtClean="0">
                <a:cs typeface="Simplified Arabic" panose="02010000000000000000" pitchFamily="2" charset="-78"/>
              </a:rPr>
              <a:t> أرقى الحضارات القديمة التي نشأت في حوض البحر المتوسط في خلال النصف الأول من الألف الثاني قبل الميلاد.</a:t>
            </a:r>
          </a:p>
          <a:p>
            <a:pPr marL="0" indent="0" algn="just" rtl="1">
              <a:spcBef>
                <a:spcPts val="0"/>
              </a:spcBef>
            </a:pPr>
            <a:r>
              <a:rPr lang="ar-SA" sz="2800" dirty="0" smtClean="0">
                <a:cs typeface="Simplified Arabic" panose="02010000000000000000" pitchFamily="2" charset="-78"/>
              </a:rPr>
              <a:t>أما عن مدن كريت ، فقد روعي في تخطيطها الحماية من الغارات البحرية، والقرصنة، وتعد مدينة (</a:t>
            </a:r>
            <a:r>
              <a:rPr lang="ar-SA" sz="2800" dirty="0" err="1" smtClean="0">
                <a:cs typeface="Simplified Arabic" panose="02010000000000000000" pitchFamily="2" charset="-78"/>
              </a:rPr>
              <a:t>كنسوس</a:t>
            </a:r>
            <a:r>
              <a:rPr lang="ar-SA" sz="2800" dirty="0" smtClean="0">
                <a:cs typeface="Simplified Arabic" panose="02010000000000000000" pitchFamily="2" charset="-78"/>
              </a:rPr>
              <a:t>) اهم مدن كريت، وقد ارتبط نموها بالثروة التي جلبتها البحرية، والتي جعلت منها أولى مدن الشرق الأوسط.</a:t>
            </a:r>
          </a:p>
          <a:p>
            <a:pPr marL="0" indent="0" algn="just" rtl="1">
              <a:spcBef>
                <a:spcPts val="0"/>
              </a:spcBef>
            </a:pPr>
            <a:r>
              <a:rPr lang="ar-SA" sz="2800" dirty="0" smtClean="0">
                <a:cs typeface="Simplified Arabic" panose="02010000000000000000" pitchFamily="2" charset="-78"/>
              </a:rPr>
              <a:t>وكان تخطيط (</a:t>
            </a:r>
            <a:r>
              <a:rPr lang="ar-SA" sz="2800" dirty="0" err="1" smtClean="0">
                <a:cs typeface="Simplified Arabic" panose="02010000000000000000" pitchFamily="2" charset="-78"/>
              </a:rPr>
              <a:t>كنسوس</a:t>
            </a:r>
            <a:r>
              <a:rPr lang="ar-SA" sz="2800" dirty="0" smtClean="0">
                <a:cs typeface="Simplified Arabic" panose="02010000000000000000" pitchFamily="2" charset="-78"/>
              </a:rPr>
              <a:t>) يختلف في نظامه عن نظيره في المدن السومرية التي اشتملت على منطقة مقدسة ومدينة مسورة وضاحية خارجية، وفى المدينة المسورة قام القصر الملكي، ووجد في داخله ضريح لعبادة اله المدينة، وخطط القصر أساسا ليكون منزلا للوزراء والبلاط الملكي.</a:t>
            </a:r>
          </a:p>
          <a:p>
            <a:pPr marL="0" indent="0" algn="just" rtl="1">
              <a:spcBef>
                <a:spcPts val="0"/>
              </a:spcBef>
            </a:pPr>
            <a:r>
              <a:rPr lang="ar-SA" sz="2800" dirty="0" smtClean="0">
                <a:cs typeface="Simplified Arabic" panose="02010000000000000000" pitchFamily="2" charset="-78"/>
              </a:rPr>
              <a:t>وحول القصر الملكي قامت منازل الطبقة الراقية وكانت جيدة البناء، تجاور بعضها البعض، وتتكون هذه المباني من طابقين، وبعد هذه المساكن قام الحى الشعبي الذى ضم منازل صغيرة رصت على هيئة مجمعات  </a:t>
            </a:r>
            <a:endParaRPr lang="ar-EG" sz="2800" dirty="0">
              <a:cs typeface="Simplified Arabic" panose="02010000000000000000" pitchFamily="2" charset="-78"/>
            </a:endParaRPr>
          </a:p>
        </p:txBody>
      </p:sp>
    </p:spTree>
    <p:extLst>
      <p:ext uri="{BB962C8B-B14F-4D97-AF65-F5344CB8AC3E}">
        <p14:creationId xmlns:p14="http://schemas.microsoft.com/office/powerpoint/2010/main" val="2877165265"/>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151</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2826017607"/>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152</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152</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209022753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الثانية عشرة</a:t>
            </a:r>
            <a:br>
              <a:rPr lang="ar-SA" b="1"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أثر الإنسان في البيئة</a:t>
            </a:r>
            <a:br>
              <a:rPr lang="ar-SA" b="1" dirty="0" smtClean="0">
                <a:solidFill>
                  <a:srgbClr val="FF3300"/>
                </a:solidFill>
                <a:cs typeface="Arial" pitchFamily="34" charset="0"/>
              </a:rPr>
            </a:br>
            <a:r>
              <a:rPr lang="ar-SA" b="1" dirty="0" smtClean="0">
                <a:solidFill>
                  <a:srgbClr val="FF3300"/>
                </a:solidFill>
                <a:cs typeface="Arial" pitchFamily="34" charset="0"/>
              </a:rPr>
              <a:t>التطور وملامح التغيير</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295375674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00" b="1" dirty="0" smtClean="0">
                <a:solidFill>
                  <a:srgbClr val="FFFF00"/>
                </a:solidFill>
                <a:cs typeface="Simplified Arabic" panose="02010000000000000000" pitchFamily="2" charset="-78"/>
              </a:rPr>
              <a:t>قبل أن نتابع تطور وملامح تأثير الإنسان في البيئة، تجدر الإشارة إلى بعض الملاحظات وهى:</a:t>
            </a:r>
          </a:p>
          <a:p>
            <a:pPr marL="0" indent="0" algn="just" rtl="1">
              <a:spcBef>
                <a:spcPts val="0"/>
              </a:spcBef>
            </a:pPr>
            <a:r>
              <a:rPr lang="ar-SA" sz="2600" b="1" dirty="0" smtClean="0">
                <a:solidFill>
                  <a:srgbClr val="FFFF00"/>
                </a:solidFill>
                <a:cs typeface="Simplified Arabic" panose="02010000000000000000" pitchFamily="2" charset="-78"/>
              </a:rPr>
              <a:t>أ- </a:t>
            </a:r>
            <a:r>
              <a:rPr lang="ar-SA" sz="2600" b="1" dirty="0" smtClean="0">
                <a:cs typeface="Simplified Arabic" panose="02010000000000000000" pitchFamily="2" charset="-78"/>
              </a:rPr>
              <a:t>حدوث تغيرات </a:t>
            </a:r>
            <a:r>
              <a:rPr lang="ar-SA" sz="2600" b="1" dirty="0" smtClean="0">
                <a:solidFill>
                  <a:srgbClr val="FFFF00"/>
                </a:solidFill>
                <a:cs typeface="Simplified Arabic" panose="02010000000000000000" pitchFamily="2" charset="-78"/>
              </a:rPr>
              <a:t>بيئية واسعة في الزمن الرابع خاصة التغيرات الجيولوجية والمناخية، وتغيرات النبات الطبيعي والحيوان البرى والأمراض ثم الإنسان، وكل عناصر مترابطة يؤثر كل منها في الأخر.</a:t>
            </a:r>
          </a:p>
          <a:p>
            <a:pPr marL="0" indent="0" algn="just" rtl="1">
              <a:spcBef>
                <a:spcPts val="0"/>
              </a:spcBef>
            </a:pPr>
            <a:r>
              <a:rPr lang="ar-SA" sz="2600" b="1" dirty="0" smtClean="0">
                <a:solidFill>
                  <a:srgbClr val="FFFF00"/>
                </a:solidFill>
                <a:cs typeface="Simplified Arabic" panose="02010000000000000000" pitchFamily="2" charset="-78"/>
              </a:rPr>
              <a:t>ب- </a:t>
            </a:r>
            <a:r>
              <a:rPr lang="ar-SA" sz="2600" b="1" dirty="0" smtClean="0">
                <a:cs typeface="Simplified Arabic" panose="02010000000000000000" pitchFamily="2" charset="-78"/>
              </a:rPr>
              <a:t>اتخذت العلاقة </a:t>
            </a:r>
            <a:r>
              <a:rPr lang="ar-SA" sz="2600" b="1" dirty="0" smtClean="0">
                <a:solidFill>
                  <a:srgbClr val="FFFF00"/>
                </a:solidFill>
                <a:cs typeface="Simplified Arabic" panose="02010000000000000000" pitchFamily="2" charset="-78"/>
              </a:rPr>
              <a:t>بين الإنسان والبيئة مراحل زمنية محددة تمت في دورات، بحيث بدأ التأثير من جانب الإنسان في فترة معينة، ثم لم تلبث بعد مرور فترة زمنية أن تصل هذه العلاقة إلى الذروة، وبدأت المراحل في المناطق التي انزاح عنها الجليد في نهاية الدور الجليدي الأخير في نطاق العروض العليا في نصف الكرة الشمالي، في هذه المناطق تكونت أنواع معينة من التربة لتصل إلى مرحلة الذروة، لتبدأ بعدها مرحلة نمو غطاء من الغابات، تعرض إلى الإزالة من جانب الزراع في العصر الحجري الحديث، لتصل إلى ذروة جديدة ثم تتابع المراحل بالتعدين ثم بالصناعة.</a:t>
            </a: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EG" sz="2600" b="1" dirty="0">
              <a:cs typeface="Simplified Arabic" panose="02010000000000000000" pitchFamily="2" charset="-78"/>
            </a:endParaRPr>
          </a:p>
        </p:txBody>
      </p:sp>
    </p:spTree>
    <p:extLst>
      <p:ext uri="{BB962C8B-B14F-4D97-AF65-F5344CB8AC3E}">
        <p14:creationId xmlns:p14="http://schemas.microsoft.com/office/powerpoint/2010/main" val="1937537817"/>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900" b="1" dirty="0" smtClean="0">
                <a:solidFill>
                  <a:srgbClr val="FFFF00"/>
                </a:solidFill>
                <a:cs typeface="Simplified Arabic" panose="02010000000000000000" pitchFamily="2" charset="-78"/>
              </a:rPr>
              <a:t>ج- </a:t>
            </a:r>
            <a:r>
              <a:rPr lang="ar-SA" sz="2900" b="1" dirty="0" smtClean="0">
                <a:cs typeface="Simplified Arabic" panose="02010000000000000000" pitchFamily="2" charset="-78"/>
              </a:rPr>
              <a:t>اختلف تأثير </a:t>
            </a:r>
            <a:r>
              <a:rPr lang="ar-SA" sz="2900" b="1" dirty="0" smtClean="0">
                <a:solidFill>
                  <a:srgbClr val="FFFF00"/>
                </a:solidFill>
                <a:cs typeface="Simplified Arabic" panose="02010000000000000000" pitchFamily="2" charset="-78"/>
              </a:rPr>
              <a:t>الإنسان في البيئة من قارة لأخرى ومن فترة حضارية لأخرى، فكان التأثير واضحا ومميزا في قارة أوروبا وفى كل المراحل الحضارية، على العكس في قارة أمريكا الشمالية، بحيث أصبح التعرف على مظاهر تعديل الإنسان في القارة الأخيرة من الأمور الصعبة. وتشترك جميع قارات العالم في اقتران تأثير الإنسان في البيئة بالمراحل الاقتصادية التي مرت بها البشرية.</a:t>
            </a:r>
          </a:p>
          <a:p>
            <a:pPr marL="0" indent="0" algn="just" rtl="1">
              <a:spcBef>
                <a:spcPts val="0"/>
              </a:spcBef>
            </a:pPr>
            <a:r>
              <a:rPr lang="ar-SA" sz="2900" b="1" dirty="0" smtClean="0">
                <a:cs typeface="Simplified Arabic" panose="02010000000000000000" pitchFamily="2" charset="-78"/>
              </a:rPr>
              <a:t>أولا: انقراض بعض أنواع الحيوانات في أواخر البليوستوسين وفى الهولوسين:</a:t>
            </a:r>
          </a:p>
          <a:p>
            <a:pPr marL="0" indent="0" algn="just" rtl="1">
              <a:spcBef>
                <a:spcPts val="0"/>
              </a:spcBef>
            </a:pPr>
            <a:r>
              <a:rPr lang="ar-SA" sz="2900" b="1" dirty="0" smtClean="0">
                <a:solidFill>
                  <a:srgbClr val="FFFF00"/>
                </a:solidFill>
                <a:cs typeface="Simplified Arabic" panose="02010000000000000000" pitchFamily="2" charset="-78"/>
              </a:rPr>
              <a:t>لم يكن انقراض الحيوانات قاصرا على البليوستوسين والهولوسين بل يكشف التاريخ الحفرى عن موجات من الانقراض تمت في التاريخ الجيولوجى الطويل، كان أهمها انقراض الديناصورات منذ منتصف الكريتاسى، وظاهرة الانقراض طبيعية. </a:t>
            </a:r>
            <a:endParaRPr lang="ar-SA" sz="2900" b="1" dirty="0">
              <a:solidFill>
                <a:srgbClr val="FFFF00"/>
              </a:solidFill>
              <a:cs typeface="Simplified Arabic" panose="02010000000000000000" pitchFamily="2" charset="-78"/>
            </a:endParaRPr>
          </a:p>
          <a:p>
            <a:pPr marL="0" indent="0" algn="just" rtl="1">
              <a:spcBef>
                <a:spcPts val="0"/>
              </a:spcBef>
            </a:pPr>
            <a:endParaRPr lang="ar-SA" sz="2900" b="1" dirty="0" smtClean="0">
              <a:cs typeface="Simplified Arabic" panose="02010000000000000000" pitchFamily="2" charset="-78"/>
            </a:endParaRPr>
          </a:p>
          <a:p>
            <a:pPr marL="0" indent="0" algn="just" rtl="1">
              <a:spcBef>
                <a:spcPts val="0"/>
              </a:spcBef>
            </a:pPr>
            <a:endParaRPr lang="ar-SA" sz="2900" b="1" dirty="0">
              <a:cs typeface="Simplified Arabic" panose="02010000000000000000" pitchFamily="2" charset="-78"/>
            </a:endParaRPr>
          </a:p>
          <a:p>
            <a:pPr marL="0" indent="0" algn="just" rtl="1">
              <a:spcBef>
                <a:spcPts val="0"/>
              </a:spcBef>
            </a:pPr>
            <a:endParaRPr lang="ar-SA" sz="2900" b="1" dirty="0" smtClean="0">
              <a:cs typeface="Simplified Arabic" panose="02010000000000000000" pitchFamily="2" charset="-78"/>
            </a:endParaRPr>
          </a:p>
          <a:p>
            <a:pPr marL="0" indent="0" algn="just" rtl="1">
              <a:spcBef>
                <a:spcPts val="0"/>
              </a:spcBef>
            </a:pPr>
            <a:endParaRPr lang="ar-SA" sz="2900" b="1" dirty="0">
              <a:cs typeface="Simplified Arabic" panose="02010000000000000000" pitchFamily="2" charset="-78"/>
            </a:endParaRPr>
          </a:p>
          <a:p>
            <a:pPr marL="0" indent="0" algn="just" rtl="1">
              <a:spcBef>
                <a:spcPts val="0"/>
              </a:spcBef>
            </a:pPr>
            <a:endParaRPr lang="ar-SA" sz="2900" b="1" dirty="0" smtClean="0">
              <a:cs typeface="Simplified Arabic" panose="02010000000000000000" pitchFamily="2" charset="-78"/>
            </a:endParaRPr>
          </a:p>
          <a:p>
            <a:pPr marL="0" indent="0" algn="just" rtl="1">
              <a:spcBef>
                <a:spcPts val="0"/>
              </a:spcBef>
            </a:pPr>
            <a:endParaRPr lang="ar-SA" sz="2900" b="1" dirty="0">
              <a:cs typeface="Simplified Arabic" panose="02010000000000000000" pitchFamily="2" charset="-78"/>
            </a:endParaRPr>
          </a:p>
          <a:p>
            <a:pPr marL="0" indent="0" algn="just" rtl="1">
              <a:spcBef>
                <a:spcPts val="0"/>
              </a:spcBef>
            </a:pPr>
            <a:endParaRPr lang="ar-EG" sz="2900" b="1" dirty="0">
              <a:cs typeface="Simplified Arabic" panose="02010000000000000000" pitchFamily="2" charset="-78"/>
            </a:endParaRPr>
          </a:p>
        </p:txBody>
      </p:sp>
    </p:spTree>
    <p:extLst>
      <p:ext uri="{BB962C8B-B14F-4D97-AF65-F5344CB8AC3E}">
        <p14:creationId xmlns:p14="http://schemas.microsoft.com/office/powerpoint/2010/main" val="360319597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00" b="1" dirty="0" smtClean="0">
                <a:cs typeface="Simplified Arabic" panose="02010000000000000000" pitchFamily="2" charset="-78"/>
              </a:rPr>
              <a:t>وسنركز هنا </a:t>
            </a:r>
            <a:r>
              <a:rPr lang="ar-SA" sz="2600" b="1" dirty="0" smtClean="0">
                <a:solidFill>
                  <a:srgbClr val="FFFF00"/>
                </a:solidFill>
                <a:cs typeface="Simplified Arabic" panose="02010000000000000000" pitchFamily="2" charset="-78"/>
              </a:rPr>
              <a:t>على الانقراض الذى تم في البليوستوسين والهولوسين، مع ملاحظة أن الحيوانات كانت تتحرك عبر المعابر البرية التي ربطت القارات في البليوستوسين.</a:t>
            </a:r>
          </a:p>
          <a:p>
            <a:pPr marL="0" indent="0" algn="just" rtl="1">
              <a:spcBef>
                <a:spcPts val="0"/>
              </a:spcBef>
            </a:pPr>
            <a:r>
              <a:rPr lang="ar-SA" sz="2600" b="1" dirty="0" smtClean="0">
                <a:solidFill>
                  <a:srgbClr val="FFFF00"/>
                </a:solidFill>
                <a:cs typeface="Simplified Arabic" panose="02010000000000000000" pitchFamily="2" charset="-78"/>
              </a:rPr>
              <a:t>ومن اشهر الحيوانات التي انقرضت في أواخر البليوستوسين الماموث، والماستدون وهو حيوان يشبه الفيل الحالي، ووحيد القرن الصوفي بالإضافة إلى عدد </a:t>
            </a:r>
            <a:r>
              <a:rPr lang="ar-SA" sz="2600" b="1" dirty="0">
                <a:solidFill>
                  <a:srgbClr val="FFFF00"/>
                </a:solidFill>
                <a:cs typeface="Simplified Arabic" panose="02010000000000000000" pitchFamily="2" charset="-78"/>
              </a:rPr>
              <a:t>من الطيور </a:t>
            </a:r>
            <a:r>
              <a:rPr lang="ar-SA" sz="2600" b="1" dirty="0" smtClean="0">
                <a:solidFill>
                  <a:srgbClr val="FFFF00"/>
                </a:solidFill>
                <a:cs typeface="Simplified Arabic" panose="02010000000000000000" pitchFamily="2" charset="-78"/>
              </a:rPr>
              <a:t>أكلة </a:t>
            </a:r>
            <a:r>
              <a:rPr lang="ar-SA" sz="2600" b="1" dirty="0">
                <a:solidFill>
                  <a:srgbClr val="FFFF00"/>
                </a:solidFill>
                <a:cs typeface="Simplified Arabic" panose="02010000000000000000" pitchFamily="2" charset="-78"/>
              </a:rPr>
              <a:t>العشب، والتي تميزت بأحجامها </a:t>
            </a:r>
            <a:r>
              <a:rPr lang="ar-SA" sz="2600" b="1" dirty="0" smtClean="0">
                <a:solidFill>
                  <a:srgbClr val="FFFF00"/>
                </a:solidFill>
                <a:cs typeface="Simplified Arabic" panose="02010000000000000000" pitchFamily="2" charset="-78"/>
              </a:rPr>
              <a:t>الكبيرة، وبأوزان زادت على 50 كيلو جرام.</a:t>
            </a:r>
          </a:p>
          <a:p>
            <a:pPr marL="0" indent="0" algn="just" rtl="1">
              <a:spcBef>
                <a:spcPts val="0"/>
              </a:spcBef>
            </a:pPr>
            <a:r>
              <a:rPr lang="ar-SA" sz="2600" b="1" dirty="0" smtClean="0">
                <a:solidFill>
                  <a:srgbClr val="FFFF00"/>
                </a:solidFill>
                <a:cs typeface="Simplified Arabic" panose="02010000000000000000" pitchFamily="2" charset="-78"/>
              </a:rPr>
              <a:t>وللتدليل، نجد أنه في القرن التاسع عشر حدث انقراض لنحو 40 نوعا من الحيوانات، ونفس العدد خلال النصف الأول من القرن العشرين، وفى تقدير أن نحو 270 نوع من الثدييات انقرضت خلال 100 الف سنة الأخيرة.</a:t>
            </a:r>
          </a:p>
          <a:p>
            <a:pPr marL="0" indent="0" algn="just" rtl="1">
              <a:spcBef>
                <a:spcPts val="0"/>
              </a:spcBef>
            </a:pPr>
            <a:r>
              <a:rPr lang="ar-SA" sz="2600" b="1" dirty="0" smtClean="0">
                <a:cs typeface="Simplified Arabic" panose="02010000000000000000" pitchFamily="2" charset="-78"/>
              </a:rPr>
              <a:t>وقد اختلفت </a:t>
            </a:r>
            <a:r>
              <a:rPr lang="ar-SA" sz="2600" b="1" dirty="0" smtClean="0">
                <a:solidFill>
                  <a:srgbClr val="FFFF00"/>
                </a:solidFill>
                <a:cs typeface="Simplified Arabic" panose="02010000000000000000" pitchFamily="2" charset="-78"/>
              </a:rPr>
              <a:t>الآراء عن أسباب انقراض بعض أنواع الحيوانات في أواخر البليوستوسين، فهناك من يؤيد المبدأ الخاص بتأثير التغيرات المناخية في أواخر البليوستوسين من البرد والرطوبة إلى الدفء والجفاف، وما ارتبط من تغيرات في توزيع النبات الطبيعي.</a:t>
            </a:r>
            <a:endParaRPr lang="ar-SA" sz="2600" b="1" dirty="0">
              <a:solidFill>
                <a:srgbClr val="FFFF00"/>
              </a:solidFill>
              <a:cs typeface="Simplified Arabic" panose="02010000000000000000" pitchFamily="2" charset="-78"/>
            </a:endParaRPr>
          </a:p>
          <a:p>
            <a:pPr marL="0" indent="0" algn="just" rtl="1">
              <a:spcBef>
                <a:spcPts val="0"/>
              </a:spcBef>
            </a:pPr>
            <a:r>
              <a:rPr lang="ar-SA" sz="2600" b="1" dirty="0" smtClean="0">
                <a:solidFill>
                  <a:srgbClr val="FFFF00"/>
                </a:solidFill>
                <a:cs typeface="Simplified Arabic" panose="02010000000000000000" pitchFamily="2" charset="-78"/>
              </a:rPr>
              <a:t> </a:t>
            </a: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SA" sz="2600" b="1" dirty="0" smtClean="0">
              <a:cs typeface="Simplified Arabic" panose="02010000000000000000" pitchFamily="2" charset="-78"/>
            </a:endParaRPr>
          </a:p>
          <a:p>
            <a:pPr marL="0" indent="0" algn="just" rtl="1">
              <a:spcBef>
                <a:spcPts val="0"/>
              </a:spcBef>
            </a:pPr>
            <a:endParaRPr lang="ar-SA" sz="2600" b="1" dirty="0">
              <a:cs typeface="Simplified Arabic" panose="02010000000000000000" pitchFamily="2" charset="-78"/>
            </a:endParaRPr>
          </a:p>
          <a:p>
            <a:pPr marL="0" indent="0" algn="just" rtl="1">
              <a:spcBef>
                <a:spcPts val="0"/>
              </a:spcBef>
            </a:pPr>
            <a:endParaRPr lang="ar-EG" sz="2600" b="1" dirty="0">
              <a:cs typeface="Simplified Arabic" panose="02010000000000000000" pitchFamily="2" charset="-78"/>
            </a:endParaRPr>
          </a:p>
        </p:txBody>
      </p:sp>
    </p:spTree>
    <p:extLst>
      <p:ext uri="{BB962C8B-B14F-4D97-AF65-F5344CB8AC3E}">
        <p14:creationId xmlns:p14="http://schemas.microsoft.com/office/powerpoint/2010/main" val="304728956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8006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وفى الجانب المقابل، هناك من يؤيد تأثير الإنسان في انقراض بعض أنواع الحيوانات. وقد أجريت دراسات عديدة لتؤكد تأثير الإنسان في انقراض الحيوانات، فقد توصل العلماء إلى نتيجة هامة وهى تتلخص في تركز معظم حالات انقراض الحيوانات في المناطق القريبة التي استقر فيها الإنسان، في فترات متأخرة خاصة في الأميركتين أو في الجزر القريبة أو البعيدة منها.</a:t>
            </a:r>
          </a:p>
          <a:p>
            <a:pPr marL="0" indent="0" algn="just" rtl="1">
              <a:spcBef>
                <a:spcPts val="0"/>
              </a:spcBef>
            </a:pPr>
            <a:r>
              <a:rPr lang="ar-SA" sz="2800" b="1" dirty="0" smtClean="0">
                <a:solidFill>
                  <a:srgbClr val="FFFF00"/>
                </a:solidFill>
                <a:cs typeface="Simplified Arabic" panose="02010000000000000000" pitchFamily="2" charset="-78"/>
              </a:rPr>
              <a:t>وتتفق معظم الدراسات على أن، معظم حالات الانقراض التي حدثت في أواخر البليوستوسين كانت من نصيب الحيوانات الضخمة.</a:t>
            </a:r>
          </a:p>
          <a:p>
            <a:pPr marL="0" indent="0" algn="just" rtl="1">
              <a:spcBef>
                <a:spcPts val="0"/>
              </a:spcBef>
            </a:pPr>
            <a:r>
              <a:rPr lang="ar-SA" sz="3000" b="1" dirty="0" smtClean="0">
                <a:cs typeface="Simplified Arabic" panose="02010000000000000000" pitchFamily="2" charset="-78"/>
              </a:rPr>
              <a:t> 1- انقراض الحيوانات في قارات العالم القديم:</a:t>
            </a:r>
          </a:p>
          <a:p>
            <a:pPr marL="0" indent="0" algn="just" rtl="1">
              <a:spcBef>
                <a:spcPts val="0"/>
              </a:spcBef>
            </a:pPr>
            <a:r>
              <a:rPr lang="ar-SA" sz="2800" b="1" dirty="0" smtClean="0">
                <a:solidFill>
                  <a:srgbClr val="FFFF00"/>
                </a:solidFill>
                <a:cs typeface="Simplified Arabic" panose="02010000000000000000" pitchFamily="2" charset="-78"/>
              </a:rPr>
              <a:t>شهدت قارة إفريقيا موجات من انقراض بعض أنواع الحيوانات خاصة في الهولوسين في أجزائها الشمالية والجنوبية، والتي تميزت بحدوث تغيرات مناخية في هذا </a:t>
            </a:r>
            <a:r>
              <a:rPr lang="ar-SA" sz="2600" b="1" dirty="0" smtClean="0">
                <a:solidFill>
                  <a:srgbClr val="FFFF00"/>
                </a:solidFill>
                <a:cs typeface="Simplified Arabic" panose="02010000000000000000" pitchFamily="2" charset="-78"/>
              </a:rPr>
              <a:t>العصر.</a:t>
            </a:r>
            <a:endParaRPr lang="ar-SA" sz="28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val="3428040122"/>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500" b="1" dirty="0" smtClean="0">
                <a:solidFill>
                  <a:srgbClr val="FFFF00"/>
                </a:solidFill>
                <a:cs typeface="Simplified Arabic" panose="02010000000000000000" pitchFamily="2" charset="-78"/>
              </a:rPr>
              <a:t>وقد بدأ الانقراض في الجنوب في منطقة الكاب مبكرا عنه في الشمال، واستغرق الانقراض في الجنوب 3 الأف سنة ( 12000 – 9000 سنة مضت) في حين استغرق الانقراض في الشمال نحو الف سنة ( 5000 – 4000 )، وهو ما انعكس في اختلاف أعداد الحيوانات المنقرضة، فبرغم الاعتراف بحدوث التغيرات المناخية في انقراض الحيوانات، فلا يمكن أن ننكر الدور الذى قام به الإنسان خاصة في شمالي القارة، خاصة مع تزامن هذه الفترة مع الاستقرار وحياة الزراعة، وقيام المدنيات المبكرة في هذه المناطق وخاصة في مصر.</a:t>
            </a:r>
          </a:p>
          <a:p>
            <a:pPr marL="0" indent="0" algn="just" rtl="1">
              <a:spcBef>
                <a:spcPts val="0"/>
              </a:spcBef>
            </a:pPr>
            <a:r>
              <a:rPr lang="ar-SA" sz="2500" b="1" dirty="0" smtClean="0">
                <a:cs typeface="Simplified Arabic" panose="02010000000000000000" pitchFamily="2" charset="-78"/>
              </a:rPr>
              <a:t>أما عن قارة أوروبا</a:t>
            </a:r>
            <a:r>
              <a:rPr lang="ar-SA" sz="2500" b="1" dirty="0" smtClean="0">
                <a:solidFill>
                  <a:srgbClr val="FFFF00"/>
                </a:solidFill>
                <a:cs typeface="Simplified Arabic" panose="02010000000000000000" pitchFamily="2" charset="-78"/>
              </a:rPr>
              <a:t>، فقد انقرض من حيواناتها الماموث، ووحيد القرن الصوفي والآيل العملاق ودب الكهف وأسد الكهف.</a:t>
            </a:r>
          </a:p>
          <a:p>
            <a:pPr marL="0" indent="0" algn="just" rtl="1">
              <a:spcBef>
                <a:spcPts val="0"/>
              </a:spcBef>
            </a:pPr>
            <a:r>
              <a:rPr lang="ar-SA" sz="2500" b="1" dirty="0" smtClean="0">
                <a:cs typeface="Simplified Arabic" panose="02010000000000000000" pitchFamily="2" charset="-78"/>
              </a:rPr>
              <a:t>وفى جزر البحر المتوسط</a:t>
            </a:r>
            <a:r>
              <a:rPr lang="ar-SA" sz="2500" b="1" dirty="0" smtClean="0">
                <a:solidFill>
                  <a:srgbClr val="FFFF00"/>
                </a:solidFill>
                <a:cs typeface="Simplified Arabic" panose="02010000000000000000" pitchFamily="2" charset="-78"/>
              </a:rPr>
              <a:t>، استوطنت أنواع عديدة من الحيوانات خاصة فرس النهر القزمي والفيل وبعض أنواع القوارض ذات الأحجام الكبيرة، ويعود تطور حيوانات البحر المتوسط لفترة طويلة إلى عزلتها خلال الفترات التي هبط فيها منسوب البحر المتوسط أثناء الدور الجليدي، وربما حدث انقراض بعض الحيوانات في الفترة التي استقر فيها الإنسان من حوالى 8000 سنة مضت.</a:t>
            </a:r>
          </a:p>
          <a:p>
            <a:pPr marL="0" indent="0" algn="just" rtl="1">
              <a:spcBef>
                <a:spcPts val="0"/>
              </a:spcBef>
            </a:pPr>
            <a:r>
              <a:rPr lang="ar-SA" sz="2500" b="1" dirty="0">
                <a:solidFill>
                  <a:srgbClr val="FFFF00"/>
                </a:solidFill>
                <a:cs typeface="Simplified Arabic" panose="02010000000000000000" pitchFamily="2" charset="-78"/>
              </a:rPr>
              <a:t> </a:t>
            </a:r>
            <a:endParaRPr lang="ar-SA" sz="2500" b="1" dirty="0" smtClean="0">
              <a:solidFill>
                <a:srgbClr val="FFFF00"/>
              </a:solidFill>
              <a:cs typeface="Simplified Arabic" panose="02010000000000000000" pitchFamily="2" charset="-78"/>
            </a:endParaRPr>
          </a:p>
          <a:p>
            <a:pPr marL="0" indent="0" algn="just" rtl="1">
              <a:spcBef>
                <a:spcPts val="0"/>
              </a:spcBef>
            </a:pPr>
            <a:r>
              <a:rPr lang="ar-SA" sz="2500" b="1" dirty="0" smtClean="0">
                <a:cs typeface="Simplified Arabic" panose="02010000000000000000" pitchFamily="2" charset="-78"/>
              </a:rPr>
              <a:t> </a:t>
            </a:r>
            <a:endParaRPr lang="ar-SA" sz="25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val="68557924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159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3000" b="1" dirty="0" smtClean="0">
                <a:cs typeface="Simplified Arabic" panose="02010000000000000000" pitchFamily="2" charset="-78"/>
              </a:rPr>
              <a:t>2- انقراض الحيوانات في قارات العالم الجديد.</a:t>
            </a:r>
          </a:p>
          <a:p>
            <a:pPr marL="0" indent="0" algn="just" rtl="1">
              <a:spcBef>
                <a:spcPts val="0"/>
              </a:spcBef>
            </a:pPr>
            <a:r>
              <a:rPr lang="ar-SA" sz="2700" b="1" dirty="0" smtClean="0">
                <a:solidFill>
                  <a:srgbClr val="FFFF00"/>
                </a:solidFill>
                <a:cs typeface="Simplified Arabic" panose="02010000000000000000" pitchFamily="2" charset="-78"/>
              </a:rPr>
              <a:t>كان انقراض الحيوانات في العالم الجديد يختلف عن نظيره في العالم القديم، ففي أمريكا الشمالية انقرضت أنواع قليلة من حيواناتها عندما وصل جليد البليوستوسين إلى قمته، وفى أواخر دور ويسكونسن كان حوالى 35 نوعا من الحيوانات قد انقرضت بسبب نشاط عمليات الصيد من جانب الإنسان.</a:t>
            </a:r>
          </a:p>
          <a:p>
            <a:pPr marL="0" indent="0" algn="just" rtl="1">
              <a:spcBef>
                <a:spcPts val="0"/>
              </a:spcBef>
            </a:pPr>
            <a:r>
              <a:rPr lang="ar-SA" sz="2700" b="1" dirty="0" smtClean="0">
                <a:cs typeface="Simplified Arabic" panose="02010000000000000000" pitchFamily="2" charset="-78"/>
              </a:rPr>
              <a:t>وفى أمريكا الجنوبية</a:t>
            </a:r>
            <a:r>
              <a:rPr lang="ar-SA" sz="2700" b="1" dirty="0" smtClean="0">
                <a:solidFill>
                  <a:srgbClr val="FFFF00"/>
                </a:solidFill>
                <a:cs typeface="Simplified Arabic" panose="02010000000000000000" pitchFamily="2" charset="-78"/>
              </a:rPr>
              <a:t>، انقرضت أعداد اكثر من الحيوانات، ويفسر العالم مارتن ذلك بوصول الإنسان اليها خلال الفترة من 11500 – 11000 سنة مضت مدعما بأدوات وأسلحة متطورة، استخدمها في الصيد. ويشير التحليل الكربوني إلى اختفاء بعض أنواع الحيوانات في الأميركتين منذ 12 الف سنة، أو ربما 10800 سنة مضت، واستمرت موجات الانقراض حتى ستة الأف سنة، وتشير بعض الدراسات إلى اختفاء الثدييات الضخمة أول الأمر من الاسكا، ثم بعد ذلك السهول الوسطى. ومن عهد قريب اختفى ما يقرب من ثلاثة أرباع الحيوانات العاشبة في أمريكا الشمالية.</a:t>
            </a:r>
          </a:p>
          <a:p>
            <a:pPr marL="0" indent="0" algn="just" rtl="1">
              <a:spcBef>
                <a:spcPts val="0"/>
              </a:spcBef>
            </a:pPr>
            <a:endParaRPr lang="ar-SA" sz="2400" b="1" dirty="0" smtClean="0">
              <a:solidFill>
                <a:srgbClr val="FFFF00"/>
              </a:solidFill>
              <a:cs typeface="Simplified Arabic" panose="02010000000000000000" pitchFamily="2" charset="-78"/>
            </a:endParaRPr>
          </a:p>
          <a:p>
            <a:pPr marL="0" indent="0" algn="just" rtl="1">
              <a:spcBef>
                <a:spcPts val="0"/>
              </a:spcBef>
            </a:pPr>
            <a:r>
              <a:rPr lang="ar-SA" sz="2500" b="1" dirty="0" smtClean="0">
                <a:solidFill>
                  <a:srgbClr val="FFFF00"/>
                </a:solidFill>
                <a:cs typeface="Simplified Arabic" panose="02010000000000000000" pitchFamily="2" charset="-78"/>
              </a:rPr>
              <a:t> </a:t>
            </a:r>
          </a:p>
          <a:p>
            <a:pPr marL="0" indent="0" algn="just" rtl="1">
              <a:spcBef>
                <a:spcPts val="0"/>
              </a:spcBef>
            </a:pPr>
            <a:r>
              <a:rPr lang="ar-SA" sz="2500" b="1" dirty="0" smtClean="0">
                <a:cs typeface="Simplified Arabic" panose="02010000000000000000" pitchFamily="2" charset="-78"/>
              </a:rPr>
              <a:t> </a:t>
            </a:r>
            <a:endParaRPr lang="ar-SA" sz="25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val="3457741888"/>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700" b="1" dirty="0" smtClean="0">
                <a:cs typeface="Simplified Arabic" panose="02010000000000000000" pitchFamily="2" charset="-78"/>
              </a:rPr>
              <a:t>وقد اختفى من أستراليا </a:t>
            </a:r>
            <a:r>
              <a:rPr lang="ar-SA" sz="2700" b="1" dirty="0" smtClean="0">
                <a:solidFill>
                  <a:srgbClr val="FFFF00"/>
                </a:solidFill>
                <a:cs typeface="Simplified Arabic" panose="02010000000000000000" pitchFamily="2" charset="-78"/>
              </a:rPr>
              <a:t>نحو 35 نوعا، كان أهمها الكانجرو العملاق، والكوالا  والنوع المعروف باسم ديابروتودون. وقد تأكد انقراض الحيوانات الضخمة في أستراليا بعد وصول الإنسان إليها منذ حوالى 40000 سنة. ويمكن أن نرجع عمليات الانقراض      ( لعدم وجود دليل قاطع على تأثير الإنسان) إلى الفترة من 30-10 الأف سنة مضت، والذى ترتب عليه تغيرات كبيرة في توزيع النبات الطبيعي، منها تناقص مساحات الغابات المدارية التي كانت تتركز في السهول الساحلية، وحل محلها الأحراج والحشائش.</a:t>
            </a:r>
          </a:p>
          <a:p>
            <a:pPr marL="0" indent="0" algn="just" rtl="1">
              <a:spcBef>
                <a:spcPts val="0"/>
              </a:spcBef>
            </a:pPr>
            <a:r>
              <a:rPr lang="ar-SA" sz="2700" b="1" dirty="0" smtClean="0">
                <a:cs typeface="Simplified Arabic" panose="02010000000000000000" pitchFamily="2" charset="-78"/>
              </a:rPr>
              <a:t>وتعطى جزر نيوزيلند </a:t>
            </a:r>
            <a:r>
              <a:rPr lang="ar-SA" sz="2700" b="1" dirty="0" smtClean="0">
                <a:solidFill>
                  <a:srgbClr val="FFFF00"/>
                </a:solidFill>
                <a:cs typeface="Simplified Arabic" panose="02010000000000000000" pitchFamily="2" charset="-78"/>
              </a:rPr>
              <a:t>نموذجا جيدا للعزلة التي استمرت لملايين السنين، ولذلك احتفظت بحيواناتها على عكس أستراليا.  </a:t>
            </a:r>
          </a:p>
          <a:p>
            <a:pPr marL="0" indent="0" algn="just" rtl="1">
              <a:spcBef>
                <a:spcPts val="0"/>
              </a:spcBef>
            </a:pPr>
            <a:r>
              <a:rPr lang="ar-SA" sz="2700" b="1" dirty="0" smtClean="0">
                <a:solidFill>
                  <a:srgbClr val="FFFF00"/>
                </a:solidFill>
                <a:cs typeface="Simplified Arabic" panose="02010000000000000000" pitchFamily="2" charset="-78"/>
              </a:rPr>
              <a:t> </a:t>
            </a:r>
            <a:r>
              <a:rPr lang="ar-SA" sz="2700" b="1" i="1" u="sng" dirty="0" smtClean="0">
                <a:cs typeface="Simplified Arabic" panose="02010000000000000000" pitchFamily="2" charset="-78"/>
              </a:rPr>
              <a:t>والخلاصة</a:t>
            </a:r>
            <a:r>
              <a:rPr lang="ar-SA" sz="2700" b="1" dirty="0" smtClean="0">
                <a:solidFill>
                  <a:srgbClr val="FFFF00"/>
                </a:solidFill>
                <a:cs typeface="Simplified Arabic" panose="02010000000000000000" pitchFamily="2" charset="-78"/>
              </a:rPr>
              <a:t>، أن هناك تباين في موجات انقراض الحيوانات بين قارات العالمين القديم والحديث، وتباين أسباب الانقراض، وان كان للإنسان دور واضح ومميز في بعض المناطق، وهو ما يتضح من الحقائق التالية: </a:t>
            </a:r>
          </a:p>
          <a:p>
            <a:pPr marL="0" indent="0" algn="just" rtl="1">
              <a:spcBef>
                <a:spcPts val="0"/>
              </a:spcBef>
            </a:pPr>
            <a:r>
              <a:rPr lang="ar-SA" sz="2800" b="1" dirty="0" smtClean="0">
                <a:cs typeface="Simplified Arabic" panose="02010000000000000000" pitchFamily="2" charset="-78"/>
              </a:rPr>
              <a:t> </a:t>
            </a:r>
            <a:endParaRPr lang="ar-SA" sz="2800" b="1" dirty="0">
              <a:solidFill>
                <a:srgbClr val="FFFF00"/>
              </a:solidFill>
              <a:cs typeface="Simplified Arabic" panose="02010000000000000000" pitchFamily="2" charset="-78"/>
            </a:endParaRPr>
          </a:p>
        </p:txBody>
      </p:sp>
    </p:spTree>
    <p:extLst>
      <p:ext uri="{BB962C8B-B14F-4D97-AF65-F5344CB8AC3E}">
        <p14:creationId xmlns:p14="http://schemas.microsoft.com/office/powerpoint/2010/main" val="2982312605"/>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cs typeface="Simplified Arabic" panose="02010000000000000000" pitchFamily="2" charset="-78"/>
              </a:rPr>
              <a:t> 1- يعتقد أن إنسان ما قبل التاريخ قد قضى على الثدييات الكبيرة صيدا وقنصاُ.</a:t>
            </a:r>
          </a:p>
          <a:p>
            <a:pPr marL="0" indent="0" algn="just" rtl="1">
              <a:spcBef>
                <a:spcPts val="0"/>
              </a:spcBef>
            </a:pPr>
            <a:r>
              <a:rPr lang="ar-SA" sz="2800" b="1" dirty="0" smtClean="0">
                <a:solidFill>
                  <a:srgbClr val="FFFF00"/>
                </a:solidFill>
                <a:cs typeface="Simplified Arabic" panose="02010000000000000000" pitchFamily="2" charset="-78"/>
              </a:rPr>
              <a:t>2- تدل دراسة الانقراض على مسئولية الإنسان عن اختفاء نحو 450 نوعا من الحيوانات.</a:t>
            </a:r>
          </a:p>
          <a:p>
            <a:pPr marL="0" indent="0" algn="just" rtl="1">
              <a:spcBef>
                <a:spcPts val="0"/>
              </a:spcBef>
            </a:pPr>
            <a:r>
              <a:rPr lang="ar-SA" sz="2800" b="1" dirty="0" smtClean="0">
                <a:solidFill>
                  <a:srgbClr val="FFFF00"/>
                </a:solidFill>
                <a:cs typeface="Simplified Arabic" panose="02010000000000000000" pitchFamily="2" charset="-78"/>
              </a:rPr>
              <a:t>3- لا يمكن إنكار دور التغيرات المناخية والعوامل البيئية في انقراض بعض أنواع الحيوانات، واستمرار دور هذه العوامل حتى عهد قريب، بسبب الثورانات البركانية ونشاط الزوابع والأعاصير بالإضافة إلى الكوارث الطبيعية الأخرى أو البرودة في الجزر القطبية.</a:t>
            </a:r>
          </a:p>
          <a:p>
            <a:pPr marL="0" indent="0" algn="just" rtl="1">
              <a:spcBef>
                <a:spcPts val="0"/>
              </a:spcBef>
            </a:pPr>
            <a:r>
              <a:rPr lang="ar-SA" sz="2800" b="1" dirty="0" smtClean="0">
                <a:solidFill>
                  <a:srgbClr val="FFFF00"/>
                </a:solidFill>
                <a:cs typeface="Simplified Arabic" panose="02010000000000000000" pitchFamily="2" charset="-78"/>
              </a:rPr>
              <a:t>3- تشترك قارات العالم القديم الثلاث في كون حالات الانقراض بها ترتبط بالتغيرات المناخية التي حدثت في أواخر الدور الجليدي الأخير.</a:t>
            </a:r>
          </a:p>
          <a:p>
            <a:pPr marL="0" indent="0" algn="just" rtl="1">
              <a:spcBef>
                <a:spcPts val="0"/>
              </a:spcBef>
            </a:pPr>
            <a:r>
              <a:rPr lang="ar-SA" sz="2800" b="1" dirty="0" smtClean="0">
                <a:solidFill>
                  <a:srgbClr val="FFFF00"/>
                </a:solidFill>
                <a:cs typeface="Simplified Arabic" panose="02010000000000000000" pitchFamily="2" charset="-78"/>
              </a:rPr>
              <a:t>4- لازالت هناك قضايا تحتاج إلى دراسة خاصة ما يتصل بتأثر الحيوانات المنقرضة بالتغيرات المناخية دون أنواع أخرى.</a:t>
            </a:r>
          </a:p>
        </p:txBody>
      </p:sp>
    </p:spTree>
    <p:extLst>
      <p:ext uri="{BB962C8B-B14F-4D97-AF65-F5344CB8AC3E}">
        <p14:creationId xmlns:p14="http://schemas.microsoft.com/office/powerpoint/2010/main" val="704049530"/>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2574698386"/>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163</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163</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1170734974"/>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الثالثة عشرة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استكمال موضوع </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أثر الإنسان في البيئة</a:t>
            </a:r>
            <a:br>
              <a:rPr lang="ar-SA" b="1" dirty="0" smtClean="0">
                <a:solidFill>
                  <a:srgbClr val="FF3300"/>
                </a:solidFill>
                <a:cs typeface="Arial" pitchFamily="34" charset="0"/>
              </a:rPr>
            </a:br>
            <a:r>
              <a:rPr lang="ar-SA" b="1" dirty="0" smtClean="0">
                <a:solidFill>
                  <a:srgbClr val="FF3300"/>
                </a:solidFill>
                <a:cs typeface="Arial" pitchFamily="34" charset="0"/>
              </a:rPr>
              <a:t>التطور وملامح التغيير</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1353179354"/>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2">
            <a:schemeClr val="accent3">
              <a:shade val="50000"/>
            </a:schemeClr>
          </a:lnRef>
          <a:fillRef idx="1">
            <a:schemeClr val="accent3"/>
          </a:fillRef>
          <a:effectRef idx="0">
            <a:schemeClr val="accent3"/>
          </a:effectRef>
          <a:fontRef idx="minor">
            <a:schemeClr val="lt1"/>
          </a:fontRef>
        </p:style>
        <p:txBody>
          <a:bodyPr/>
          <a:lstStyle/>
          <a:p>
            <a:pPr marL="0" indent="0" algn="ctr" rtl="1">
              <a:spcBef>
                <a:spcPts val="0"/>
              </a:spcBef>
            </a:pPr>
            <a:r>
              <a:rPr lang="ar-SA" sz="3000" b="1" dirty="0" smtClean="0">
                <a:solidFill>
                  <a:srgbClr val="C00000"/>
                </a:solidFill>
                <a:cs typeface="Simplified Arabic" panose="02010000000000000000" pitchFamily="2" charset="-78"/>
              </a:rPr>
              <a:t> ثانياً: أثر الإنسان في النبات الطبيعي</a:t>
            </a:r>
          </a:p>
          <a:p>
            <a:pPr marL="0" indent="0" algn="just" rtl="1">
              <a:spcBef>
                <a:spcPts val="0"/>
              </a:spcBef>
            </a:pPr>
            <a:r>
              <a:rPr lang="ar-SA" sz="3000" b="1" dirty="0" smtClean="0">
                <a:cs typeface="Simplified Arabic" panose="02010000000000000000" pitchFamily="2" charset="-78"/>
              </a:rPr>
              <a:t>لم يقتصر تأثير الإنسان في البيئة في انقراض أنواع الحيوانات بل تعداه إلى تعديل النبات الطبيعي، في التوزيع والخصائص، وكان التأثير واضحا ومميزا مع تطور حضارات الإنسان.</a:t>
            </a:r>
          </a:p>
          <a:p>
            <a:pPr marL="0" indent="0" algn="just" rtl="1">
              <a:spcBef>
                <a:spcPts val="0"/>
              </a:spcBef>
            </a:pPr>
            <a:r>
              <a:rPr lang="ar-SA" sz="3000" b="1" dirty="0" smtClean="0">
                <a:cs typeface="Simplified Arabic" panose="02010000000000000000" pitchFamily="2" charset="-78"/>
              </a:rPr>
              <a:t>ففي العصور الحجرية القديمة مارس الإنسان حياة الجمع والالتقاط، والقنص والصيد بمعاونة الحريق، وفى العصر المتوسط أي الفترة الانتقالية بين حياة الترحال وحياة الاستقرار، اتخذ التأثير بعدا أخر وصولاً إلى حياة الزراعة والاستقرار في العصر الحجري الحديث.</a:t>
            </a:r>
          </a:p>
        </p:txBody>
      </p:sp>
    </p:spTree>
    <p:extLst>
      <p:ext uri="{BB962C8B-B14F-4D97-AF65-F5344CB8AC3E}">
        <p14:creationId xmlns:p14="http://schemas.microsoft.com/office/powerpoint/2010/main" val="4136269686"/>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550" b="1" dirty="0" smtClean="0">
                <a:cs typeface="Simplified Arabic" panose="02010000000000000000" pitchFamily="2" charset="-78"/>
              </a:rPr>
              <a:t>1- أثر جامعي الغذاء والصيادين على النبات الطبيعي:</a:t>
            </a:r>
          </a:p>
          <a:p>
            <a:pPr marL="0" indent="0" algn="just" rtl="1">
              <a:spcBef>
                <a:spcPts val="0"/>
              </a:spcBef>
            </a:pPr>
            <a:r>
              <a:rPr lang="ar-SA" sz="2550" b="1" dirty="0" smtClean="0">
                <a:solidFill>
                  <a:srgbClr val="FFFF00"/>
                </a:solidFill>
                <a:cs typeface="Simplified Arabic" panose="02010000000000000000" pitchFamily="2" charset="-78"/>
              </a:rPr>
              <a:t>مارس الإنسان الجمع والصيد والالتقاط، والقنص في العصور الحجرية القديمة، واستمرت بعد ذلك في العصور الحضارية التالية، وكان إشعال الحرائق من جانب الإنسان اهم ما ميز هذه الفترة الحضارية، وقد دل على ذلك العديد من الدراسات ، ففي أمريكا الشمالية على سبيل المثال قام الهنود الحمر بإشعال الحرائق في غابات المناطق الواقعة في شمال شرقي الولايات المتحدة، وفى حشائش البراري في السهول العظمى، وكان ذلك قبل معرفتهم بالزراعة بسبب تباين ظروفها الجغرافية، </a:t>
            </a:r>
            <a:r>
              <a:rPr lang="ar-SA" sz="2550" b="1" dirty="0">
                <a:solidFill>
                  <a:srgbClr val="FFFF00"/>
                </a:solidFill>
                <a:cs typeface="Simplified Arabic" panose="02010000000000000000" pitchFamily="2" charset="-78"/>
              </a:rPr>
              <a:t>كما </a:t>
            </a:r>
            <a:r>
              <a:rPr lang="ar-SA" sz="2550" b="1" dirty="0" smtClean="0">
                <a:solidFill>
                  <a:srgbClr val="FFFF00"/>
                </a:solidFill>
                <a:cs typeface="Simplified Arabic" panose="02010000000000000000" pitchFamily="2" charset="-78"/>
              </a:rPr>
              <a:t>أن </a:t>
            </a:r>
            <a:r>
              <a:rPr lang="ar-SA" sz="2550" b="1" dirty="0">
                <a:solidFill>
                  <a:srgbClr val="FFFF00"/>
                </a:solidFill>
                <a:cs typeface="Simplified Arabic" panose="02010000000000000000" pitchFamily="2" charset="-78"/>
              </a:rPr>
              <a:t>معدل حدوثها في الغابات النفضية </a:t>
            </a:r>
            <a:r>
              <a:rPr lang="ar-SA" sz="2550" b="1" dirty="0">
                <a:cs typeface="Simplified Arabic" panose="02010000000000000000" pitchFamily="2" charset="-78"/>
              </a:rPr>
              <a:t>فاق</a:t>
            </a:r>
            <a:r>
              <a:rPr lang="ar-SA" sz="2550" b="1" dirty="0">
                <a:solidFill>
                  <a:srgbClr val="FFFF00"/>
                </a:solidFill>
                <a:cs typeface="Simplified Arabic" panose="02010000000000000000" pitchFamily="2" charset="-78"/>
              </a:rPr>
              <a:t> معدل الحدوث </a:t>
            </a:r>
            <a:r>
              <a:rPr lang="ar-SA" sz="2550" b="1" dirty="0" smtClean="0">
                <a:solidFill>
                  <a:srgbClr val="FFFF00"/>
                </a:solidFill>
                <a:cs typeface="Simplified Arabic" panose="02010000000000000000" pitchFamily="2" charset="-78"/>
              </a:rPr>
              <a:t>في الغابات الصنوبرية لاختلاف خصائص كل نوع.</a:t>
            </a:r>
          </a:p>
          <a:p>
            <a:pPr marL="0" indent="0" algn="just" rtl="1">
              <a:spcBef>
                <a:spcPts val="0"/>
              </a:spcBef>
            </a:pPr>
            <a:r>
              <a:rPr lang="ar-SA" sz="2550" b="1" dirty="0" smtClean="0">
                <a:solidFill>
                  <a:srgbClr val="FFFF00"/>
                </a:solidFill>
                <a:cs typeface="Simplified Arabic" panose="02010000000000000000" pitchFamily="2" charset="-78"/>
              </a:rPr>
              <a:t>وقد ميز العلماء بين ثلاثة أنواع من الحرائق، أكبرها تأثيرا </a:t>
            </a:r>
            <a:r>
              <a:rPr lang="ar-SA" sz="2550" b="1" dirty="0" smtClean="0">
                <a:cs typeface="Simplified Arabic" panose="02010000000000000000" pitchFamily="2" charset="-78"/>
              </a:rPr>
              <a:t>الحرائق السطحية </a:t>
            </a:r>
            <a:r>
              <a:rPr lang="ar-SA" sz="2550" b="1" dirty="0" smtClean="0">
                <a:solidFill>
                  <a:srgbClr val="FFFF00"/>
                </a:solidFill>
                <a:cs typeface="Simplified Arabic" panose="02010000000000000000" pitchFamily="2" charset="-78"/>
              </a:rPr>
              <a:t>التي تنتشر على ارض الغابات بشكل سريع لتزيل النباتات الصغيرة وفروع الأشجار القريبة من الأرض، وتزداد قوتها بزيادة سرعة الرياح، كما أنها تزيل جذور وبقايا النباتات المدفونة في التربة، ومن ثم فهي قادرة على إزالة أعداد كبيرة من الأشجار استغرق نموها مئات السنين. </a:t>
            </a:r>
          </a:p>
        </p:txBody>
      </p:sp>
    </p:spTree>
    <p:extLst>
      <p:ext uri="{BB962C8B-B14F-4D97-AF65-F5344CB8AC3E}">
        <p14:creationId xmlns:p14="http://schemas.microsoft.com/office/powerpoint/2010/main" val="3559883098"/>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وبالرغم من ذلك قد يستمر نمو بعض الأشجار بعد الحريق، وتسمى هذه الأشجار باسم ( الأنواع المقاومة للحريق).</a:t>
            </a:r>
          </a:p>
          <a:p>
            <a:pPr marL="0" indent="0" algn="just" rtl="1">
              <a:spcBef>
                <a:spcPts val="0"/>
              </a:spcBef>
            </a:pPr>
            <a:r>
              <a:rPr lang="ar-SA" sz="2800" b="1" dirty="0" smtClean="0">
                <a:solidFill>
                  <a:srgbClr val="FFFF00"/>
                </a:solidFill>
                <a:cs typeface="Simplified Arabic" panose="02010000000000000000" pitchFamily="2" charset="-78"/>
              </a:rPr>
              <a:t>وبشكل عام، ترتب على الحرائق نتائج كبيرة في توزيع النبات الطبيعي في مناطق حدوثها، ففي تقدير أن مساحة المراعي زادت بنسبة 40% على حساب الغابات، كما ارتفعت قدرة المراعي على تحمل قطيع الحيوانات بنسبة تتراوح بين 300% - 700%. كما ارتفع حجم قطيع الحيوانات العاشبة بحوالي ثلاث أو اربع مرات عما كان عليه قبل إزالة الغابات وزيادة مساحة المراعي.</a:t>
            </a:r>
          </a:p>
          <a:p>
            <a:pPr marL="0" indent="0" algn="just" rtl="1">
              <a:spcBef>
                <a:spcPts val="0"/>
              </a:spcBef>
            </a:pPr>
            <a:r>
              <a:rPr lang="ar-SA" sz="2800" b="1" dirty="0" smtClean="0">
                <a:solidFill>
                  <a:srgbClr val="FFFF00"/>
                </a:solidFill>
                <a:cs typeface="Simplified Arabic" panose="02010000000000000000" pitchFamily="2" charset="-78"/>
              </a:rPr>
              <a:t>كما أدى التغير في توزيع الغطاء النباتي، إلى حدوث هجرات في الحيوانات إلى مناطق الحشائش.</a:t>
            </a:r>
          </a:p>
          <a:p>
            <a:pPr marL="0" indent="0" algn="just" rtl="1">
              <a:spcBef>
                <a:spcPts val="0"/>
              </a:spcBef>
            </a:pPr>
            <a:endParaRPr lang="ar-SA" sz="2800" b="1" dirty="0" smtClean="0">
              <a:solidFill>
                <a:srgbClr val="FFFF00"/>
              </a:solidFill>
              <a:cs typeface="Simplified Arabic" panose="02010000000000000000" pitchFamily="2" charset="-78"/>
            </a:endParaRPr>
          </a:p>
        </p:txBody>
      </p:sp>
    </p:spTree>
    <p:extLst>
      <p:ext uri="{BB962C8B-B14F-4D97-AF65-F5344CB8AC3E}">
        <p14:creationId xmlns:p14="http://schemas.microsoft.com/office/powerpoint/2010/main" val="105913070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3000" b="1" dirty="0" smtClean="0">
                <a:cs typeface="Simplified Arabic" panose="02010000000000000000" pitchFamily="2" charset="-78"/>
              </a:rPr>
              <a:t>2- أثر مجتمعات العصر الحجري المتوسط في إزالة النبات الطبيعي:</a:t>
            </a:r>
          </a:p>
          <a:p>
            <a:pPr marL="0" indent="0" algn="just" rtl="1">
              <a:spcBef>
                <a:spcPts val="0"/>
              </a:spcBef>
            </a:pPr>
            <a:r>
              <a:rPr lang="ar-SA" sz="2650" b="1" dirty="0" smtClean="0">
                <a:solidFill>
                  <a:srgbClr val="FFFF00"/>
                </a:solidFill>
                <a:cs typeface="Simplified Arabic" panose="02010000000000000000" pitchFamily="2" charset="-78"/>
              </a:rPr>
              <a:t>تمثل فترة العصر الحجري المتوسط المرحلة الانتقالية بين حياة الترحال والبحث عن الغذاء، وحياة الزراعة والاستقرار، ورغم التقنيات المحدودة للإنسان في هذا العصر، فإن تأثيره في النبات الطبيعي فاق تأثير إنسان العصور الحجرية القديمة، غير انه من الخطأ الاعتقاد أن التأثير في البيئة كان من جانب واحد، وهو الإنسان، فقد استمر تأثير المناخ، فالتغيرات المناخية لم تتوقف بعد انتهاء البليوستوسين إذ استمرت في عصر الهولوسين.</a:t>
            </a:r>
          </a:p>
          <a:p>
            <a:pPr marL="0" indent="0" algn="just" rtl="1">
              <a:spcBef>
                <a:spcPts val="0"/>
              </a:spcBef>
            </a:pPr>
            <a:r>
              <a:rPr lang="ar-SA" sz="2650" b="1" dirty="0" smtClean="0">
                <a:solidFill>
                  <a:srgbClr val="FFFF00"/>
                </a:solidFill>
                <a:cs typeface="Simplified Arabic" panose="02010000000000000000" pitchFamily="2" charset="-78"/>
              </a:rPr>
              <a:t>ومن الدراسات، تبين أن الغابات في الهولوسين الأدنى والهولوسين الأوسط كانت تغطى معظم مناطق الجزر البريطانية، ومع انتهاء العصر الحجري المتوسط منذ حوالى 5000 سنة مضت، اقتصر وجود المناطق التي خلت من الغابات على عدد محدود منها خاصة في المستويات المرتفعة من جبال البنين وجبال ويلز وأجزاء من مرتفعات إسكتلندا ومساحات أخرى في إيرلندا كانت تشغلها نباتات المستنقعات.</a:t>
            </a:r>
          </a:p>
        </p:txBody>
      </p:sp>
    </p:spTree>
    <p:extLst>
      <p:ext uri="{BB962C8B-B14F-4D97-AF65-F5344CB8AC3E}">
        <p14:creationId xmlns:p14="http://schemas.microsoft.com/office/powerpoint/2010/main" val="2237431230"/>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169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50" b="1" dirty="0" smtClean="0">
                <a:solidFill>
                  <a:srgbClr val="FFFF00"/>
                </a:solidFill>
                <a:cs typeface="Simplified Arabic" panose="02010000000000000000" pitchFamily="2" charset="-78"/>
              </a:rPr>
              <a:t>ويظهر توزيع الغابات في نهاية العصر الحضاري، أن دور الإنسان في التعديل كان محدودا، غير أن بعض الدراسات قد أثبتت بعض مظاهر التعديل التي أحدثها الصيادون وجامعي الغذاء في النبات الطبيعي في بريطانيا.</a:t>
            </a:r>
          </a:p>
          <a:p>
            <a:pPr marL="0" indent="0" algn="just" rtl="1">
              <a:spcBef>
                <a:spcPts val="0"/>
              </a:spcBef>
            </a:pPr>
            <a:r>
              <a:rPr lang="ar-SA" sz="3000" b="1" dirty="0" smtClean="0">
                <a:cs typeface="Simplified Arabic" panose="02010000000000000000" pitchFamily="2" charset="-78"/>
              </a:rPr>
              <a:t>3- أثر المجتمعات الزراعية في البيئة:</a:t>
            </a:r>
          </a:p>
          <a:p>
            <a:pPr marL="0" indent="0" algn="just" rtl="1">
              <a:spcBef>
                <a:spcPts val="0"/>
              </a:spcBef>
            </a:pPr>
            <a:r>
              <a:rPr lang="ar-SA" sz="2650" b="1" dirty="0" smtClean="0">
                <a:solidFill>
                  <a:srgbClr val="FFFF00"/>
                </a:solidFill>
                <a:cs typeface="Simplified Arabic" panose="02010000000000000000" pitchFamily="2" charset="-78"/>
              </a:rPr>
              <a:t>رغم الدور الذى قام به إنسان العصور الحجرية القديمة والعصر الحجري المتوسط، في تعديل بعض عناصر البيئة الطبيعية، خاصة النبات الطبيعي، فإن هذا الدور كان محدودا إذ اقتصر على بعض المناطق وبالتالي لا يمكن وصفه بالعالمية، وقد تحققت هذه الصفة من جانب زراع العصر الحجري الحديث مقترنة بمعرفة الزراعة واستئناس الحيوان. ففي منطقة الشرق الأدنى كشف النقاب عن أول حالات استئناس الحيوان ممثلة في استئناس الكلب وذلك منذ عشرة الأف عام، أي في العصر الحجري المتوسط، وحقيقة الأمر أن العلاقة بين الإنسان والحيوان لم تكون وليدة هذا العصر ، بل امكن تتبعها منذ العصر الحجري القديم الأعلى.</a:t>
            </a:r>
          </a:p>
        </p:txBody>
      </p:sp>
    </p:spTree>
    <p:extLst>
      <p:ext uri="{BB962C8B-B14F-4D97-AF65-F5344CB8AC3E}">
        <p14:creationId xmlns:p14="http://schemas.microsoft.com/office/powerpoint/2010/main" val="3038282924"/>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500" b="1" dirty="0" smtClean="0">
                <a:solidFill>
                  <a:srgbClr val="FFFF00"/>
                </a:solidFill>
                <a:cs typeface="Simplified Arabic" panose="02010000000000000000" pitchFamily="2" charset="-78"/>
              </a:rPr>
              <a:t>وتعكس مراحل معرفة الزراعة، واستئناس الحيوان في العصر الحجري الحديث طبيعة العلاقة بين الإنسان والبيئة، هذه المراحل يمكن تتبعها من النموذج الذى صاغه كل من (زفيليبل)     و (رولى كونوى) ومنه يتبين أن الانتقال إلى الزراعة قد حدث في مراحل ثلاث هي:</a:t>
            </a:r>
          </a:p>
          <a:p>
            <a:pPr marL="0" indent="0" algn="just" rtl="1">
              <a:spcBef>
                <a:spcPts val="0"/>
              </a:spcBef>
            </a:pPr>
            <a:r>
              <a:rPr lang="ar-SA" sz="2500" b="1" dirty="0" smtClean="0">
                <a:cs typeface="Simplified Arabic" panose="02010000000000000000" pitchFamily="2" charset="-78"/>
              </a:rPr>
              <a:t>1- مرحلة الإتاحة:</a:t>
            </a:r>
          </a:p>
          <a:p>
            <a:pPr marL="0" indent="0" algn="just" rtl="1">
              <a:spcBef>
                <a:spcPts val="0"/>
              </a:spcBef>
            </a:pPr>
            <a:r>
              <a:rPr lang="ar-SA" sz="2500" b="1" dirty="0" smtClean="0">
                <a:solidFill>
                  <a:srgbClr val="FFFF00"/>
                </a:solidFill>
                <a:cs typeface="Simplified Arabic" panose="02010000000000000000" pitchFamily="2" charset="-78"/>
              </a:rPr>
              <a:t>وهى باختصار تتميز بعدم ممارسة الزراعة على نطاق واسع، وإن كان الإنسان قد تمكن من معرفة أدوات جديدة بالإضافة إلى الفخار ، وتنطبق هذه الحالة على بعض حضارات جنوب غرب أسيا في بداية العصر الحجري الحديث في العراق وفلسطين وإيران.</a:t>
            </a:r>
          </a:p>
          <a:p>
            <a:pPr marL="0" indent="0" algn="just" rtl="1">
              <a:spcBef>
                <a:spcPts val="0"/>
              </a:spcBef>
            </a:pPr>
            <a:r>
              <a:rPr lang="ar-SA" sz="2500" b="1" dirty="0" smtClean="0">
                <a:cs typeface="Simplified Arabic" panose="02010000000000000000" pitchFamily="2" charset="-78"/>
              </a:rPr>
              <a:t>2- مرحلة البديل أو الإحلال:</a:t>
            </a:r>
          </a:p>
          <a:p>
            <a:pPr marL="0" indent="0" algn="just" rtl="1">
              <a:spcBef>
                <a:spcPts val="0"/>
              </a:spcBef>
            </a:pPr>
            <a:r>
              <a:rPr lang="ar-SA" sz="2500" b="1" dirty="0" smtClean="0">
                <a:solidFill>
                  <a:srgbClr val="FFFF00"/>
                </a:solidFill>
                <a:cs typeface="Simplified Arabic" panose="02010000000000000000" pitchFamily="2" charset="-78"/>
              </a:rPr>
              <a:t>في هذه المرحلة صارت الزراعة جزءا من عناصر الطبيعة.</a:t>
            </a:r>
          </a:p>
          <a:p>
            <a:pPr marL="0" indent="0" algn="just" rtl="1">
              <a:spcBef>
                <a:spcPts val="0"/>
              </a:spcBef>
            </a:pPr>
            <a:r>
              <a:rPr lang="ar-SA" sz="2500" b="1" dirty="0" smtClean="0">
                <a:cs typeface="Simplified Arabic" panose="02010000000000000000" pitchFamily="2" charset="-78"/>
              </a:rPr>
              <a:t>3- مرحلة الاندماج:</a:t>
            </a:r>
          </a:p>
          <a:p>
            <a:pPr marL="0" indent="0" algn="just" rtl="1">
              <a:spcBef>
                <a:spcPts val="0"/>
              </a:spcBef>
            </a:pPr>
            <a:r>
              <a:rPr lang="ar-SA" sz="2500" b="1" dirty="0" smtClean="0">
                <a:solidFill>
                  <a:srgbClr val="FFFF00"/>
                </a:solidFill>
                <a:cs typeface="Simplified Arabic" panose="02010000000000000000" pitchFamily="2" charset="-78"/>
              </a:rPr>
              <a:t>وتمثل مرحلة النضج في المركب الاقتصادي والاجتماعي للمجتمع الزراعي.</a:t>
            </a:r>
          </a:p>
          <a:p>
            <a:pPr marL="0" indent="0" algn="just" rtl="1">
              <a:spcBef>
                <a:spcPts val="0"/>
              </a:spcBef>
            </a:pPr>
            <a:r>
              <a:rPr lang="ar-SA" sz="2500" b="1" dirty="0" smtClean="0">
                <a:solidFill>
                  <a:srgbClr val="FFFF00"/>
                </a:solidFill>
                <a:cs typeface="Simplified Arabic" panose="02010000000000000000" pitchFamily="2" charset="-78"/>
              </a:rPr>
              <a:t> وتاريخ كل مرحلة تباين من منطقة لأخرى في قارة أوروبا بسبب تباين الظروف الجغرافية لكل منطقة.</a:t>
            </a:r>
          </a:p>
        </p:txBody>
      </p:sp>
    </p:spTree>
    <p:extLst>
      <p:ext uri="{BB962C8B-B14F-4D97-AF65-F5344CB8AC3E}">
        <p14:creationId xmlns:p14="http://schemas.microsoft.com/office/powerpoint/2010/main" val="3012833718"/>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وقد حاول (ايفيرسين) تصور مراحل إزالة الغابات بواسطة زراع العصر الحجري الحديث، وقد صاغ هذه الفكرة في نموذج يضم ثلاث مراحل، اختصت </a:t>
            </a:r>
            <a:r>
              <a:rPr lang="ar-SA" sz="2800" b="1" dirty="0" smtClean="0">
                <a:cs typeface="Simplified Arabic" panose="02010000000000000000" pitchFamily="2" charset="-78"/>
              </a:rPr>
              <a:t>المرحلة الأولى </a:t>
            </a:r>
            <a:r>
              <a:rPr lang="ar-SA" sz="2800" b="1" dirty="0" smtClean="0">
                <a:solidFill>
                  <a:srgbClr val="FFFF00"/>
                </a:solidFill>
                <a:cs typeface="Simplified Arabic" panose="02010000000000000000" pitchFamily="2" charset="-78"/>
              </a:rPr>
              <a:t>بإزالة الغابات ذات الأشجار العالية، كما شهدت ذروة نمو النباتات العشبية.</a:t>
            </a:r>
          </a:p>
          <a:p>
            <a:pPr marL="0" indent="0" algn="just" rtl="1">
              <a:spcBef>
                <a:spcPts val="0"/>
              </a:spcBef>
            </a:pPr>
            <a:r>
              <a:rPr lang="ar-SA" sz="2800" b="1" dirty="0" smtClean="0">
                <a:solidFill>
                  <a:srgbClr val="FFFF00"/>
                </a:solidFill>
                <a:cs typeface="Simplified Arabic" panose="02010000000000000000" pitchFamily="2" charset="-78"/>
              </a:rPr>
              <a:t>وتميزت </a:t>
            </a:r>
            <a:r>
              <a:rPr lang="ar-SA" sz="2800" b="1" dirty="0" smtClean="0">
                <a:cs typeface="Simplified Arabic" panose="02010000000000000000" pitchFamily="2" charset="-78"/>
              </a:rPr>
              <a:t>المرحلة الثانية </a:t>
            </a:r>
            <a:r>
              <a:rPr lang="ar-SA" sz="2800" b="1" dirty="0" smtClean="0">
                <a:solidFill>
                  <a:srgbClr val="FFFF00"/>
                </a:solidFill>
                <a:cs typeface="Simplified Arabic" panose="02010000000000000000" pitchFamily="2" charset="-78"/>
              </a:rPr>
              <a:t>بنمو أشجار الصفصاف والجوز في مساحات محدودة، كما أثرت الحرائق في تناقص مساحات بعض أنواع الأشجار خاصة الزيزفون والدردار والبتولا.</a:t>
            </a:r>
          </a:p>
          <a:p>
            <a:pPr marL="0" indent="0" algn="just" rtl="1">
              <a:spcBef>
                <a:spcPts val="0"/>
              </a:spcBef>
            </a:pPr>
            <a:r>
              <a:rPr lang="ar-SA" sz="2800" b="1" dirty="0" smtClean="0">
                <a:solidFill>
                  <a:srgbClr val="FFFF00"/>
                </a:solidFill>
                <a:cs typeface="Simplified Arabic" panose="02010000000000000000" pitchFamily="2" charset="-78"/>
              </a:rPr>
              <a:t>أما </a:t>
            </a:r>
            <a:r>
              <a:rPr lang="ar-SA" sz="2800" b="1" dirty="0" smtClean="0">
                <a:cs typeface="Simplified Arabic" panose="02010000000000000000" pitchFamily="2" charset="-78"/>
              </a:rPr>
              <a:t>المرحلة الثالثة</a:t>
            </a:r>
            <a:r>
              <a:rPr lang="ar-SA" sz="2800" b="1" dirty="0" smtClean="0">
                <a:solidFill>
                  <a:srgbClr val="FFFF00"/>
                </a:solidFill>
                <a:cs typeface="Simplified Arabic" panose="02010000000000000000" pitchFamily="2" charset="-78"/>
              </a:rPr>
              <a:t>، فقد تميزت بنمو أشجار البندق، كما عادت أشجار البلوط للنمو مرة أخرى في المناطق التي تعرضت للإزالة، وكان الرعي والى حد ما الزراعة من أهم العوامل المسئولة عن التغير في توزيع النبات الطبيعي، وقد انتهت هذه المراحل منذ حوالى نصف قرن، وبدون شك فإن هذه المراحل الثلاث قد اختلف تأثيرها من منطقة إلى أخرى، كما اختلفت العلاقة بين النشاط الزراعي وإزالة الغابات.</a:t>
            </a:r>
          </a:p>
        </p:txBody>
      </p:sp>
    </p:spTree>
    <p:extLst>
      <p:ext uri="{BB962C8B-B14F-4D97-AF65-F5344CB8AC3E}">
        <p14:creationId xmlns:p14="http://schemas.microsoft.com/office/powerpoint/2010/main" val="146354446"/>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وبشكا عام، يمكن القول أن غابات الهولوسين في قارة أمريكا الشمالية لم تتأثر بنشاط الإنسان بنفس درجة تأثرها في إقليم غرب وشمالي غربي أوروبا، ومع ذلك فقد أصابها التعديل في فترة متأخرة على يد الرجل الأوروبي، وفى فترة قصيرة لا تتجاوز قرن ونصف، هذا التعديل فاق بكثير ما قام به الهنود الحمر من تأثير خلال عدة الأف من السنين. </a:t>
            </a:r>
          </a:p>
        </p:txBody>
      </p:sp>
    </p:spTree>
    <p:extLst>
      <p:ext uri="{BB962C8B-B14F-4D97-AF65-F5344CB8AC3E}">
        <p14:creationId xmlns:p14="http://schemas.microsoft.com/office/powerpoint/2010/main" val="2707877435"/>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ctr" rtl="1">
              <a:spcBef>
                <a:spcPts val="0"/>
              </a:spcBef>
            </a:pPr>
            <a:r>
              <a:rPr lang="ar-SA" sz="3000" b="1" dirty="0" smtClean="0">
                <a:cs typeface="Simplified Arabic" panose="02010000000000000000" pitchFamily="2" charset="-78"/>
              </a:rPr>
              <a:t>النتائج المترتبة على إزالة الغابات وقيام الزراعة.</a:t>
            </a:r>
          </a:p>
          <a:p>
            <a:pPr marL="0" indent="0" algn="just" rtl="1">
              <a:spcBef>
                <a:spcPts val="0"/>
              </a:spcBef>
            </a:pPr>
            <a:r>
              <a:rPr lang="ar-SA" sz="2750" b="1" dirty="0" smtClean="0">
                <a:solidFill>
                  <a:srgbClr val="FFFF00"/>
                </a:solidFill>
                <a:cs typeface="Simplified Arabic" panose="02010000000000000000" pitchFamily="2" charset="-78"/>
              </a:rPr>
              <a:t>1- </a:t>
            </a:r>
            <a:r>
              <a:rPr lang="ar-SA" sz="2750" b="1" dirty="0" smtClean="0">
                <a:cs typeface="Simplified Arabic" panose="02010000000000000000" pitchFamily="2" charset="-78"/>
              </a:rPr>
              <a:t>نقل الإنسان أنواعا </a:t>
            </a:r>
            <a:r>
              <a:rPr lang="ar-SA" sz="2750" b="1" dirty="0" smtClean="0">
                <a:solidFill>
                  <a:srgbClr val="FFFF00"/>
                </a:solidFill>
                <a:cs typeface="Simplified Arabic" panose="02010000000000000000" pitchFamily="2" charset="-78"/>
              </a:rPr>
              <a:t>من المحاصيل والحيوانات من موطنها الأولى إلى مناطق أخرى، وكانت أهم حركات الانتقال للمحاصيل والحيوانات، تلك التي تمت بين العالمين القديم والجديد بعد كشف الأميركتين وأستراليا وجزر المحيط الهندي. وفى تقدير أن حوالى خمس مجموع النباتات المزروعة في العالم القديم في الوقت الحاضر ترجع أصولها إلى العالم الجديد.</a:t>
            </a:r>
          </a:p>
          <a:p>
            <a:pPr marL="0" indent="0" algn="just" rtl="1">
              <a:spcBef>
                <a:spcPts val="0"/>
              </a:spcBef>
            </a:pPr>
            <a:r>
              <a:rPr lang="ar-SA" sz="2750" b="1" dirty="0" smtClean="0">
                <a:solidFill>
                  <a:srgbClr val="FFFF00"/>
                </a:solidFill>
                <a:cs typeface="Simplified Arabic" panose="02010000000000000000" pitchFamily="2" charset="-78"/>
              </a:rPr>
              <a:t>2- </a:t>
            </a:r>
            <a:r>
              <a:rPr lang="ar-SA" sz="2750" b="1" dirty="0" smtClean="0">
                <a:cs typeface="Simplified Arabic" panose="02010000000000000000" pitchFamily="2" charset="-78"/>
              </a:rPr>
              <a:t>ترتب على نقل النباتات </a:t>
            </a:r>
            <a:r>
              <a:rPr lang="ar-SA" sz="2750" b="1" dirty="0" smtClean="0">
                <a:solidFill>
                  <a:srgbClr val="FFFF00"/>
                </a:solidFill>
                <a:cs typeface="Simplified Arabic" panose="02010000000000000000" pitchFamily="2" charset="-78"/>
              </a:rPr>
              <a:t>من موطنها الجغرافي إلى مناطق أخرى، انتقال مجموعة من الأمراض والطفيليات والحشائش الضارة، وقد بدأ انتقال هذه الأمراض والطفيليات عند إدخال نباتات إقليم جنوبي غربي أسيا إلى غرب وشمال غربي أوروبا بأيدي طلائع الزراع، وانتقلت بعد ذلك بذورها إلى قارات العالم الجديد، وفى تقدير أن حوالى 80% من الحشائش الضارة التي تنتشر في الوقت الحاضر في نيوزيلندا من أصل أوروبي. </a:t>
            </a:r>
          </a:p>
        </p:txBody>
      </p:sp>
    </p:spTree>
    <p:extLst>
      <p:ext uri="{BB962C8B-B14F-4D97-AF65-F5344CB8AC3E}">
        <p14:creationId xmlns:p14="http://schemas.microsoft.com/office/powerpoint/2010/main" val="132817163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700" b="1" dirty="0" smtClean="0">
                <a:solidFill>
                  <a:srgbClr val="FFFF00"/>
                </a:solidFill>
                <a:cs typeface="Simplified Arabic" panose="02010000000000000000" pitchFamily="2" charset="-78"/>
              </a:rPr>
              <a:t>3- حدوث تغيرات واسعة في توزيع بعض أنواع الأشجار سواء بالإزالة أو بنقل أنواع أخرى ، ومثال ذلك انتشار أشجار الطلح في أمريكا الشمالية بعد أن نقلها الأوربيون إلى القارة، واطلق عليها اسم قدم الرجل الأبيض، حيث صاحب نموها أي مكان كان يستقر فيه الرجل الأوروبي.</a:t>
            </a:r>
          </a:p>
          <a:p>
            <a:pPr marL="0" indent="0" algn="just" rtl="1">
              <a:spcBef>
                <a:spcPts val="0"/>
              </a:spcBef>
            </a:pPr>
            <a:r>
              <a:rPr lang="ar-SA" sz="2700" b="1" dirty="0" smtClean="0">
                <a:solidFill>
                  <a:srgbClr val="FFFF00"/>
                </a:solidFill>
                <a:cs typeface="Simplified Arabic" panose="02010000000000000000" pitchFamily="2" charset="-78"/>
              </a:rPr>
              <a:t>4- استمرت موجات انقراض الحيوانات في الهولوسين المتأخر خاصة بعض أنواع الثدييات في بعض الجزر، ففي جزر الدنمرك اختفت الماشية البرية مع خمسة أنواع أخرى من الثدييات وذلك منذ فترة المناخ الأمثل ( الأنسب) وفى الجزر البريطانية اختفت الثيران في عصر البرونز ( 1500-1000 ق.م) واستمرت بعد ذلك في مناطق أخرى في أوروبا حتى انقرضت نهائيا عام 1627 في هولندا.</a:t>
            </a:r>
          </a:p>
          <a:p>
            <a:pPr marL="0" indent="0" algn="just" rtl="1">
              <a:spcBef>
                <a:spcPts val="0"/>
              </a:spcBef>
            </a:pPr>
            <a:r>
              <a:rPr lang="ar-SA" sz="2700" b="1" dirty="0" smtClean="0">
                <a:solidFill>
                  <a:srgbClr val="FFFF00"/>
                </a:solidFill>
                <a:cs typeface="Simplified Arabic" panose="02010000000000000000" pitchFamily="2" charset="-78"/>
              </a:rPr>
              <a:t>5- ترتب على الذبذبات المناخية في الهولوسين، وما ارتبط بها من تغيرات في توزيع النبات الطبيعي، بالإضافة إلى تأثير الإنسان في النبات الطبيعي أيضاً، حدوث تغيرات في تكوين التربة.</a:t>
            </a:r>
          </a:p>
        </p:txBody>
      </p:sp>
    </p:spTree>
    <p:extLst>
      <p:ext uri="{BB962C8B-B14F-4D97-AF65-F5344CB8AC3E}">
        <p14:creationId xmlns:p14="http://schemas.microsoft.com/office/powerpoint/2010/main" val="3182633762"/>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6- </a:t>
            </a:r>
            <a:r>
              <a:rPr lang="ar-SA" sz="2800" b="1" dirty="0" smtClean="0">
                <a:cs typeface="Simplified Arabic" panose="02010000000000000000" pitchFamily="2" charset="-78"/>
              </a:rPr>
              <a:t>ترتب أيضا على إزالة </a:t>
            </a:r>
            <a:r>
              <a:rPr lang="ar-SA" sz="2800" b="1" dirty="0" smtClean="0">
                <a:solidFill>
                  <a:srgbClr val="FFFF00"/>
                </a:solidFill>
                <a:cs typeface="Simplified Arabic" panose="02010000000000000000" pitchFamily="2" charset="-78"/>
              </a:rPr>
              <a:t>الغابات تكون ما يعرف بتكوينات اللبد (الخث) ونمو نباتات عشبية ومروج، بالإضافة إلى ذلك تحولت مساحات من أراضي الغابات إلى ارضى تنمو فيها الحشائش.</a:t>
            </a:r>
          </a:p>
          <a:p>
            <a:pPr marL="0" indent="0" algn="just" rtl="1">
              <a:spcBef>
                <a:spcPts val="0"/>
              </a:spcBef>
            </a:pPr>
            <a:r>
              <a:rPr lang="ar-SA" sz="2800" b="1" dirty="0" smtClean="0">
                <a:solidFill>
                  <a:srgbClr val="FFFF00"/>
                </a:solidFill>
                <a:cs typeface="Simplified Arabic" panose="02010000000000000000" pitchFamily="2" charset="-78"/>
              </a:rPr>
              <a:t>وقد ارتبط تكوين اللبد النباتي بالمناطق التي كانت تستقبل كميات من التساقط تزيد على 1200 ملم/ السنة، حيث ساعدت على نمو الغابات. وارتبط تكون الخث بالتغيرات التي حدثت للنبات الطبيعي سواء لأسباب مناخية أو لنشاط الإنسان في إزالة الغابات في المراحل الحضارية المختلفة.</a:t>
            </a:r>
          </a:p>
          <a:p>
            <a:pPr marL="0" indent="0" algn="just" rtl="1">
              <a:spcBef>
                <a:spcPts val="0"/>
              </a:spcBef>
            </a:pPr>
            <a:endParaRPr lang="ar-SA" sz="2800" b="1" dirty="0" smtClean="0">
              <a:solidFill>
                <a:srgbClr val="FFFF00"/>
              </a:solidFill>
              <a:cs typeface="Simplified Arabic" panose="02010000000000000000" pitchFamily="2" charset="-78"/>
            </a:endParaRPr>
          </a:p>
          <a:p>
            <a:pPr marL="0" indent="0" algn="just" rtl="1">
              <a:spcBef>
                <a:spcPts val="0"/>
              </a:spcBef>
            </a:pPr>
            <a:r>
              <a:rPr lang="ar-SA" sz="2800" b="1" dirty="0" smtClean="0">
                <a:cs typeface="Simplified Arabic" panose="02010000000000000000" pitchFamily="2" charset="-78"/>
              </a:rPr>
              <a:t>ويمكن القول أن </a:t>
            </a:r>
            <a:r>
              <a:rPr lang="ar-SA" sz="2800" b="1" dirty="0" smtClean="0">
                <a:solidFill>
                  <a:srgbClr val="FFFF00"/>
                </a:solidFill>
                <a:cs typeface="Simplified Arabic" panose="02010000000000000000" pitchFamily="2" charset="-78"/>
              </a:rPr>
              <a:t>تكوين الخث في بعض المناطق كما في غربي إسكتلندا وغربي إيرلندا ومرتفعات النرويج يعود لأسباب مناخية، وفى نفس الوقت كان تكونه في جنوب النرويج بسبب نشاط الإنسان في الرعي والزراعة وإزالة الغابات.</a:t>
            </a:r>
          </a:p>
        </p:txBody>
      </p:sp>
    </p:spTree>
    <p:extLst>
      <p:ext uri="{BB962C8B-B14F-4D97-AF65-F5344CB8AC3E}">
        <p14:creationId xmlns:p14="http://schemas.microsoft.com/office/powerpoint/2010/main" val="3859627949"/>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600" b="1" dirty="0" smtClean="0">
                <a:cs typeface="Simplified Arabic" panose="02010000000000000000" pitchFamily="2" charset="-78"/>
              </a:rPr>
              <a:t>أما النباتات العشبية والمروج</a:t>
            </a:r>
            <a:r>
              <a:rPr lang="ar-SA" sz="2600" b="1" dirty="0" smtClean="0">
                <a:solidFill>
                  <a:srgbClr val="FFFF00"/>
                </a:solidFill>
                <a:cs typeface="Simplified Arabic" panose="02010000000000000000" pitchFamily="2" charset="-78"/>
              </a:rPr>
              <a:t>، فمتشابهان، من حيث سيادة نمو الغابات في فترة المناخ الأمثل ( الأنسب) في الهولوسين، والتي بدأت في التلاشي التدريجي بعد انتهاء هذه الفترة المناخية بسبب الجفاف ونشاط الإنسان في إزالتها.</a:t>
            </a:r>
          </a:p>
          <a:p>
            <a:pPr marL="0" indent="0" algn="just" rtl="1">
              <a:spcBef>
                <a:spcPts val="0"/>
              </a:spcBef>
            </a:pPr>
            <a:r>
              <a:rPr lang="ar-SA" sz="2600" b="1" dirty="0" smtClean="0">
                <a:solidFill>
                  <a:srgbClr val="FFFF00"/>
                </a:solidFill>
                <a:cs typeface="Simplified Arabic" panose="02010000000000000000" pitchFamily="2" charset="-78"/>
              </a:rPr>
              <a:t>ويسود الأراضي العشبية أنواع من النباتات هي أقرب للحشائش منها إلى الأشجار، أي يمكن اعتبارها نمطا قائما بذاته، ينتشر نموها في مناطق عديدة في إقليم غرب أوروبا خاصة في بلجيكا. </a:t>
            </a:r>
          </a:p>
          <a:p>
            <a:pPr marL="0" indent="0" algn="just" rtl="1">
              <a:spcBef>
                <a:spcPts val="0"/>
              </a:spcBef>
            </a:pPr>
            <a:r>
              <a:rPr lang="ar-SA" sz="2600" b="1" dirty="0" smtClean="0">
                <a:solidFill>
                  <a:srgbClr val="FFFF00"/>
                </a:solidFill>
                <a:cs typeface="Simplified Arabic" panose="02010000000000000000" pitchFamily="2" charset="-78"/>
              </a:rPr>
              <a:t>ويعطى إقليم دارتمور نموذجا حياً عن دور الإنسان في نمو النباتات العشبية في بريطانيا، والذى بدأ بإزالة الغابات مما سمح بنمو النباتات العشبية والتي استغلت كمراعي، كما تطورت ملكيات المراعي خاصة مع اكتشاف القصدير في الإقليم، وقد اتخذت علاقة السكان بالإقليم مسارا أخر في عصر الحديد، وفى العهد الروماني حيث نشطت عمليات استصلاح الأراضي للتوسع الزراعي، وقد امتد دبيب الاستصلاح بعد ذلك في العصور الوسطى ليشمل المناطق الهامشية للأراضي العشبية. </a:t>
            </a:r>
          </a:p>
        </p:txBody>
      </p:sp>
    </p:spTree>
    <p:extLst>
      <p:ext uri="{BB962C8B-B14F-4D97-AF65-F5344CB8AC3E}">
        <p14:creationId xmlns:p14="http://schemas.microsoft.com/office/powerpoint/2010/main" val="3513862557"/>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أما </a:t>
            </a:r>
            <a:r>
              <a:rPr lang="ar-SA" sz="2800" b="1" dirty="0" smtClean="0">
                <a:cs typeface="Simplified Arabic" panose="02010000000000000000" pitchFamily="2" charset="-78"/>
              </a:rPr>
              <a:t>المروج</a:t>
            </a:r>
            <a:r>
              <a:rPr lang="ar-SA" sz="2800" b="1" dirty="0" smtClean="0">
                <a:solidFill>
                  <a:srgbClr val="FFFF00"/>
                </a:solidFill>
                <a:cs typeface="Simplified Arabic" panose="02010000000000000000" pitchFamily="2" charset="-78"/>
              </a:rPr>
              <a:t>، فهي تشبه النباتات العشبية في الخصائص البيولوجية والنشأة، وترتبط بالجبال ذات المناسيب المحدودة أو المناطق التي تستقبل كميات من الأمطار محدودة، وتسودها تربة رملية ترتفع فيها نسبة الحموضة، وفى هذه الأراضي تنمو أشجار قصيرة تتناثر هنا وهناك، وتعد العائلة الشجرية المعروفة باسم الخنجلية هي المظهر السائد في هذه الأراضي.</a:t>
            </a:r>
          </a:p>
          <a:p>
            <a:pPr marL="0" indent="0" algn="just" rtl="1">
              <a:spcBef>
                <a:spcPts val="0"/>
              </a:spcBef>
            </a:pPr>
            <a:r>
              <a:rPr lang="ar-SA" sz="2800" b="1" dirty="0" smtClean="0">
                <a:solidFill>
                  <a:srgbClr val="FFFF00"/>
                </a:solidFill>
                <a:cs typeface="Simplified Arabic" panose="02010000000000000000" pitchFamily="2" charset="-78"/>
              </a:rPr>
              <a:t>وتعكس المروج في سواحل إقليم غرب وشمال غرب أوروبا تأثير المناخ، ودور ضئيل للإنسان في بعض المناطق، بينما العكس هو الصحيح بالنسبة لمناطق المروج في النرويج إذ لا تقطع الأدلة بدور التغيرات المناخية التي حدثت في الهولوسين باختفاء الغابات ونمو المروج، وتبين أيضا أن المروج وهى وليدة عصر البرونز بسبب النشاط المتزايد في إزالة الغابات لممارسة الرعي بالدرجة الأولى ، بينما كان للزراعة تأثير ضئيل بسبب الظروف المناخية الصعبة. </a:t>
            </a:r>
          </a:p>
        </p:txBody>
      </p:sp>
    </p:spTree>
    <p:extLst>
      <p:ext uri="{BB962C8B-B14F-4D97-AF65-F5344CB8AC3E}">
        <p14:creationId xmlns:p14="http://schemas.microsoft.com/office/powerpoint/2010/main" val="2206192225"/>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800" b="1" dirty="0" smtClean="0">
                <a:solidFill>
                  <a:srgbClr val="FFFF00"/>
                </a:solidFill>
                <a:cs typeface="Simplified Arabic" panose="02010000000000000000" pitchFamily="2" charset="-78"/>
              </a:rPr>
              <a:t>أما </a:t>
            </a:r>
            <a:r>
              <a:rPr lang="ar-SA" sz="2800" b="1" dirty="0" smtClean="0">
                <a:cs typeface="Simplified Arabic" panose="02010000000000000000" pitchFamily="2" charset="-78"/>
              </a:rPr>
              <a:t>الحشائش</a:t>
            </a:r>
            <a:r>
              <a:rPr lang="ar-SA" sz="2800" b="1" dirty="0" smtClean="0">
                <a:solidFill>
                  <a:srgbClr val="FFFF00"/>
                </a:solidFill>
                <a:cs typeface="Simplified Arabic" panose="02010000000000000000" pitchFamily="2" charset="-78"/>
              </a:rPr>
              <a:t> فنمت في المناطق التي لم يساعد مناخها على نمو حياة شجرية في المناطق المدارية والمعتدلة التي تتميز بفصلية المطر، والمناطق الباردة فنمت حشائش السافانا في أفريقيا وأمريكا اللاتينية وأستراليا والبراري في أمريكا الشمالية، والاستبس في أستراليا.</a:t>
            </a:r>
          </a:p>
          <a:p>
            <a:pPr marL="0" indent="0" algn="just" rtl="1">
              <a:spcBef>
                <a:spcPts val="0"/>
              </a:spcBef>
            </a:pPr>
            <a:r>
              <a:rPr lang="ar-SA" sz="2800" b="1" dirty="0" smtClean="0">
                <a:solidFill>
                  <a:srgbClr val="FFFF00"/>
                </a:solidFill>
                <a:cs typeface="Simplified Arabic" panose="02010000000000000000" pitchFamily="2" charset="-78"/>
              </a:rPr>
              <a:t>ومن العرض السابق، يتضح أن الإنسان كان تأثيره واضحا في البيئة الطبيعية، بحيث لا يقل عن تأثير المناخ في بعض عناصر البيئة الطبيعة والتربة، واختلفت درجات تأثير الإنسان في البيئة من فترة حضارية إلى أخرى، ومن قارة إلى أخرى. فلقد كان تأثير الإنسان واضحاً في انقراض أعداد كبيرة من أنواع الحيوانات خاصة في أواخر البليوستوسين وفى الهولوسين، وكانت الحيوانات الكبيرة أكثر أنواع الحيوانات تأثراً بالإنسان، كما كان الانقراض واضحاً ومميزاً في مناطق الجزر خاصة جزر الهند الغربية.</a:t>
            </a:r>
          </a:p>
          <a:p>
            <a:pPr marL="0" indent="0" algn="just" rtl="1">
              <a:spcBef>
                <a:spcPts val="0"/>
              </a:spcBef>
            </a:pPr>
            <a:endParaRPr lang="ar-SA" sz="2800" b="1" dirty="0" smtClean="0">
              <a:solidFill>
                <a:srgbClr val="FFFF00"/>
              </a:solidFill>
              <a:cs typeface="Simplified Arabic" panose="02010000000000000000" pitchFamily="2" charset="-78"/>
            </a:endParaRPr>
          </a:p>
        </p:txBody>
      </p:sp>
    </p:spTree>
    <p:extLst>
      <p:ext uri="{BB962C8B-B14F-4D97-AF65-F5344CB8AC3E}">
        <p14:creationId xmlns:p14="http://schemas.microsoft.com/office/powerpoint/2010/main" val="1825569490"/>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179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rgbClr val="FF3300"/>
                </a:solidFill>
              </a:rPr>
              <a:t>أثر </a:t>
            </a:r>
            <a:r>
              <a:rPr lang="ar-SA" sz="4800" b="1" dirty="0" smtClean="0">
                <a:solidFill>
                  <a:srgbClr val="FF3300"/>
                </a:solidFill>
              </a:rPr>
              <a:t>الإنسان </a:t>
            </a:r>
            <a:r>
              <a:rPr lang="ar-SA" sz="4800" b="1" dirty="0">
                <a:solidFill>
                  <a:srgbClr val="FF3300"/>
                </a:solidFill>
              </a:rPr>
              <a:t>في </a:t>
            </a:r>
            <a:r>
              <a:rPr lang="ar-SA" sz="4800" b="1" dirty="0" smtClean="0">
                <a:solidFill>
                  <a:srgbClr val="FF3300"/>
                </a:solidFill>
              </a:rPr>
              <a:t>البيئة التطور </a:t>
            </a:r>
            <a:r>
              <a:rPr lang="ar-SA" sz="4800" b="1" dirty="0">
                <a:solidFill>
                  <a:srgbClr val="FF3300"/>
                </a:solidFill>
              </a:rPr>
              <a:t>وملامح التغيير</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1">
            <a:schemeClr val="accent2"/>
          </a:lnRef>
          <a:fillRef idx="3">
            <a:schemeClr val="accent2"/>
          </a:fillRef>
          <a:effectRef idx="2">
            <a:schemeClr val="accent2"/>
          </a:effectRef>
          <a:fontRef idx="minor">
            <a:schemeClr val="lt1"/>
          </a:fontRef>
        </p:style>
        <p:txBody>
          <a:bodyPr/>
          <a:lstStyle/>
          <a:p>
            <a:pPr marL="0" indent="0" algn="just" rtl="1">
              <a:spcBef>
                <a:spcPts val="0"/>
              </a:spcBef>
            </a:pPr>
            <a:r>
              <a:rPr lang="ar-SA" sz="2700" b="1" dirty="0" smtClean="0">
                <a:solidFill>
                  <a:srgbClr val="FFFF00"/>
                </a:solidFill>
                <a:cs typeface="Simplified Arabic" panose="02010000000000000000" pitchFamily="2" charset="-78"/>
              </a:rPr>
              <a:t>وقد اختلفت العلاقة بين الإنسان والنبات الطبيعي مع تطور الحرف، ففي العصور الحجرية القديمة نشط الإنسان في إشعال الحرائق بغرض تتبع حيوانات القنص والصيد والبحث عن ثمار الغابة، وكان تأثير الحرائق كبيراً على الغطاءات النباتية، فلقد تحولت مساحات كبيرة من الغابات إلى نطاقات للحشائش في بعض المناطق.</a:t>
            </a:r>
          </a:p>
          <a:p>
            <a:pPr marL="0" indent="0" algn="just" rtl="1">
              <a:spcBef>
                <a:spcPts val="0"/>
              </a:spcBef>
            </a:pPr>
            <a:r>
              <a:rPr lang="ar-SA" sz="2700" b="1" dirty="0" smtClean="0">
                <a:solidFill>
                  <a:srgbClr val="FFFF00"/>
                </a:solidFill>
                <a:cs typeface="Simplified Arabic" panose="02010000000000000000" pitchFamily="2" charset="-78"/>
              </a:rPr>
              <a:t>واستمر دور الإنسان في إزالة الغابات في العصر الحجري المتوسط، كما أصبح واضحاً في العصر الحجري الحديث، وفى عصور المعدن، وكان لإزالة الغابات وقيام الزراعة نتائج عديدة أهمها نقل الإنسان لأنواع عديدة من المحاصيل والحيوانات من مواطنها الجغرافية إلى مناطق أخرى لم تكن تعرفها من قبل، وقد برزت هذه الظاهرة بعد كشف العالم الجديد حيث حدث تبادل لأعداد كبيرة من المحاصيل والحيوانات بين العالمين القديم والجديد، وأدى إزالة الغابات أيضا إلى تكوين اللبد النباتي وظهور أنماط أخرى من الغطاءات النباتية خاصة النباتات العشبية والمروج والحشائش.</a:t>
            </a:r>
          </a:p>
          <a:p>
            <a:pPr marL="0" indent="0" algn="just" rtl="1">
              <a:spcBef>
                <a:spcPts val="0"/>
              </a:spcBef>
            </a:pPr>
            <a:endParaRPr lang="ar-SA" sz="2700" b="1" dirty="0" smtClean="0">
              <a:solidFill>
                <a:srgbClr val="FFFF00"/>
              </a:solidFill>
              <a:cs typeface="Simplified Arabic" panose="02010000000000000000" pitchFamily="2" charset="-78"/>
            </a:endParaRPr>
          </a:p>
        </p:txBody>
      </p:sp>
    </p:spTree>
    <p:extLst>
      <p:ext uri="{BB962C8B-B14F-4D97-AF65-F5344CB8AC3E}">
        <p14:creationId xmlns:p14="http://schemas.microsoft.com/office/powerpoint/2010/main" val="1446728366"/>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439780456"/>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6"/>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181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378904" y="490326"/>
            <a:ext cx="5530850" cy="1619251"/>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prstClr val="black"/>
                </a:solidFill>
                <a:latin typeface="Calibri" pitchFamily="34" charset="0"/>
              </a:rPr>
              <a:t>نظام التعليم المطور </a:t>
            </a:r>
            <a:r>
              <a:rPr lang="ar-EG" sz="2800" b="1" dirty="0" smtClean="0">
                <a:solidFill>
                  <a:prstClr val="black"/>
                </a:solidFill>
                <a:latin typeface="Calibri" pitchFamily="34" charset="0"/>
              </a:rPr>
              <a:t>للانتساب</a:t>
            </a:r>
            <a:endParaRPr lang="en-US" sz="2800" b="1" dirty="0" smtClean="0">
              <a:solidFill>
                <a:prstClr val="black"/>
              </a:solidFill>
              <a:latin typeface="Calibri" pitchFamily="34" charset="0"/>
            </a:endParaRPr>
          </a:p>
          <a:p>
            <a:pPr algn="ctr" rtl="0">
              <a:spcBef>
                <a:spcPct val="20000"/>
              </a:spcBef>
              <a:buFont typeface="Arial" pitchFamily="34" charset="0"/>
              <a:buNone/>
            </a:pP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الدراسات </a:t>
            </a:r>
            <a:r>
              <a:rPr lang="ar-EG" sz="2800" b="1" dirty="0" smtClean="0">
                <a:solidFill>
                  <a:prstClr val="black"/>
                </a:solidFill>
                <a:latin typeface="Calibri" pitchFamily="34" charset="0"/>
              </a:rPr>
              <a:t>الاجتماعية</a:t>
            </a:r>
            <a:r>
              <a:rPr lang="en-US" sz="2800" b="1" dirty="0" smtClean="0">
                <a:solidFill>
                  <a:prstClr val="black"/>
                </a:solidFill>
                <a:latin typeface="Calibri" pitchFamily="34" charset="0"/>
              </a:rPr>
              <a:t> </a:t>
            </a:r>
            <a:r>
              <a:rPr lang="ar-SA" sz="2800" b="1" dirty="0" smtClean="0">
                <a:solidFill>
                  <a:prstClr val="black"/>
                </a:solidFill>
                <a:latin typeface="Calibri" pitchFamily="34" charset="0"/>
              </a:rPr>
              <a:t>  </a:t>
            </a:r>
            <a:r>
              <a:rPr lang="ar-EG" sz="2600" b="1" dirty="0" smtClean="0">
                <a:solidFill>
                  <a:prstClr val="black"/>
                </a:solidFill>
                <a:latin typeface="Calibri" pitchFamily="34" charset="0"/>
              </a:rPr>
              <a:t>كلية </a:t>
            </a:r>
            <a:r>
              <a:rPr lang="ar-SA" sz="2600" b="1" dirty="0" smtClean="0">
                <a:solidFill>
                  <a:prstClr val="black"/>
                </a:solidFill>
                <a:latin typeface="Calibri" pitchFamily="34" charset="0"/>
              </a:rPr>
              <a:t>الآداب </a:t>
            </a:r>
            <a:r>
              <a:rPr lang="ar-EG" sz="2600" b="1" dirty="0" smtClean="0">
                <a:solidFill>
                  <a:prstClr val="black"/>
                </a:solidFill>
                <a:latin typeface="Calibri" pitchFamily="34" charset="0"/>
              </a:rPr>
              <a:t>– قسم</a:t>
            </a:r>
            <a:endParaRPr lang="en-US" sz="2600" b="1" dirty="0" smtClean="0">
              <a:solidFill>
                <a:prstClr val="black"/>
              </a:solidFill>
              <a:latin typeface="Calibri" pitchFamily="34" charset="0"/>
            </a:endParaRPr>
          </a:p>
          <a:p>
            <a:pPr algn="ctr" rtl="0">
              <a:spcBef>
                <a:spcPct val="20000"/>
              </a:spcBef>
              <a:buFont typeface="Arial" pitchFamily="34" charset="0"/>
              <a:buNone/>
            </a:pPr>
            <a:r>
              <a:rPr lang="ar-SA" sz="2800" b="1" dirty="0" smtClean="0">
                <a:solidFill>
                  <a:prstClr val="black"/>
                </a:solidFill>
                <a:latin typeface="Calibri" pitchFamily="34" charset="0"/>
              </a:rPr>
              <a:t>شعبة الجغرافيا </a:t>
            </a:r>
            <a:endParaRPr lang="en-US" sz="2800" b="1" dirty="0">
              <a:solidFill>
                <a:prstClr val="black"/>
              </a:solidFill>
              <a:latin typeface="Calibri" pitchFamily="34" charset="0"/>
            </a:endParaRPr>
          </a:p>
        </p:txBody>
      </p:sp>
      <p:grpSp>
        <p:nvGrpSpPr>
          <p:cNvPr id="5128" name="Group 7"/>
          <p:cNvGrpSpPr>
            <a:grpSpLocks/>
          </p:cNvGrpSpPr>
          <p:nvPr/>
        </p:nvGrpSpPr>
        <p:grpSpPr bwMode="auto">
          <a:xfrm>
            <a:off x="6494464"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1"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0" y="2934462"/>
            <a:ext cx="5751514" cy="3250990"/>
          </a:xfrm>
          <a:prstGeom prst="rect">
            <a:avLst/>
          </a:prstGeom>
          <a:noFill/>
          <a:ln w="9525">
            <a:noFill/>
            <a:miter lim="800000"/>
            <a:headEnd/>
            <a:tailEnd/>
          </a:ln>
        </p:spPr>
        <p:txBody>
          <a:bodyPr anchor="ctr"/>
          <a:lstStyle/>
          <a:p>
            <a:pPr algn="ctr"/>
            <a:r>
              <a:rPr lang="ar-SA" sz="4000" b="1" dirty="0">
                <a:solidFill>
                  <a:srgbClr val="FF0000"/>
                </a:solidFill>
              </a:rPr>
              <a:t>اسم المقرر: </a:t>
            </a:r>
            <a:r>
              <a:rPr lang="ar-SA" sz="4000" b="1" dirty="0" smtClean="0">
                <a:solidFill>
                  <a:srgbClr val="FF0000"/>
                </a:solidFill>
              </a:rPr>
              <a:t>الجغرافيا التاريخية </a:t>
            </a:r>
            <a:endParaRPr lang="en-US" sz="4000" b="1" dirty="0">
              <a:solidFill>
                <a:srgbClr val="FF0000"/>
              </a:solidFill>
            </a:endParaRPr>
          </a:p>
          <a:p>
            <a:pPr algn="ctr"/>
            <a:r>
              <a:rPr lang="en-US" sz="4000" b="1" dirty="0">
                <a:solidFill>
                  <a:prstClr val="black"/>
                </a:solidFill>
              </a:rPr>
              <a:t>Historical </a:t>
            </a:r>
            <a:r>
              <a:rPr lang="en-US" sz="4000" b="1" dirty="0" smtClean="0">
                <a:solidFill>
                  <a:prstClr val="black"/>
                </a:solidFill>
              </a:rPr>
              <a:t>Geography</a:t>
            </a:r>
          </a:p>
          <a:p>
            <a:pPr algn="ctr"/>
            <a:r>
              <a:rPr lang="ar-SA" sz="4000" dirty="0" smtClean="0">
                <a:solidFill>
                  <a:prstClr val="black"/>
                </a:solidFill>
              </a:rPr>
              <a:t>رمز </a:t>
            </a:r>
            <a:r>
              <a:rPr lang="ar-SA" sz="4000" dirty="0">
                <a:solidFill>
                  <a:prstClr val="black"/>
                </a:solidFill>
              </a:rPr>
              <a:t>المقرر: </a:t>
            </a:r>
            <a:r>
              <a:rPr lang="ar-SA" sz="4000" dirty="0" smtClean="0">
                <a:solidFill>
                  <a:prstClr val="black"/>
                </a:solidFill>
              </a:rPr>
              <a:t>جغر</a:t>
            </a:r>
            <a:r>
              <a:rPr lang="ar-SA" sz="4000" b="1" dirty="0" smtClean="0">
                <a:solidFill>
                  <a:prstClr val="black"/>
                </a:solidFill>
              </a:rPr>
              <a:t>7405438</a:t>
            </a:r>
          </a:p>
          <a:p>
            <a:pPr algn="ctr"/>
            <a:r>
              <a:rPr lang="ar-SA" sz="4000" dirty="0" smtClean="0">
                <a:solidFill>
                  <a:prstClr val="black"/>
                </a:solidFill>
              </a:rPr>
              <a:t>عدد </a:t>
            </a:r>
            <a:r>
              <a:rPr lang="ar-SA" sz="4000" dirty="0">
                <a:solidFill>
                  <a:prstClr val="black"/>
                </a:solidFill>
              </a:rPr>
              <a:t>الساعات: 2 (نظري)</a:t>
            </a:r>
          </a:p>
          <a:p>
            <a:pPr algn="ctr"/>
            <a:r>
              <a:rPr lang="ar-SA" sz="4000" b="1" dirty="0">
                <a:solidFill>
                  <a:prstClr val="black"/>
                </a:solidFill>
              </a:rPr>
              <a:t>د. حسن مرزوق السيد محمود</a:t>
            </a:r>
          </a:p>
        </p:txBody>
      </p:sp>
      <p:sp>
        <p:nvSpPr>
          <p:cNvPr id="5131" name="Slide Number Placeholder 10"/>
          <p:cNvSpPr txBox="1">
            <a:spLocks/>
          </p:cNvSpPr>
          <p:nvPr/>
        </p:nvSpPr>
        <p:spPr bwMode="auto">
          <a:xfrm>
            <a:off x="381000" y="6405564"/>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181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655886551"/>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219200"/>
            <a:ext cx="8420100" cy="3352800"/>
          </a:xfrm>
        </p:spPr>
        <p:txBody>
          <a:bodyPr/>
          <a:lstStyle/>
          <a:p>
            <a:pPr eaLnBrk="1" hangingPunct="1"/>
            <a:r>
              <a:rPr lang="ar-SA" b="1" spc="-150" dirty="0" smtClean="0">
                <a:solidFill>
                  <a:srgbClr val="376092"/>
                </a:solidFill>
                <a:latin typeface="ae_AlMateen" pitchFamily="2" charset="-78"/>
                <a:cs typeface="ae_AlMateen" pitchFamily="2" charset="-78"/>
              </a:rPr>
              <a:t>المحاضرة الرابعة عشرة</a:t>
            </a:r>
            <a:br>
              <a:rPr lang="ar-SA" b="1"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b="1" dirty="0" smtClean="0">
                <a:solidFill>
                  <a:srgbClr val="FF3300"/>
                </a:solidFill>
                <a:cs typeface="Arial" pitchFamily="34" charset="0"/>
              </a:rPr>
              <a:t>الدارسات التطبيقية</a:t>
            </a:r>
            <a:br>
              <a:rPr lang="ar-SA" b="1" dirty="0" smtClean="0">
                <a:solidFill>
                  <a:srgbClr val="FF3300"/>
                </a:solidFill>
                <a:cs typeface="Arial" pitchFamily="34" charset="0"/>
              </a:rPr>
            </a:br>
            <a:r>
              <a:rPr lang="ar-SA" b="1" dirty="0" smtClean="0">
                <a:solidFill>
                  <a:srgbClr val="FF3300"/>
                </a:solidFill>
                <a:cs typeface="Arial" pitchFamily="34" charset="0"/>
              </a:rPr>
              <a:t>شبه الجزيرة العربية</a:t>
            </a:r>
            <a:endParaRPr lang="en-US" spc="-150" dirty="0" smtClean="0">
              <a:solidFill>
                <a:srgbClr val="376092"/>
              </a:solidFill>
              <a:latin typeface="ae_AlMateen" pitchFamily="2" charset="-78"/>
              <a:cs typeface="ae_AlMateen" pitchFamily="2" charset="-78"/>
            </a:endParaRPr>
          </a:p>
        </p:txBody>
      </p:sp>
    </p:spTree>
    <p:extLst>
      <p:ext uri="{BB962C8B-B14F-4D97-AF65-F5344CB8AC3E}">
        <p14:creationId xmlns:p14="http://schemas.microsoft.com/office/powerpoint/2010/main" val="3692591893"/>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smtClean="0">
                <a:solidFill>
                  <a:srgbClr val="FF3300"/>
                </a:solidFill>
              </a:rPr>
              <a:t>شبه الجزيرة العربية</a:t>
            </a:r>
            <a:endParaRPr lang="ar-SA" sz="4800" b="1" dirty="0">
              <a:solidFill>
                <a:srgbClr val="FFC000"/>
              </a:solidFill>
            </a:endParaRPr>
          </a:p>
        </p:txBody>
      </p:sp>
      <p:sp>
        <p:nvSpPr>
          <p:cNvPr id="3" name="Content Placeholder 2"/>
          <p:cNvSpPr>
            <a:spLocks noGrp="1"/>
          </p:cNvSpPr>
          <p:nvPr>
            <p:ph idx="1"/>
          </p:nvPr>
        </p:nvSpPr>
        <p:spPr>
          <a:xfrm>
            <a:off x="10886" y="914400"/>
            <a:ext cx="9895114" cy="4953000"/>
          </a:xfrm>
        </p:spPr>
        <p:style>
          <a:lnRef idx="2">
            <a:schemeClr val="accent3">
              <a:shade val="50000"/>
            </a:schemeClr>
          </a:lnRef>
          <a:fillRef idx="1">
            <a:schemeClr val="accent3"/>
          </a:fillRef>
          <a:effectRef idx="0">
            <a:schemeClr val="accent3"/>
          </a:effectRef>
          <a:fontRef idx="minor">
            <a:schemeClr val="lt1"/>
          </a:fontRef>
        </p:style>
        <p:txBody>
          <a:bodyPr/>
          <a:lstStyle/>
          <a:p>
            <a:pPr marL="0" indent="0" rtl="1">
              <a:spcBef>
                <a:spcPts val="0"/>
              </a:spcBef>
            </a:pPr>
            <a:r>
              <a:rPr lang="ar-SA" sz="3600" b="1" dirty="0" smtClean="0">
                <a:solidFill>
                  <a:srgbClr val="C00000"/>
                </a:solidFill>
                <a:cs typeface="Simplified Arabic" panose="02010000000000000000" pitchFamily="2" charset="-78"/>
              </a:rPr>
              <a:t> أولاً: تعريف وتحديد شبه الجزيرة العربية.</a:t>
            </a:r>
          </a:p>
          <a:p>
            <a:pPr marL="0" indent="0" rtl="1">
              <a:spcBef>
                <a:spcPts val="0"/>
              </a:spcBef>
            </a:pPr>
            <a:r>
              <a:rPr lang="ar-SA" sz="3600" b="1" dirty="0" smtClean="0">
                <a:cs typeface="Simplified Arabic" panose="02010000000000000000" pitchFamily="2" charset="-78"/>
              </a:rPr>
              <a:t>1- حدود </a:t>
            </a:r>
            <a:r>
              <a:rPr lang="ar-SA" sz="3600" b="1" dirty="0">
                <a:cs typeface="Simplified Arabic" panose="02010000000000000000" pitchFamily="2" charset="-78"/>
              </a:rPr>
              <a:t>شبه الجزيرة </a:t>
            </a:r>
            <a:r>
              <a:rPr lang="ar-SA" sz="3600" b="1" dirty="0" smtClean="0">
                <a:cs typeface="Simplified Arabic" panose="02010000000000000000" pitchFamily="2" charset="-78"/>
              </a:rPr>
              <a:t>العربية في العصور القديمة.</a:t>
            </a:r>
          </a:p>
          <a:p>
            <a:pPr marL="0" indent="0" rtl="1">
              <a:spcBef>
                <a:spcPts val="0"/>
              </a:spcBef>
            </a:pPr>
            <a:r>
              <a:rPr lang="ar-SA" sz="3600" b="1" dirty="0">
                <a:cs typeface="Simplified Arabic" panose="02010000000000000000" pitchFamily="2" charset="-78"/>
              </a:rPr>
              <a:t>2- حدود شبه الجزيرة </a:t>
            </a:r>
            <a:r>
              <a:rPr lang="ar-SA" sz="3600" b="1" dirty="0" smtClean="0">
                <a:cs typeface="Simplified Arabic" panose="02010000000000000000" pitchFamily="2" charset="-78"/>
              </a:rPr>
              <a:t>العربية في العصر العربي.</a:t>
            </a:r>
          </a:p>
          <a:p>
            <a:pPr marL="0" indent="0" rtl="1">
              <a:spcBef>
                <a:spcPts val="0"/>
              </a:spcBef>
            </a:pPr>
            <a:r>
              <a:rPr lang="ar-SA" sz="3600" b="1" dirty="0" smtClean="0">
                <a:cs typeface="Simplified Arabic" panose="02010000000000000000" pitchFamily="2" charset="-78"/>
              </a:rPr>
              <a:t>3- </a:t>
            </a:r>
            <a:r>
              <a:rPr lang="ar-SA" sz="3600" b="1" dirty="0">
                <a:cs typeface="Simplified Arabic" panose="02010000000000000000" pitchFamily="2" charset="-78"/>
              </a:rPr>
              <a:t>التحديد الحالي </a:t>
            </a:r>
            <a:r>
              <a:rPr lang="ar-SA" sz="3600" b="1" dirty="0" smtClean="0">
                <a:cs typeface="Simplified Arabic" panose="02010000000000000000" pitchFamily="2" charset="-78"/>
              </a:rPr>
              <a:t>لشبه </a:t>
            </a:r>
            <a:r>
              <a:rPr lang="ar-SA" sz="3600" b="1" dirty="0">
                <a:cs typeface="Simplified Arabic" panose="02010000000000000000" pitchFamily="2" charset="-78"/>
              </a:rPr>
              <a:t>الجزيرة </a:t>
            </a:r>
            <a:r>
              <a:rPr lang="ar-SA" sz="3600" b="1" dirty="0" smtClean="0">
                <a:cs typeface="Simplified Arabic" panose="02010000000000000000" pitchFamily="2" charset="-78"/>
              </a:rPr>
              <a:t>العربية.</a:t>
            </a:r>
          </a:p>
          <a:p>
            <a:pPr marL="0" indent="0" rtl="1">
              <a:spcBef>
                <a:spcPts val="0"/>
              </a:spcBef>
            </a:pPr>
            <a:r>
              <a:rPr lang="ar-SA" sz="3600" b="1" dirty="0" smtClean="0">
                <a:solidFill>
                  <a:srgbClr val="C00000"/>
                </a:solidFill>
                <a:cs typeface="Simplified Arabic" panose="02010000000000000000" pitchFamily="2" charset="-78"/>
              </a:rPr>
              <a:t>ثانياً: العلاقات المكانية.</a:t>
            </a:r>
          </a:p>
          <a:p>
            <a:pPr marL="0" indent="0" rtl="1">
              <a:spcBef>
                <a:spcPts val="0"/>
              </a:spcBef>
            </a:pPr>
            <a:r>
              <a:rPr lang="ar-SA" sz="3600" b="1" dirty="0" smtClean="0">
                <a:solidFill>
                  <a:srgbClr val="C00000"/>
                </a:solidFill>
                <a:cs typeface="Simplified Arabic" panose="02010000000000000000" pitchFamily="2" charset="-78"/>
              </a:rPr>
              <a:t>ثالثاً: التغيرات المناخية في الزمن الرابع والنتائج المترتبة عليها.</a:t>
            </a:r>
          </a:p>
          <a:p>
            <a:pPr marL="0" indent="0" rtl="1">
              <a:spcBef>
                <a:spcPts val="0"/>
              </a:spcBef>
            </a:pPr>
            <a:r>
              <a:rPr lang="ar-SA" sz="3600" b="1" dirty="0" smtClean="0">
                <a:solidFill>
                  <a:srgbClr val="C00000"/>
                </a:solidFill>
                <a:cs typeface="Simplified Arabic" panose="02010000000000000000" pitchFamily="2" charset="-78"/>
              </a:rPr>
              <a:t>رابعا: تطور الحضارة.</a:t>
            </a:r>
            <a:endParaRPr lang="ar-SA" sz="3600" b="1" dirty="0" smtClean="0">
              <a:cs typeface="Simplified Arabic" panose="02010000000000000000" pitchFamily="2" charset="-78"/>
            </a:endParaRPr>
          </a:p>
        </p:txBody>
      </p:sp>
    </p:spTree>
    <p:extLst>
      <p:ext uri="{BB962C8B-B14F-4D97-AF65-F5344CB8AC3E}">
        <p14:creationId xmlns:p14="http://schemas.microsoft.com/office/powerpoint/2010/main" val="2442679768"/>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3000" b="1" dirty="0" smtClean="0">
                <a:solidFill>
                  <a:srgbClr val="C00000"/>
                </a:solidFill>
                <a:cs typeface="Simplified Arabic" panose="02010000000000000000" pitchFamily="2" charset="-78"/>
              </a:rPr>
              <a:t> </a:t>
            </a:r>
            <a:r>
              <a:rPr lang="ar-SA" sz="3000" b="1" dirty="0">
                <a:solidFill>
                  <a:srgbClr val="C00000"/>
                </a:solidFill>
                <a:cs typeface="Simplified Arabic" panose="02010000000000000000" pitchFamily="2" charset="-78"/>
              </a:rPr>
              <a:t>أولاً: تعريف وتحديد شبه الجزيرة العربية.</a:t>
            </a:r>
          </a:p>
          <a:p>
            <a:pPr marL="0" indent="0" algn="just" rtl="1">
              <a:spcBef>
                <a:spcPts val="0"/>
              </a:spcBef>
            </a:pPr>
            <a:r>
              <a:rPr lang="ar-SA" sz="2700" b="1" dirty="0" smtClean="0">
                <a:cs typeface="Simplified Arabic" panose="02010000000000000000" pitchFamily="2" charset="-78"/>
              </a:rPr>
              <a:t>اختلف المفهوم الجغرافي لشبه الجزيرة العربية من فترة تاريخية إلى أخرى، ويمكن تتبع حدود شبه الجزيرة العربية خلال العصور المختلفة.</a:t>
            </a:r>
          </a:p>
          <a:p>
            <a:pPr marL="0" indent="0" rtl="1">
              <a:spcBef>
                <a:spcPts val="0"/>
              </a:spcBef>
            </a:pPr>
            <a:r>
              <a:rPr lang="ar-SA" sz="2800" b="1" dirty="0">
                <a:solidFill>
                  <a:srgbClr val="FF3300"/>
                </a:solidFill>
                <a:cs typeface="Simplified Arabic" panose="02010000000000000000" pitchFamily="2" charset="-78"/>
              </a:rPr>
              <a:t>1- حدود شبه الجزيرة العربية في العصور القديمة.</a:t>
            </a:r>
          </a:p>
          <a:p>
            <a:pPr marL="0" indent="0" algn="just" rtl="1">
              <a:spcBef>
                <a:spcPts val="0"/>
              </a:spcBef>
            </a:pPr>
            <a:r>
              <a:rPr lang="ar-SA" sz="2700" b="1" dirty="0" smtClean="0">
                <a:cs typeface="Simplified Arabic" panose="02010000000000000000" pitchFamily="2" charset="-78"/>
              </a:rPr>
              <a:t>تعود الإشارة لشبه الجزيرة العربية إلى الأشوريين وكانت تسمى بلاد العرب ويقصد بها القسم الشمالي من شبه الجزيرة الحالية، ومن بعدهم البابليين الذين وسعوا المجال الأرضي لشبه الجزيرة العربية لتشمل حدود المدينة المنورة.</a:t>
            </a:r>
          </a:p>
          <a:p>
            <a:pPr marL="0" indent="0" algn="just" rtl="1">
              <a:spcBef>
                <a:spcPts val="0"/>
              </a:spcBef>
            </a:pPr>
            <a:r>
              <a:rPr lang="ar-SA" sz="2700" b="1" dirty="0" smtClean="0">
                <a:cs typeface="Simplified Arabic" panose="02010000000000000000" pitchFamily="2" charset="-78"/>
              </a:rPr>
              <a:t>ويمكن أن نعتبر كتابات هيرودوتس ( العهد اليوناني) البداية الحقيقة لتحديد شبه الجزيرة العربية، وهو أول من دفع بالحدود نحو الجنوب، وان كان قد ضم لها مناطق خارجها مثل سيناء وصحراء مصر الشرقية، كما وصف الأهمية الاقتصادية لشبه الجزيرة العربية وشهرتها في إنتاج الألبان والمر والقصيعة والقرفة واللادن والمستكة.</a:t>
            </a:r>
          </a:p>
          <a:p>
            <a:pPr marL="0" indent="0" algn="just" rtl="1">
              <a:spcBef>
                <a:spcPts val="0"/>
              </a:spcBef>
            </a:pPr>
            <a:endParaRPr lang="ar-SA" sz="2700" b="1" dirty="0" smtClean="0">
              <a:cs typeface="Simplified Arabic" panose="02010000000000000000" pitchFamily="2" charset="-78"/>
            </a:endParaRPr>
          </a:p>
        </p:txBody>
      </p:sp>
    </p:spTree>
    <p:extLst>
      <p:ext uri="{BB962C8B-B14F-4D97-AF65-F5344CB8AC3E}">
        <p14:creationId xmlns:p14="http://schemas.microsoft.com/office/powerpoint/2010/main" val="2301905971"/>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185</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b="1" dirty="0" smtClean="0">
                <a:cs typeface="Simplified Arabic" panose="02010000000000000000" pitchFamily="2" charset="-78"/>
              </a:rPr>
              <a:t>وتظهر أول ملامح تقسيم شبه الجزيرة العربية إلى أقاليم جغرافية من خلال كتابات ايراتوستين باعتباره أحد الجغرافيين البارزين في عصره، وقد ميز بين إقليمين : الأول، هو إقليم بلاد العرب الصحراوية، والثاني إقليم العرب الميمونة أو السعيدة، ويعكس هذا التقسيم الملامح الجغرافية وخاصة الأحوال المناخية حيث المطر الأغزر كلما اتجهنا جنوبا نحو بلاد العرب السعيد.</a:t>
            </a:r>
          </a:p>
          <a:p>
            <a:pPr marL="0" indent="0" algn="just" rtl="1">
              <a:spcBef>
                <a:spcPts val="0"/>
              </a:spcBef>
            </a:pPr>
            <a:r>
              <a:rPr lang="ar-SA" sz="2700" b="1" dirty="0" smtClean="0">
                <a:cs typeface="Simplified Arabic" panose="02010000000000000000" pitchFamily="2" charset="-78"/>
              </a:rPr>
              <a:t>ويشهد العصر الروماني مزيدا من المعرفة الجغرافية لشبه الجزيرة العربية من </a:t>
            </a:r>
            <a:r>
              <a:rPr lang="ar-SA" sz="2700" b="1" dirty="0">
                <a:cs typeface="Simplified Arabic" panose="02010000000000000000" pitchFamily="2" charset="-78"/>
              </a:rPr>
              <a:t>خلال كتابات المؤرخين</a:t>
            </a:r>
            <a:r>
              <a:rPr lang="ar-SA" sz="2700" b="1" dirty="0" smtClean="0">
                <a:cs typeface="Simplified Arabic" panose="02010000000000000000" pitchFamily="2" charset="-78"/>
              </a:rPr>
              <a:t> ( كتابات سترابون وبطليموس) ،، وقد اهتم الرومان بشبه الجزيرة لعدة أسباب، منها تعرض الطريق البرى الذى يصل أوروبا بآسيا لهجمات الفرثيين في إيران، واهتمام الرومان بالطرق البحرية التي تمر بسواحل شبه الجزيرة العربية، بالإضافة إلى زيادة استهلاك الطيوب التي تشتهر بها شبه الجزيرة من جانب سكان روما عاصمة الدولة الرومانية. ولقد أورد بطليموس ومن قبله ايراتوستين في العهد الإغريقي تقسيما للجزيرة من الوجهة الطبيعية وهى كالتالي: </a:t>
            </a:r>
          </a:p>
          <a:p>
            <a:pPr marL="0" indent="0" algn="just" rtl="1">
              <a:spcBef>
                <a:spcPts val="0"/>
              </a:spcBef>
            </a:pPr>
            <a:endParaRPr lang="ar-SA" sz="2700" b="1" dirty="0" smtClean="0">
              <a:cs typeface="Simplified Arabic" panose="02010000000000000000" pitchFamily="2" charset="-78"/>
            </a:endParaRPr>
          </a:p>
        </p:txBody>
      </p:sp>
    </p:spTree>
    <p:extLst>
      <p:ext uri="{BB962C8B-B14F-4D97-AF65-F5344CB8AC3E}">
        <p14:creationId xmlns:p14="http://schemas.microsoft.com/office/powerpoint/2010/main" val="25784460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550" b="1" dirty="0" smtClean="0">
                <a:solidFill>
                  <a:srgbClr val="FF3300"/>
                </a:solidFill>
                <a:cs typeface="Simplified Arabic" panose="02010000000000000000" pitchFamily="2" charset="-78"/>
              </a:rPr>
              <a:t>أ- العربية الصحراوية:</a:t>
            </a:r>
          </a:p>
          <a:p>
            <a:pPr marL="0" indent="0" algn="just" rtl="1">
              <a:spcBef>
                <a:spcPts val="0"/>
              </a:spcBef>
            </a:pPr>
            <a:r>
              <a:rPr lang="ar-SA" sz="2550" b="1" dirty="0" smtClean="0">
                <a:cs typeface="Simplified Arabic" panose="02010000000000000000" pitchFamily="2" charset="-78"/>
              </a:rPr>
              <a:t>ويشمل هذا القسم الأراضي الصحراوية من الناحية الشرقية بين وادى الفرات شرقا وسوريا غربا، وفى رأى البعض أن هذا القسم هو بداية الشام وفى رأى أخر بادية السماوة، ويذهب ديودور الصقلي إلى أنها المناطق الصحراوية التي كانت تسكنها القبائل المتبدية وإن سكانها من الأراميين والنبط وأنها تقع بين سوريا ومصر.</a:t>
            </a:r>
          </a:p>
          <a:p>
            <a:pPr marL="0" indent="0" algn="just" rtl="1">
              <a:spcBef>
                <a:spcPts val="0"/>
              </a:spcBef>
            </a:pPr>
            <a:r>
              <a:rPr lang="ar-SA" sz="2550" b="1" dirty="0" smtClean="0">
                <a:solidFill>
                  <a:srgbClr val="FF3300"/>
                </a:solidFill>
                <a:cs typeface="Simplified Arabic" panose="02010000000000000000" pitchFamily="2" charset="-78"/>
              </a:rPr>
              <a:t>ب- العربية الصخرية:</a:t>
            </a:r>
          </a:p>
          <a:p>
            <a:pPr marL="0" indent="0" algn="just" rtl="1">
              <a:spcBef>
                <a:spcPts val="0"/>
              </a:spcBef>
            </a:pPr>
            <a:r>
              <a:rPr lang="ar-SA" sz="2550" b="1" dirty="0" smtClean="0">
                <a:cs typeface="Simplified Arabic" panose="02010000000000000000" pitchFamily="2" charset="-78"/>
              </a:rPr>
              <a:t>البعض يرى انه يشغل القسم الغربي من النطاق الصحراوي الشمالي أي شبه جزيرة سيناء، وقد أشار إلى ذلك بطليموس وضم معها فلسطين والأردن.</a:t>
            </a:r>
          </a:p>
          <a:p>
            <a:pPr marL="0" indent="0" algn="just" rtl="1">
              <a:spcBef>
                <a:spcPts val="0"/>
              </a:spcBef>
            </a:pPr>
            <a:r>
              <a:rPr lang="ar-SA" sz="2550" b="1" dirty="0" smtClean="0">
                <a:cs typeface="Simplified Arabic" panose="02010000000000000000" pitchFamily="2" charset="-78"/>
              </a:rPr>
              <a:t>وفى رأى ديودور الصقلي أنها تقع إلى الشرق من مصر، والى الجنوب والجنوب الغربي من البحر الميت، وفى شمال العربية السعيدة وغربها.</a:t>
            </a:r>
          </a:p>
          <a:p>
            <a:pPr marL="0" indent="0" algn="just" rtl="1">
              <a:spcBef>
                <a:spcPts val="0"/>
              </a:spcBef>
            </a:pPr>
            <a:r>
              <a:rPr lang="ar-SA" sz="2550" b="1" dirty="0" smtClean="0">
                <a:cs typeface="Simplified Arabic" panose="02010000000000000000" pitchFamily="2" charset="-78"/>
              </a:rPr>
              <a:t>وللعربية الصخرية، جذور تاريخية تمتد إلى عصور ما قبل التاريخ، فقد عثر في موقع البيضاء إلى الشمال من البتراء على بقايا لحضارة العصر الحجري الحديث تؤرخ بحوالي 7000 ق.م.</a:t>
            </a:r>
          </a:p>
          <a:p>
            <a:pPr marL="0" indent="0" algn="just" rtl="1">
              <a:spcBef>
                <a:spcPts val="0"/>
              </a:spcBef>
            </a:pPr>
            <a:endParaRPr lang="ar-SA" sz="2550" b="1" dirty="0" smtClean="0">
              <a:cs typeface="Simplified Arabic" panose="02010000000000000000" pitchFamily="2" charset="-78"/>
            </a:endParaRPr>
          </a:p>
        </p:txBody>
      </p:sp>
    </p:spTree>
    <p:extLst>
      <p:ext uri="{BB962C8B-B14F-4D97-AF65-F5344CB8AC3E}">
        <p14:creationId xmlns:p14="http://schemas.microsoft.com/office/powerpoint/2010/main" val="3618397889"/>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550" b="1" dirty="0" smtClean="0">
                <a:solidFill>
                  <a:srgbClr val="FF3300"/>
                </a:solidFill>
                <a:cs typeface="Simplified Arabic" panose="02010000000000000000" pitchFamily="2" charset="-78"/>
              </a:rPr>
              <a:t>ج- العربية السعيدة:</a:t>
            </a:r>
          </a:p>
          <a:p>
            <a:pPr marL="0" indent="0" algn="just" rtl="1">
              <a:spcBef>
                <a:spcPts val="0"/>
              </a:spcBef>
            </a:pPr>
            <a:r>
              <a:rPr lang="ar-SA" sz="2550" b="1" dirty="0" smtClean="0">
                <a:cs typeface="Simplified Arabic" panose="02010000000000000000" pitchFamily="2" charset="-78"/>
              </a:rPr>
              <a:t>أطلق عليها أيضا أسماء الميمونة والمباركة، ويعد هذا القسم الأكثر اتساعاًَ، ووضوحاً من الوجهة الجغرافية، وقد اطلق عليه أيضا بلاد العرب.</a:t>
            </a:r>
          </a:p>
          <a:p>
            <a:pPr marL="0" indent="0" algn="just" rtl="1">
              <a:spcBef>
                <a:spcPts val="0"/>
              </a:spcBef>
            </a:pPr>
            <a:r>
              <a:rPr lang="ar-SA" sz="2550" b="1" dirty="0" smtClean="0">
                <a:cs typeface="Simplified Arabic" panose="02010000000000000000" pitchFamily="2" charset="-78"/>
              </a:rPr>
              <a:t>ويلاحظ بشكل عام، أن القسم يتميز بوفرة موارده ، التي تجمع ثنائية واضحة ، حيث الموارد الزراعية في الجزء الجنوبي الغربي (اليمن) والموارد التجارية في باقي القسم، والتي تستمد من عائد نقل التجارة على الطرق التي تخترق هذا القسم وتصله بباقي مناطق شبه الجزيرة. وقد تميز هذا القسم أيضا بعدم ثبات مساحته، إذ كانت حدوده الشمالية تعتمد على مدى قوة القبائل التي تسكن تلك المناطق، وقدرتها على بسط سيطرتها على المناطق المجاورة.</a:t>
            </a:r>
          </a:p>
          <a:p>
            <a:pPr marL="0" indent="0" algn="just" rtl="1">
              <a:spcBef>
                <a:spcPts val="0"/>
              </a:spcBef>
            </a:pPr>
            <a:r>
              <a:rPr lang="ar-SA" sz="2800" b="1" dirty="0">
                <a:solidFill>
                  <a:srgbClr val="FF3300"/>
                </a:solidFill>
                <a:cs typeface="Simplified Arabic" panose="02010000000000000000" pitchFamily="2" charset="-78"/>
              </a:rPr>
              <a:t>2- حدود شبه الجزيرة العربية في العصر </a:t>
            </a:r>
            <a:r>
              <a:rPr lang="ar-SA" sz="2800" b="1" dirty="0" smtClean="0">
                <a:solidFill>
                  <a:srgbClr val="FF3300"/>
                </a:solidFill>
                <a:cs typeface="Simplified Arabic" panose="02010000000000000000" pitchFamily="2" charset="-78"/>
              </a:rPr>
              <a:t>العربي.</a:t>
            </a:r>
            <a:endParaRPr lang="ar-SA" sz="2800" b="1" dirty="0">
              <a:solidFill>
                <a:srgbClr val="FF3300"/>
              </a:solidFill>
              <a:cs typeface="Simplified Arabic" panose="02010000000000000000" pitchFamily="2" charset="-78"/>
            </a:endParaRPr>
          </a:p>
          <a:p>
            <a:pPr marL="0" indent="0" algn="just" rtl="1">
              <a:spcBef>
                <a:spcPts val="0"/>
              </a:spcBef>
            </a:pPr>
            <a:r>
              <a:rPr lang="ar-SA" sz="2550" b="1" dirty="0" smtClean="0">
                <a:cs typeface="Simplified Arabic" panose="02010000000000000000" pitchFamily="2" charset="-78"/>
              </a:rPr>
              <a:t>أطلق العرب على شبه الجزيرة العربية اسم جزيرة العرب، وهى تسمية مستمدة من إحاطة بلاد العرب بالبحار من جهات ثلاث، ونهر الفرات من الشمال.  </a:t>
            </a:r>
          </a:p>
        </p:txBody>
      </p:sp>
    </p:spTree>
    <p:extLst>
      <p:ext uri="{BB962C8B-B14F-4D97-AF65-F5344CB8AC3E}">
        <p14:creationId xmlns:p14="http://schemas.microsoft.com/office/powerpoint/2010/main" val="2403552704"/>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550" b="1" dirty="0" smtClean="0">
                <a:cs typeface="Simplified Arabic" panose="02010000000000000000" pitchFamily="2" charset="-78"/>
              </a:rPr>
              <a:t>واتفقت معظم الآراء على أن بلاد العرب تضم خمسة أقسام رئيسة هي: ( تهامة – الحجاز – نجد – العروض – اليمن كما يتضح من الشكل التالي ). ويزيد ابن حوقل قسمين أخرين هما: بادية العراق وبادية الجزيرة فيما بين دجلة والفرات وبادية الشام، وقد أضاف البعض قسماً أخر وهو البحرين، وهو في نظر البعض من العروض، وفى نظر أخرين من العراق. وأخيرا فهناك من قسم بلاد العرب إلى قسمين اثنين هما: اليمن والحجاز – تهامة ونجد والعروض.</a:t>
            </a:r>
          </a:p>
          <a:p>
            <a:pPr marL="0" indent="0" algn="just" rtl="1">
              <a:spcBef>
                <a:spcPts val="0"/>
              </a:spcBef>
            </a:pPr>
            <a:r>
              <a:rPr lang="ar-SA" sz="2400" b="1" dirty="0" smtClean="0">
                <a:solidFill>
                  <a:srgbClr val="FF3300"/>
                </a:solidFill>
                <a:cs typeface="Simplified Arabic" panose="02010000000000000000" pitchFamily="2" charset="-78"/>
              </a:rPr>
              <a:t>3- التحديد الحالي لشبه </a:t>
            </a:r>
            <a:r>
              <a:rPr lang="ar-SA" sz="2400" b="1" dirty="0">
                <a:solidFill>
                  <a:srgbClr val="FF3300"/>
                </a:solidFill>
                <a:cs typeface="Simplified Arabic" panose="02010000000000000000" pitchFamily="2" charset="-78"/>
              </a:rPr>
              <a:t>الجزيرة </a:t>
            </a:r>
            <a:r>
              <a:rPr lang="ar-SA" sz="2400" b="1" dirty="0" smtClean="0">
                <a:solidFill>
                  <a:srgbClr val="FF3300"/>
                </a:solidFill>
                <a:cs typeface="Simplified Arabic" panose="02010000000000000000" pitchFamily="2" charset="-78"/>
              </a:rPr>
              <a:t>العربية.</a:t>
            </a:r>
            <a:endParaRPr lang="ar-SA" sz="2400" b="1" dirty="0">
              <a:solidFill>
                <a:srgbClr val="FF3300"/>
              </a:solidFill>
              <a:cs typeface="Simplified Arabic" panose="02010000000000000000" pitchFamily="2" charset="-78"/>
            </a:endParaRPr>
          </a:p>
          <a:p>
            <a:pPr marL="0" indent="0" algn="just" rtl="1">
              <a:spcBef>
                <a:spcPts val="0"/>
              </a:spcBef>
            </a:pPr>
            <a:r>
              <a:rPr lang="ar-SA" sz="2550" b="1" dirty="0" smtClean="0">
                <a:cs typeface="Simplified Arabic" panose="02010000000000000000" pitchFamily="2" charset="-78"/>
              </a:rPr>
              <a:t>من الصعب وضع تحقيق دقيق لشبه الجزيرة العربية، فهي وحدة جغرافية تختلف حدودها وفقا للأساس الذى يتخذ في تحديدها، واذا اعتمدنا على الأساس الجغرافي العام، يحد شبه الجزيرة العربية من الغرب البحرين الأحمر والمتوسط، ومن الشرق خليج عمان والخليج العربي بل والساحل الغربي الإيراني، والحوض الأدنى والأوسط لدجلة والفرات، ومن الشمال السفوح الجنوبية لهضبة كردستان وهضبة الأناضول ، ومن الجنوب البحر العربي وخليج عدن.</a:t>
            </a:r>
            <a:endParaRPr lang="ar-SA" sz="2550" b="1" dirty="0">
              <a:cs typeface="Simplified Arabic" panose="02010000000000000000" pitchFamily="2" charset="-78"/>
            </a:endParaRPr>
          </a:p>
          <a:p>
            <a:pPr marL="0" indent="0" algn="just" rtl="1">
              <a:spcBef>
                <a:spcPts val="0"/>
              </a:spcBef>
            </a:pPr>
            <a:endParaRPr lang="ar-SA" sz="2550" b="1" dirty="0" smtClean="0">
              <a:cs typeface="Simplified Arabic" panose="02010000000000000000" pitchFamily="2" charset="-78"/>
            </a:endParaRPr>
          </a:p>
          <a:p>
            <a:pPr marL="0" indent="0" algn="just" rtl="1">
              <a:spcBef>
                <a:spcPts val="0"/>
              </a:spcBef>
            </a:pPr>
            <a:endParaRPr lang="ar-SA" sz="2550" b="1" dirty="0" smtClean="0">
              <a:cs typeface="Simplified Arabic" panose="02010000000000000000" pitchFamily="2" charset="-78"/>
            </a:endParaRPr>
          </a:p>
        </p:txBody>
      </p:sp>
    </p:spTree>
    <p:extLst>
      <p:ext uri="{BB962C8B-B14F-4D97-AF65-F5344CB8AC3E}">
        <p14:creationId xmlns:p14="http://schemas.microsoft.com/office/powerpoint/2010/main" val="122354949"/>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189</a:t>
            </a:fld>
            <a:endParaRPr lang="en-US" sz="2000" dirty="0">
              <a:solidFill>
                <a:prstClr val="white"/>
              </a:solidFill>
              <a:latin typeface="Calibri" pitchFamily="34" charset="0"/>
            </a:endParaRPr>
          </a:p>
        </p:txBody>
      </p:sp>
      <p:pic>
        <p:nvPicPr>
          <p:cNvPr id="4" name="Picture 3"/>
          <p:cNvPicPr>
            <a:picLocks noChangeAspect="1"/>
          </p:cNvPicPr>
          <p:nvPr/>
        </p:nvPicPr>
        <p:blipFill rotWithShape="1">
          <a:blip r:embed="rId2"/>
          <a:srcRect t="999" r="5409" b="33150"/>
          <a:stretch/>
        </p:blipFill>
        <p:spPr>
          <a:xfrm>
            <a:off x="-31652" y="151228"/>
            <a:ext cx="6690360" cy="6705600"/>
          </a:xfrm>
          <a:prstGeom prst="rect">
            <a:avLst/>
          </a:prstGeom>
        </p:spPr>
      </p:pic>
      <p:pic>
        <p:nvPicPr>
          <p:cNvPr id="6" name="Picture 5"/>
          <p:cNvPicPr>
            <a:picLocks noChangeAspect="1"/>
          </p:cNvPicPr>
          <p:nvPr/>
        </p:nvPicPr>
        <p:blipFill rotWithShape="1">
          <a:blip r:embed="rId2"/>
          <a:srcRect l="15514" t="87117"/>
          <a:stretch/>
        </p:blipFill>
        <p:spPr>
          <a:xfrm>
            <a:off x="2743200" y="304800"/>
            <a:ext cx="3734769" cy="819933"/>
          </a:xfrm>
          <a:prstGeom prst="rect">
            <a:avLst/>
          </a:prstGeom>
          <a:ln w="28575">
            <a:solidFill>
              <a:schemeClr val="tx2"/>
            </a:solidFill>
          </a:ln>
        </p:spPr>
      </p:pic>
    </p:spTree>
    <p:extLst>
      <p:ext uri="{BB962C8B-B14F-4D97-AF65-F5344CB8AC3E}">
        <p14:creationId xmlns:p14="http://schemas.microsoft.com/office/powerpoint/2010/main" val="1518128148"/>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3000" b="1" dirty="0" smtClean="0">
                <a:cs typeface="Simplified Arabic" panose="02010000000000000000" pitchFamily="2" charset="-78"/>
              </a:rPr>
              <a:t>وفى حال اتخاذ الصحراوية والجفاف كمعيار للتحديد، سنجد أن الحدود الشمالية ستمتد لتشمل كل المناطق الصحراوية بحيث تمتد الحدود مع الحافة الغربية لشط العرب، ووادي الفرات، ثم تمتد الحدود شرقا حتى دجله لتضم أرض الجزيرة، ثم تتجه شمالا مع دجله حتى التقائه بالزاب الصغير. وفى هذا التحديد سنجد أن العمود الفقري لشبه الجزيرة العربية هو سلسلة الجبال التي تمتد من جنوب سوريا في الشمال إلى اليمن في الجنوب وهى جبال السراة.</a:t>
            </a:r>
          </a:p>
          <a:p>
            <a:pPr marL="0" indent="0" algn="just" rtl="1">
              <a:spcBef>
                <a:spcPts val="0"/>
              </a:spcBef>
            </a:pPr>
            <a:r>
              <a:rPr lang="ar-SA" sz="3000" b="1" dirty="0" smtClean="0">
                <a:cs typeface="Simplified Arabic" panose="02010000000000000000" pitchFamily="2" charset="-78"/>
              </a:rPr>
              <a:t>ويضم التقسيم الحالي 7 دول ( المملكة العربية السعودية، وسلطنة عمان والإمارات، والكويت، وقطر ، والبحرين، واليمن).</a:t>
            </a:r>
          </a:p>
        </p:txBody>
      </p:sp>
    </p:spTree>
    <p:extLst>
      <p:ext uri="{BB962C8B-B14F-4D97-AF65-F5344CB8AC3E}">
        <p14:creationId xmlns:p14="http://schemas.microsoft.com/office/powerpoint/2010/main" val="3021786653"/>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3000" b="1" dirty="0" smtClean="0">
                <a:solidFill>
                  <a:srgbClr val="C00000"/>
                </a:solidFill>
                <a:cs typeface="Simplified Arabic" panose="02010000000000000000" pitchFamily="2" charset="-78"/>
              </a:rPr>
              <a:t>ثانياً: العلاقات المكانية.</a:t>
            </a:r>
            <a:endParaRPr lang="ar-SA" sz="3000" b="1" dirty="0">
              <a:solidFill>
                <a:srgbClr val="C00000"/>
              </a:solidFill>
              <a:cs typeface="Simplified Arabic" panose="02010000000000000000" pitchFamily="2" charset="-78"/>
            </a:endParaRPr>
          </a:p>
          <a:p>
            <a:pPr marL="0" indent="0" algn="just" rtl="1">
              <a:spcBef>
                <a:spcPts val="0"/>
              </a:spcBef>
            </a:pPr>
            <a:r>
              <a:rPr lang="ar-SA" sz="2700" dirty="0" smtClean="0">
                <a:cs typeface="Simplified Arabic" panose="02010000000000000000" pitchFamily="2" charset="-78"/>
              </a:rPr>
              <a:t>تقع شبه الجزيرة العربية في اقصى جنوبي غربي أسيا، وهذا الموقع له مغزى جغرافي وتاريخي، فهي تتوسط العالم القديم، وتتصل برا بآسيا وإفريقيا وأوروبا.</a:t>
            </a:r>
          </a:p>
          <a:p>
            <a:pPr marL="0" indent="0" algn="just" rtl="1">
              <a:spcBef>
                <a:spcPts val="0"/>
              </a:spcBef>
            </a:pPr>
            <a:r>
              <a:rPr lang="ar-SA" sz="2700" dirty="0" smtClean="0">
                <a:cs typeface="Simplified Arabic" panose="02010000000000000000" pitchFamily="2" charset="-78"/>
              </a:rPr>
              <a:t>وتقع أيضا بين مسطحين مائيين كبيرين هما: المحيط الهندي في الجنوب، والبحر المتوسط في الشمال الغربي، وفيما بينهما تمتد اذرع مائية تتغلغل في اليابس في طرفي شبه الجزيرة، هما البحر الأحمر والذى زادت أهميته بعد شق قناة السويس، والخليج العربي.</a:t>
            </a:r>
          </a:p>
          <a:p>
            <a:pPr marL="0" indent="0" algn="just" rtl="1">
              <a:spcBef>
                <a:spcPts val="0"/>
              </a:spcBef>
            </a:pPr>
            <a:r>
              <a:rPr lang="ar-SA" sz="2700" dirty="0" smtClean="0">
                <a:cs typeface="Simplified Arabic" panose="02010000000000000000" pitchFamily="2" charset="-78"/>
              </a:rPr>
              <a:t>ويتكامل موقع شبه الجزيرة مع مناخها وتضاريسها في إكسابها الشخصية الجغرافية المميزة، فالمرتفعات غير بعيدة من سواحل شبه الجزيرة العربية الشرقية والغربية والجنوبية، هذه الشخصية أهم ما يميزها اتجاه سكان شبه الجزيرة للاشتغال بالنشاط البحري، وأن يولوا وجوههم إلى خارج شبه الجزيرة إلى الإقليم الأسيوي والشواطئ الشرقية لإفريقيا.</a:t>
            </a:r>
          </a:p>
        </p:txBody>
      </p:sp>
    </p:spTree>
    <p:extLst>
      <p:ext uri="{BB962C8B-B14F-4D97-AF65-F5344CB8AC3E}">
        <p14:creationId xmlns:p14="http://schemas.microsoft.com/office/powerpoint/2010/main" val="1377398957"/>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192</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dirty="0" smtClean="0">
                <a:cs typeface="Simplified Arabic" panose="02010000000000000000" pitchFamily="2" charset="-78"/>
              </a:rPr>
              <a:t>ولمناطق شبه الجزيرة العربية المختلفة دور حضاري واضح، كما كان لها دور أيضا في عالم التجارة بين الشرق والغرب، واذا اعتبرنا الطريق وسيلة نقل الحضارة، كما يعبر عن محاور اتصال أجزاء </a:t>
            </a:r>
            <a:r>
              <a:rPr lang="ar-SA" sz="2700" dirty="0">
                <a:cs typeface="Simplified Arabic" panose="02010000000000000000" pitchFamily="2" charset="-78"/>
              </a:rPr>
              <a:t>شبه الجزيرة </a:t>
            </a:r>
            <a:r>
              <a:rPr lang="ar-SA" sz="2700" dirty="0" smtClean="0">
                <a:cs typeface="Simplified Arabic" panose="02010000000000000000" pitchFamily="2" charset="-78"/>
              </a:rPr>
              <a:t>العربية بالمناطق المجاورة، يحسن التوقف قليلا عند محاور الطرق التي عبرت شبه الجزيرة العربية واتصلت بها بالمناطق الحضارية المختلفة، وثمة بعض الملاحظات عن هذه الطرق </a:t>
            </a:r>
            <a:r>
              <a:rPr lang="ar-SA" sz="2700" b="1" dirty="0" smtClean="0">
                <a:cs typeface="Simplified Arabic" panose="02010000000000000000" pitchFamily="2" charset="-78"/>
              </a:rPr>
              <a:t>أهمها</a:t>
            </a:r>
            <a:r>
              <a:rPr lang="ar-SA" sz="2700" dirty="0" smtClean="0">
                <a:cs typeface="Simplified Arabic" panose="02010000000000000000" pitchFamily="2" charset="-78"/>
              </a:rPr>
              <a:t>: وجود مراكز رئيسة كانت بمثابة نقاط انطلاق للطرق، هذه المراكز تمثلت في الركن الجنوبي الغربي لشبه الجزيرة العربية وجنوبها لتنتهي إلى الساحل الشرقي للبحر المتوسط وخليج العقبة في مصر، وتمثل </a:t>
            </a:r>
            <a:r>
              <a:rPr lang="ar-SA" sz="2700" b="1" dirty="0" smtClean="0">
                <a:cs typeface="Simplified Arabic" panose="02010000000000000000" pitchFamily="2" charset="-78"/>
              </a:rPr>
              <a:t>المحور الثاني </a:t>
            </a:r>
            <a:r>
              <a:rPr lang="ar-SA" sz="2700" dirty="0" smtClean="0">
                <a:cs typeface="Simplified Arabic" panose="02010000000000000000" pitchFamily="2" charset="-78"/>
              </a:rPr>
              <a:t>أو نقاط البداية في مواني الخليج العربي حيث امتد شعاع الطرق منها إلى غرب شبه الجزيرة العربية، والى جنوبها وشمالها الغربي.</a:t>
            </a:r>
          </a:p>
          <a:p>
            <a:pPr marL="0" indent="0" algn="just" rtl="1">
              <a:spcBef>
                <a:spcPts val="0"/>
              </a:spcBef>
            </a:pPr>
            <a:r>
              <a:rPr lang="ar-SA" sz="2700" b="1" dirty="0" smtClean="0">
                <a:cs typeface="Simplified Arabic" panose="02010000000000000000" pitchFamily="2" charset="-78"/>
              </a:rPr>
              <a:t>والملاحظة الثانية</a:t>
            </a:r>
            <a:r>
              <a:rPr lang="ar-SA" sz="2700" dirty="0" smtClean="0">
                <a:cs typeface="Simplified Arabic" panose="02010000000000000000" pitchFamily="2" charset="-78"/>
              </a:rPr>
              <a:t>، تتمثل في تكامل الطرق البحرية مع الطرق البرية، هذا التكامل جاء نتيجة الموقع الجغرافي لشبه الجزيرة بين مسطحين بحريين، وامتداد عدد من الأذرع المائية داخل أرض شبه الجزيرة، ومع ذلك فقد حدث تنافس بين الطرق البرية والبحرية. </a:t>
            </a:r>
          </a:p>
        </p:txBody>
      </p:sp>
    </p:spTree>
    <p:extLst>
      <p:ext uri="{BB962C8B-B14F-4D97-AF65-F5344CB8AC3E}">
        <p14:creationId xmlns:p14="http://schemas.microsoft.com/office/powerpoint/2010/main" val="1026121784"/>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193</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b="1" dirty="0" smtClean="0">
                <a:cs typeface="Simplified Arabic" panose="02010000000000000000" pitchFamily="2" charset="-78"/>
              </a:rPr>
              <a:t>ومن أهم الطرق القديمة في </a:t>
            </a:r>
            <a:r>
              <a:rPr lang="ar-SA" sz="2700" b="1" dirty="0">
                <a:cs typeface="Simplified Arabic" panose="02010000000000000000" pitchFamily="2" charset="-78"/>
              </a:rPr>
              <a:t>شبه الجزيرة </a:t>
            </a:r>
            <a:r>
              <a:rPr lang="ar-SA" sz="2700" b="1" dirty="0" smtClean="0">
                <a:cs typeface="Simplified Arabic" panose="02010000000000000000" pitchFamily="2" charset="-78"/>
              </a:rPr>
              <a:t>العربية:</a:t>
            </a:r>
          </a:p>
          <a:p>
            <a:pPr marL="0" indent="0" algn="just" rtl="1">
              <a:spcBef>
                <a:spcPts val="0"/>
              </a:spcBef>
            </a:pPr>
            <a:r>
              <a:rPr lang="ar-SA" sz="2700" b="1" dirty="0" smtClean="0">
                <a:solidFill>
                  <a:srgbClr val="FF3300"/>
                </a:solidFill>
                <a:cs typeface="Simplified Arabic" panose="02010000000000000000" pitchFamily="2" charset="-78"/>
              </a:rPr>
              <a:t>   - الطريق البرى الغربي: </a:t>
            </a:r>
            <a:r>
              <a:rPr lang="ar-SA" sz="2700" b="1" dirty="0" smtClean="0">
                <a:cs typeface="Simplified Arabic" panose="02010000000000000000" pitchFamily="2" charset="-78"/>
              </a:rPr>
              <a:t>وينافس الطريق البحري في البحر الأحمر، وتفوق عليه لكون العرب ليسوا تجار بحر بل هم تجار بر، بالإضافة إلى عدم صلاحية سواحل البحر الأحمر لإنشاء الموانئ.</a:t>
            </a:r>
          </a:p>
          <a:p>
            <a:pPr marL="0" indent="0" algn="just" rtl="1">
              <a:spcBef>
                <a:spcPts val="0"/>
              </a:spcBef>
            </a:pPr>
            <a:r>
              <a:rPr lang="ar-SA" sz="2700" b="1" dirty="0" smtClean="0">
                <a:cs typeface="Simplified Arabic" panose="02010000000000000000" pitchFamily="2" charset="-78"/>
              </a:rPr>
              <a:t>ويبدأ الطريق من عدن جنوبا ويمتد شمالا مارا بعدة مراكز عمرانية والواحات خاصة شبوه وتمنع ومارب ونجران ومكة ويثرب والعلا، وعند البتراء يتفرع إلى فرعين، الأول يتجه إلى تدمر ، والأخر يتجه إلى الغرب نحو غزة والعريش. وأسهم هذا الطريق في نقل بضائع الهند وتجارة اليمن من اللبان والبخور إلى حوض البحر المتوسط</a:t>
            </a:r>
          </a:p>
          <a:p>
            <a:pPr marL="457200" indent="-457200" algn="just" rtl="1">
              <a:spcBef>
                <a:spcPts val="0"/>
              </a:spcBef>
              <a:buFontTx/>
              <a:buChar char="-"/>
            </a:pPr>
            <a:r>
              <a:rPr lang="ar-SA" sz="2700" b="1" dirty="0" smtClean="0">
                <a:solidFill>
                  <a:srgbClr val="FF3300"/>
                </a:solidFill>
                <a:cs typeface="Simplified Arabic" panose="02010000000000000000" pitchFamily="2" charset="-78"/>
              </a:rPr>
              <a:t>طريق مأرب – جرها:</a:t>
            </a:r>
            <a:r>
              <a:rPr lang="ar-SA" sz="2700" b="1" dirty="0" smtClean="0">
                <a:cs typeface="Simplified Arabic" panose="02010000000000000000" pitchFamily="2" charset="-78"/>
              </a:rPr>
              <a:t> ويربط هذا الطريق مأرب بميناء جرها على الخليج العربي، ويقطع في جزء منه وادى الدواسر ويمر بالهفوف.</a:t>
            </a:r>
          </a:p>
          <a:p>
            <a:pPr marL="457200" indent="-457200" algn="just" rtl="1">
              <a:spcBef>
                <a:spcPts val="0"/>
              </a:spcBef>
              <a:buFontTx/>
              <a:buChar char="-"/>
            </a:pPr>
            <a:r>
              <a:rPr lang="ar-SA" sz="2700" b="1" dirty="0" smtClean="0">
                <a:solidFill>
                  <a:srgbClr val="FF3300"/>
                </a:solidFill>
                <a:cs typeface="Simplified Arabic" panose="02010000000000000000" pitchFamily="2" charset="-78"/>
              </a:rPr>
              <a:t>طريق جرها – البتراء: </a:t>
            </a:r>
            <a:r>
              <a:rPr lang="ar-SA" sz="2700" b="1" dirty="0" smtClean="0">
                <a:cs typeface="Simplified Arabic" panose="02010000000000000000" pitchFamily="2" charset="-78"/>
              </a:rPr>
              <a:t>ويبدأ من جرها إلى الهفوف ثم إلى شمال اليمامة بالقرب من الرياض مارا ببريدة وتيماء. </a:t>
            </a:r>
          </a:p>
        </p:txBody>
      </p:sp>
    </p:spTree>
    <p:extLst>
      <p:ext uri="{BB962C8B-B14F-4D97-AF65-F5344CB8AC3E}">
        <p14:creationId xmlns:p14="http://schemas.microsoft.com/office/powerpoint/2010/main" val="4278678660"/>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194</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600" b="1" dirty="0" smtClean="0">
                <a:solidFill>
                  <a:srgbClr val="FF3300"/>
                </a:solidFill>
                <a:cs typeface="Simplified Arabic" panose="02010000000000000000" pitchFamily="2" charset="-78"/>
              </a:rPr>
              <a:t>- طريق حضرموت - اليمامة: </a:t>
            </a:r>
            <a:r>
              <a:rPr lang="ar-SA" sz="2600" b="1" dirty="0" smtClean="0">
                <a:cs typeface="Simplified Arabic" panose="02010000000000000000" pitchFamily="2" charset="-78"/>
              </a:rPr>
              <a:t>حيث ينتهى في العراق والشام بعد التقائه بالطريق الشرقي وبفرع الطريق الغربي.</a:t>
            </a:r>
          </a:p>
          <a:p>
            <a:pPr marL="457200" indent="-457200" algn="just" rtl="1">
              <a:spcBef>
                <a:spcPts val="0"/>
              </a:spcBef>
              <a:buFontTx/>
              <a:buChar char="-"/>
            </a:pPr>
            <a:r>
              <a:rPr lang="ar-SA" sz="2600" b="1" dirty="0" smtClean="0">
                <a:solidFill>
                  <a:srgbClr val="FF3300"/>
                </a:solidFill>
                <a:cs typeface="Simplified Arabic" panose="02010000000000000000" pitchFamily="2" charset="-78"/>
              </a:rPr>
              <a:t>الطريق البحري في البحر الأحمر: </a:t>
            </a:r>
            <a:r>
              <a:rPr lang="ar-SA" sz="2600" b="1" dirty="0" smtClean="0">
                <a:cs typeface="Simplified Arabic" panose="02010000000000000000" pitchFamily="2" charset="-78"/>
              </a:rPr>
              <a:t>الذى يعبر باب المندب، وينتهى عند العقبة أو السويس الحالية.</a:t>
            </a:r>
          </a:p>
          <a:p>
            <a:pPr marL="457200" indent="-457200" algn="just" rtl="1">
              <a:spcBef>
                <a:spcPts val="0"/>
              </a:spcBef>
              <a:buFontTx/>
              <a:buChar char="-"/>
            </a:pPr>
            <a:r>
              <a:rPr lang="ar-SA" sz="2600" b="1" dirty="0" smtClean="0">
                <a:solidFill>
                  <a:srgbClr val="FF3300"/>
                </a:solidFill>
                <a:cs typeface="Simplified Arabic" panose="02010000000000000000" pitchFamily="2" charset="-78"/>
              </a:rPr>
              <a:t>طريق الخليج العربي: </a:t>
            </a:r>
            <a:r>
              <a:rPr lang="ar-SA" sz="2600" b="1" dirty="0" smtClean="0">
                <a:cs typeface="Simplified Arabic" panose="02010000000000000000" pitchFamily="2" charset="-78"/>
              </a:rPr>
              <a:t>الذى تكمله مجموعة من الطرق البرية تصل الخليج العربي بالعراق والشام.</a:t>
            </a:r>
            <a:endParaRPr lang="ar-SA" sz="2600" b="1" dirty="0">
              <a:cs typeface="Simplified Arabic" panose="02010000000000000000" pitchFamily="2" charset="-78"/>
            </a:endParaRPr>
          </a:p>
          <a:p>
            <a:pPr marL="0" indent="0" algn="just" rtl="1">
              <a:spcBef>
                <a:spcPts val="0"/>
              </a:spcBef>
            </a:pPr>
            <a:r>
              <a:rPr lang="ar-SA" sz="3000" b="1" dirty="0">
                <a:solidFill>
                  <a:srgbClr val="C00000"/>
                </a:solidFill>
                <a:cs typeface="Simplified Arabic" panose="02010000000000000000" pitchFamily="2" charset="-78"/>
              </a:rPr>
              <a:t>ثالثاً: التغيرات المناخية في الزمن الرابع والنتائج المترتبة عليها.</a:t>
            </a:r>
          </a:p>
          <a:p>
            <a:pPr marL="0" indent="0" algn="just" rtl="1">
              <a:spcBef>
                <a:spcPts val="0"/>
              </a:spcBef>
            </a:pPr>
            <a:r>
              <a:rPr lang="ar-SA" sz="2600" b="1" i="1" u="sng" dirty="0" smtClean="0">
                <a:cs typeface="Simplified Arabic" panose="02010000000000000000" pitchFamily="2" charset="-78"/>
              </a:rPr>
              <a:t>1- التغيرات المناخية:</a:t>
            </a:r>
          </a:p>
          <a:p>
            <a:pPr marL="0" indent="0" algn="just" rtl="1">
              <a:spcBef>
                <a:spcPts val="0"/>
              </a:spcBef>
            </a:pPr>
            <a:r>
              <a:rPr lang="ar-SA" sz="2600" b="1" dirty="0" smtClean="0">
                <a:cs typeface="Simplified Arabic" panose="02010000000000000000" pitchFamily="2" charset="-78"/>
              </a:rPr>
              <a:t>تعرضت شبه الجزيرة العربية إلى تغيرات مناخية في البليوستوسين وإلى ذبذبات مناخية أيضا في الهولوسين، وهى في ذلك تشبه صحارى العالم الإسلامي أو نطاق العروض الوسطى بشكل عام. وقد ارتبطت التغيرات المناخية في البليوستوسين بأدوار الجليد والدفء في نطاق العروض العليا وتغير مواقع نظم الضغط ونطاقات الرياح الدائمة</a:t>
            </a:r>
            <a:endParaRPr lang="ar-SA" sz="2600" b="1" dirty="0">
              <a:cs typeface="Simplified Arabic" panose="02010000000000000000" pitchFamily="2" charset="-78"/>
            </a:endParaRPr>
          </a:p>
          <a:p>
            <a:pPr marL="0" indent="0" algn="just" rtl="1">
              <a:spcBef>
                <a:spcPts val="0"/>
              </a:spcBef>
            </a:pPr>
            <a:endParaRPr lang="ar-SA" sz="2700" b="1" dirty="0" smtClean="0">
              <a:cs typeface="Simplified Arabic" panose="02010000000000000000" pitchFamily="2" charset="-78"/>
            </a:endParaRPr>
          </a:p>
        </p:txBody>
      </p:sp>
    </p:spTree>
    <p:extLst>
      <p:ext uri="{BB962C8B-B14F-4D97-AF65-F5344CB8AC3E}">
        <p14:creationId xmlns:p14="http://schemas.microsoft.com/office/powerpoint/2010/main" val="3294756660"/>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195</a:t>
            </a:fld>
            <a:endParaRPr lang="en-US" sz="2000" dirty="0">
              <a:solidFill>
                <a:prstClr val="white"/>
              </a:solidFill>
              <a:latin typeface="Calibri" pitchFamily="34" charset="0"/>
            </a:endParaRPr>
          </a:p>
        </p:txBody>
      </p:sp>
      <p:pic>
        <p:nvPicPr>
          <p:cNvPr id="4" name="Picture 3"/>
          <p:cNvPicPr>
            <a:picLocks noChangeAspect="1"/>
          </p:cNvPicPr>
          <p:nvPr/>
        </p:nvPicPr>
        <p:blipFill>
          <a:blip r:embed="rId2"/>
          <a:stretch>
            <a:fillRect/>
          </a:stretch>
        </p:blipFill>
        <p:spPr>
          <a:xfrm>
            <a:off x="0" y="51997"/>
            <a:ext cx="5029200" cy="6806004"/>
          </a:xfrm>
          <a:prstGeom prst="rect">
            <a:avLst/>
          </a:prstGeom>
        </p:spPr>
      </p:pic>
      <p:sp>
        <p:nvSpPr>
          <p:cNvPr id="5" name="Rectangle 4"/>
          <p:cNvSpPr/>
          <p:nvPr/>
        </p:nvSpPr>
        <p:spPr>
          <a:xfrm>
            <a:off x="5334000" y="990600"/>
            <a:ext cx="43434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000" dirty="0" smtClean="0"/>
              <a:t>طرق القوافل القديمة والطرق البحرية في شبه الجزيرة العربية</a:t>
            </a:r>
            <a:endParaRPr lang="ar-EG" sz="3000" dirty="0"/>
          </a:p>
        </p:txBody>
      </p:sp>
    </p:spTree>
    <p:extLst>
      <p:ext uri="{BB962C8B-B14F-4D97-AF65-F5344CB8AC3E}">
        <p14:creationId xmlns:p14="http://schemas.microsoft.com/office/powerpoint/2010/main" val="1407285238"/>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196</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700" b="1" dirty="0" smtClean="0">
                <a:cs typeface="Simplified Arabic" panose="02010000000000000000" pitchFamily="2" charset="-78"/>
              </a:rPr>
              <a:t>وقد أمكن التعرف على دورين للمطر يتخللهما فترة جفاف وذلك على النحو التالي:</a:t>
            </a:r>
          </a:p>
          <a:p>
            <a:pPr marL="457200" indent="-457200" algn="just" rtl="1">
              <a:spcBef>
                <a:spcPts val="0"/>
              </a:spcBef>
              <a:buFontTx/>
              <a:buChar char="-"/>
            </a:pPr>
            <a:r>
              <a:rPr lang="ar-SA" sz="2700" b="1" dirty="0" smtClean="0">
                <a:solidFill>
                  <a:srgbClr val="FF0000"/>
                </a:solidFill>
                <a:cs typeface="Simplified Arabic" panose="02010000000000000000" pitchFamily="2" charset="-78"/>
              </a:rPr>
              <a:t>الدور المطير الأول</a:t>
            </a:r>
            <a:r>
              <a:rPr lang="ar-SA" sz="2700" b="1" dirty="0" smtClean="0">
                <a:cs typeface="Simplified Arabic" panose="02010000000000000000" pitchFamily="2" charset="-78"/>
              </a:rPr>
              <a:t>: ويتفق حدوثه مع البليوستوسين الأدنى، وهناك من يرى انه بدأ مع البليوستوسين الأعلى ، ويرجح معظم الدارسين أن الشبكة القديمة التي لازالت تقطع شبه الجزيرة العربية تنسب إلى هذا الدور، ومن أهمها وادى الرمة، ووادي حنيفة، ووادي الدواسر.</a:t>
            </a:r>
          </a:p>
          <a:p>
            <a:pPr marL="457200" indent="-457200" algn="just" rtl="1">
              <a:spcBef>
                <a:spcPts val="0"/>
              </a:spcBef>
              <a:buFontTx/>
              <a:buChar char="-"/>
            </a:pPr>
            <a:r>
              <a:rPr lang="ar-SA" sz="2700" b="1" dirty="0" smtClean="0">
                <a:cs typeface="Simplified Arabic" panose="02010000000000000000" pitchFamily="2" charset="-78"/>
              </a:rPr>
              <a:t>الدور المطير الثاني: يتفق مع البليوستوسين الأعلى، حيث عاد المطر بعد فترة جفاف أعقبت الدور المطير الأول، ويقف شاهدا على هذا الدور عدة أدلة أهمها المدرجات، كما عثر على تربة قديمة تمتد أسفل رمال الدهناء يبلغ سمك طبقتها العلوية من 20-30 سم، وطبقتها السفلية من 30-40 سم، ويتأكد حدوث هذا الدور المطير أيضاً من خلال بقايا أثار بحيرات في منطقة الربع الخالي تحمل أدلة على ارتفاع مناسيب مياهها مرتين، الأولى خلال هذا الدور والثانية عقب انتهاء البليوستوسين.</a:t>
            </a:r>
          </a:p>
        </p:txBody>
      </p:sp>
    </p:spTree>
    <p:extLst>
      <p:ext uri="{BB962C8B-B14F-4D97-AF65-F5344CB8AC3E}">
        <p14:creationId xmlns:p14="http://schemas.microsoft.com/office/powerpoint/2010/main" val="1877463835"/>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197</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457200" indent="-457200" algn="just" rtl="1">
              <a:spcBef>
                <a:spcPts val="0"/>
              </a:spcBef>
              <a:buFontTx/>
              <a:buChar char="-"/>
            </a:pPr>
            <a:r>
              <a:rPr lang="ar-SA" sz="2600" b="1" dirty="0" smtClean="0">
                <a:solidFill>
                  <a:srgbClr val="FF0000"/>
                </a:solidFill>
                <a:cs typeface="Simplified Arabic" panose="02010000000000000000" pitchFamily="2" charset="-78"/>
              </a:rPr>
              <a:t>فترة الجفاف البينية</a:t>
            </a:r>
            <a:r>
              <a:rPr lang="ar-SA" sz="2600" b="1" dirty="0" smtClean="0">
                <a:cs typeface="Simplified Arabic" panose="02010000000000000000" pitchFamily="2" charset="-78"/>
              </a:rPr>
              <a:t>: نشطت فيها عوامل التعرية الهوائية، وأعادت ترسيب تكوينات الرمال، كما أزالت جزء من مدرجات الأودية، وأرسبتها في بطون هذه الأودية.</a:t>
            </a:r>
          </a:p>
          <a:p>
            <a:pPr marL="0" indent="0" algn="just" rtl="1">
              <a:spcBef>
                <a:spcPts val="0"/>
              </a:spcBef>
            </a:pPr>
            <a:r>
              <a:rPr lang="ar-SA" sz="2600" b="1" dirty="0" smtClean="0">
                <a:cs typeface="Simplified Arabic" panose="02010000000000000000" pitchFamily="2" charset="-78"/>
              </a:rPr>
              <a:t>وبعد انتهاء الدور المطير الثاني، عاد الجفاف ونشطت الرياح مرة أخرى وأرسبت المفتتات الصخرية في أحواض الربع الخالي والنفود والدهناء والجافورة. </a:t>
            </a:r>
          </a:p>
          <a:p>
            <a:pPr marL="0" indent="0" algn="just" rtl="1">
              <a:spcBef>
                <a:spcPts val="0"/>
              </a:spcBef>
            </a:pPr>
            <a:r>
              <a:rPr lang="ar-SA" sz="2600" b="1" i="1" u="sng" dirty="0" smtClean="0">
                <a:solidFill>
                  <a:srgbClr val="C00000"/>
                </a:solidFill>
                <a:cs typeface="Simplified Arabic" panose="02010000000000000000" pitchFamily="2" charset="-78"/>
              </a:rPr>
              <a:t>2- النتائج المترتبة على التغيرات </a:t>
            </a:r>
            <a:r>
              <a:rPr lang="ar-SA" sz="2600" b="1" i="1" u="sng" dirty="0">
                <a:solidFill>
                  <a:srgbClr val="C00000"/>
                </a:solidFill>
                <a:cs typeface="Simplified Arabic" panose="02010000000000000000" pitchFamily="2" charset="-78"/>
              </a:rPr>
              <a:t>المناخية:</a:t>
            </a:r>
          </a:p>
          <a:p>
            <a:pPr marL="0" indent="0" algn="just" rtl="1">
              <a:spcBef>
                <a:spcPts val="0"/>
              </a:spcBef>
            </a:pPr>
            <a:r>
              <a:rPr lang="ar-SA" sz="2600" b="1" dirty="0" smtClean="0">
                <a:solidFill>
                  <a:srgbClr val="002060"/>
                </a:solidFill>
                <a:cs typeface="Simplified Arabic" panose="02010000000000000000" pitchFamily="2" charset="-78"/>
              </a:rPr>
              <a:t>أ- التغيرات الفيزيوجرافية: </a:t>
            </a:r>
            <a:r>
              <a:rPr lang="ar-SA" sz="2600" b="1" dirty="0" smtClean="0">
                <a:cs typeface="Simplified Arabic" panose="02010000000000000000" pitchFamily="2" charset="-78"/>
              </a:rPr>
              <a:t>ترك المطر والجفاف بصماته واضحة فوق سطح شبه الجزيرة العربية من خلال عدة أدلة فيزيوجرافية أهما الأودية ( الرمة – الباطن – حنيفة – السهباء – الدواسر – حمض)  والبحيرات الجافة أو ما يعبر عنها بالسبخات أو البلايا، وبحيرة لسان أهمها وتقف شاهدة على تعرض شبه </a:t>
            </a:r>
            <a:r>
              <a:rPr lang="ar-SA" sz="2600" b="1" dirty="0">
                <a:cs typeface="Simplified Arabic" panose="02010000000000000000" pitchFamily="2" charset="-78"/>
              </a:rPr>
              <a:t>الجزيرة </a:t>
            </a:r>
            <a:r>
              <a:rPr lang="ar-SA" sz="2600" b="1" dirty="0" smtClean="0">
                <a:cs typeface="Simplified Arabic" panose="02010000000000000000" pitchFamily="2" charset="-78"/>
              </a:rPr>
              <a:t>العربية لأدوار </a:t>
            </a:r>
            <a:r>
              <a:rPr lang="ar-SA" sz="2600" b="1" dirty="0">
                <a:cs typeface="Simplified Arabic" panose="02010000000000000000" pitchFamily="2" charset="-78"/>
              </a:rPr>
              <a:t>مطيرة </a:t>
            </a:r>
            <a:r>
              <a:rPr lang="ar-SA" sz="2600" b="1" dirty="0" smtClean="0">
                <a:cs typeface="Simplified Arabic" panose="02010000000000000000" pitchFamily="2" charset="-78"/>
              </a:rPr>
              <a:t>إبان </a:t>
            </a:r>
            <a:r>
              <a:rPr lang="ar-SA" sz="2600" b="1" dirty="0" err="1" smtClean="0">
                <a:cs typeface="Simplified Arabic" panose="02010000000000000000" pitchFamily="2" charset="-78"/>
              </a:rPr>
              <a:t>البليوستوسين</a:t>
            </a:r>
            <a:r>
              <a:rPr lang="ar-SA" sz="2600" b="1" dirty="0" smtClean="0">
                <a:cs typeface="Simplified Arabic" panose="02010000000000000000" pitchFamily="2" charset="-78"/>
              </a:rPr>
              <a:t>. والشطوط البحرية والشعاب المرجانية، والتكوينات الرملية التي تنشر في مساحات كبيرة من الجزيرة العربية وتعد أهم مظاهر الجفاف على سطح شبه الجزيرة العربية، وتظهر في صراء النفود شمالا، والدهناء في الجنوب الشرقي ، ثم منطقة الربع الخالي.</a:t>
            </a:r>
          </a:p>
        </p:txBody>
      </p:sp>
    </p:spTree>
    <p:extLst>
      <p:ext uri="{BB962C8B-B14F-4D97-AF65-F5344CB8AC3E}">
        <p14:creationId xmlns:p14="http://schemas.microsoft.com/office/powerpoint/2010/main" val="3786427600"/>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198</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350" dirty="0" smtClean="0">
                <a:solidFill>
                  <a:srgbClr val="002060"/>
                </a:solidFill>
                <a:cs typeface="Simplified Arabic" panose="02010000000000000000" pitchFamily="2" charset="-78"/>
              </a:rPr>
              <a:t>ب- </a:t>
            </a:r>
            <a:r>
              <a:rPr lang="ar-SA" sz="2350" b="1" dirty="0" smtClean="0">
                <a:solidFill>
                  <a:srgbClr val="002060"/>
                </a:solidFill>
                <a:cs typeface="Simplified Arabic" panose="02010000000000000000" pitchFamily="2" charset="-78"/>
              </a:rPr>
              <a:t>التغيرات الحيوية</a:t>
            </a:r>
            <a:r>
              <a:rPr lang="ar-SA" sz="2350" dirty="0" smtClean="0">
                <a:solidFill>
                  <a:srgbClr val="002060"/>
                </a:solidFill>
                <a:cs typeface="Simplified Arabic" panose="02010000000000000000" pitchFamily="2" charset="-78"/>
              </a:rPr>
              <a:t>: </a:t>
            </a:r>
            <a:r>
              <a:rPr lang="ar-SA" sz="2350" dirty="0" smtClean="0">
                <a:cs typeface="Simplified Arabic" panose="02010000000000000000" pitchFamily="2" charset="-78"/>
              </a:rPr>
              <a:t>أثر تتابع فترات المطر في توزيع النبات الطبيعي والحيوان البرى وتكوينات التربة، فكل فترة من فترات المطر أو الجفاف تميزت بتوزيع خاص للغطاء النباتي والحيوان البرى. ففي فترات المطر زاد نمو الأشجار في القسم الغربي بينما ظلت مناطق القلب صحراء، وتكونت التربة الحمراء واللومي والتي اتخذت كمقياس لحدوث المطر في مناطق تواجدها، وعاشت حيوانات الجاموس البرى وفرس النهر والبقر البرى والوضيحى والغزلان،  أما في فترات الجفاف فكان النبات الطبيعي فقيرا ، وكانت الحيوانات من الأنواع صغيرة الحجم، وانتشرت التربة الملحية حول البحيرات القديمة التي تكونت في فترات المطر.</a:t>
            </a:r>
          </a:p>
          <a:p>
            <a:pPr marL="0" indent="0" algn="just" rtl="1">
              <a:spcBef>
                <a:spcPts val="0"/>
              </a:spcBef>
            </a:pPr>
            <a:r>
              <a:rPr lang="ar-SA" sz="2350" dirty="0" smtClean="0">
                <a:solidFill>
                  <a:srgbClr val="002060"/>
                </a:solidFill>
                <a:cs typeface="Simplified Arabic" panose="02010000000000000000" pitchFamily="2" charset="-78"/>
              </a:rPr>
              <a:t>ج- </a:t>
            </a:r>
            <a:r>
              <a:rPr lang="ar-SA" sz="2350" b="1" dirty="0" smtClean="0">
                <a:solidFill>
                  <a:srgbClr val="002060"/>
                </a:solidFill>
                <a:cs typeface="Simplified Arabic" panose="02010000000000000000" pitchFamily="2" charset="-78"/>
              </a:rPr>
              <a:t>الهجرات البشرية</a:t>
            </a:r>
            <a:r>
              <a:rPr lang="ar-SA" sz="2350" dirty="0" smtClean="0">
                <a:solidFill>
                  <a:srgbClr val="002060"/>
                </a:solidFill>
                <a:cs typeface="Simplified Arabic" panose="02010000000000000000" pitchFamily="2" charset="-78"/>
              </a:rPr>
              <a:t>: </a:t>
            </a:r>
            <a:r>
              <a:rPr lang="ar-SA" sz="2350" dirty="0" smtClean="0">
                <a:cs typeface="Simplified Arabic" panose="02010000000000000000" pitchFamily="2" charset="-78"/>
              </a:rPr>
              <a:t>بعد انتهاء الدور المطير الثاني، وحلول الجفاف، بدأت الجزيرة تشهد تحركات سكانية إلى المناطق المجاورة أو داخل شبه الجزيرة ذاتها، تلك هي سمة شبه الجزيرة فهي لا تطرد سكانها أبدا.</a:t>
            </a:r>
          </a:p>
          <a:p>
            <a:pPr marL="0" indent="0" algn="just" rtl="1">
              <a:spcBef>
                <a:spcPts val="0"/>
              </a:spcBef>
            </a:pPr>
            <a:r>
              <a:rPr lang="ar-SA" sz="2350" dirty="0" smtClean="0">
                <a:cs typeface="Simplified Arabic" panose="02010000000000000000" pitchFamily="2" charset="-78"/>
              </a:rPr>
              <a:t>أما عن الهجرة الخارجية، فقد ارتبطت بالبوابات التي ربطت شبه الجزيرة بالأقاليم المجاورة حيث خرجت الجماعات من باب المندب غربا باتجاه إفريقيا إلى الحبشة ومنها إلى السودان. كما خرجت جماعات عبر سيناء في العصر الإسلامي إلى مصر ومنها إلى السودان، وكانت السودان هي المستودع للهجرات البشرية من شبه الجزيرة العربية.   </a:t>
            </a:r>
          </a:p>
        </p:txBody>
      </p:sp>
    </p:spTree>
    <p:extLst>
      <p:ext uri="{BB962C8B-B14F-4D97-AF65-F5344CB8AC3E}">
        <p14:creationId xmlns:p14="http://schemas.microsoft.com/office/powerpoint/2010/main" val="2483378568"/>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199</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800" b="1" dirty="0" smtClean="0">
                <a:cs typeface="Simplified Arabic" panose="02010000000000000000" pitchFamily="2" charset="-78"/>
              </a:rPr>
              <a:t>أما بشأن الهجرات أو التحركات الداخلية، فقد بدأها الكنعانيون حين خرجوا من شبه الجزيرة ليستقروا في فلسطين، ثم العموريين الذين رحلوا لفلسطين أيضا، وهناك الغساسنة الذين استقروا في الشام على تخوم الإمبراطورية الرومانية، وقد كان انهيار سد مأرب سبباً في هجرتهم، كما كان سبباً في الهجرة من أقصى جنوب غرب شبه الجزيرة إلى الحبشة ومنها إلى السودان.</a:t>
            </a:r>
          </a:p>
          <a:p>
            <a:pPr marL="0" indent="0" algn="just" rtl="1">
              <a:spcBef>
                <a:spcPts val="0"/>
              </a:spcBef>
            </a:pPr>
            <a:r>
              <a:rPr lang="ar-SA" sz="3000" b="1" dirty="0">
                <a:solidFill>
                  <a:srgbClr val="C00000"/>
                </a:solidFill>
                <a:cs typeface="Simplified Arabic" panose="02010000000000000000" pitchFamily="2" charset="-78"/>
              </a:rPr>
              <a:t>رابعا: تطور الحضارة.</a:t>
            </a:r>
            <a:endParaRPr lang="ar-SA" sz="3000" b="1" dirty="0">
              <a:cs typeface="Simplified Arabic" panose="02010000000000000000" pitchFamily="2" charset="-78"/>
            </a:endParaRPr>
          </a:p>
          <a:p>
            <a:pPr marL="0" indent="0" algn="just" rtl="1">
              <a:spcBef>
                <a:spcPts val="0"/>
              </a:spcBef>
            </a:pPr>
            <a:r>
              <a:rPr lang="ar-SA" sz="2800" b="1" dirty="0" smtClean="0">
                <a:solidFill>
                  <a:srgbClr val="7030A0"/>
                </a:solidFill>
                <a:cs typeface="Simplified Arabic" panose="02010000000000000000" pitchFamily="2" charset="-78"/>
              </a:rPr>
              <a:t>1- حضارات العصر الحجري القديم:</a:t>
            </a:r>
          </a:p>
          <a:p>
            <a:pPr marL="0" indent="0" algn="just" rtl="1">
              <a:spcBef>
                <a:spcPts val="0"/>
              </a:spcBef>
            </a:pPr>
            <a:r>
              <a:rPr lang="ar-SA" sz="2800" b="1" dirty="0" smtClean="0">
                <a:cs typeface="Simplified Arabic" panose="02010000000000000000" pitchFamily="2" charset="-78"/>
              </a:rPr>
              <a:t>عثر على بقايا محدودة للحضارة الشيلية ( أقدم الحضارات) في بعض مواقع المملكة السعودية، كما عثر على مخلفات الحضارة الاشولية من الفأس اليدوية والمطارق في الدوادمي، وعفيف والطرف الجنوبي لحوض سكاكا. وعثر على مواقع لحضارات العصر الحجري القديم في الإحساء وقطر والبحرين.</a:t>
            </a:r>
          </a:p>
        </p:txBody>
      </p:sp>
    </p:spTree>
    <p:extLst>
      <p:ext uri="{BB962C8B-B14F-4D97-AF65-F5344CB8AC3E}">
        <p14:creationId xmlns:p14="http://schemas.microsoft.com/office/powerpoint/2010/main" val="3461090813"/>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200</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200" dirty="0" smtClean="0">
                <a:cs typeface="Simplified Arabic" panose="02010000000000000000" pitchFamily="2" charset="-78"/>
              </a:rPr>
              <a:t>وعثر على أدلة للحضارة اللفواظية بالقرب من الوديان في وسط المملكة، وأيضا في الربع الخالي إلى الغرب من الدوادمي، وفى غرب الطائف وفى البحرين.</a:t>
            </a:r>
          </a:p>
          <a:p>
            <a:pPr marL="0" indent="0" algn="just" rtl="1">
              <a:spcBef>
                <a:spcPts val="0"/>
              </a:spcBef>
            </a:pPr>
            <a:r>
              <a:rPr lang="ar-SA" sz="2200" dirty="0" smtClean="0">
                <a:solidFill>
                  <a:srgbClr val="7030A0"/>
                </a:solidFill>
                <a:cs typeface="Simplified Arabic" panose="02010000000000000000" pitchFamily="2" charset="-78"/>
              </a:rPr>
              <a:t>2- حضارات العصر الحجري المتوسط:</a:t>
            </a:r>
          </a:p>
          <a:p>
            <a:pPr marL="0" indent="0" algn="just" rtl="1">
              <a:spcBef>
                <a:spcPts val="0"/>
              </a:spcBef>
            </a:pPr>
            <a:r>
              <a:rPr lang="ar-SA" sz="2200" dirty="0" smtClean="0">
                <a:cs typeface="Simplified Arabic" panose="02010000000000000000" pitchFamily="2" charset="-78"/>
              </a:rPr>
              <a:t>تتمثل حضارات هذا العصر في شبه الجزيرة فقط، في محجر للأدوات الحجرية ينسب إلى العصر الحجري المتوسط في الطرف الجنوبي لحوض سكاكا شمال المملكة العربية السعودية، ويعود ذلك إلى أن حضارات هذا العصر لم توجد إلا في المناطق التي شهدت تغيرا واضحا في المناخ من البرودة إلى الدفء في نطاق العروض العليا.</a:t>
            </a:r>
          </a:p>
          <a:p>
            <a:pPr marL="0" indent="0" algn="just" rtl="1">
              <a:spcBef>
                <a:spcPts val="0"/>
              </a:spcBef>
            </a:pPr>
            <a:r>
              <a:rPr lang="ar-SA" sz="2200" dirty="0" smtClean="0">
                <a:solidFill>
                  <a:srgbClr val="7030A0"/>
                </a:solidFill>
                <a:cs typeface="Simplified Arabic" panose="02010000000000000000" pitchFamily="2" charset="-78"/>
              </a:rPr>
              <a:t>3- حضارات زراع ورعاة  </a:t>
            </a:r>
            <a:r>
              <a:rPr lang="ar-SA" sz="2200" dirty="0">
                <a:solidFill>
                  <a:srgbClr val="7030A0"/>
                </a:solidFill>
                <a:cs typeface="Simplified Arabic" panose="02010000000000000000" pitchFamily="2" charset="-78"/>
              </a:rPr>
              <a:t>العصر </a:t>
            </a:r>
            <a:r>
              <a:rPr lang="ar-SA" sz="2200" dirty="0" smtClean="0">
                <a:solidFill>
                  <a:srgbClr val="7030A0"/>
                </a:solidFill>
                <a:cs typeface="Simplified Arabic" panose="02010000000000000000" pitchFamily="2" charset="-78"/>
              </a:rPr>
              <a:t>الحجري الحديث:</a:t>
            </a:r>
            <a:endParaRPr lang="ar-SA" sz="2200" dirty="0">
              <a:solidFill>
                <a:srgbClr val="7030A0"/>
              </a:solidFill>
              <a:cs typeface="Simplified Arabic" panose="02010000000000000000" pitchFamily="2" charset="-78"/>
            </a:endParaRPr>
          </a:p>
          <a:p>
            <a:pPr marL="0" indent="0" algn="just" rtl="1">
              <a:spcBef>
                <a:spcPts val="0"/>
              </a:spcBef>
            </a:pPr>
            <a:r>
              <a:rPr lang="ar-SA" sz="2200" dirty="0" smtClean="0">
                <a:cs typeface="Simplified Arabic" panose="02010000000000000000" pitchFamily="2" charset="-78"/>
              </a:rPr>
              <a:t>من أبرز ملامح هذا العصر في شبه الجزيرة العربية، هو معرفة الزراعة، واستئناس الحيوان، والاستقرار في قرى صغيرة وجدت بقايا مبانيها في أكثر من موقع حضاري بالإضافة إلى معرفة صناعة الفخار، وتنفرد شبه الجزيرة في هذا العصر بحضارة رعوية خاصة بها، فهناك حضارة رعاة البال في نجد، وبشكل عام اقتصر توزيع حضارات العصر الحجري الحديث على القسمين الشمالي والأوسط، فقد عثر على مباني حجرية وأمكن موازاتها بحضارة العبيد في العراق. وقد توافر في الكويت عدة مواقع حضارية لحضارات العصر الحجري الحديث، خاصة في جزيرة فيلكا، وجزيرة أم النمل، والصليبخات والبرقان وكاظمة.</a:t>
            </a:r>
          </a:p>
        </p:txBody>
      </p:sp>
    </p:spTree>
    <p:extLst>
      <p:ext uri="{BB962C8B-B14F-4D97-AF65-F5344CB8AC3E}">
        <p14:creationId xmlns:p14="http://schemas.microsoft.com/office/powerpoint/2010/main" val="3619743183"/>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2000">
                <a:solidFill>
                  <a:prstClr val="white"/>
                </a:solidFill>
                <a:latin typeface="Calibri" pitchFamily="34" charset="0"/>
              </a:rPr>
              <a:pPr rtl="0"/>
              <a:t>201</a:t>
            </a:fld>
            <a:endParaRPr lang="en-US" sz="2000" dirty="0">
              <a:solidFill>
                <a:prstClr val="white"/>
              </a:solidFill>
              <a:latin typeface="Calibri" pitchFamily="34" charset="0"/>
            </a:endParaRPr>
          </a:p>
        </p:txBody>
      </p:sp>
      <p:sp>
        <p:nvSpPr>
          <p:cNvPr id="7" name="Title 1"/>
          <p:cNvSpPr txBox="1">
            <a:spLocks/>
          </p:cNvSpPr>
          <p:nvPr/>
        </p:nvSpPr>
        <p:spPr bwMode="auto">
          <a:xfrm>
            <a:off x="10886" y="27992"/>
            <a:ext cx="9906000" cy="75377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4400" kern="1200">
                <a:solidFill>
                  <a:schemeClr val="lt1"/>
                </a:solidFill>
                <a:latin typeface="+mn-lt"/>
                <a:ea typeface="+mn-ea"/>
                <a:cs typeface="+mn-cs"/>
              </a:defRPr>
            </a:lvl1pPr>
            <a:lvl2pPr algn="r" rtl="0" eaLnBrk="0" fontAlgn="base" hangingPunct="0">
              <a:spcBef>
                <a:spcPct val="0"/>
              </a:spcBef>
              <a:spcAft>
                <a:spcPct val="0"/>
              </a:spcAft>
              <a:defRPr sz="4400">
                <a:solidFill>
                  <a:schemeClr val="lt1"/>
                </a:solidFill>
                <a:latin typeface="+mn-lt"/>
                <a:ea typeface="+mn-ea"/>
                <a:cs typeface="+mn-cs"/>
              </a:defRPr>
            </a:lvl2pPr>
            <a:lvl3pPr algn="r" rtl="0" eaLnBrk="0" fontAlgn="base" hangingPunct="0">
              <a:spcBef>
                <a:spcPct val="0"/>
              </a:spcBef>
              <a:spcAft>
                <a:spcPct val="0"/>
              </a:spcAft>
              <a:defRPr sz="4400">
                <a:solidFill>
                  <a:schemeClr val="lt1"/>
                </a:solidFill>
                <a:latin typeface="+mn-lt"/>
                <a:ea typeface="+mn-ea"/>
                <a:cs typeface="+mn-cs"/>
              </a:defRPr>
            </a:lvl3pPr>
            <a:lvl4pPr algn="r" rtl="0" eaLnBrk="0" fontAlgn="base" hangingPunct="0">
              <a:spcBef>
                <a:spcPct val="0"/>
              </a:spcBef>
              <a:spcAft>
                <a:spcPct val="0"/>
              </a:spcAft>
              <a:defRPr sz="4400">
                <a:solidFill>
                  <a:schemeClr val="lt1"/>
                </a:solidFill>
                <a:latin typeface="+mn-lt"/>
                <a:ea typeface="+mn-ea"/>
                <a:cs typeface="+mn-cs"/>
              </a:defRPr>
            </a:lvl4pPr>
            <a:lvl5pPr algn="r" rtl="0" eaLnBrk="0" fontAlgn="base" hangingPunct="0">
              <a:spcBef>
                <a:spcPct val="0"/>
              </a:spcBef>
              <a:spcAft>
                <a:spcPct val="0"/>
              </a:spcAft>
              <a:defRPr sz="4400">
                <a:solidFill>
                  <a:schemeClr val="lt1"/>
                </a:solidFill>
                <a:latin typeface="+mn-lt"/>
                <a:ea typeface="+mn-ea"/>
                <a:cs typeface="+mn-cs"/>
              </a:defRPr>
            </a:lvl5pPr>
            <a:lvl6pPr marL="457200" algn="r" rtl="0" fontAlgn="base">
              <a:spcBef>
                <a:spcPct val="0"/>
              </a:spcBef>
              <a:spcAft>
                <a:spcPct val="0"/>
              </a:spcAft>
              <a:defRPr sz="4400">
                <a:solidFill>
                  <a:schemeClr val="lt1"/>
                </a:solidFill>
                <a:latin typeface="+mn-lt"/>
                <a:ea typeface="+mn-ea"/>
                <a:cs typeface="+mn-cs"/>
              </a:defRPr>
            </a:lvl6pPr>
            <a:lvl7pPr marL="914400" algn="r" rtl="0" fontAlgn="base">
              <a:spcBef>
                <a:spcPct val="0"/>
              </a:spcBef>
              <a:spcAft>
                <a:spcPct val="0"/>
              </a:spcAft>
              <a:defRPr sz="4400">
                <a:solidFill>
                  <a:schemeClr val="lt1"/>
                </a:solidFill>
                <a:latin typeface="+mn-lt"/>
                <a:ea typeface="+mn-ea"/>
                <a:cs typeface="+mn-cs"/>
              </a:defRPr>
            </a:lvl7pPr>
            <a:lvl8pPr marL="1371600" algn="r" rtl="0" fontAlgn="base">
              <a:spcBef>
                <a:spcPct val="0"/>
              </a:spcBef>
              <a:spcAft>
                <a:spcPct val="0"/>
              </a:spcAft>
              <a:defRPr sz="4400">
                <a:solidFill>
                  <a:schemeClr val="lt1"/>
                </a:solidFill>
                <a:latin typeface="+mn-lt"/>
                <a:ea typeface="+mn-ea"/>
                <a:cs typeface="+mn-cs"/>
              </a:defRPr>
            </a:lvl8pPr>
            <a:lvl9pPr marL="1828800" algn="r" rtl="0" fontAlgn="base">
              <a:spcBef>
                <a:spcPct val="0"/>
              </a:spcBef>
              <a:spcAft>
                <a:spcPct val="0"/>
              </a:spcAft>
              <a:defRPr sz="4400">
                <a:solidFill>
                  <a:schemeClr val="lt1"/>
                </a:solidFill>
                <a:latin typeface="+mn-lt"/>
                <a:ea typeface="+mn-ea"/>
                <a:cs typeface="+mn-cs"/>
              </a:defRPr>
            </a:lvl9pPr>
          </a:lstStyle>
          <a:p>
            <a:pPr algn="ctr" eaLnBrk="1" hangingPunct="1"/>
            <a:r>
              <a:rPr lang="ar-SA" sz="4800" b="1" dirty="0">
                <a:solidFill>
                  <a:schemeClr val="tx1"/>
                </a:solidFill>
              </a:rPr>
              <a:t>شبه الجزيرة العربية</a:t>
            </a:r>
          </a:p>
        </p:txBody>
      </p:sp>
      <p:sp>
        <p:nvSpPr>
          <p:cNvPr id="3" name="Content Placeholder 2"/>
          <p:cNvSpPr>
            <a:spLocks noGrp="1"/>
          </p:cNvSpPr>
          <p:nvPr>
            <p:ph idx="1"/>
          </p:nvPr>
        </p:nvSpPr>
        <p:spPr>
          <a:xfrm>
            <a:off x="10886" y="914400"/>
            <a:ext cx="9895114" cy="4953000"/>
          </a:xfrm>
        </p:spPr>
        <p:style>
          <a:lnRef idx="1">
            <a:schemeClr val="accent5"/>
          </a:lnRef>
          <a:fillRef idx="2">
            <a:schemeClr val="accent5"/>
          </a:fillRef>
          <a:effectRef idx="1">
            <a:schemeClr val="accent5"/>
          </a:effectRef>
          <a:fontRef idx="minor">
            <a:schemeClr val="dk1"/>
          </a:fontRef>
        </p:style>
        <p:txBody>
          <a:bodyPr/>
          <a:lstStyle/>
          <a:p>
            <a:pPr marL="0" indent="0" algn="just" rtl="1">
              <a:spcBef>
                <a:spcPts val="0"/>
              </a:spcBef>
            </a:pPr>
            <a:r>
              <a:rPr lang="ar-SA" sz="2800" dirty="0">
                <a:cs typeface="Simplified Arabic" panose="02010000000000000000" pitchFamily="2" charset="-78"/>
              </a:rPr>
              <a:t>كما قامت المواقع الحضارية في البحرين بدور حضاري مميز في عصر المعدن، ولاشك أن هذا الدور يستند على تاريخ </a:t>
            </a:r>
            <a:r>
              <a:rPr lang="ar-SA" sz="2800" dirty="0" smtClean="0">
                <a:cs typeface="Simplified Arabic" panose="02010000000000000000" pitchFamily="2" charset="-78"/>
              </a:rPr>
              <a:t>أقدم </a:t>
            </a:r>
            <a:r>
              <a:rPr lang="ar-SA" sz="2800" dirty="0">
                <a:cs typeface="Simplified Arabic" panose="02010000000000000000" pitchFamily="2" charset="-78"/>
              </a:rPr>
              <a:t>يعود إلى العصر الحجري الحديث كما في (باربارا ، داداز). </a:t>
            </a:r>
          </a:p>
          <a:p>
            <a:pPr marL="0" indent="0" algn="just" rtl="1">
              <a:spcBef>
                <a:spcPts val="0"/>
              </a:spcBef>
            </a:pPr>
            <a:r>
              <a:rPr lang="ar-SA" sz="2800" dirty="0" smtClean="0">
                <a:cs typeface="Simplified Arabic" panose="02010000000000000000" pitchFamily="2" charset="-78"/>
              </a:rPr>
              <a:t>وتعد الإمارات من أغنى مناطق شبه الجزيرة في البقايا الأثرية، التي تتواجد مبعثرة وتتميز بالانتشار حول أبو ظبى وعلى طول سواحل الخليج، ومن أهم المواقع الحضارية ( أم النار ، هيلي ، جبل حفيت، بديع بنت مسعود، القطارة ، المليحة ، مصفولة ، تل الأبرق، الدورة ، الدربحانة.</a:t>
            </a:r>
          </a:p>
          <a:p>
            <a:pPr marL="0" indent="0" algn="just" rtl="1">
              <a:spcBef>
                <a:spcPts val="0"/>
              </a:spcBef>
            </a:pPr>
            <a:r>
              <a:rPr lang="ar-SA" sz="2800" dirty="0" smtClean="0">
                <a:cs typeface="Simplified Arabic" panose="02010000000000000000" pitchFamily="2" charset="-78"/>
              </a:rPr>
              <a:t>أما عن حضارات عصر المعدن في شبه الجزيرة العربية، فأهم ما يميزها الاتصال الحضاري بالمناطق المجاورة خاصة المواقع الحضارية في القسم الشرقي أو الجنوب الغربي.</a:t>
            </a:r>
          </a:p>
        </p:txBody>
      </p:sp>
    </p:spTree>
    <p:extLst>
      <p:ext uri="{BB962C8B-B14F-4D97-AF65-F5344CB8AC3E}">
        <p14:creationId xmlns:p14="http://schemas.microsoft.com/office/powerpoint/2010/main" val="3561935168"/>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202</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9" name="Title 1"/>
          <p:cNvSpPr txBox="1">
            <a:spLocks/>
          </p:cNvSpPr>
          <p:nvPr/>
        </p:nvSpPr>
        <p:spPr bwMode="auto">
          <a:xfrm>
            <a:off x="0" y="5827162"/>
            <a:ext cx="9906000" cy="914951"/>
          </a:xfrm>
          <a:prstGeom prst="rect">
            <a:avLst/>
          </a:prstGeom>
          <a:noFill/>
          <a:ln w="9525">
            <a:noFill/>
            <a:miter lim="800000"/>
            <a:headEnd/>
            <a:tailEnd/>
          </a:ln>
        </p:spPr>
        <p:txBody>
          <a:bodyPr anchor="ctr"/>
          <a:lstStyle/>
          <a:p>
            <a:pPr algn="ctr"/>
            <a:r>
              <a:rPr lang="ar-SA" sz="3000" b="1" dirty="0" smtClean="0">
                <a:solidFill>
                  <a:schemeClr val="bg1"/>
                </a:solidFill>
              </a:rPr>
              <a:t>مع أطيب التمنيات بالتوفيق                         د</a:t>
            </a:r>
            <a:r>
              <a:rPr lang="ar-SA" sz="3000" b="1" dirty="0">
                <a:solidFill>
                  <a:schemeClr val="bg1"/>
                </a:solidFill>
              </a:rPr>
              <a:t>. حسن مرزوق السيد محمود</a:t>
            </a:r>
          </a:p>
        </p:txBody>
      </p:sp>
    </p:spTree>
    <p:extLst>
      <p:ext uri="{BB962C8B-B14F-4D97-AF65-F5344CB8AC3E}">
        <p14:creationId xmlns:p14="http://schemas.microsoft.com/office/powerpoint/2010/main" val="844154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1898</TotalTime>
  <Words>14656</Words>
  <Application>Microsoft Office PowerPoint</Application>
  <PresentationFormat>A4 Paper (210x297 mm)</PresentationFormat>
  <Paragraphs>968</Paragraphs>
  <Slides>202</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3</vt:i4>
      </vt:variant>
      <vt:variant>
        <vt:lpstr>عناوين الشرائح</vt:lpstr>
      </vt:variant>
      <vt:variant>
        <vt:i4>202</vt:i4>
      </vt:variant>
    </vt:vector>
  </HeadingPairs>
  <TitlesOfParts>
    <vt:vector size="209" baseType="lpstr">
      <vt:lpstr>ae_AlMateen</vt:lpstr>
      <vt:lpstr>Arial</vt:lpstr>
      <vt:lpstr>Calibri</vt:lpstr>
      <vt:lpstr>Simplified Arabic</vt:lpstr>
      <vt:lpstr>Office Theme</vt:lpstr>
      <vt:lpstr>1_Office Theme</vt:lpstr>
      <vt:lpstr>2_Office Theme</vt:lpstr>
      <vt:lpstr>عرض تقديمي في PowerPoint</vt:lpstr>
      <vt:lpstr>المحاضرة الخامسة التطور الحضاري  في العصر الحجري القديم</vt:lpstr>
      <vt:lpstr>التطور الحضاري في العصر الحجري القديم</vt:lpstr>
      <vt:lpstr>عرض تقديمي في PowerPoint</vt:lpstr>
      <vt:lpstr>التطور الحضاري في العصر الحجري القديم الأسفل </vt:lpstr>
      <vt:lpstr>التطور الحضاري في العصر الحجري القديم الأسفل </vt:lpstr>
      <vt:lpstr>عرض تقديمي في PowerPoint</vt:lpstr>
      <vt:lpstr>عرض تقديمي في PowerPoint</vt:lpstr>
      <vt:lpstr>التطور الحضاري في العصر الحجري القديم الأسفل </vt:lpstr>
      <vt:lpstr>التطور الحضاري في العصر الحجري القديم الأوسط</vt:lpstr>
      <vt:lpstr>التطور الحضاري في العصر الحجري القديم الأوسط</vt:lpstr>
      <vt:lpstr>عرض تقديمي في PowerPoint</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عرض تقديمي في PowerPoint</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التطور الحضاري في العصر الحجري القديم الأعلى </vt:lpstr>
      <vt:lpstr>عرض تقديمي في PowerPoint</vt:lpstr>
      <vt:lpstr>عرض تقديمي في PowerPoint</vt:lpstr>
      <vt:lpstr>المحاضرة السادسة حضارات  العصر الحجري  المتوسط</vt:lpstr>
      <vt:lpstr>حضارات العصر الحجري المتوسط</vt:lpstr>
      <vt:lpstr>حضارات العصر الحجري المتوسط</vt:lpstr>
      <vt:lpstr>كان أيضا من سمات هذا العصر أن </vt:lpstr>
      <vt:lpstr>حضارات العصر الحجري المتوسط</vt:lpstr>
      <vt:lpstr>حضارات العصر الحجري المتوسط</vt:lpstr>
      <vt:lpstr>حضارات العصر الحجري المتوسط</vt:lpstr>
      <vt:lpstr>أولاً: حضارات شمال أوروبا</vt:lpstr>
      <vt:lpstr>بعض الأدوات التي تنسب إلى الحضارة المجلموزية ( سهام ومقاشط ومعاول وأدوات قزمية ومن اسفل قارب خشبي</vt:lpstr>
      <vt:lpstr>أولاً: حضارات شمال أوروبا</vt:lpstr>
      <vt:lpstr>ثانياً: حضارات جنوب غربي أوروبا.</vt:lpstr>
      <vt:lpstr>ثانياً: حضارات جنوب غربي أوروبا.</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السابعة العصر الحجري الحديث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الثامنة العصر الحجري الحديث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التاسعة  العصر الحجري الحديث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العاشرة عصر المعدن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الحادية عشرة استكمال  عصر المعدن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الثانية عشرة  أثر الإنسان في البيئة التطور وملامح التغيير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الثالثة عشرة استكمال موضوع  أثر الإنسان في البيئة التطور وملامح التغيير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المحاضرة الرابعة عشرة  الدارسات التطبيقية شبه الجزيرة العربية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ADE2016EL</cp:lastModifiedBy>
  <cp:revision>166</cp:revision>
  <cp:lastPrinted>2015-04-21T17:16:30Z</cp:lastPrinted>
  <dcterms:created xsi:type="dcterms:W3CDTF">2009-10-14T19:14:34Z</dcterms:created>
  <dcterms:modified xsi:type="dcterms:W3CDTF">2015-04-22T20:49:16Z</dcterms:modified>
</cp:coreProperties>
</file>