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7" r:id="rId2"/>
  </p:sldMasterIdLst>
  <p:notesMasterIdLst>
    <p:notesMasterId r:id="rId26"/>
  </p:notesMasterIdLst>
  <p:sldIdLst>
    <p:sldId id="300" r:id="rId3"/>
    <p:sldId id="257" r:id="rId4"/>
    <p:sldId id="267" r:id="rId5"/>
    <p:sldId id="259" r:id="rId6"/>
    <p:sldId id="303" r:id="rId7"/>
    <p:sldId id="302"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297" r:id="rId23"/>
    <p:sldId id="298"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99" d="100"/>
          <a:sy n="99" d="100"/>
        </p:scale>
        <p:origin x="96" y="17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9/15/2013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4875"/>
            </a:lvl1pPr>
          </a:lstStyle>
          <a:p>
            <a:r>
              <a:rPr lang="en-US" smtClean="0"/>
              <a:t>Click to edit Master title style</a:t>
            </a:r>
            <a:endParaRPr lang="ar-EG"/>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E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1382484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E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4066900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8" y="1709739"/>
            <a:ext cx="8543925" cy="2852737"/>
          </a:xfrm>
        </p:spPr>
        <p:txBody>
          <a:bodyPr anchor="b"/>
          <a:lstStyle>
            <a:lvl1pPr>
              <a:defRPr sz="4875"/>
            </a:lvl1pPr>
          </a:lstStyle>
          <a:p>
            <a:r>
              <a:rPr lang="en-US" smtClean="0"/>
              <a:t>Click to edit Master title style</a:t>
            </a:r>
            <a:endParaRPr lang="ar-EG"/>
          </a:p>
        </p:txBody>
      </p:sp>
      <p:sp>
        <p:nvSpPr>
          <p:cNvPr id="3" name="Text Placeholder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E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2573310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681038"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5014913"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EG"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162065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US" smtClean="0"/>
              <a:t>Click to edit Master title style</a:t>
            </a:r>
            <a:endParaRPr lang="ar-EG"/>
          </a:p>
        </p:txBody>
      </p:sp>
      <p:sp>
        <p:nvSpPr>
          <p:cNvPr id="3" name="Text Placeholder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682328" y="2505075"/>
            <a:ext cx="419070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ar-EG"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4019010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ar-EG"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6510514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ar-EG"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846373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2600"/>
            </a:lvl1pPr>
          </a:lstStyle>
          <a:p>
            <a:r>
              <a:rPr lang="en-US" smtClean="0"/>
              <a:t>Click to edit Master title style</a:t>
            </a:r>
            <a:endParaRPr lang="ar-EG"/>
          </a:p>
        </p:txBody>
      </p:sp>
      <p:sp>
        <p:nvSpPr>
          <p:cNvPr id="3" name="Content Placeholder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EG"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3472030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2600"/>
            </a:lvl1pPr>
          </a:lstStyle>
          <a:p>
            <a:r>
              <a:rPr lang="en-US" smtClean="0"/>
              <a:t>Click to edit Master title style</a:t>
            </a:r>
            <a:endParaRPr lang="ar-EG"/>
          </a:p>
        </p:txBody>
      </p:sp>
      <p:sp>
        <p:nvSpPr>
          <p:cNvPr id="3" name="Picture Placeholder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ar-EG"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ar-EG"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12978198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E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12070261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5125"/>
            <a:ext cx="2135981" cy="5811838"/>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681037" y="365125"/>
            <a:ext cx="628411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784B22D9-9EBB-443E-B567-83B6F071CB41}" type="datetimeFigureOut">
              <a:rPr lang="ar-EG">
                <a:solidFill>
                  <a:prstClr val="black">
                    <a:tint val="75000"/>
                  </a:prstClr>
                </a:solidFill>
              </a:rPr>
              <a:pPr/>
              <a:t>11/11/1434</a:t>
            </a:fld>
            <a:endParaRPr lang="ar-E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ar-E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FCE7E4-3E28-4CE0-B3C5-9AA62274EE7B}" type="slidenum">
              <a:rPr lang="ar-EG">
                <a:solidFill>
                  <a:prstClr val="black">
                    <a:tint val="75000"/>
                  </a:prstClr>
                </a:solidFill>
              </a:rPr>
              <a:pPr/>
              <a:t>‹#›</a:t>
            </a:fld>
            <a:endParaRPr lang="ar-EG" dirty="0">
              <a:solidFill>
                <a:prstClr val="black">
                  <a:tint val="75000"/>
                </a:prstClr>
              </a:solidFill>
            </a:endParaRPr>
          </a:p>
        </p:txBody>
      </p:sp>
    </p:spTree>
    <p:extLst>
      <p:ext uri="{BB962C8B-B14F-4D97-AF65-F5344CB8AC3E}">
        <p14:creationId xmlns:p14="http://schemas.microsoft.com/office/powerpoint/2010/main" val="2778147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1" anchor="ctr">
            <a:normAutofit/>
          </a:bodyPr>
          <a:lstStyle/>
          <a:p>
            <a:r>
              <a:rPr lang="en-US" smtClean="0"/>
              <a:t>Click to edit Master title style</a:t>
            </a:r>
            <a:endParaRPr lang="ar-EG"/>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2"/>
          </p:nvPr>
        </p:nvSpPr>
        <p:spPr>
          <a:xfrm>
            <a:off x="6996113" y="6356351"/>
            <a:ext cx="2228850" cy="365125"/>
          </a:xfrm>
          <a:prstGeom prst="rect">
            <a:avLst/>
          </a:prstGeom>
        </p:spPr>
        <p:txBody>
          <a:bodyPr vert="horz" lIns="91440" tIns="45720" rIns="91440" bIns="45720" rtlCol="1" anchor="ctr"/>
          <a:lstStyle>
            <a:lvl1pPr algn="r">
              <a:defRPr sz="975">
                <a:solidFill>
                  <a:schemeClr val="tx1">
                    <a:tint val="75000"/>
                  </a:schemeClr>
                </a:solidFill>
              </a:defRPr>
            </a:lvl1pPr>
          </a:lstStyle>
          <a:p>
            <a:pPr fontAlgn="auto">
              <a:spcBef>
                <a:spcPts val="0"/>
              </a:spcBef>
              <a:spcAft>
                <a:spcPts val="0"/>
              </a:spcAft>
            </a:pPr>
            <a:fld id="{784B22D9-9EBB-443E-B567-83B6F071CB41}" type="datetimeFigureOut">
              <a:rPr lang="ar-EG" smtClean="0">
                <a:solidFill>
                  <a:prstClr val="black">
                    <a:tint val="75000"/>
                  </a:prstClr>
                </a:solidFill>
                <a:latin typeface="Calibri" panose="020F0502020204030204"/>
              </a:rPr>
              <a:pPr fontAlgn="auto">
                <a:spcBef>
                  <a:spcPts val="0"/>
                </a:spcBef>
                <a:spcAft>
                  <a:spcPts val="0"/>
                </a:spcAft>
              </a:pPr>
              <a:t>11/11/1434</a:t>
            </a:fld>
            <a:endParaRPr lang="ar-EG" dirty="0" smtClean="0">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1" anchor="ctr"/>
          <a:lstStyle>
            <a:lvl1pPr algn="ctr">
              <a:defRPr sz="975">
                <a:solidFill>
                  <a:schemeClr val="tx1">
                    <a:tint val="75000"/>
                  </a:schemeClr>
                </a:solidFill>
              </a:defRPr>
            </a:lvl1pPr>
          </a:lstStyle>
          <a:p>
            <a:pPr fontAlgn="auto">
              <a:spcBef>
                <a:spcPts val="0"/>
              </a:spcBef>
              <a:spcAft>
                <a:spcPts val="0"/>
              </a:spcAft>
            </a:pPr>
            <a:endParaRPr lang="ar-EG" dirty="0" smtClean="0">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81038" y="6356351"/>
            <a:ext cx="2228850" cy="365125"/>
          </a:xfrm>
          <a:prstGeom prst="rect">
            <a:avLst/>
          </a:prstGeom>
        </p:spPr>
        <p:txBody>
          <a:bodyPr vert="horz" lIns="91440" tIns="45720" rIns="91440" bIns="45720" rtlCol="1" anchor="ctr"/>
          <a:lstStyle>
            <a:lvl1pPr algn="l">
              <a:defRPr sz="975">
                <a:solidFill>
                  <a:schemeClr val="tx1">
                    <a:tint val="75000"/>
                  </a:schemeClr>
                </a:solidFill>
              </a:defRPr>
            </a:lvl1pPr>
          </a:lstStyle>
          <a:p>
            <a:pPr fontAlgn="auto">
              <a:spcBef>
                <a:spcPts val="0"/>
              </a:spcBef>
              <a:spcAft>
                <a:spcPts val="0"/>
              </a:spcAft>
            </a:pPr>
            <a:fld id="{53FCE7E4-3E28-4CE0-B3C5-9AA62274EE7B}" type="slidenum">
              <a:rPr lang="ar-EG" smtClean="0">
                <a:solidFill>
                  <a:prstClr val="black">
                    <a:tint val="75000"/>
                  </a:prstClr>
                </a:solidFill>
                <a:latin typeface="Calibri" panose="020F0502020204030204"/>
              </a:rPr>
              <a:pPr fontAlgn="auto">
                <a:spcBef>
                  <a:spcPts val="0"/>
                </a:spcBef>
                <a:spcAft>
                  <a:spcPts val="0"/>
                </a:spcAft>
              </a:pPr>
              <a:t>‹#›</a:t>
            </a:fld>
            <a:endParaRPr lang="ar-EG" dirty="0" smtClean="0">
              <a:solidFill>
                <a:prstClr val="black">
                  <a:tint val="75000"/>
                </a:prstClr>
              </a:solidFill>
              <a:latin typeface="Calibri" panose="020F0502020204030204"/>
            </a:endParaRPr>
          </a:p>
        </p:txBody>
      </p:sp>
    </p:spTree>
    <p:extLst>
      <p:ext uri="{BB962C8B-B14F-4D97-AF65-F5344CB8AC3E}">
        <p14:creationId xmlns:p14="http://schemas.microsoft.com/office/powerpoint/2010/main" val="614493139"/>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r" defTabSz="742950" rtl="1"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r" defTabSz="742950" rtl="1"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r" defTabSz="742950" rtl="1"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r" defTabSz="742950" rtl="1"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ar-EG"/>
      </a:defPPr>
      <a:lvl1pPr marL="0" algn="r" defTabSz="742950" rtl="1" eaLnBrk="1" latinLnBrk="0" hangingPunct="1">
        <a:defRPr sz="1463" kern="1200">
          <a:solidFill>
            <a:schemeClr val="tx1"/>
          </a:solidFill>
          <a:latin typeface="+mn-lt"/>
          <a:ea typeface="+mn-ea"/>
          <a:cs typeface="+mn-cs"/>
        </a:defRPr>
      </a:lvl1pPr>
      <a:lvl2pPr marL="371475" algn="r" defTabSz="742950" rtl="1" eaLnBrk="1" latinLnBrk="0" hangingPunct="1">
        <a:defRPr sz="1463" kern="1200">
          <a:solidFill>
            <a:schemeClr val="tx1"/>
          </a:solidFill>
          <a:latin typeface="+mn-lt"/>
          <a:ea typeface="+mn-ea"/>
          <a:cs typeface="+mn-cs"/>
        </a:defRPr>
      </a:lvl2pPr>
      <a:lvl3pPr marL="742950" algn="r" defTabSz="742950" rtl="1" eaLnBrk="1" latinLnBrk="0" hangingPunct="1">
        <a:defRPr sz="1463" kern="1200">
          <a:solidFill>
            <a:schemeClr val="tx1"/>
          </a:solidFill>
          <a:latin typeface="+mn-lt"/>
          <a:ea typeface="+mn-ea"/>
          <a:cs typeface="+mn-cs"/>
        </a:defRPr>
      </a:lvl3pPr>
      <a:lvl4pPr marL="1114425" algn="r" defTabSz="742950" rtl="1" eaLnBrk="1" latinLnBrk="0" hangingPunct="1">
        <a:defRPr sz="1463" kern="1200">
          <a:solidFill>
            <a:schemeClr val="tx1"/>
          </a:solidFill>
          <a:latin typeface="+mn-lt"/>
          <a:ea typeface="+mn-ea"/>
          <a:cs typeface="+mn-cs"/>
        </a:defRPr>
      </a:lvl4pPr>
      <a:lvl5pPr marL="1485900" algn="r" defTabSz="742950" rtl="1" eaLnBrk="1" latinLnBrk="0" hangingPunct="1">
        <a:defRPr sz="1463" kern="1200">
          <a:solidFill>
            <a:schemeClr val="tx1"/>
          </a:solidFill>
          <a:latin typeface="+mn-lt"/>
          <a:ea typeface="+mn-ea"/>
          <a:cs typeface="+mn-cs"/>
        </a:defRPr>
      </a:lvl5pPr>
      <a:lvl6pPr marL="1857375" algn="r" defTabSz="742950" rtl="1" eaLnBrk="1" latinLnBrk="0" hangingPunct="1">
        <a:defRPr sz="1463" kern="1200">
          <a:solidFill>
            <a:schemeClr val="tx1"/>
          </a:solidFill>
          <a:latin typeface="+mn-lt"/>
          <a:ea typeface="+mn-ea"/>
          <a:cs typeface="+mn-cs"/>
        </a:defRPr>
      </a:lvl6pPr>
      <a:lvl7pPr marL="2228850" algn="r" defTabSz="742950" rtl="1" eaLnBrk="1" latinLnBrk="0" hangingPunct="1">
        <a:defRPr sz="1463" kern="1200">
          <a:solidFill>
            <a:schemeClr val="tx1"/>
          </a:solidFill>
          <a:latin typeface="+mn-lt"/>
          <a:ea typeface="+mn-ea"/>
          <a:cs typeface="+mn-cs"/>
        </a:defRPr>
      </a:lvl7pPr>
      <a:lvl8pPr marL="2600325" algn="r" defTabSz="742950" rtl="1" eaLnBrk="1" latinLnBrk="0" hangingPunct="1">
        <a:defRPr sz="1463" kern="1200">
          <a:solidFill>
            <a:schemeClr val="tx1"/>
          </a:solidFill>
          <a:latin typeface="+mn-lt"/>
          <a:ea typeface="+mn-ea"/>
          <a:cs typeface="+mn-cs"/>
        </a:defRPr>
      </a:lvl8pPr>
      <a:lvl9pPr marL="2971800" algn="r" defTabSz="742950" rtl="1"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600200"/>
            <a:ext cx="8420100" cy="2003425"/>
          </a:xfrm>
        </p:spPr>
        <p:txBody>
          <a:bodyPr/>
          <a:lstStyle/>
          <a:p>
            <a:pPr eaLnBrk="1" hangingPunct="1"/>
            <a:r>
              <a:rPr lang="ar-SA" spc="-150" dirty="0" smtClean="0">
                <a:solidFill>
                  <a:srgbClr val="0070C0"/>
                </a:solidFill>
                <a:latin typeface="ae_AlMateen" pitchFamily="2" charset="-78"/>
                <a:cs typeface="ae_AlMateen" pitchFamily="2" charset="-78"/>
              </a:rPr>
              <a:t>المحاضرة الأولى</a:t>
            </a:r>
            <a:br>
              <a:rPr lang="ar-SA" spc="-150" dirty="0" smtClean="0">
                <a:solidFill>
                  <a:srgbClr val="0070C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الأسلوب العلمي</a:t>
            </a:r>
            <a:br>
              <a:rPr lang="ar-SA" spc="-150" dirty="0" smtClean="0">
                <a:solidFill>
                  <a:srgbClr val="FF0000"/>
                </a:solidFill>
                <a:latin typeface="ae_AlMateen" pitchFamily="2" charset="-78"/>
                <a:cs typeface="ae_AlMateen" pitchFamily="2" charset="-78"/>
              </a:rPr>
            </a:br>
            <a:r>
              <a:rPr lang="en-US" spc="-150" dirty="0" smtClean="0">
                <a:solidFill>
                  <a:srgbClr val="009900"/>
                </a:solidFill>
                <a:latin typeface="ae_AlMateen" pitchFamily="2" charset="-78"/>
                <a:cs typeface="ae_AlMateen" pitchFamily="2" charset="-78"/>
              </a:rPr>
              <a:t>Scientific Approach</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762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rtl="1" eaLnBrk="1" hangingPunct="1">
              <a:defRPr/>
            </a:pPr>
            <a:r>
              <a:rPr lang="ar-SA" sz="3600" dirty="0" smtClean="0">
                <a:solidFill>
                  <a:srgbClr val="C00000"/>
                </a:solidFill>
                <a:cs typeface="+mn-cs"/>
              </a:rPr>
              <a:t>عناصر محاضرة: </a:t>
            </a:r>
            <a:br>
              <a:rPr lang="ar-SA" sz="3600" dirty="0" smtClean="0">
                <a:solidFill>
                  <a:srgbClr val="C00000"/>
                </a:solidFill>
                <a:cs typeface="+mn-cs"/>
              </a:rPr>
            </a:br>
            <a:r>
              <a:rPr lang="ar-SA" sz="3600" spc="-150" dirty="0" smtClean="0">
                <a:solidFill>
                  <a:srgbClr val="FF0000"/>
                </a:solidFill>
                <a:latin typeface="ae_AlMateen" pitchFamily="2" charset="-78"/>
                <a:cs typeface="+mn-cs"/>
              </a:rPr>
              <a:t>الأسلوب العلمي </a:t>
            </a:r>
            <a:r>
              <a:rPr lang="en-US" sz="3600" spc="-150" dirty="0" smtClean="0">
                <a:solidFill>
                  <a:srgbClr val="FF0000"/>
                </a:solidFill>
                <a:latin typeface="ae_AlMateen" pitchFamily="2" charset="-78"/>
                <a:cs typeface="+mn-cs"/>
              </a:rPr>
              <a:t> </a:t>
            </a:r>
            <a:r>
              <a:rPr lang="en-US" sz="3600" spc="-150" dirty="0" smtClean="0">
                <a:solidFill>
                  <a:srgbClr val="009900"/>
                </a:solidFill>
                <a:latin typeface="ae_AlMateen" pitchFamily="2" charset="-78"/>
                <a:cs typeface="+mn-cs"/>
              </a:rPr>
              <a:t>Scientific </a:t>
            </a:r>
            <a:r>
              <a:rPr lang="en-US" sz="3600" spc="-150" dirty="0">
                <a:solidFill>
                  <a:srgbClr val="009900"/>
                </a:solidFill>
                <a:latin typeface="ae_AlMateen" pitchFamily="2" charset="-78"/>
                <a:cs typeface="+mn-cs"/>
              </a:rPr>
              <a:t>Approach</a:t>
            </a:r>
            <a:endParaRPr lang="en-US" sz="3600" dirty="0">
              <a:solidFill>
                <a:srgbClr val="C00000"/>
              </a:solidFill>
              <a:cs typeface="+mn-cs"/>
            </a:endParaRPr>
          </a:p>
        </p:txBody>
      </p:sp>
      <p:sp>
        <p:nvSpPr>
          <p:cNvPr id="7171" name="Text Placeholder 5"/>
          <p:cNvSpPr>
            <a:spLocks noGrp="1"/>
          </p:cNvSpPr>
          <p:nvPr>
            <p:ph idx="1"/>
          </p:nvPr>
        </p:nvSpPr>
        <p:spPr>
          <a:xfrm>
            <a:off x="495300" y="1600200"/>
            <a:ext cx="8915400" cy="4343399"/>
          </a:xfrm>
        </p:spPr>
        <p:txBody>
          <a:bodyPr/>
          <a:lstStyle/>
          <a:p>
            <a:pPr rtl="1" eaLnBrk="1" hangingPunct="1">
              <a:buFont typeface="Arial" pitchFamily="34" charset="0"/>
              <a:buChar char="•"/>
            </a:pPr>
            <a:r>
              <a:rPr lang="ar-SA" b="1" dirty="0" smtClean="0">
                <a:solidFill>
                  <a:srgbClr val="0070C0"/>
                </a:solidFill>
                <a:cs typeface="Arial" pitchFamily="34" charset="0"/>
              </a:rPr>
              <a:t>تمهيد</a:t>
            </a:r>
          </a:p>
          <a:p>
            <a:pPr rtl="1" eaLnBrk="1" hangingPunct="1">
              <a:buFont typeface="Arial" pitchFamily="34" charset="0"/>
              <a:buChar char="•"/>
            </a:pPr>
            <a:r>
              <a:rPr lang="ar-SA" b="1" dirty="0" smtClean="0">
                <a:solidFill>
                  <a:srgbClr val="FF0000"/>
                </a:solidFill>
                <a:cs typeface="Arial" pitchFamily="34" charset="0"/>
              </a:rPr>
              <a:t>تحديد المشكلة </a:t>
            </a:r>
            <a:r>
              <a:rPr lang="en-US" b="1" dirty="0" smtClean="0">
                <a:solidFill>
                  <a:srgbClr val="FF0000"/>
                </a:solidFill>
                <a:cs typeface="Arial" pitchFamily="34" charset="0"/>
              </a:rPr>
              <a:t>Problem</a:t>
            </a:r>
            <a:r>
              <a:rPr lang="ar-SA" b="1" dirty="0" smtClean="0">
                <a:solidFill>
                  <a:srgbClr val="FF0000"/>
                </a:solidFill>
                <a:cs typeface="Arial" pitchFamily="34" charset="0"/>
              </a:rPr>
              <a:t>.</a:t>
            </a:r>
          </a:p>
          <a:p>
            <a:pPr rtl="1" eaLnBrk="1" hangingPunct="1">
              <a:buFont typeface="Arial" pitchFamily="34" charset="0"/>
              <a:buChar char="•"/>
            </a:pPr>
            <a:r>
              <a:rPr lang="ar-SA" b="1" dirty="0" smtClean="0">
                <a:solidFill>
                  <a:srgbClr val="009900"/>
                </a:solidFill>
                <a:cs typeface="Arial" pitchFamily="34" charset="0"/>
              </a:rPr>
              <a:t>صياغة الفرضيات </a:t>
            </a:r>
            <a:r>
              <a:rPr lang="en-US" b="1" dirty="0" smtClean="0">
                <a:solidFill>
                  <a:srgbClr val="009900"/>
                </a:solidFill>
                <a:cs typeface="Arial" pitchFamily="34" charset="0"/>
              </a:rPr>
              <a:t>Hypothesis</a:t>
            </a:r>
            <a:r>
              <a:rPr lang="ar-SA" b="1" dirty="0" smtClean="0">
                <a:solidFill>
                  <a:srgbClr val="009900"/>
                </a:solidFill>
                <a:cs typeface="Arial" pitchFamily="34" charset="0"/>
              </a:rPr>
              <a:t>.</a:t>
            </a:r>
          </a:p>
          <a:p>
            <a:pPr rtl="1" eaLnBrk="1" hangingPunct="1">
              <a:buFont typeface="Arial" pitchFamily="34" charset="0"/>
              <a:buChar char="•"/>
            </a:pPr>
            <a:r>
              <a:rPr lang="ar-SA" b="1" dirty="0" smtClean="0">
                <a:solidFill>
                  <a:srgbClr val="FF0000"/>
                </a:solidFill>
                <a:cs typeface="Arial" pitchFamily="34" charset="0"/>
              </a:rPr>
              <a:t>جمع البيانات وتصنيفها </a:t>
            </a:r>
            <a:r>
              <a:rPr lang="en-US" b="1" dirty="0" smtClean="0">
                <a:solidFill>
                  <a:srgbClr val="FF0000"/>
                </a:solidFill>
                <a:cs typeface="Arial" pitchFamily="34" charset="0"/>
              </a:rPr>
              <a:t>Data collection</a:t>
            </a:r>
            <a:r>
              <a:rPr lang="ar-SA" b="1" dirty="0" smtClean="0">
                <a:solidFill>
                  <a:srgbClr val="FF0000"/>
                </a:solidFill>
                <a:cs typeface="Arial" pitchFamily="34" charset="0"/>
              </a:rPr>
              <a:t>.</a:t>
            </a:r>
          </a:p>
          <a:p>
            <a:pPr rtl="1" eaLnBrk="1" hangingPunct="1">
              <a:buFont typeface="Arial" pitchFamily="34" charset="0"/>
              <a:buChar char="•"/>
            </a:pPr>
            <a:r>
              <a:rPr lang="ar-SA" b="1" smtClean="0">
                <a:solidFill>
                  <a:srgbClr val="009900"/>
                </a:solidFill>
                <a:cs typeface="Arial" pitchFamily="34" charset="0"/>
              </a:rPr>
              <a:t>تحليل </a:t>
            </a:r>
            <a:r>
              <a:rPr lang="ar-SA" b="1" dirty="0" smtClean="0">
                <a:solidFill>
                  <a:srgbClr val="009900"/>
                </a:solidFill>
                <a:cs typeface="Arial" pitchFamily="34" charset="0"/>
              </a:rPr>
              <a:t>البيانات وتفسير النتائج </a:t>
            </a:r>
            <a:r>
              <a:rPr lang="en-US" b="1" dirty="0" smtClean="0">
                <a:solidFill>
                  <a:srgbClr val="009900"/>
                </a:solidFill>
                <a:cs typeface="Arial" pitchFamily="34" charset="0"/>
              </a:rPr>
              <a:t>Data analysis</a:t>
            </a:r>
            <a:r>
              <a:rPr lang="ar-SA" b="1" dirty="0" smtClean="0">
                <a:solidFill>
                  <a:srgbClr val="009900"/>
                </a:solidFill>
                <a:cs typeface="Arial" pitchFamily="34" charset="0"/>
              </a:rPr>
              <a:t>.</a:t>
            </a:r>
          </a:p>
          <a:p>
            <a:pPr rtl="1" eaLnBrk="1" hangingPunct="1">
              <a:buFont typeface="Arial" pitchFamily="34" charset="0"/>
              <a:buChar char="•"/>
            </a:pPr>
            <a:r>
              <a:rPr lang="ar-SA" b="1" dirty="0" smtClean="0">
                <a:solidFill>
                  <a:srgbClr val="FF0000"/>
                </a:solidFill>
                <a:cs typeface="Arial" pitchFamily="34" charset="0"/>
              </a:rPr>
              <a:t>التعميمات </a:t>
            </a:r>
            <a:r>
              <a:rPr lang="en-US" b="1" dirty="0" smtClean="0">
                <a:solidFill>
                  <a:srgbClr val="FF0000"/>
                </a:solidFill>
                <a:cs typeface="Arial" pitchFamily="34" charset="0"/>
              </a:rPr>
              <a:t>Generalizations</a:t>
            </a:r>
            <a:r>
              <a:rPr lang="ar-SA" b="1" dirty="0">
                <a:solidFill>
                  <a:srgbClr val="FF0000"/>
                </a:solidFill>
                <a:cs typeface="Arial" pitchFamily="34" charset="0"/>
              </a:rPr>
              <a:t> </a:t>
            </a:r>
            <a:r>
              <a:rPr lang="ar-SA" b="1" dirty="0" smtClean="0">
                <a:solidFill>
                  <a:srgbClr val="FF0000"/>
                </a:solidFill>
                <a:cs typeface="Arial" pitchFamily="34" charset="0"/>
              </a:rPr>
              <a:t>، والقوانين </a:t>
            </a:r>
            <a:r>
              <a:rPr lang="en-US" b="1" dirty="0" smtClean="0">
                <a:solidFill>
                  <a:srgbClr val="FF0000"/>
                </a:solidFill>
                <a:cs typeface="Arial" pitchFamily="34" charset="0"/>
              </a:rPr>
              <a:t>lows</a:t>
            </a:r>
            <a:r>
              <a:rPr lang="ar-SA" b="1" dirty="0" smtClean="0">
                <a:solidFill>
                  <a:srgbClr val="FF0000"/>
                </a:solidFill>
                <a:cs typeface="Arial" pitchFamily="34" charset="0"/>
              </a:rPr>
              <a:t>.</a:t>
            </a:r>
          </a:p>
          <a:p>
            <a:pPr rtl="1" eaLnBrk="1" hangingPunct="1">
              <a:buFont typeface="Arial" pitchFamily="34" charset="0"/>
              <a:buChar char="•"/>
            </a:pPr>
            <a:r>
              <a:rPr lang="ar-SA" b="1" dirty="0" smtClean="0">
                <a:solidFill>
                  <a:srgbClr val="009900"/>
                </a:solidFill>
                <a:cs typeface="Arial" pitchFamily="34" charset="0"/>
              </a:rPr>
              <a:t>تخطيط هيكلي لخطوات المنهج الكمي </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838200"/>
            <a:ext cx="9906000" cy="480131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550" dirty="0" smtClean="0"/>
              <a:t>يعتمد </a:t>
            </a:r>
            <a:r>
              <a:rPr lang="ar-SA" sz="2550" b="1" i="1" u="sng" dirty="0" smtClean="0">
                <a:solidFill>
                  <a:srgbClr val="002060"/>
                </a:solidFill>
              </a:rPr>
              <a:t>المنهج الكمي </a:t>
            </a:r>
            <a:r>
              <a:rPr lang="ar-SA" sz="2550" dirty="0" smtClean="0"/>
              <a:t>على عمليتي القياس والتحليل، مستخدما في ذلك الأرقام للوصول إلى نتائج موضوعية دقيقة ومحددة، إذ يعتمد المنهج على جمع البيانات عن الظاهرات الجغرافية المختلفة، ثم يتم تحليل تلك البيانات إحصائياً، لنحصل بذلك على أدق صورة لهذه الظاهرات، بالإضافة إلى توضيح العلاقات بين متغيرات الظاهرة الواحدة، مستخدمين في ذلك الأساليب والوسائل العلمية الحديثة. ويتطلب </a:t>
            </a:r>
            <a:r>
              <a:rPr lang="ar-SA" sz="2550" b="1" i="1" u="sng" dirty="0" smtClean="0">
                <a:solidFill>
                  <a:srgbClr val="002060"/>
                </a:solidFill>
              </a:rPr>
              <a:t>المنهج الكمي </a:t>
            </a:r>
            <a:r>
              <a:rPr lang="ar-SA" sz="2550" dirty="0" smtClean="0"/>
              <a:t>الاستعانة بعلوم بحتة مثل علوم الإحصاء والرياضيات، بالإضافة إلى استخدام النماذج </a:t>
            </a:r>
            <a:r>
              <a:rPr lang="en-US" sz="2550" dirty="0" smtClean="0"/>
              <a:t>Models</a:t>
            </a:r>
            <a:r>
              <a:rPr lang="ar-SA" sz="2550" dirty="0" smtClean="0"/>
              <a:t> والنظم </a:t>
            </a:r>
            <a:r>
              <a:rPr lang="en-US" sz="2550" dirty="0" smtClean="0"/>
              <a:t>Systems</a:t>
            </a:r>
            <a:r>
              <a:rPr lang="ar-SA" sz="2550" dirty="0" smtClean="0"/>
              <a:t> التي أثبتت جدارة علمية في كثير من الدراسات العلمية المتخصصة مثل الدراسات الكيميائية والفيزيائية وغيرها.</a:t>
            </a:r>
          </a:p>
          <a:p>
            <a:pPr algn="just"/>
            <a:r>
              <a:rPr lang="ar-SA" sz="2550" dirty="0" smtClean="0"/>
              <a:t>ويمكن القول أن بدايات استخدام </a:t>
            </a:r>
            <a:r>
              <a:rPr lang="ar-SA" sz="2550" b="1" i="1" u="sng" dirty="0" smtClean="0">
                <a:solidFill>
                  <a:srgbClr val="002060"/>
                </a:solidFill>
              </a:rPr>
              <a:t>المنهج الكمي </a:t>
            </a:r>
            <a:r>
              <a:rPr lang="ar-SA" sz="2550" dirty="0" smtClean="0"/>
              <a:t>في الدراسات الجغرافية تعود إلى النصف الثاني من القرن العشرين، إذ شهد علم الجغرافيا وقتها تطورت كبيرة وسريعة في أساليب البحث الجغرافي، حتى أنه قد عرف هذا التطور باسم </a:t>
            </a:r>
            <a:r>
              <a:rPr lang="ar-SA" sz="2550" b="1" i="1" u="sng" dirty="0" smtClean="0">
                <a:solidFill>
                  <a:srgbClr val="C00000"/>
                </a:solidFill>
              </a:rPr>
              <a:t>( الثورة الكمية في الجغرافيا)، </a:t>
            </a:r>
            <a:r>
              <a:rPr lang="ar-SA" sz="2550" dirty="0" smtClean="0"/>
              <a:t>حيث بدأ وقتها ولأول مرة الاعتماد على أساليب التحليل الإحصائي لإظهار العلاقات المتبادلة بين الظاهرات الجغرافية المختلفة.</a:t>
            </a:r>
            <a:endParaRPr lang="ar-SA" sz="255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683555"/>
            <a:ext cx="9906000" cy="494750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450" dirty="0" smtClean="0"/>
              <a:t>اعتمد الجغرافيون على </a:t>
            </a:r>
            <a:r>
              <a:rPr lang="ar-SA" sz="2450" b="1" i="1" u="sng" dirty="0" smtClean="0">
                <a:solidFill>
                  <a:srgbClr val="002060"/>
                </a:solidFill>
              </a:rPr>
              <a:t>المنهج الكمي </a:t>
            </a:r>
            <a:r>
              <a:rPr lang="ar-SA" sz="2450" dirty="0" smtClean="0"/>
              <a:t>لكونه يقود الباحث إلى الأسلوب الصحيح في التحليل، بالإضافة إلى الحصول على افضل النتائج وأكثرها مصداقية ودقة. فالباحث في مجال الجغرافيا يحتاج في دراسته إلى منهج يقوده إلى استخلاص النتائج، وتحقيق فروض الدراسة وإثباتها، بالإضافة إلى استبعاد جميع العوامل غير المرغوب فيها، والتي قد تؤثر سلباً في نتائج الدراسة وفى سير البحث. كما يحتاج الباحث إلى إجراء بعض التحليلات الكمية كالمتوسطات ومقاييس التشتت ومعاملات الارتباط ومقاييس الدلالة وغيرها.</a:t>
            </a:r>
          </a:p>
          <a:p>
            <a:pPr algn="just"/>
            <a:r>
              <a:rPr lang="ar-SA" sz="2450" dirty="0" smtClean="0"/>
              <a:t>ويحاول الباحث بعد إجراء التحليلات الإحصائية المختلفة واستخلاص النتائج ــ معتمدا في ذلك ومستعينا  </a:t>
            </a:r>
            <a:r>
              <a:rPr lang="ar-SA" sz="2450" b="1" i="1" u="sng" dirty="0" smtClean="0">
                <a:solidFill>
                  <a:srgbClr val="002060"/>
                </a:solidFill>
              </a:rPr>
              <a:t>بالمنهج الكمي ــ </a:t>
            </a:r>
            <a:r>
              <a:rPr lang="ar-SA" sz="2450" dirty="0" smtClean="0"/>
              <a:t>الوصول إلى </a:t>
            </a:r>
            <a:r>
              <a:rPr lang="ar-SA" sz="2450" b="1" i="1" u="sng" dirty="0" smtClean="0">
                <a:solidFill>
                  <a:srgbClr val="002060"/>
                </a:solidFill>
              </a:rPr>
              <a:t>درجة ثبات </a:t>
            </a:r>
            <a:r>
              <a:rPr lang="ar-SA" sz="2450" dirty="0" smtClean="0"/>
              <a:t>هذه النتائج </a:t>
            </a:r>
            <a:r>
              <a:rPr lang="en-US" sz="2450" b="1" i="1" u="sng" dirty="0" smtClean="0">
                <a:solidFill>
                  <a:srgbClr val="002060"/>
                </a:solidFill>
              </a:rPr>
              <a:t>Reliability</a:t>
            </a:r>
            <a:r>
              <a:rPr lang="ar-SA" sz="2450" dirty="0" smtClean="0"/>
              <a:t>، وهى خطوة مهمة من خطوات البحث العلمي بشكل عام والجغرافي بشكل خاص، فعندما لا تستطيع الطرق والأساليب الإحصائية أن تصل إلى مرتبة التأكد من النتائج التي توصل إليها الباحث لحل مشكلة ما، فإن الباحث قد يلجأ إلى وضع النتائج في صورة </a:t>
            </a:r>
            <a:r>
              <a:rPr lang="ar-SA" sz="2450" b="1" i="1" u="sng" dirty="0" smtClean="0">
                <a:solidFill>
                  <a:srgbClr val="002060"/>
                </a:solidFill>
              </a:rPr>
              <a:t>احتمالية </a:t>
            </a:r>
            <a:r>
              <a:rPr lang="en-US" sz="2450" b="1" i="1" u="sng" dirty="0" smtClean="0">
                <a:solidFill>
                  <a:srgbClr val="002060"/>
                </a:solidFill>
              </a:rPr>
              <a:t>Probability</a:t>
            </a:r>
            <a:r>
              <a:rPr lang="ar-SA" sz="2450" b="1" i="1" u="sng" dirty="0" smtClean="0">
                <a:solidFill>
                  <a:srgbClr val="002060"/>
                </a:solidFill>
              </a:rPr>
              <a:t>، </a:t>
            </a:r>
            <a:r>
              <a:rPr lang="ar-SA" sz="2450" dirty="0" smtClean="0"/>
              <a:t>محدداً درجة الاحتمال، والتي تتوقف بدورها على درجة دقة البيانات التي اعتمد عليها الباحث بالإضافة إلى دقة إجراء التحليلات الجغرافية .</a:t>
            </a:r>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2070060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683555"/>
            <a:ext cx="9906000" cy="503984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endParaRPr lang="ar-SA" sz="2450" dirty="0" smtClean="0"/>
          </a:p>
          <a:p>
            <a:pPr algn="just"/>
            <a:endParaRPr lang="ar-SA" sz="2450" dirty="0"/>
          </a:p>
          <a:p>
            <a:pPr algn="just"/>
            <a:endParaRPr lang="ar-SA" sz="2450" dirty="0" smtClean="0"/>
          </a:p>
          <a:p>
            <a:pPr algn="just"/>
            <a:endParaRPr lang="ar-SA" sz="2450" dirty="0"/>
          </a:p>
          <a:p>
            <a:pPr algn="just"/>
            <a:endParaRPr lang="ar-SA" sz="2450" dirty="0" smtClean="0"/>
          </a:p>
          <a:p>
            <a:pPr algn="just"/>
            <a:endParaRPr lang="ar-SA" sz="2450" dirty="0"/>
          </a:p>
          <a:p>
            <a:pPr algn="just"/>
            <a:endParaRPr lang="ar-SA" sz="2450" dirty="0" smtClean="0"/>
          </a:p>
          <a:p>
            <a:pPr algn="just"/>
            <a:r>
              <a:rPr lang="ar-SA" sz="2600" b="1" i="1" u="sng" dirty="0" smtClean="0">
                <a:solidFill>
                  <a:srgbClr val="C00000"/>
                </a:solidFill>
              </a:rPr>
              <a:t>الدقة</a:t>
            </a:r>
            <a:r>
              <a:rPr lang="ar-SA" sz="2450" b="1" i="1" u="sng" dirty="0" smtClean="0">
                <a:solidFill>
                  <a:srgbClr val="C00000"/>
                </a:solidFill>
              </a:rPr>
              <a:t>: </a:t>
            </a:r>
            <a:r>
              <a:rPr lang="ar-SA" sz="2450" dirty="0" smtClean="0"/>
              <a:t>إن </a:t>
            </a:r>
            <a:r>
              <a:rPr lang="ar-SA" sz="2450" b="1" i="1" u="sng" dirty="0" smtClean="0">
                <a:solidFill>
                  <a:srgbClr val="002060"/>
                </a:solidFill>
              </a:rPr>
              <a:t>المنهج الكمي </a:t>
            </a:r>
            <a:r>
              <a:rPr lang="ar-SA" sz="2450" dirty="0" smtClean="0"/>
              <a:t>يساعد الباحث على إضفاء الدقة العلمية على عملية الوصف التي كانت متبعة إبان الاعتماد على المنهج الوصفي في الدراسات الجغرافية. ودقة الوصف تحتاج دائما إلى اختيار مدى ثبات النتائج التي توصل إليها الباحث.</a:t>
            </a:r>
          </a:p>
          <a:p>
            <a:pPr algn="just"/>
            <a:r>
              <a:rPr lang="ar-SA" sz="2600" b="1" i="1" u="sng" dirty="0" smtClean="0">
                <a:solidFill>
                  <a:srgbClr val="C00000"/>
                </a:solidFill>
              </a:rPr>
              <a:t>التعميم</a:t>
            </a:r>
            <a:r>
              <a:rPr lang="ar-SA" sz="2450" dirty="0" smtClean="0"/>
              <a:t>: </a:t>
            </a:r>
            <a:r>
              <a:rPr lang="ar-SA" sz="2450" b="1" i="1" u="sng" dirty="0" smtClean="0">
                <a:solidFill>
                  <a:srgbClr val="002060"/>
                </a:solidFill>
              </a:rPr>
              <a:t>المنهج الكمي </a:t>
            </a:r>
            <a:r>
              <a:rPr lang="ar-SA" sz="2450" dirty="0" smtClean="0"/>
              <a:t> يمكن الباحث من استخلاص النتائج العامة من النتائج الجزئية، فمثل هذه النتائج لا يمكن استخلاصها إلا تبعاً لقواعد إحصائية. كما يستطيع الباحث أن يحدد درجة احتمال صحة التعميم الذى يصل إليه، مما يساعده على التنبؤ بالنتائج التي يحتمل أن يحصل عليها الباحث.</a:t>
            </a:r>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grpSp>
        <p:nvGrpSpPr>
          <p:cNvPr id="7" name="Organization Chart 5"/>
          <p:cNvGrpSpPr>
            <a:grpSpLocks noChangeAspect="1"/>
          </p:cNvGrpSpPr>
          <p:nvPr/>
        </p:nvGrpSpPr>
        <p:grpSpPr bwMode="auto">
          <a:xfrm>
            <a:off x="228601" y="914040"/>
            <a:ext cx="8792271" cy="1981560"/>
            <a:chOff x="1704" y="1305"/>
            <a:chExt cx="894" cy="561"/>
          </a:xfrm>
        </p:grpSpPr>
        <p:cxnSp>
          <p:nvCxnSpPr>
            <p:cNvPr id="1028" name="_s1028"/>
            <p:cNvCxnSpPr>
              <a:cxnSpLocks noChangeShapeType="1"/>
              <a:stCxn id="10" idx="0"/>
              <a:endCxn id="8" idx="2"/>
            </p:cNvCxnSpPr>
            <p:nvPr/>
          </p:nvCxnSpPr>
          <p:spPr bwMode="auto">
            <a:xfrm rot="16200000" flipV="1">
              <a:off x="2212" y="1439"/>
              <a:ext cx="261" cy="317"/>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9" idx="0"/>
              <a:endCxn id="8" idx="2"/>
            </p:cNvCxnSpPr>
            <p:nvPr/>
          </p:nvCxnSpPr>
          <p:spPr bwMode="auto">
            <a:xfrm rot="5400000" flipH="1" flipV="1">
              <a:off x="1893" y="1437"/>
              <a:ext cx="261" cy="321"/>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8" name="_s1030"/>
            <p:cNvSpPr>
              <a:spLocks noChangeArrowheads="1"/>
            </p:cNvSpPr>
            <p:nvPr/>
          </p:nvSpPr>
          <p:spPr bwMode="auto">
            <a:xfrm>
              <a:off x="1811" y="1305"/>
              <a:ext cx="746" cy="162"/>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300" b="0" i="0" u="none" strike="noStrike" cap="none" normalizeH="0" baseline="0" dirty="0" smtClean="0">
                  <a:ln>
                    <a:noFill/>
                  </a:ln>
                  <a:solidFill>
                    <a:schemeClr val="tx1"/>
                  </a:solidFill>
                  <a:effectLst/>
                  <a:latin typeface="Arial" panose="020B0604020202020204" pitchFamily="34" charset="0"/>
                  <a:cs typeface="PT Bold Heading" pitchFamily="2" charset="-78"/>
                </a:rPr>
                <a:t>مزايا</a:t>
              </a:r>
              <a:r>
                <a:rPr kumimoji="0" lang="ar-SA" sz="3300" b="0" i="0" u="none" strike="noStrike" cap="none" normalizeH="0" dirty="0" smtClean="0">
                  <a:ln>
                    <a:noFill/>
                  </a:ln>
                  <a:solidFill>
                    <a:schemeClr val="tx1"/>
                  </a:solidFill>
                  <a:effectLst/>
                  <a:latin typeface="Arial" panose="020B0604020202020204" pitchFamily="34" charset="0"/>
                  <a:cs typeface="PT Bold Heading" pitchFamily="2" charset="-78"/>
                </a:rPr>
                <a:t> الأسلوب الكمي</a:t>
              </a:r>
              <a:endParaRPr kumimoji="0" lang="en-US" sz="3300" b="0" i="0" u="none" strike="noStrike" cap="none" normalizeH="0" baseline="0" dirty="0" smtClean="0">
                <a:ln>
                  <a:noFill/>
                </a:ln>
                <a:solidFill>
                  <a:schemeClr val="tx1"/>
                </a:solidFill>
                <a:effectLst/>
                <a:latin typeface="Arial" panose="020B0604020202020204" pitchFamily="34" charset="0"/>
                <a:cs typeface="PT Bold Heading" pitchFamily="2" charset="-78"/>
              </a:endParaRPr>
            </a:p>
          </p:txBody>
        </p:sp>
        <p:sp>
          <p:nvSpPr>
            <p:cNvPr id="9" name="_s1031"/>
            <p:cNvSpPr>
              <a:spLocks noChangeArrowheads="1"/>
            </p:cNvSpPr>
            <p:nvPr/>
          </p:nvSpPr>
          <p:spPr bwMode="auto">
            <a:xfrm>
              <a:off x="1704" y="1728"/>
              <a:ext cx="318" cy="138"/>
            </a:xfrm>
            <a:prstGeom prst="roundRect">
              <a:avLst>
                <a:gd name="adj" fmla="val 16667"/>
              </a:avLst>
            </a:prstGeom>
            <a:solidFill>
              <a:srgbClr val="FF99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تحديد العوامل المؤثرة</a:t>
              </a:r>
              <a:endParaRPr kumimoji="0" lang="en-US"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0" name="_s1032"/>
            <p:cNvSpPr>
              <a:spLocks noChangeArrowheads="1"/>
            </p:cNvSpPr>
            <p:nvPr/>
          </p:nvSpPr>
          <p:spPr bwMode="auto">
            <a:xfrm>
              <a:off x="2404" y="1728"/>
              <a:ext cx="194" cy="138"/>
            </a:xfrm>
            <a:prstGeom prst="roundRect">
              <a:avLst>
                <a:gd name="adj" fmla="val 16667"/>
              </a:avLst>
            </a:prstGeom>
            <a:solidFill>
              <a:srgbClr val="FF99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الدقة</a:t>
              </a:r>
              <a:endParaRPr kumimoji="0" lang="en-US"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grpSp>
      <p:sp>
        <p:nvSpPr>
          <p:cNvPr id="35" name="_s1032"/>
          <p:cNvSpPr>
            <a:spLocks noChangeArrowheads="1"/>
          </p:cNvSpPr>
          <p:nvPr/>
        </p:nvSpPr>
        <p:spPr bwMode="auto">
          <a:xfrm>
            <a:off x="4081047" y="2403601"/>
            <a:ext cx="1972954" cy="491999"/>
          </a:xfrm>
          <a:prstGeom prst="roundRect">
            <a:avLst>
              <a:gd name="adj" fmla="val 16667"/>
            </a:avLst>
          </a:prstGeom>
          <a:solidFill>
            <a:srgbClr val="FF99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ar-SA" sz="3300" dirty="0" smtClean="0"/>
              <a:t>التعميم</a:t>
            </a:r>
            <a:endParaRPr kumimoji="0" lang="en-US"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5417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683555"/>
            <a:ext cx="9906000" cy="50013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endParaRPr lang="ar-SA" sz="2450" dirty="0" smtClean="0"/>
          </a:p>
          <a:p>
            <a:pPr algn="just"/>
            <a:endParaRPr lang="ar-SA" sz="2450" dirty="0"/>
          </a:p>
          <a:p>
            <a:pPr algn="just"/>
            <a:endParaRPr lang="ar-SA" sz="2450" dirty="0" smtClean="0"/>
          </a:p>
          <a:p>
            <a:pPr algn="just"/>
            <a:endParaRPr lang="ar-SA" sz="2450" dirty="0"/>
          </a:p>
          <a:p>
            <a:pPr algn="just"/>
            <a:endParaRPr lang="ar-SA" sz="2450" dirty="0" smtClean="0"/>
          </a:p>
          <a:p>
            <a:pPr algn="just"/>
            <a:endParaRPr lang="ar-SA" sz="2450" dirty="0"/>
          </a:p>
          <a:p>
            <a:pPr algn="just"/>
            <a:r>
              <a:rPr lang="ar-SA" sz="2500" b="1" i="1" u="sng" dirty="0" smtClean="0">
                <a:solidFill>
                  <a:srgbClr val="C00000"/>
                </a:solidFill>
              </a:rPr>
              <a:t>تحديد العوامل المؤثرة: </a:t>
            </a:r>
            <a:r>
              <a:rPr lang="ar-SA" sz="2450" dirty="0" smtClean="0"/>
              <a:t>تعتمد الأبحاث الجغرافية على تحديد أثر عامل محدد دون غيره من العوامل، إذ أن الظاهرات الجغرافية من التعقد والتشابك والتغير والتدرج في الشكل والتوزيع، مما يجعل من الصعب إيضاح أثر عامل وحد دون غيره من العوامل بالوسائل العادية. ومن هنا كان لابد من اللجوء إلى الوسائل الكمية والإحصائية لفصل عامل واحد من العوامل المحتملة وتحديد دوره، مع إبعاد أثر العوامل الأخرى التي لا يستطيع الباحث تفاديها في أبحاثه بالطرق العادية.</a:t>
            </a:r>
          </a:p>
          <a:p>
            <a:pPr algn="just"/>
            <a:r>
              <a:rPr lang="ar-SA" sz="2450" dirty="0" smtClean="0"/>
              <a:t>وهناك عوامل كثيرة تؤثر في نتائج الأبحاث كعامل الصدفة واختيار العينات ، وهذه لا يمكن ضبطها إلا بالوسائل الكمية.</a:t>
            </a:r>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grpSp>
        <p:nvGrpSpPr>
          <p:cNvPr id="7" name="Organization Chart 5"/>
          <p:cNvGrpSpPr>
            <a:grpSpLocks noChangeAspect="1"/>
          </p:cNvGrpSpPr>
          <p:nvPr/>
        </p:nvGrpSpPr>
        <p:grpSpPr bwMode="auto">
          <a:xfrm>
            <a:off x="228601" y="914040"/>
            <a:ext cx="8792271" cy="1854163"/>
            <a:chOff x="1704" y="1305"/>
            <a:chExt cx="894" cy="561"/>
          </a:xfrm>
        </p:grpSpPr>
        <p:cxnSp>
          <p:nvCxnSpPr>
            <p:cNvPr id="1028" name="_s1028"/>
            <p:cNvCxnSpPr>
              <a:cxnSpLocks noChangeShapeType="1"/>
              <a:stCxn id="10" idx="0"/>
              <a:endCxn id="8" idx="2"/>
            </p:cNvCxnSpPr>
            <p:nvPr/>
          </p:nvCxnSpPr>
          <p:spPr bwMode="auto">
            <a:xfrm rot="16200000" flipV="1">
              <a:off x="2212" y="1439"/>
              <a:ext cx="261" cy="317"/>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9" idx="0"/>
              <a:endCxn id="8" idx="2"/>
            </p:cNvCxnSpPr>
            <p:nvPr/>
          </p:nvCxnSpPr>
          <p:spPr bwMode="auto">
            <a:xfrm rot="5400000" flipH="1" flipV="1">
              <a:off x="1893" y="1437"/>
              <a:ext cx="261" cy="321"/>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8" name="_s1030"/>
            <p:cNvSpPr>
              <a:spLocks noChangeArrowheads="1"/>
            </p:cNvSpPr>
            <p:nvPr/>
          </p:nvSpPr>
          <p:spPr bwMode="auto">
            <a:xfrm>
              <a:off x="1811" y="1305"/>
              <a:ext cx="746" cy="162"/>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300" b="0" i="0" u="none" strike="noStrike" cap="none" normalizeH="0" baseline="0" dirty="0" smtClean="0">
                  <a:ln>
                    <a:noFill/>
                  </a:ln>
                  <a:solidFill>
                    <a:schemeClr val="tx1"/>
                  </a:solidFill>
                  <a:effectLst/>
                  <a:latin typeface="Arial" panose="020B0604020202020204" pitchFamily="34" charset="0"/>
                  <a:cs typeface="PT Bold Heading" pitchFamily="2" charset="-78"/>
                </a:rPr>
                <a:t>مزايا</a:t>
              </a:r>
              <a:r>
                <a:rPr kumimoji="0" lang="ar-SA" sz="3300" b="0" i="0" u="none" strike="noStrike" cap="none" normalizeH="0" dirty="0" smtClean="0">
                  <a:ln>
                    <a:noFill/>
                  </a:ln>
                  <a:solidFill>
                    <a:schemeClr val="tx1"/>
                  </a:solidFill>
                  <a:effectLst/>
                  <a:latin typeface="Arial" panose="020B0604020202020204" pitchFamily="34" charset="0"/>
                  <a:cs typeface="PT Bold Heading" pitchFamily="2" charset="-78"/>
                </a:rPr>
                <a:t> الأسلوب الكمي</a:t>
              </a:r>
              <a:endParaRPr kumimoji="0" lang="en-US" sz="3300" b="0" i="0" u="none" strike="noStrike" cap="none" normalizeH="0" baseline="0" dirty="0" smtClean="0">
                <a:ln>
                  <a:noFill/>
                </a:ln>
                <a:solidFill>
                  <a:schemeClr val="tx1"/>
                </a:solidFill>
                <a:effectLst/>
                <a:latin typeface="Arial" panose="020B0604020202020204" pitchFamily="34" charset="0"/>
                <a:cs typeface="PT Bold Heading" pitchFamily="2" charset="-78"/>
              </a:endParaRPr>
            </a:p>
          </p:txBody>
        </p:sp>
        <p:sp>
          <p:nvSpPr>
            <p:cNvPr id="9" name="_s1031"/>
            <p:cNvSpPr>
              <a:spLocks noChangeArrowheads="1"/>
            </p:cNvSpPr>
            <p:nvPr/>
          </p:nvSpPr>
          <p:spPr bwMode="auto">
            <a:xfrm>
              <a:off x="1704" y="1728"/>
              <a:ext cx="318" cy="138"/>
            </a:xfrm>
            <a:prstGeom prst="roundRect">
              <a:avLst>
                <a:gd name="adj" fmla="val 16667"/>
              </a:avLst>
            </a:prstGeom>
            <a:solidFill>
              <a:srgbClr val="FF99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تحديد العوامل المؤثرة</a:t>
              </a:r>
              <a:endParaRPr kumimoji="0" lang="en-US"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0" name="_s1032"/>
            <p:cNvSpPr>
              <a:spLocks noChangeArrowheads="1"/>
            </p:cNvSpPr>
            <p:nvPr/>
          </p:nvSpPr>
          <p:spPr bwMode="auto">
            <a:xfrm>
              <a:off x="2404" y="1728"/>
              <a:ext cx="194" cy="138"/>
            </a:xfrm>
            <a:prstGeom prst="roundRect">
              <a:avLst>
                <a:gd name="adj" fmla="val 16667"/>
              </a:avLst>
            </a:prstGeom>
            <a:solidFill>
              <a:srgbClr val="FF99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الدقة</a:t>
              </a:r>
              <a:endParaRPr kumimoji="0" lang="en-US"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grpSp>
      <p:sp>
        <p:nvSpPr>
          <p:cNvPr id="35" name="_s1032"/>
          <p:cNvSpPr>
            <a:spLocks noChangeArrowheads="1"/>
          </p:cNvSpPr>
          <p:nvPr/>
        </p:nvSpPr>
        <p:spPr bwMode="auto">
          <a:xfrm>
            <a:off x="4186005" y="2291816"/>
            <a:ext cx="1972954" cy="476388"/>
          </a:xfrm>
          <a:prstGeom prst="roundRect">
            <a:avLst>
              <a:gd name="adj" fmla="val 16667"/>
            </a:avLst>
          </a:prstGeom>
          <a:solidFill>
            <a:srgbClr val="FF99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ar-SA" sz="3300" dirty="0" smtClean="0"/>
              <a:t>التعميم</a:t>
            </a:r>
            <a:endParaRPr kumimoji="0" lang="en-US" sz="33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2686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683555"/>
            <a:ext cx="9906000" cy="487825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endParaRPr lang="ar-SA" sz="2450" dirty="0" smtClean="0"/>
          </a:p>
          <a:p>
            <a:pPr algn="just"/>
            <a:endParaRPr lang="ar-SA" sz="2450" dirty="0"/>
          </a:p>
          <a:p>
            <a:pPr algn="just"/>
            <a:endParaRPr lang="ar-SA" sz="1000" b="1" i="1" u="sng" dirty="0" smtClean="0">
              <a:solidFill>
                <a:srgbClr val="C00000"/>
              </a:solidFill>
            </a:endParaRPr>
          </a:p>
          <a:p>
            <a:pPr algn="just"/>
            <a:r>
              <a:rPr lang="ar-SA" sz="2800" b="1" i="1" u="sng" dirty="0" smtClean="0">
                <a:solidFill>
                  <a:srgbClr val="C00000"/>
                </a:solidFill>
              </a:rPr>
              <a:t>1- إساءة استخدام الوسائل الإحصائية والرياضية: </a:t>
            </a:r>
            <a:r>
              <a:rPr lang="ar-SA" sz="2800" dirty="0" smtClean="0"/>
              <a:t>فقد نتج عن تحمس الكثير من الجغرافيين للمنهج الكمي، بل والتعصب له، وقوع الكثير منهم في أخطاء جسيمة، وذلك للقدرة المحدودة لمعظم الجغرافيين في الرياضيات، وخاصة أن أقسام الجغرافيا من الأقسام التي تنتمى إلى الكليات الأدبية والتي تستقبل طلاباً من الأقسام الأدبية بالثانوية، وهم بالتبعية لم يتعودوا على استخدام الأساليب العلمية والرياضية الحديثة .</a:t>
            </a:r>
          </a:p>
          <a:p>
            <a:pPr algn="just"/>
            <a:r>
              <a:rPr lang="ar-SA" sz="2800" b="1" i="1" u="sng" dirty="0" smtClean="0">
                <a:solidFill>
                  <a:srgbClr val="C00000"/>
                </a:solidFill>
              </a:rPr>
              <a:t>2- استيعاب الطرق الإحصائية وإساءة توظيفها: </a:t>
            </a:r>
            <a:r>
              <a:rPr lang="ar-SA" sz="2800" dirty="0" smtClean="0"/>
              <a:t>هناك العديد من الجغرافيين استطاعوا فهم الطرق الإحصائية بدرجة عالية، لكنهم لم يحسنوا استخدامها، لكونهم يبحثون دائما عن الجديد في الأساليب والطرق الإحصائية، لمجرد استخدامها دون تحديد مدى صلاحيتها للتطبيق في الدراسات الجغرافية.</a:t>
            </a:r>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
        <p:nvSpPr>
          <p:cNvPr id="8" name="_s1030"/>
          <p:cNvSpPr>
            <a:spLocks noChangeArrowheads="1"/>
          </p:cNvSpPr>
          <p:nvPr/>
        </p:nvSpPr>
        <p:spPr bwMode="auto">
          <a:xfrm>
            <a:off x="1280919" y="914042"/>
            <a:ext cx="7336727" cy="535427"/>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300" b="0" i="0" u="none" strike="noStrike" cap="none" normalizeH="0" baseline="0" dirty="0" smtClean="0">
                <a:ln>
                  <a:noFill/>
                </a:ln>
                <a:solidFill>
                  <a:schemeClr val="tx1"/>
                </a:solidFill>
                <a:effectLst/>
                <a:latin typeface="Arial" panose="020B0604020202020204" pitchFamily="34" charset="0"/>
                <a:cs typeface="PT Bold Heading" pitchFamily="2" charset="-78"/>
              </a:rPr>
              <a:t>مثالب استخدام الأسلوب الكمي في الدراسات الجغرافية</a:t>
            </a:r>
            <a:endParaRPr kumimoji="0" lang="en-US" sz="3300" b="0" i="0" u="none" strike="noStrike" cap="none" normalizeH="0" baseline="0" dirty="0" smtClean="0">
              <a:ln>
                <a:noFill/>
              </a:ln>
              <a:solidFill>
                <a:schemeClr val="tx1"/>
              </a:solidFill>
              <a:effectLst/>
              <a:latin typeface="Arial" panose="020B0604020202020204" pitchFamily="34" charset="0"/>
              <a:cs typeface="PT Bold Heading" pitchFamily="2" charset="-78"/>
            </a:endParaRPr>
          </a:p>
        </p:txBody>
      </p:sp>
    </p:spTree>
    <p:extLst>
      <p:ext uri="{BB962C8B-B14F-4D97-AF65-F5344CB8AC3E}">
        <p14:creationId xmlns:p14="http://schemas.microsoft.com/office/powerpoint/2010/main" val="2423867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683555"/>
            <a:ext cx="9906000" cy="48474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endParaRPr lang="ar-SA" sz="2450" dirty="0" smtClean="0"/>
          </a:p>
          <a:p>
            <a:pPr algn="just"/>
            <a:endParaRPr lang="ar-SA" sz="2450" dirty="0"/>
          </a:p>
          <a:p>
            <a:pPr algn="just"/>
            <a:endParaRPr lang="ar-SA" sz="800" dirty="0" smtClean="0"/>
          </a:p>
          <a:p>
            <a:pPr algn="just"/>
            <a:r>
              <a:rPr lang="ar-SA" sz="2800" b="1" i="1" u="sng" dirty="0" smtClean="0">
                <a:solidFill>
                  <a:srgbClr val="C00000"/>
                </a:solidFill>
              </a:rPr>
              <a:t>3- صعوبة إخضاع بعض الظاهرات الجغرافية والسلوك البشرى لقوانين علمية ومعادلات رياضية: </a:t>
            </a:r>
            <a:r>
              <a:rPr lang="ar-SA" sz="2800" dirty="0" smtClean="0"/>
              <a:t>فعلى الرغم من إمكانية الاعتماد على المنهج الكمي في الدراسات الجغرافية الطبيعية ( بفروعها المختلفة) إلا انه من الصعب تطبيقه في مجال الدراسات البشرية، وذلك لكون السلوك البشرى في تغير دائم، بالإضافة إلى أن حقيقة السلوك البشرى قد تختلف كثيرا عما يبدو عليه، مما قد يخدع الباحث. كما أن السلوك البشرى معقد تعقيداً شديداً، وتتدخل فيه عوامل قد تزيد أو تختلف عما يتوقعه الباحث. </a:t>
            </a:r>
          </a:p>
          <a:p>
            <a:pPr algn="just"/>
            <a:r>
              <a:rPr lang="ar-SA" sz="2800" dirty="0" smtClean="0"/>
              <a:t>وأخيرا أن الباحث وهو بشر هو من يقوم بإجراء الدراسات التي تختص بدراسة سلوك الإنسان وعلاقته بالبيئة المحيطة، مما قد يؤدى إلى تدخل العوامل والآراء الشخصية كثيرا في عمليات القياس والوصف بدرجة قد تجعل الباحث غير موضوعي.</a:t>
            </a:r>
            <a:endParaRPr lang="ar-SA" sz="28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
        <p:nvSpPr>
          <p:cNvPr id="8" name="_s1030"/>
          <p:cNvSpPr>
            <a:spLocks noChangeArrowheads="1"/>
          </p:cNvSpPr>
          <p:nvPr/>
        </p:nvSpPr>
        <p:spPr bwMode="auto">
          <a:xfrm>
            <a:off x="1280919" y="914042"/>
            <a:ext cx="7336727" cy="535427"/>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300" b="0" i="0" u="none" strike="noStrike" cap="none" normalizeH="0" baseline="0" dirty="0" smtClean="0">
                <a:ln>
                  <a:noFill/>
                </a:ln>
                <a:solidFill>
                  <a:schemeClr val="tx1"/>
                </a:solidFill>
                <a:effectLst/>
                <a:latin typeface="Arial" panose="020B0604020202020204" pitchFamily="34" charset="0"/>
                <a:cs typeface="PT Bold Heading" pitchFamily="2" charset="-78"/>
              </a:rPr>
              <a:t>مثالب استخدام الأسلوب الكمي في الدراسات الجغرافية</a:t>
            </a:r>
            <a:endParaRPr kumimoji="0" lang="en-US" sz="3300" b="0" i="0" u="none" strike="noStrike" cap="none" normalizeH="0" baseline="0" dirty="0" smtClean="0">
              <a:ln>
                <a:noFill/>
              </a:ln>
              <a:solidFill>
                <a:schemeClr val="tx1"/>
              </a:solidFill>
              <a:effectLst/>
              <a:latin typeface="Arial" panose="020B0604020202020204" pitchFamily="34" charset="0"/>
              <a:cs typeface="PT Bold Heading" pitchFamily="2" charset="-78"/>
            </a:endParaRPr>
          </a:p>
        </p:txBody>
      </p:sp>
    </p:spTree>
    <p:extLst>
      <p:ext uri="{BB962C8B-B14F-4D97-AF65-F5344CB8AC3E}">
        <p14:creationId xmlns:p14="http://schemas.microsoft.com/office/powerpoint/2010/main" val="37056549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0" y="683555"/>
            <a:ext cx="9906000" cy="49244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endParaRPr lang="ar-SA" sz="2450" dirty="0" smtClean="0"/>
          </a:p>
          <a:p>
            <a:pPr algn="just"/>
            <a:endParaRPr lang="ar-SA" sz="2450" dirty="0"/>
          </a:p>
          <a:p>
            <a:pPr algn="just"/>
            <a:endParaRPr lang="ar-SA" sz="800" dirty="0" smtClean="0"/>
          </a:p>
          <a:p>
            <a:pPr algn="just"/>
            <a:r>
              <a:rPr lang="ar-SA" sz="2500" dirty="0" smtClean="0"/>
              <a:t>ساعد على استمرار الثورة الكمية في الجغرافيا ، وتطورها والاعتماد عليها من قبل الباحثين، دقة النتائج التي تحققت في العديد من الدراسات الجغرافية، بالإضافة إلى وجود عدة عوامل أسهمت في تطور الأساليب الكمية وتشجيع الجغرافيين على استخدام المنهج الكمي، من أبرزها:</a:t>
            </a:r>
          </a:p>
          <a:p>
            <a:pPr algn="just"/>
            <a:r>
              <a:rPr lang="ar-SA" sz="2600" dirty="0" smtClean="0"/>
              <a:t>1-  تطور أجهزة الحاسب الألى، وسرعة انتشاره الكمبيوترات الشخصية، ورخص أسعارها، والتطور المذهل في البرمجيات.</a:t>
            </a:r>
          </a:p>
          <a:p>
            <a:pPr algn="just"/>
            <a:r>
              <a:rPr lang="ar-SA" sz="2600" dirty="0" smtClean="0"/>
              <a:t>2- تطور وسائل التحليل الإحصائي، فقد تطورت الاختبارات والبرامج الإحصائية لتواكب ثورة المعلومات، ومنها على سبيل المثال برامج </a:t>
            </a:r>
            <a:r>
              <a:rPr lang="en-US" sz="2600" dirty="0" smtClean="0"/>
              <a:t>SPSS – SAS</a:t>
            </a:r>
            <a:r>
              <a:rPr lang="ar-SA" sz="2600" dirty="0" smtClean="0"/>
              <a:t>.</a:t>
            </a:r>
          </a:p>
          <a:p>
            <a:pPr algn="just"/>
            <a:r>
              <a:rPr lang="ar-SA" sz="2600" dirty="0" smtClean="0"/>
              <a:t>3- وفرة البيانات الإحصائية، حيث أصبح العصر يسمى بعصر المعلوماتية، إذ تتوفر حاليا كميات هائلة من المعلومات العلمية في كافة التخصصات العلمية، وقد ساعد على انتشارها شبكة المعلومات الدولية.</a:t>
            </a:r>
            <a:endParaRPr lang="ar-SA" sz="26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
        <p:nvSpPr>
          <p:cNvPr id="8" name="_s1030"/>
          <p:cNvSpPr>
            <a:spLocks noChangeArrowheads="1"/>
          </p:cNvSpPr>
          <p:nvPr/>
        </p:nvSpPr>
        <p:spPr bwMode="auto">
          <a:xfrm>
            <a:off x="1280919" y="914042"/>
            <a:ext cx="7336727" cy="535427"/>
          </a:xfrm>
          <a:prstGeom prst="roundRect">
            <a:avLst>
              <a:gd name="adj" fmla="val 16667"/>
            </a:avLst>
          </a:prstGeom>
          <a:solidFill>
            <a:schemeClr val="accent1"/>
          </a:solidFill>
          <a:ln w="9525">
            <a:solidFill>
              <a:srgbClr val="FFC000"/>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500" b="1" i="1" u="sng" strike="noStrike" cap="none" normalizeH="0" baseline="0" dirty="0" smtClean="0">
                <a:ln>
                  <a:noFill/>
                </a:ln>
                <a:solidFill>
                  <a:srgbClr val="002060"/>
                </a:solidFill>
                <a:effectLst/>
                <a:latin typeface="Arial" panose="020B0604020202020204" pitchFamily="34" charset="0"/>
                <a:cs typeface="PT Bold Heading" pitchFamily="2" charset="-78"/>
              </a:rPr>
              <a:t>عوامل تطور الأسلوب الكمي</a:t>
            </a:r>
            <a:endParaRPr kumimoji="0" lang="en-US" sz="3500" b="1" i="1" u="sng" strike="noStrike" cap="none" normalizeH="0" baseline="0" dirty="0" smtClean="0">
              <a:ln>
                <a:noFill/>
              </a:ln>
              <a:solidFill>
                <a:srgbClr val="002060"/>
              </a:solidFill>
              <a:effectLst/>
              <a:latin typeface="Arial" panose="020B0604020202020204" pitchFamily="34" charset="0"/>
              <a:cs typeface="PT Bold Heading" pitchFamily="2" charset="-78"/>
            </a:endParaRPr>
          </a:p>
        </p:txBody>
      </p:sp>
    </p:spTree>
    <p:extLst>
      <p:ext uri="{BB962C8B-B14F-4D97-AF65-F5344CB8AC3E}">
        <p14:creationId xmlns:p14="http://schemas.microsoft.com/office/powerpoint/2010/main" val="3667186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487825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2500" b="1" i="1" u="sng" dirty="0" smtClean="0">
                <a:solidFill>
                  <a:srgbClr val="0070C0"/>
                </a:solidFill>
              </a:rPr>
              <a:t>1- تحديد المشكلة </a:t>
            </a:r>
            <a:r>
              <a:rPr lang="en-US" sz="2500" b="1" i="1" u="sng" dirty="0" smtClean="0">
                <a:solidFill>
                  <a:srgbClr val="0070C0"/>
                </a:solidFill>
              </a:rPr>
              <a:t>Problems</a:t>
            </a:r>
            <a:r>
              <a:rPr lang="ar-SA" sz="2500" b="1" i="1" u="sng" dirty="0" smtClean="0">
                <a:solidFill>
                  <a:srgbClr val="0070C0"/>
                </a:solidFill>
              </a:rPr>
              <a:t>.</a:t>
            </a:r>
          </a:p>
          <a:p>
            <a:pPr algn="just"/>
            <a:r>
              <a:rPr lang="ar-SA" sz="2600" dirty="0"/>
              <a:t>من الطبيعي ألا يوجد بحث علمي بدون مشكلة، فوجود المشكلة هو الحافز على البحث والاستقصاء، فقد يستهوي الباحث موضوع معين يحتج </a:t>
            </a:r>
            <a:r>
              <a:rPr lang="ar-SA" sz="2600" dirty="0" smtClean="0"/>
              <a:t>إلى </a:t>
            </a:r>
            <a:r>
              <a:rPr lang="ar-SA" sz="2600" dirty="0"/>
              <a:t>حل </a:t>
            </a:r>
            <a:r>
              <a:rPr lang="ar-SA" sz="2600" dirty="0" smtClean="0"/>
              <a:t>أو </a:t>
            </a:r>
            <a:r>
              <a:rPr lang="ar-SA" sz="2600" dirty="0"/>
              <a:t>فرضية تحتاج </a:t>
            </a:r>
            <a:r>
              <a:rPr lang="ar-SA" sz="2600" dirty="0" smtClean="0"/>
              <a:t>إلى </a:t>
            </a:r>
            <a:r>
              <a:rPr lang="ar-SA" sz="2600" dirty="0"/>
              <a:t>إثبات، </a:t>
            </a:r>
            <a:r>
              <a:rPr lang="ar-SA" sz="2600" dirty="0" smtClean="0"/>
              <a:t>أو </a:t>
            </a:r>
            <a:r>
              <a:rPr lang="ar-SA" sz="2600" dirty="0"/>
              <a:t>نظرية نجحت في علوم أخرى ويراد تطبيقها على بحث جغرافي. </a:t>
            </a:r>
          </a:p>
          <a:p>
            <a:pPr algn="just"/>
            <a:r>
              <a:rPr lang="ar-SA" sz="2600" dirty="0"/>
              <a:t>فاذا ما استقر الباحث على </a:t>
            </a:r>
            <a:r>
              <a:rPr lang="ar-SA" sz="2600" dirty="0" smtClean="0"/>
              <a:t>موضوع معين أو </a:t>
            </a:r>
            <a:r>
              <a:rPr lang="ar-SA" sz="2600" dirty="0"/>
              <a:t>حدد مشكلة الدراسة التي يريد بحثها، فإنه بذلك يكون قد حدد هدف وأغراض الدراسة، ومن ثم أصبح لزاما عليه أن يبحث عن البيانات المتوفرة والأبحاث السابقة في الموضوع، وذلك في محاولة للإجابة عن عدة تساؤلات تتلخص فيما يلي:</a:t>
            </a:r>
          </a:p>
          <a:p>
            <a:pPr algn="just"/>
            <a:r>
              <a:rPr lang="ar-SA" sz="2600" dirty="0">
                <a:solidFill>
                  <a:srgbClr val="FF0000"/>
                </a:solidFill>
              </a:rPr>
              <a:t>1-	هل يستحق هذا الموضوع ما سيبذل فيه من جهد؟</a:t>
            </a:r>
          </a:p>
          <a:p>
            <a:pPr algn="just"/>
            <a:r>
              <a:rPr lang="ar-SA" sz="2600" dirty="0"/>
              <a:t>2-	هل من الممكن كتابة شيء جديد عن هذا الموضوع؟</a:t>
            </a:r>
          </a:p>
          <a:p>
            <a:pPr algn="just"/>
            <a:r>
              <a:rPr lang="ar-SA" sz="2600" dirty="0">
                <a:solidFill>
                  <a:srgbClr val="FF0000"/>
                </a:solidFill>
              </a:rPr>
              <a:t>3-	هل هناك بيانات ومادة علمية تعين على كتابة هذا الموضوع؟</a:t>
            </a:r>
          </a:p>
          <a:p>
            <a:pPr algn="just"/>
            <a:r>
              <a:rPr lang="ar-SA" sz="2600" dirty="0"/>
              <a:t>4-	هل تتحمل طاقات الباحث العلمية واللغوية القيام بهذا البحث؟</a:t>
            </a:r>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243018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393954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3200" dirty="0"/>
              <a:t>ومن المهم أن يحدد الباحث لنفسه عناصر مشكلة الدراسة، ومن اهم الأشياء التي يجدر بالباحث تحديدها</a:t>
            </a:r>
            <a:r>
              <a:rPr lang="ar-SA" sz="3200" dirty="0" smtClean="0"/>
              <a:t>:</a:t>
            </a:r>
          </a:p>
          <a:p>
            <a:pPr marL="457200" indent="-457200" algn="just">
              <a:buFont typeface="Arial" panose="020B0604020202020204" pitchFamily="34" charset="0"/>
              <a:buChar char="•"/>
            </a:pPr>
            <a:r>
              <a:rPr lang="ar-SA" sz="3200" dirty="0" smtClean="0"/>
              <a:t>المفاهيم </a:t>
            </a:r>
            <a:r>
              <a:rPr lang="en-US" sz="3200" dirty="0"/>
              <a:t>Concepts </a:t>
            </a:r>
            <a:r>
              <a:rPr lang="ar-SA" sz="3200" dirty="0" smtClean="0"/>
              <a:t> .</a:t>
            </a:r>
          </a:p>
          <a:p>
            <a:pPr marL="457200" indent="-457200" algn="just">
              <a:buFont typeface="Arial" panose="020B0604020202020204" pitchFamily="34" charset="0"/>
              <a:buChar char="•"/>
            </a:pPr>
            <a:r>
              <a:rPr lang="ar-SA" sz="3200" dirty="0" smtClean="0"/>
              <a:t>الألفاظ </a:t>
            </a:r>
            <a:r>
              <a:rPr lang="ar-SA" sz="3200" dirty="0"/>
              <a:t>العلمية </a:t>
            </a:r>
            <a:r>
              <a:rPr lang="en-US" sz="3200" dirty="0"/>
              <a:t>Technical </a:t>
            </a:r>
            <a:r>
              <a:rPr lang="en-US" sz="3200" dirty="0" smtClean="0"/>
              <a:t>Terms</a:t>
            </a:r>
            <a:r>
              <a:rPr lang="ar-SA" sz="3200" dirty="0" smtClean="0"/>
              <a:t>.</a:t>
            </a:r>
            <a:endParaRPr lang="en-US" sz="3200" dirty="0" smtClean="0"/>
          </a:p>
          <a:p>
            <a:pPr marL="457200" indent="-457200" algn="just">
              <a:buFont typeface="Arial" panose="020B0604020202020204" pitchFamily="34" charset="0"/>
              <a:buChar char="•"/>
            </a:pPr>
            <a:r>
              <a:rPr lang="en-US" sz="3200" dirty="0" smtClean="0"/>
              <a:t> </a:t>
            </a:r>
            <a:r>
              <a:rPr lang="ar-SA" sz="3200" dirty="0"/>
              <a:t>وقد يلجأ بعض الباحثين </a:t>
            </a:r>
            <a:r>
              <a:rPr lang="ar-SA" sz="3200" dirty="0" smtClean="0"/>
              <a:t>إلى </a:t>
            </a:r>
            <a:r>
              <a:rPr lang="ar-SA" sz="3200" b="1" dirty="0">
                <a:solidFill>
                  <a:srgbClr val="FF0000"/>
                </a:solidFill>
              </a:rPr>
              <a:t>التعريف الإجرائي </a:t>
            </a:r>
            <a:r>
              <a:rPr lang="en-US" sz="3200" b="1" dirty="0">
                <a:solidFill>
                  <a:srgbClr val="FF0000"/>
                </a:solidFill>
              </a:rPr>
              <a:t>Operational Definition </a:t>
            </a:r>
            <a:r>
              <a:rPr lang="ar-SA" sz="3200" b="1" dirty="0" smtClean="0">
                <a:solidFill>
                  <a:srgbClr val="FF0000"/>
                </a:solidFill>
              </a:rPr>
              <a:t> </a:t>
            </a:r>
            <a:r>
              <a:rPr lang="ar-SA" sz="3200" dirty="0" smtClean="0"/>
              <a:t>حتى </a:t>
            </a:r>
            <a:r>
              <a:rPr lang="ar-SA" sz="3200" dirty="0"/>
              <a:t>لا يكون هناك أي خلاف على المقصود من كل مفهوم يستخدمونه في البحث</a:t>
            </a:r>
            <a:r>
              <a:rPr lang="ar-SA" sz="3200" dirty="0" smtClean="0"/>
              <a:t>.</a:t>
            </a:r>
          </a:p>
          <a:p>
            <a:pPr algn="just"/>
            <a:endParaRPr lang="ar-SA" sz="26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1110649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47089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3000" b="1" i="1" u="sng" dirty="0" smtClean="0">
                <a:solidFill>
                  <a:srgbClr val="0070C0"/>
                </a:solidFill>
              </a:rPr>
              <a:t>2-صياغة </a:t>
            </a:r>
            <a:r>
              <a:rPr lang="ar-SA" sz="3000" b="1" i="1" u="sng" dirty="0">
                <a:solidFill>
                  <a:srgbClr val="0070C0"/>
                </a:solidFill>
              </a:rPr>
              <a:t>الفرضيات </a:t>
            </a:r>
            <a:r>
              <a:rPr lang="en-US" sz="3000" b="1" i="1" u="sng" dirty="0" smtClean="0">
                <a:solidFill>
                  <a:srgbClr val="0070C0"/>
                </a:solidFill>
              </a:rPr>
              <a:t>Hypothesis</a:t>
            </a:r>
            <a:r>
              <a:rPr lang="ar-SA" sz="3000" b="1" i="1" u="sng" dirty="0" smtClean="0">
                <a:solidFill>
                  <a:srgbClr val="0070C0"/>
                </a:solidFill>
              </a:rPr>
              <a:t>.</a:t>
            </a:r>
            <a:endParaRPr lang="en-US" sz="3000" b="1" i="1" u="sng" dirty="0" smtClean="0">
              <a:solidFill>
                <a:srgbClr val="0070C0"/>
              </a:solidFill>
            </a:endParaRPr>
          </a:p>
          <a:p>
            <a:pPr algn="just"/>
            <a:r>
              <a:rPr lang="en-US" sz="3000" dirty="0" smtClean="0"/>
              <a:t> </a:t>
            </a:r>
            <a:r>
              <a:rPr lang="ar-SA" sz="3000" dirty="0"/>
              <a:t>الفرضية عبارة عن تفسير مبدئي للظاهرة موضوع الدراسة، ويصل إليها الباحث عن طريق معرفته السابقة بحالات مشابهة للظاهرة محل الدراسة. ويجب أن تتوافر شروط معينة في الفرضيات منها:</a:t>
            </a:r>
          </a:p>
          <a:p>
            <a:pPr algn="just"/>
            <a:r>
              <a:rPr lang="ar-SA" sz="3000" dirty="0" smtClean="0"/>
              <a:t>• أن </a:t>
            </a:r>
            <a:r>
              <a:rPr lang="ar-SA" sz="3000" dirty="0"/>
              <a:t>تكون الفرضية موضوعية </a:t>
            </a:r>
            <a:r>
              <a:rPr lang="en-US" sz="3000" dirty="0"/>
              <a:t>Objective </a:t>
            </a:r>
            <a:r>
              <a:rPr lang="ar-SA" sz="3000" dirty="0"/>
              <a:t>بمعنى أن الفرضية تفسر موضوع الدراسة دون أن يكون للدارس أي تأثير على الفرضية نتيجة لرغباته </a:t>
            </a:r>
            <a:r>
              <a:rPr lang="ar-SA" sz="3000" dirty="0" smtClean="0"/>
              <a:t>أو </a:t>
            </a:r>
            <a:r>
              <a:rPr lang="ar-SA" sz="3000" dirty="0"/>
              <a:t>ميوله، والا تكون الفرضية غائية </a:t>
            </a:r>
            <a:r>
              <a:rPr lang="en-US" sz="3000" dirty="0"/>
              <a:t>Biased </a:t>
            </a:r>
            <a:r>
              <a:rPr lang="ar-SA" sz="3000" dirty="0"/>
              <a:t>بمعنى ا لا تكون الفرضية متحيزة، مما قد يؤدى بالباحث </a:t>
            </a:r>
            <a:r>
              <a:rPr lang="ar-SA" sz="3000" dirty="0" smtClean="0"/>
              <a:t>إلى </a:t>
            </a:r>
            <a:r>
              <a:rPr lang="ar-SA" sz="3000" dirty="0"/>
              <a:t>إهمال الحقائق التي تفند فرضيته وذلك تلبية لرغباته وميوله.</a:t>
            </a:r>
          </a:p>
          <a:p>
            <a:pPr algn="just"/>
            <a:r>
              <a:rPr lang="ar-SA" sz="3000" dirty="0" smtClean="0"/>
              <a:t>• يجب </a:t>
            </a:r>
            <a:r>
              <a:rPr lang="ar-SA" sz="3000" dirty="0"/>
              <a:t>أن تكون الفرضية ممكنة التحقيق.</a:t>
            </a:r>
          </a:p>
          <a:p>
            <a:pPr algn="just"/>
            <a:r>
              <a:rPr lang="ar-SA" sz="3000" dirty="0" smtClean="0"/>
              <a:t>•ألا </a:t>
            </a:r>
            <a:r>
              <a:rPr lang="ar-SA" sz="3000" dirty="0"/>
              <a:t>تتعارض الفرضية مع العلوم اليقينية والحقائق المؤكدة</a:t>
            </a:r>
            <a:r>
              <a:rPr lang="ar-SA" sz="3000" dirty="0" smtClean="0"/>
              <a:t>.</a:t>
            </a:r>
            <a:endParaRPr lang="ar-SA" sz="30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18590474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50167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3200" dirty="0" smtClean="0"/>
              <a:t>ويجب </a:t>
            </a:r>
            <a:r>
              <a:rPr lang="ar-SA" sz="3200" dirty="0"/>
              <a:t>أن نعمل على </a:t>
            </a:r>
            <a:r>
              <a:rPr lang="ar-SA" sz="3200" dirty="0">
                <a:solidFill>
                  <a:srgbClr val="FF0000"/>
                </a:solidFill>
              </a:rPr>
              <a:t>صياغة الفرضية </a:t>
            </a:r>
            <a:r>
              <a:rPr lang="ar-SA" sz="3200" dirty="0"/>
              <a:t>بشكل جيد، يساعد الباحث على تحديد بحثه والعوامل التي يشتمل عليها هذا البحث، كما تكون موجها مفيدا له لرسم </a:t>
            </a:r>
            <a:r>
              <a:rPr lang="ar-SA" sz="3200" dirty="0">
                <a:solidFill>
                  <a:srgbClr val="FF0000"/>
                </a:solidFill>
              </a:rPr>
              <a:t>خطة البحث </a:t>
            </a:r>
            <a:r>
              <a:rPr lang="ar-SA" sz="3200" dirty="0"/>
              <a:t>على أساسه، وذلك يجنبه إضاعة الوقت والجهد والمال. غير أن الباحث غير المدرب على طرق </a:t>
            </a:r>
            <a:r>
              <a:rPr lang="ar-SA" sz="3200" dirty="0" smtClean="0"/>
              <a:t>البحث العلمي، </a:t>
            </a:r>
            <a:r>
              <a:rPr lang="ar-SA" sz="3200" dirty="0"/>
              <a:t>ومن ثم ليس لديه قدره على الإلمام بجوانب موضوع الدراسة، قد يقع في محذورين مهمين من محاذير وضع الفرضيات العلمية وهما:</a:t>
            </a:r>
            <a:endParaRPr lang="en-US" sz="3200" dirty="0"/>
          </a:p>
          <a:p>
            <a:pPr lvl="0"/>
            <a:r>
              <a:rPr lang="ar-SA" sz="3200" b="1" dirty="0" smtClean="0">
                <a:solidFill>
                  <a:srgbClr val="009900"/>
                </a:solidFill>
              </a:rPr>
              <a:t>//</a:t>
            </a:r>
            <a:r>
              <a:rPr lang="ar-SA" sz="3200" dirty="0" smtClean="0"/>
              <a:t> إن </a:t>
            </a:r>
            <a:r>
              <a:rPr lang="ar-SA" sz="3200" dirty="0"/>
              <a:t>تحديد وجهة النظر من البداية توجه إدراك الباحث وتفكيره في ناحية معينة، مع إهمال باقي النواحي الأخرى المحتملة.</a:t>
            </a:r>
            <a:endParaRPr lang="en-US" sz="3200" dirty="0"/>
          </a:p>
          <a:p>
            <a:pPr lvl="0"/>
            <a:r>
              <a:rPr lang="ar-SA" sz="3200" b="1" dirty="0">
                <a:solidFill>
                  <a:srgbClr val="009900"/>
                </a:solidFill>
              </a:rPr>
              <a:t>// </a:t>
            </a:r>
            <a:r>
              <a:rPr lang="ar-SA" sz="3200" dirty="0" smtClean="0"/>
              <a:t>إن </a:t>
            </a:r>
            <a:r>
              <a:rPr lang="ar-SA" sz="3200" dirty="0"/>
              <a:t>الباحث إذ يبتدأ بفرضية معينة، فليس من السهل عليه التخلي عنها بعد ذلك.</a:t>
            </a:r>
            <a:endParaRPr lang="en-US" sz="32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2480777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477053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ar-SA" sz="3200" b="1" i="1" u="sng" dirty="0">
                <a:solidFill>
                  <a:srgbClr val="002060"/>
                </a:solidFill>
              </a:rPr>
              <a:t>3-جمع البيانات وتصنيفها </a:t>
            </a:r>
            <a:r>
              <a:rPr lang="en-US" sz="3200" b="1" i="1" u="sng" dirty="0">
                <a:solidFill>
                  <a:srgbClr val="002060"/>
                </a:solidFill>
              </a:rPr>
              <a:t>Data Collection</a:t>
            </a:r>
            <a:r>
              <a:rPr lang="ar-SA" sz="3200" b="1" i="1" u="sng" dirty="0">
                <a:solidFill>
                  <a:srgbClr val="002060"/>
                </a:solidFill>
              </a:rPr>
              <a:t>. </a:t>
            </a:r>
            <a:endParaRPr lang="en-US" sz="3200" b="1" i="1" u="sng" dirty="0">
              <a:solidFill>
                <a:srgbClr val="002060"/>
              </a:solidFill>
            </a:endParaRPr>
          </a:p>
          <a:p>
            <a:pPr algn="just"/>
            <a:r>
              <a:rPr lang="ar-SA" sz="3200" dirty="0"/>
              <a:t>إ</a:t>
            </a:r>
            <a:r>
              <a:rPr lang="ar-SA" sz="3000" dirty="0"/>
              <a:t>ن الغرض من جمع البيانات وتصنيفها هو إثبات </a:t>
            </a:r>
            <a:r>
              <a:rPr lang="ar-SA" sz="3000" dirty="0" smtClean="0"/>
              <a:t>أو </a:t>
            </a:r>
            <a:r>
              <a:rPr lang="ar-SA" sz="3000" dirty="0"/>
              <a:t>تفنيد الفرضيات التي وضعت سابقاً، ويلزم جمع البيانات من مصادرها الأصيلة وأمهات الكتب والمراجع المتصلة بموضوع البحث، في محاولة لإيجاد حل لمشكلة الدراسة.</a:t>
            </a:r>
            <a:endParaRPr lang="en-US" sz="3000" dirty="0"/>
          </a:p>
          <a:p>
            <a:pPr algn="just"/>
            <a:r>
              <a:rPr lang="ar-SA" sz="3000" dirty="0"/>
              <a:t>وقد نجد أن بعض البيانات متوفرة، وبعضها الآخر غير متوفر، ومن ثم يجب تعويض النقص في البيانات بالدراسات الميدانية الحقلية، والاستبيانات والمقابلات الشخصية.</a:t>
            </a:r>
            <a:endParaRPr lang="en-US" sz="3000" dirty="0"/>
          </a:p>
          <a:p>
            <a:pPr algn="just"/>
            <a:r>
              <a:rPr lang="ar-SA" sz="3000" dirty="0"/>
              <a:t>ويجب </a:t>
            </a:r>
            <a:r>
              <a:rPr lang="ar-SA" sz="3000" dirty="0">
                <a:solidFill>
                  <a:srgbClr val="C00000"/>
                </a:solidFill>
              </a:rPr>
              <a:t>تصنيف البيانات وتبويبها</a:t>
            </a:r>
            <a:r>
              <a:rPr lang="ar-SA" sz="3000" dirty="0"/>
              <a:t>، سواء أكانت الكترونية </a:t>
            </a:r>
            <a:r>
              <a:rPr lang="ar-SA" sz="3000" dirty="0" smtClean="0"/>
              <a:t>أو </a:t>
            </a:r>
            <a:r>
              <a:rPr lang="ar-SA" sz="3000" dirty="0"/>
              <a:t>ورقية، ولابد من اتباع عملية الترميز في تصنيف البيانات </a:t>
            </a:r>
            <a:r>
              <a:rPr lang="en-US" sz="3000" dirty="0">
                <a:solidFill>
                  <a:srgbClr val="C00000"/>
                </a:solidFill>
              </a:rPr>
              <a:t>Coding</a:t>
            </a:r>
            <a:r>
              <a:rPr lang="en-US" sz="3000" dirty="0"/>
              <a:t> </a:t>
            </a:r>
            <a:r>
              <a:rPr lang="ar-SA" sz="3000" dirty="0" smtClean="0">
                <a:solidFill>
                  <a:srgbClr val="C00000"/>
                </a:solidFill>
              </a:rPr>
              <a:t> </a:t>
            </a:r>
            <a:r>
              <a:rPr lang="ar-SA" sz="3000" dirty="0" smtClean="0"/>
              <a:t>أي </a:t>
            </a:r>
            <a:r>
              <a:rPr lang="ar-SA" sz="3000" dirty="0"/>
              <a:t>استبدال الإجابات الوصفية برموز تسهل عملية تفريغ </a:t>
            </a:r>
            <a:r>
              <a:rPr lang="ar-SA" sz="3000" dirty="0" smtClean="0"/>
              <a:t>البيانات، </a:t>
            </a:r>
            <a:r>
              <a:rPr lang="ar-SA" sz="3000" dirty="0"/>
              <a:t>ومن ثم تجميعها في مجموعات متشابهة.</a:t>
            </a:r>
            <a:endParaRPr lang="en-US" sz="30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3640864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378565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ar-SA" sz="4000" b="1" i="1" u="sng" dirty="0">
                <a:solidFill>
                  <a:srgbClr val="002060"/>
                </a:solidFill>
              </a:rPr>
              <a:t>4-تحليل البيانات وتفسير النتائج </a:t>
            </a:r>
            <a:r>
              <a:rPr lang="en-US" sz="4000" b="1" i="1" u="sng" dirty="0">
                <a:solidFill>
                  <a:srgbClr val="002060"/>
                </a:solidFill>
              </a:rPr>
              <a:t>Data analysis</a:t>
            </a:r>
            <a:r>
              <a:rPr lang="ar-SA" sz="4000" b="1" i="1" u="sng" dirty="0">
                <a:solidFill>
                  <a:srgbClr val="002060"/>
                </a:solidFill>
              </a:rPr>
              <a:t>:</a:t>
            </a:r>
            <a:endParaRPr lang="en-US" sz="4000" b="1" i="1" u="sng" dirty="0">
              <a:solidFill>
                <a:srgbClr val="002060"/>
              </a:solidFill>
            </a:endParaRPr>
          </a:p>
          <a:p>
            <a:pPr algn="just"/>
            <a:r>
              <a:rPr lang="ar-SA" sz="4000" dirty="0"/>
              <a:t>يتم ذلك بمعالجة البيانات التي جمعت </a:t>
            </a:r>
            <a:r>
              <a:rPr lang="ar-SA" sz="4000" dirty="0">
                <a:solidFill>
                  <a:srgbClr val="FF0000"/>
                </a:solidFill>
              </a:rPr>
              <a:t>إحصائياً</a:t>
            </a:r>
            <a:r>
              <a:rPr lang="ar-SA" sz="4000" dirty="0"/>
              <a:t> (رياضياً) لاستخلاص أرقام أكثر تلخيصاً وإيضاحا وشمولاً</a:t>
            </a:r>
            <a:r>
              <a:rPr lang="ar-SA" sz="4000" dirty="0" smtClean="0"/>
              <a:t>.</a:t>
            </a:r>
          </a:p>
          <a:p>
            <a:pPr algn="just"/>
            <a:r>
              <a:rPr lang="ar-SA" sz="4000" dirty="0" smtClean="0"/>
              <a:t>فتحليل </a:t>
            </a:r>
            <a:r>
              <a:rPr lang="ar-SA" sz="4000" dirty="0"/>
              <a:t>البيانات </a:t>
            </a:r>
            <a:r>
              <a:rPr lang="ar-SA" sz="4000" dirty="0" smtClean="0"/>
              <a:t>يعطي </a:t>
            </a:r>
            <a:r>
              <a:rPr lang="ar-SA" sz="4000" dirty="0"/>
              <a:t>مؤشرات نستطيع على أساسها استخلاص النتائج التي تؤيد الفرضيات الموضوعة مسبقاً </a:t>
            </a:r>
            <a:r>
              <a:rPr lang="ar-SA" sz="4000" dirty="0" smtClean="0"/>
              <a:t>أو تفنيدها</a:t>
            </a:r>
            <a:r>
              <a:rPr lang="ar-SA" sz="4000" dirty="0"/>
              <a:t>.</a:t>
            </a:r>
            <a:endParaRPr lang="en-US" sz="40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1021274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50167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ar-SA" sz="3200" b="1" i="1" u="sng" dirty="0">
                <a:solidFill>
                  <a:srgbClr val="0070C0"/>
                </a:solidFill>
              </a:rPr>
              <a:t>5-التعميمات </a:t>
            </a:r>
            <a:r>
              <a:rPr lang="en-US" sz="3200" b="1" i="1" u="sng" dirty="0">
                <a:solidFill>
                  <a:srgbClr val="0070C0"/>
                </a:solidFill>
              </a:rPr>
              <a:t>Generalization</a:t>
            </a:r>
            <a:r>
              <a:rPr lang="ar-SA" sz="3200" b="1" i="1" u="sng" dirty="0">
                <a:solidFill>
                  <a:srgbClr val="0070C0"/>
                </a:solidFill>
              </a:rPr>
              <a:t> والقوانين </a:t>
            </a:r>
            <a:r>
              <a:rPr lang="en-US" sz="3200" b="1" i="1" u="sng" dirty="0">
                <a:solidFill>
                  <a:srgbClr val="0070C0"/>
                </a:solidFill>
              </a:rPr>
              <a:t>Lows</a:t>
            </a:r>
            <a:r>
              <a:rPr lang="ar-SA" sz="3200" b="1" i="1" u="sng" dirty="0">
                <a:solidFill>
                  <a:srgbClr val="0070C0"/>
                </a:solidFill>
              </a:rPr>
              <a:t>:</a:t>
            </a:r>
            <a:endParaRPr lang="en-US" sz="3200" b="1" i="1" u="sng" dirty="0">
              <a:solidFill>
                <a:srgbClr val="0070C0"/>
              </a:solidFill>
            </a:endParaRPr>
          </a:p>
          <a:p>
            <a:pPr algn="just"/>
            <a:r>
              <a:rPr lang="ar-SA" sz="3200" dirty="0"/>
              <a:t>إذا أيدت البيانات التي تم تجميعها بواسطة الباحث، الفرضية العلمية الموضوعة مسبقا، </a:t>
            </a:r>
            <a:r>
              <a:rPr lang="ar-SA" sz="3200" dirty="0" smtClean="0"/>
              <a:t>فإن </a:t>
            </a:r>
            <a:r>
              <a:rPr lang="ar-SA" sz="3200" dirty="0"/>
              <a:t>هذه الفرضية تكون تفسيراً للمشكلة </a:t>
            </a:r>
            <a:r>
              <a:rPr lang="ar-SA" sz="3200" dirty="0" smtClean="0"/>
              <a:t>أو </a:t>
            </a:r>
            <a:r>
              <a:rPr lang="ar-SA" sz="3200" dirty="0"/>
              <a:t>حكماً عليها. وإذا تكرر هذا التفسير </a:t>
            </a:r>
            <a:r>
              <a:rPr lang="ar-SA" sz="3200" dirty="0" smtClean="0"/>
              <a:t>أو </a:t>
            </a:r>
            <a:r>
              <a:rPr lang="ar-SA" sz="3200" dirty="0"/>
              <a:t>الحكم مراراً وتكراراً فقد يسمى </a:t>
            </a:r>
            <a:r>
              <a:rPr lang="ar-SA" sz="3200" b="1" dirty="0">
                <a:solidFill>
                  <a:srgbClr val="7030A0"/>
                </a:solidFill>
              </a:rPr>
              <a:t>تعميماً، </a:t>
            </a:r>
            <a:r>
              <a:rPr lang="ar-SA" sz="3200" b="1" dirty="0" smtClean="0">
                <a:solidFill>
                  <a:srgbClr val="7030A0"/>
                </a:solidFill>
              </a:rPr>
              <a:t>أو </a:t>
            </a:r>
            <a:r>
              <a:rPr lang="ar-SA" sz="3200" b="1" dirty="0">
                <a:solidFill>
                  <a:srgbClr val="7030A0"/>
                </a:solidFill>
              </a:rPr>
              <a:t>قاعدة، </a:t>
            </a:r>
            <a:r>
              <a:rPr lang="ar-SA" sz="3200" b="1" dirty="0" smtClean="0">
                <a:solidFill>
                  <a:srgbClr val="7030A0"/>
                </a:solidFill>
              </a:rPr>
              <a:t>أو </a:t>
            </a:r>
            <a:r>
              <a:rPr lang="ar-SA" sz="3200" b="1" dirty="0">
                <a:solidFill>
                  <a:srgbClr val="7030A0"/>
                </a:solidFill>
              </a:rPr>
              <a:t>قانوناً </a:t>
            </a:r>
            <a:r>
              <a:rPr lang="ar-SA" sz="3200" dirty="0" smtClean="0"/>
              <a:t>عاماً وصار </a:t>
            </a:r>
            <a:r>
              <a:rPr lang="ar-SA" sz="3200" b="1" dirty="0">
                <a:solidFill>
                  <a:srgbClr val="7030A0"/>
                </a:solidFill>
              </a:rPr>
              <a:t>نظرية علمية</a:t>
            </a:r>
            <a:r>
              <a:rPr lang="ar-SA" sz="3200" dirty="0"/>
              <a:t>، وفى هذه الحالة يطبق على الظاهرات </a:t>
            </a:r>
            <a:r>
              <a:rPr lang="ar-SA" sz="3200" dirty="0" smtClean="0"/>
              <a:t>أو </a:t>
            </a:r>
            <a:r>
              <a:rPr lang="ar-SA" sz="3200" dirty="0"/>
              <a:t>الحالات المماثلة للدراسة حاضرها </a:t>
            </a:r>
            <a:r>
              <a:rPr lang="ar-SA" sz="3200" dirty="0" smtClean="0"/>
              <a:t>ومستقبلها.</a:t>
            </a:r>
          </a:p>
          <a:p>
            <a:pPr algn="just"/>
            <a:r>
              <a:rPr lang="ar-SA" sz="3200" dirty="0" smtClean="0"/>
              <a:t>فإذا </a:t>
            </a:r>
            <a:r>
              <a:rPr lang="ar-SA" sz="3200" dirty="0"/>
              <a:t>ما جد جديد في دراسات مستقبلية بما يخالف هذا القانون </a:t>
            </a:r>
            <a:r>
              <a:rPr lang="ar-SA" sz="3200" dirty="0" smtClean="0"/>
              <a:t>بدأ </a:t>
            </a:r>
            <a:r>
              <a:rPr lang="ar-SA" sz="3200" dirty="0"/>
              <a:t>الشك في صحة القانون، وإذا ما </a:t>
            </a:r>
            <a:r>
              <a:rPr lang="ar-SA" sz="3200" dirty="0" smtClean="0"/>
              <a:t>تأكدنا </a:t>
            </a:r>
            <a:r>
              <a:rPr lang="ar-SA" sz="3200" dirty="0"/>
              <a:t>من </a:t>
            </a:r>
            <a:r>
              <a:rPr lang="ar-SA" sz="3200" dirty="0" smtClean="0"/>
              <a:t>خطأ القانون، </a:t>
            </a:r>
            <a:r>
              <a:rPr lang="ar-SA" sz="3200" dirty="0"/>
              <a:t>وجب بدء البحث لتصحيحه من جديد </a:t>
            </a:r>
            <a:r>
              <a:rPr lang="ar-SA" sz="3200" dirty="0" smtClean="0"/>
              <a:t>أو </a:t>
            </a:r>
            <a:r>
              <a:rPr lang="ar-SA" sz="3200" dirty="0"/>
              <a:t>تعديله </a:t>
            </a:r>
            <a:r>
              <a:rPr lang="ar-SA" sz="3200" dirty="0" smtClean="0"/>
              <a:t>أو </a:t>
            </a:r>
            <a:r>
              <a:rPr lang="ar-SA" sz="3200" dirty="0"/>
              <a:t>إيجاد قانون أفضل منه باستخدام نفس الخطوات السابقة</a:t>
            </a:r>
            <a:r>
              <a:rPr lang="ar-SA" sz="3200" dirty="0" smtClean="0"/>
              <a:t>.</a:t>
            </a:r>
            <a:endParaRPr lang="en-US" sz="32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218566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40010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3200" dirty="0" smtClean="0"/>
              <a:t>أما </a:t>
            </a:r>
            <a:r>
              <a:rPr lang="ar-SA" sz="3200" dirty="0"/>
              <a:t>إذا أثبتت البيانات </a:t>
            </a:r>
            <a:r>
              <a:rPr lang="ar-SA" sz="3200" dirty="0" smtClean="0"/>
              <a:t>خطأ </a:t>
            </a:r>
            <a:r>
              <a:rPr lang="ar-SA" sz="3200" dirty="0"/>
              <a:t>الفرضية، فيجب تعديلها </a:t>
            </a:r>
            <a:r>
              <a:rPr lang="ar-SA" sz="3200" dirty="0" smtClean="0"/>
              <a:t>أو </a:t>
            </a:r>
            <a:r>
              <a:rPr lang="ar-SA" sz="3200" dirty="0"/>
              <a:t>البحث عن فرضية جديدة، وجمع بيانات جديدة لإثبات </a:t>
            </a:r>
            <a:r>
              <a:rPr lang="ar-SA" sz="3200" dirty="0" smtClean="0"/>
              <a:t>أو </a:t>
            </a:r>
            <a:r>
              <a:rPr lang="ar-SA" sz="3200" dirty="0"/>
              <a:t>نفى الفرضية الثانية. فاذا ما أثبتت البيانات </a:t>
            </a:r>
            <a:r>
              <a:rPr lang="ar-SA" sz="3200" dirty="0" smtClean="0"/>
              <a:t>خطأ </a:t>
            </a:r>
            <a:r>
              <a:rPr lang="ar-SA" sz="3200" dirty="0"/>
              <a:t>الفرضية الثانية وجب اختيار فرضية ثالثة .................وهكذا</a:t>
            </a:r>
            <a:r>
              <a:rPr lang="ar-SA" sz="3200" dirty="0" smtClean="0"/>
              <a:t>.</a:t>
            </a:r>
          </a:p>
          <a:p>
            <a:pPr algn="just"/>
            <a:r>
              <a:rPr lang="ar-SA" sz="3200" dirty="0"/>
              <a:t>ويجب أن نعلم، أن </a:t>
            </a:r>
            <a:r>
              <a:rPr lang="ar-SA" sz="3200" dirty="0">
                <a:solidFill>
                  <a:srgbClr val="7030A0"/>
                </a:solidFill>
              </a:rPr>
              <a:t>النظريات والتعميمات </a:t>
            </a:r>
            <a:r>
              <a:rPr lang="ar-SA" sz="3200" dirty="0" smtClean="0"/>
              <a:t>التي يعتمد </a:t>
            </a:r>
            <a:r>
              <a:rPr lang="ar-SA" sz="3200" dirty="0"/>
              <a:t>عليها الباحث في عمليات التنبؤ المستقبلي </a:t>
            </a:r>
            <a:r>
              <a:rPr lang="ar-SA" sz="3200" dirty="0" smtClean="0"/>
              <a:t>لموضوع ما، </a:t>
            </a:r>
            <a:r>
              <a:rPr lang="ar-SA" sz="3200" dirty="0"/>
              <a:t>وتصور حلول لمشكلة قد </a:t>
            </a:r>
            <a:r>
              <a:rPr lang="ar-SA" sz="3200" dirty="0" smtClean="0"/>
              <a:t>تجدُ </a:t>
            </a:r>
            <a:r>
              <a:rPr lang="ar-SA" sz="3200" dirty="0"/>
              <a:t>مستقبلاً، </a:t>
            </a:r>
            <a:r>
              <a:rPr lang="ar-SA" sz="3200" dirty="0" smtClean="0"/>
              <a:t>هو </a:t>
            </a:r>
            <a:r>
              <a:rPr lang="ar-SA" sz="3200" dirty="0"/>
              <a:t>ما يعد أمراً رئيساً في الجغرافيا الحديثة.</a:t>
            </a:r>
            <a:endParaRPr lang="en-US" sz="3200" dirty="0"/>
          </a:p>
          <a:p>
            <a:pPr algn="just"/>
            <a:endParaRPr lang="en-US" sz="30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2294596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مستطيل 3"/>
          <p:cNvSpPr/>
          <p:nvPr/>
        </p:nvSpPr>
        <p:spPr>
          <a:xfrm>
            <a:off x="-16565" y="762000"/>
            <a:ext cx="9906000" cy="38779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ar-SA" sz="3600" b="1" i="1" u="sng" dirty="0" smtClean="0">
                <a:solidFill>
                  <a:srgbClr val="002060"/>
                </a:solidFill>
              </a:rPr>
              <a:t>6-خطوات </a:t>
            </a:r>
            <a:r>
              <a:rPr lang="ar-SA" sz="3600" b="1" i="1" u="sng" dirty="0">
                <a:solidFill>
                  <a:srgbClr val="002060"/>
                </a:solidFill>
              </a:rPr>
              <a:t>المنهج الكمي. </a:t>
            </a:r>
            <a:endParaRPr lang="en-US" sz="3600" b="1" i="1" u="sng" dirty="0">
              <a:solidFill>
                <a:srgbClr val="002060"/>
              </a:solidFill>
            </a:endParaRPr>
          </a:p>
          <a:p>
            <a:pPr algn="ctr"/>
            <a:r>
              <a:rPr lang="ar-SA" sz="3600" dirty="0"/>
              <a:t>حدد العالم </a:t>
            </a:r>
            <a:r>
              <a:rPr lang="ar-SA" sz="3600" dirty="0">
                <a:solidFill>
                  <a:srgbClr val="FF0000"/>
                </a:solidFill>
              </a:rPr>
              <a:t>فيتز جيرالد </a:t>
            </a:r>
            <a:r>
              <a:rPr lang="en-US" sz="3600" dirty="0">
                <a:solidFill>
                  <a:srgbClr val="FF0000"/>
                </a:solidFill>
              </a:rPr>
              <a:t>Fitzgerald</a:t>
            </a:r>
            <a:r>
              <a:rPr lang="ar-SA" sz="3600" dirty="0"/>
              <a:t> خطوات المنهج الكمي بشكل توضيحي مبسط، وقد اختار </a:t>
            </a:r>
            <a:r>
              <a:rPr lang="ar-SA" sz="3600" dirty="0" smtClean="0"/>
              <a:t>لتطبيق هذه الخطوات </a:t>
            </a:r>
            <a:r>
              <a:rPr lang="ar-SA" sz="3600" dirty="0"/>
              <a:t>مشكلة جغرافية تختص بالتوزيعات المكانية على سطح الأرض، وحاول رسم الخطوات التي يجب سلوكها للوصول </a:t>
            </a:r>
            <a:r>
              <a:rPr lang="ar-SA" sz="3600" dirty="0" smtClean="0"/>
              <a:t>إلى النتائج، </a:t>
            </a:r>
            <a:r>
              <a:rPr lang="ar-SA" sz="3600" dirty="0"/>
              <a:t>ثم القوانين التي يمكن التنبؤ بواسطتها في </a:t>
            </a:r>
            <a:r>
              <a:rPr lang="ar-SA" sz="3600" dirty="0" smtClean="0"/>
              <a:t>المستقبل، </a:t>
            </a:r>
            <a:r>
              <a:rPr lang="ar-SA" sz="3600" dirty="0"/>
              <a:t>كما يتضح من الشكل التالي.  </a:t>
            </a:r>
            <a:endParaRPr lang="en-US" sz="3600" dirty="0"/>
          </a:p>
          <a:p>
            <a:pPr algn="just"/>
            <a:endParaRPr lang="en-US" sz="3000" dirty="0"/>
          </a:p>
        </p:txBody>
      </p:sp>
      <p:sp>
        <p:nvSpPr>
          <p:cNvPr id="2" name="Title 1"/>
          <p:cNvSpPr>
            <a:spLocks noGrp="1"/>
          </p:cNvSpPr>
          <p:nvPr>
            <p:ph type="title" idx="4294967295"/>
          </p:nvPr>
        </p:nvSpPr>
        <p:spPr>
          <a:xfrm>
            <a:off x="0" y="76200"/>
            <a:ext cx="9753600" cy="563563"/>
          </a:xfrm>
        </p:spPr>
        <p:txBody>
          <a:bodyPr/>
          <a:lstStyle/>
          <a:p>
            <a:pPr algn="l" rtl="1"/>
            <a:r>
              <a:rPr lang="ar-EG" sz="2400" b="1" dirty="0">
                <a:solidFill>
                  <a:srgbClr val="002060"/>
                </a:solidFill>
              </a:rPr>
              <a:t>الأسلوب </a:t>
            </a:r>
            <a:r>
              <a:rPr lang="ar-EG" sz="2400" b="1" dirty="0" smtClean="0">
                <a:solidFill>
                  <a:srgbClr val="002060"/>
                </a:solidFill>
              </a:rPr>
              <a:t>العلمي</a:t>
            </a:r>
            <a:r>
              <a:rPr lang="ar-SA" sz="2400" b="1" dirty="0" smtClean="0">
                <a:solidFill>
                  <a:srgbClr val="002060"/>
                </a:solidFill>
              </a:rPr>
              <a:t>..................................................................</a:t>
            </a:r>
            <a:r>
              <a:rPr lang="en-US" sz="2400" b="1" dirty="0" smtClean="0">
                <a:solidFill>
                  <a:srgbClr val="002060"/>
                </a:solidFill>
              </a:rPr>
              <a:t>Scientific </a:t>
            </a:r>
            <a:r>
              <a:rPr lang="en-US" sz="2400" b="1" dirty="0">
                <a:solidFill>
                  <a:srgbClr val="002060"/>
                </a:solidFill>
              </a:rPr>
              <a:t>Approach</a:t>
            </a:r>
            <a:endParaRPr lang="ar-EG" sz="2400" b="1" dirty="0">
              <a:solidFill>
                <a:srgbClr val="002060"/>
              </a:solidFill>
            </a:endParaRPr>
          </a:p>
        </p:txBody>
      </p:sp>
    </p:spTree>
    <p:extLst>
      <p:ext uri="{BB962C8B-B14F-4D97-AF65-F5344CB8AC3E}">
        <p14:creationId xmlns:p14="http://schemas.microsoft.com/office/powerpoint/2010/main" val="26701684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257800" y="152399"/>
            <a:ext cx="4536384" cy="6858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b="1" dirty="0" smtClean="0">
                <a:solidFill>
                  <a:prstClr val="black"/>
                </a:solidFill>
              </a:rPr>
              <a:t>1- معلومات تختص بالتوزيعات المكانية على سطح الأرض</a:t>
            </a:r>
          </a:p>
          <a:p>
            <a:pPr algn="ctr" fontAlgn="auto">
              <a:spcBef>
                <a:spcPts val="0"/>
              </a:spcBef>
              <a:spcAft>
                <a:spcPts val="0"/>
              </a:spcAft>
            </a:pPr>
            <a:r>
              <a:rPr lang="ar-SA" b="1" dirty="0" smtClean="0">
                <a:solidFill>
                  <a:prstClr val="black"/>
                </a:solidFill>
              </a:rPr>
              <a:t> ( تحديد المشكلة).</a:t>
            </a:r>
            <a:endParaRPr lang="ar-EG" b="1" dirty="0" smtClean="0">
              <a:solidFill>
                <a:prstClr val="black"/>
              </a:solidFill>
            </a:endParaRPr>
          </a:p>
        </p:txBody>
      </p:sp>
      <p:sp>
        <p:nvSpPr>
          <p:cNvPr id="3" name="Rounded Rectangle 2"/>
          <p:cNvSpPr/>
          <p:nvPr/>
        </p:nvSpPr>
        <p:spPr>
          <a:xfrm>
            <a:off x="5257800" y="1323970"/>
            <a:ext cx="4548899" cy="6123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b="1" dirty="0" smtClean="0">
                <a:solidFill>
                  <a:prstClr val="black"/>
                </a:solidFill>
              </a:rPr>
              <a:t>2- تخمينات حول العلاقة بين التوزيعات الملاحظة </a:t>
            </a:r>
          </a:p>
          <a:p>
            <a:pPr algn="ctr" fontAlgn="auto">
              <a:spcBef>
                <a:spcPts val="0"/>
              </a:spcBef>
              <a:spcAft>
                <a:spcPts val="0"/>
              </a:spcAft>
            </a:pPr>
            <a:r>
              <a:rPr lang="ar-SA" b="1" dirty="0" smtClean="0">
                <a:solidFill>
                  <a:prstClr val="black"/>
                </a:solidFill>
              </a:rPr>
              <a:t>( وضع الفرضيات)</a:t>
            </a:r>
            <a:endParaRPr lang="ar-EG" b="1" dirty="0" smtClean="0">
              <a:solidFill>
                <a:prstClr val="black"/>
              </a:solidFill>
            </a:endParaRPr>
          </a:p>
        </p:txBody>
      </p:sp>
      <p:sp>
        <p:nvSpPr>
          <p:cNvPr id="4" name="Rounded Rectangle 3"/>
          <p:cNvSpPr/>
          <p:nvPr/>
        </p:nvSpPr>
        <p:spPr>
          <a:xfrm>
            <a:off x="0" y="2466255"/>
            <a:ext cx="4199281" cy="1297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b="1" dirty="0" smtClean="0">
                <a:solidFill>
                  <a:prstClr val="black"/>
                </a:solidFill>
              </a:rPr>
              <a:t>3- تحليل ظاهرات منفردة خاصة في معظم الحالات بمواقع معينة . الاهتمام هنا متركز على الفذ والفريد أكثر من العام، وبهذا تنعدم إمكانية التنبؤ.</a:t>
            </a:r>
            <a:endParaRPr lang="ar-EG" b="1" dirty="0" smtClean="0">
              <a:solidFill>
                <a:prstClr val="black"/>
              </a:solidFill>
            </a:endParaRPr>
          </a:p>
        </p:txBody>
      </p:sp>
      <p:sp>
        <p:nvSpPr>
          <p:cNvPr id="5" name="Rounded Rectangle 4"/>
          <p:cNvSpPr/>
          <p:nvPr/>
        </p:nvSpPr>
        <p:spPr>
          <a:xfrm>
            <a:off x="5257800" y="2466255"/>
            <a:ext cx="4536384" cy="1297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b="1" dirty="0" smtClean="0">
                <a:solidFill>
                  <a:prstClr val="black"/>
                </a:solidFill>
              </a:rPr>
              <a:t>3- اختيار البيانات الضرورية، ثم إيضاحها في الخريطة أو الجداول أو الكروت المخرومة للكمبيوتر... الخ، حساب بعض القيم العددية للتوزيعات لتحديد وإظهار الاختلافات المكانية .  ( جمع البيانات وتصنيفها)</a:t>
            </a:r>
            <a:endParaRPr lang="ar-EG" b="1" dirty="0" smtClean="0">
              <a:solidFill>
                <a:prstClr val="black"/>
              </a:solidFill>
            </a:endParaRPr>
          </a:p>
        </p:txBody>
      </p:sp>
      <p:sp>
        <p:nvSpPr>
          <p:cNvPr id="6" name="Rounded Rectangle 5"/>
          <p:cNvSpPr/>
          <p:nvPr/>
        </p:nvSpPr>
        <p:spPr>
          <a:xfrm>
            <a:off x="5257800" y="4389651"/>
            <a:ext cx="4483643" cy="923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b="1" dirty="0" smtClean="0">
                <a:solidFill>
                  <a:prstClr val="black"/>
                </a:solidFill>
              </a:rPr>
              <a:t>4- تحليل بيانات منتقاة للكشف عن نظام للعلاقات بين التوزيعات وخاصة التباين المتلازم بين المتغيرات. </a:t>
            </a:r>
          </a:p>
          <a:p>
            <a:pPr algn="ctr" fontAlgn="auto">
              <a:spcBef>
                <a:spcPts val="0"/>
              </a:spcBef>
              <a:spcAft>
                <a:spcPts val="0"/>
              </a:spcAft>
            </a:pPr>
            <a:r>
              <a:rPr lang="ar-SA" b="1" dirty="0" smtClean="0">
                <a:solidFill>
                  <a:prstClr val="black"/>
                </a:solidFill>
              </a:rPr>
              <a:t>( تحليل النتائج). </a:t>
            </a:r>
            <a:endParaRPr lang="ar-EG" b="1" dirty="0" smtClean="0">
              <a:solidFill>
                <a:prstClr val="black"/>
              </a:solidFill>
            </a:endParaRPr>
          </a:p>
        </p:txBody>
      </p:sp>
      <p:sp>
        <p:nvSpPr>
          <p:cNvPr id="7" name="Rounded Rectangle 6"/>
          <p:cNvSpPr/>
          <p:nvPr/>
        </p:nvSpPr>
        <p:spPr>
          <a:xfrm>
            <a:off x="5257800" y="5843585"/>
            <a:ext cx="4483643" cy="9382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b="1" dirty="0" smtClean="0">
                <a:solidFill>
                  <a:prstClr val="black"/>
                </a:solidFill>
              </a:rPr>
              <a:t>5- فحص العلاقات في مناطق أخرى أو باستخدام بيانات أخرى في نفس المنطقة. ( مقارنة النتائج مع نتائج دراسات أخرى حول الموضوع).</a:t>
            </a:r>
            <a:endParaRPr lang="ar-EG" b="1" dirty="0" smtClean="0">
              <a:solidFill>
                <a:prstClr val="black"/>
              </a:solidFill>
            </a:endParaRPr>
          </a:p>
        </p:txBody>
      </p:sp>
      <p:sp>
        <p:nvSpPr>
          <p:cNvPr id="8" name="Rounded Rectangle 7"/>
          <p:cNvSpPr/>
          <p:nvPr/>
        </p:nvSpPr>
        <p:spPr>
          <a:xfrm>
            <a:off x="0" y="4413261"/>
            <a:ext cx="4576139" cy="7294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b="1" dirty="0" smtClean="0">
                <a:solidFill>
                  <a:prstClr val="black"/>
                </a:solidFill>
              </a:rPr>
              <a:t>6- الانتقال إلى التعميم وخلق نظرية أو إنشاء نموذج مركب. ( صياغة التعميمات، القوانين، النظريات).</a:t>
            </a:r>
            <a:endParaRPr lang="ar-EG" b="1" dirty="0" smtClean="0">
              <a:solidFill>
                <a:prstClr val="black"/>
              </a:solidFill>
            </a:endParaRPr>
          </a:p>
        </p:txBody>
      </p:sp>
      <p:sp>
        <p:nvSpPr>
          <p:cNvPr id="9" name="Rounded Rectangle 8"/>
          <p:cNvSpPr/>
          <p:nvPr/>
        </p:nvSpPr>
        <p:spPr>
          <a:xfrm>
            <a:off x="0" y="5843586"/>
            <a:ext cx="4457698" cy="9382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b="1" dirty="0" smtClean="0">
                <a:solidFill>
                  <a:prstClr val="black"/>
                </a:solidFill>
              </a:rPr>
              <a:t>7- مثل هذه النظرية أو النموذج تتميز بقدرتها على التنبؤ، ولها تطبيقات واستعمالات شاملة، بالإضافة إلى إمكانية التنبؤ.</a:t>
            </a:r>
            <a:endParaRPr lang="ar-EG" b="1" dirty="0" smtClean="0">
              <a:solidFill>
                <a:prstClr val="black"/>
              </a:solidFill>
            </a:endParaRPr>
          </a:p>
        </p:txBody>
      </p:sp>
      <p:sp>
        <p:nvSpPr>
          <p:cNvPr id="10" name="Rounded Rectangle 9"/>
          <p:cNvSpPr/>
          <p:nvPr/>
        </p:nvSpPr>
        <p:spPr>
          <a:xfrm>
            <a:off x="323023" y="381001"/>
            <a:ext cx="3563177" cy="12673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1" fromWordArt="0" anchor="ctr" anchorCtr="0" forceAA="0" compatLnSpc="1">
            <a:prstTxWarp prst="textNoShape">
              <a:avLst/>
            </a:prstTxWarp>
            <a:noAutofit/>
          </a:bodyPr>
          <a:lstStyle/>
          <a:p>
            <a:pPr algn="ctr" fontAlgn="auto">
              <a:spcBef>
                <a:spcPts val="0"/>
              </a:spcBef>
              <a:spcAft>
                <a:spcPts val="0"/>
              </a:spcAft>
            </a:pPr>
            <a:r>
              <a:rPr lang="ar-SA" sz="2763" b="1" i="1" u="sng" dirty="0">
                <a:solidFill>
                  <a:srgbClr val="C00000"/>
                </a:solidFill>
              </a:rPr>
              <a:t>خطوات المنهج </a:t>
            </a:r>
            <a:r>
              <a:rPr lang="ar-SA" sz="2763" b="1" i="1" u="sng" dirty="0" smtClean="0">
                <a:solidFill>
                  <a:srgbClr val="C00000"/>
                </a:solidFill>
              </a:rPr>
              <a:t>العلمي</a:t>
            </a:r>
            <a:endParaRPr lang="ar-EG" sz="2763" b="1" i="1" u="sng" dirty="0">
              <a:solidFill>
                <a:srgbClr val="C00000"/>
              </a:solidFill>
            </a:endParaRPr>
          </a:p>
        </p:txBody>
      </p:sp>
      <p:cxnSp>
        <p:nvCxnSpPr>
          <p:cNvPr id="12" name="Straight Arrow Connector 11"/>
          <p:cNvCxnSpPr>
            <a:cxnSpLocks noChangeAspect="1"/>
            <a:stCxn id="2" idx="2"/>
            <a:endCxn id="3" idx="0"/>
          </p:cNvCxnSpPr>
          <p:nvPr/>
        </p:nvCxnSpPr>
        <p:spPr>
          <a:xfrm>
            <a:off x="7525992" y="838200"/>
            <a:ext cx="6258" cy="485770"/>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p:cNvCxnSpPr>
            <a:cxnSpLocks noChangeAspect="1"/>
          </p:cNvCxnSpPr>
          <p:nvPr/>
        </p:nvCxnSpPr>
        <p:spPr>
          <a:xfrm flipH="1">
            <a:off x="7534822" y="1936365"/>
            <a:ext cx="1" cy="529890"/>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p:cNvCxnSpPr>
            <a:cxnSpLocks noChangeAspect="1"/>
          </p:cNvCxnSpPr>
          <p:nvPr/>
        </p:nvCxnSpPr>
        <p:spPr>
          <a:xfrm rot="-2100000" flipH="1" flipV="1">
            <a:off x="4642190" y="4653889"/>
            <a:ext cx="525510" cy="396000"/>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p:cNvCxnSpPr>
            <a:cxnSpLocks noChangeAspect="1"/>
          </p:cNvCxnSpPr>
          <p:nvPr/>
        </p:nvCxnSpPr>
        <p:spPr>
          <a:xfrm>
            <a:off x="2099638" y="5172306"/>
            <a:ext cx="0" cy="671281"/>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p:cNvCxnSpPr>
            <a:cxnSpLocks noChangeAspect="1"/>
          </p:cNvCxnSpPr>
          <p:nvPr/>
        </p:nvCxnSpPr>
        <p:spPr>
          <a:xfrm rot="-420000" flipH="1" flipV="1">
            <a:off x="4204075" y="3169139"/>
            <a:ext cx="1039735" cy="146205"/>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p:cNvCxnSpPr>
            <a:cxnSpLocks noChangeAspect="1"/>
          </p:cNvCxnSpPr>
          <p:nvPr/>
        </p:nvCxnSpPr>
        <p:spPr>
          <a:xfrm rot="-720000" flipH="1">
            <a:off x="7455132" y="3765044"/>
            <a:ext cx="141717" cy="648000"/>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cxnSp>
        <p:nvCxnSpPr>
          <p:cNvPr id="46" name="Straight Arrow Connector 45"/>
          <p:cNvCxnSpPr>
            <a:cxnSpLocks noChangeAspect="1"/>
          </p:cNvCxnSpPr>
          <p:nvPr/>
        </p:nvCxnSpPr>
        <p:spPr>
          <a:xfrm rot="-720000" flipH="1">
            <a:off x="7436636" y="5317677"/>
            <a:ext cx="125971" cy="576000"/>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3580619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المراجع والمصادر التعليمية</a:t>
            </a:r>
          </a:p>
        </p:txBody>
      </p:sp>
      <p:sp>
        <p:nvSpPr>
          <p:cNvPr id="7" name="TextBox 6"/>
          <p:cNvSpPr txBox="1"/>
          <p:nvPr/>
        </p:nvSpPr>
        <p:spPr>
          <a:xfrm>
            <a:off x="533400" y="1676400"/>
            <a:ext cx="9067800" cy="3847207"/>
          </a:xfrm>
          <a:prstGeom prst="rect">
            <a:avLst/>
          </a:prstGeom>
          <a:noFill/>
        </p:spPr>
        <p:txBody>
          <a:bodyPr wrap="square" rtlCol="1">
            <a:spAutoFit/>
          </a:bodyPr>
          <a:lstStyle/>
          <a:p>
            <a:r>
              <a:rPr lang="ar-SA" sz="2800" b="1" dirty="0"/>
              <a:t>المرجع الرئيس:</a:t>
            </a:r>
          </a:p>
          <a:p>
            <a:r>
              <a:rPr lang="ar-SA" sz="2400" dirty="0" smtClean="0"/>
              <a:t>- ناصر </a:t>
            </a:r>
            <a:r>
              <a:rPr lang="ar-SA" sz="2400" dirty="0"/>
              <a:t>عبد الله الصالح , محمد السرياني (1420م) الجغرافية الكمية والإحصائية ,مكتبة العبيكان، الرياض</a:t>
            </a:r>
            <a:r>
              <a:rPr lang="ar-SA" sz="2400" dirty="0" smtClean="0"/>
              <a:t>.</a:t>
            </a:r>
          </a:p>
          <a:p>
            <a:endParaRPr lang="ar-SA" sz="2400" dirty="0"/>
          </a:p>
          <a:p>
            <a:r>
              <a:rPr lang="ar-SA" sz="2800" b="1" dirty="0"/>
              <a:t>المراجع المساعدة:</a:t>
            </a:r>
          </a:p>
          <a:p>
            <a:r>
              <a:rPr lang="ar-SA" sz="2400" dirty="0"/>
              <a:t>- عيسى على إبراهيم (2008 م) الأساليب الإحصائية والجغرافيا ,دار المعرفة الجامعية , الإسكندرية.</a:t>
            </a:r>
          </a:p>
          <a:p>
            <a:pPr marL="342900" indent="-342900">
              <a:buFontTx/>
              <a:buChar char="-"/>
            </a:pPr>
            <a:r>
              <a:rPr lang="ar-SA" sz="2400" dirty="0" smtClean="0"/>
              <a:t>فتحي </a:t>
            </a:r>
            <a:r>
              <a:rPr lang="ar-SA" sz="2400" dirty="0"/>
              <a:t>عبد العزيز أبو </a:t>
            </a:r>
            <a:r>
              <a:rPr lang="ar-SA" sz="2400" dirty="0" smtClean="0"/>
              <a:t>راضي </a:t>
            </a:r>
            <a:r>
              <a:rPr lang="ar-SA" sz="2400" dirty="0"/>
              <a:t>(2007 م) التوزيعات المكانية , دار المعرفة الجامعية , الإسكندرية</a:t>
            </a:r>
            <a:r>
              <a:rPr lang="ar-SA" sz="2400" dirty="0" smtClean="0"/>
              <a:t>.</a:t>
            </a:r>
          </a:p>
          <a:p>
            <a:endParaRPr lang="ar-SA"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2800" b="1" dirty="0">
                <a:solidFill>
                  <a:srgbClr val="FF0000"/>
                </a:solidFill>
                <a:cs typeface="Arial" pitchFamily="34" charset="0"/>
              </a:rPr>
              <a:t>المواقع </a:t>
            </a:r>
            <a:r>
              <a:rPr lang="ar-SA" sz="2800" b="1" dirty="0" smtClean="0">
                <a:solidFill>
                  <a:srgbClr val="FF0000"/>
                </a:solidFill>
                <a:cs typeface="Arial" pitchFamily="34" charset="0"/>
              </a:rPr>
              <a:t>الإلكترونية:</a:t>
            </a:r>
            <a:endParaRPr lang="ar-SA" sz="2800" b="1" dirty="0">
              <a:solidFill>
                <a:srgbClr val="FF0000"/>
              </a:solidFill>
              <a:cs typeface="Arial" pitchFamily="34" charset="0"/>
            </a:endParaRPr>
          </a:p>
        </p:txBody>
      </p:sp>
      <p:sp>
        <p:nvSpPr>
          <p:cNvPr id="2" name="Rectangle 1"/>
          <p:cNvSpPr/>
          <p:nvPr/>
        </p:nvSpPr>
        <p:spPr>
          <a:xfrm>
            <a:off x="533400" y="1676400"/>
            <a:ext cx="9067800" cy="3108543"/>
          </a:xfrm>
          <a:prstGeom prst="rect">
            <a:avLst/>
          </a:prstGeom>
        </p:spPr>
        <p:txBody>
          <a:bodyPr wrap="square">
            <a:spAutoFit/>
          </a:bodyPr>
          <a:lstStyle/>
          <a:p>
            <a:r>
              <a:rPr lang="ar-EG" sz="2800" dirty="0" smtClean="0"/>
              <a:t>الجمعية الجغرافية السعودية</a:t>
            </a:r>
            <a:r>
              <a:rPr lang="en-US" sz="2800" dirty="0" smtClean="0"/>
              <a:t>.</a:t>
            </a:r>
          </a:p>
          <a:p>
            <a:r>
              <a:rPr lang="ar-EG" sz="2800" dirty="0" smtClean="0"/>
              <a:t> الجمعية الجغرافية المصرية</a:t>
            </a:r>
            <a:r>
              <a:rPr lang="en-US" sz="2800" dirty="0" smtClean="0"/>
              <a:t>.</a:t>
            </a:r>
          </a:p>
          <a:p>
            <a:r>
              <a:rPr lang="ar-EG" sz="2800" dirty="0" smtClean="0"/>
              <a:t> الجمعية الجغرافية الكويتية.</a:t>
            </a:r>
          </a:p>
          <a:p>
            <a:pPr algn="l" rtl="0"/>
            <a:r>
              <a:rPr lang="en-US" sz="2800" dirty="0" smtClean="0"/>
              <a:t>www.about.com:geography.</a:t>
            </a:r>
          </a:p>
          <a:p>
            <a:pPr algn="l" rtl="0"/>
            <a:r>
              <a:rPr lang="en-US" sz="2800" dirty="0" smtClean="0"/>
              <a:t>www.ipl.org</a:t>
            </a:r>
          </a:p>
          <a:p>
            <a:pPr algn="l" rtl="0"/>
            <a:r>
              <a:rPr lang="en-US" sz="2800" dirty="0" smtClean="0"/>
              <a:t>www. en.wikipedia.org</a:t>
            </a:r>
          </a:p>
          <a:p>
            <a:pPr algn="l" rtl="0"/>
            <a:r>
              <a:rPr lang="en-US" sz="2800" dirty="0" smtClean="0"/>
              <a:t>www.ksau.info</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0" y="6172200"/>
            <a:ext cx="9753600" cy="533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sz="3000" b="1" dirty="0" smtClean="0">
                <a:solidFill>
                  <a:srgbClr val="002060"/>
                </a:solidFill>
              </a:rPr>
              <a:t>مع أطيب التمنيات بالنجاح والتوفيق            </a:t>
            </a:r>
            <a:r>
              <a:rPr lang="ar-SA" b="1" dirty="0" smtClean="0">
                <a:solidFill>
                  <a:srgbClr val="002060"/>
                </a:solidFill>
              </a:rPr>
              <a:t>د. حسن مرزوق السيد محمود</a:t>
            </a:r>
            <a:endParaRPr lang="ar-SA" b="1" dirty="0">
              <a:solidFill>
                <a:srgbClr val="00206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1976</TotalTime>
  <Words>2081</Words>
  <Application>Microsoft Office PowerPoint</Application>
  <PresentationFormat>A4 Paper (210x297 mm)</PresentationFormat>
  <Paragraphs>144</Paragraphs>
  <Slides>23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ae_AlMateen</vt:lpstr>
      <vt:lpstr>Arial</vt:lpstr>
      <vt:lpstr>Calibri</vt:lpstr>
      <vt:lpstr>Calibri Light</vt:lpstr>
      <vt:lpstr>PT Bold Heading</vt:lpstr>
      <vt:lpstr>Times New Roman</vt:lpstr>
      <vt:lpstr>Office Theme</vt:lpstr>
      <vt:lpstr>1_Office Theme</vt:lpstr>
      <vt:lpstr>PowerPoint Presentation</vt:lpstr>
      <vt:lpstr>المحاضرة الأولى الأسلوب العلمي Scientific Approach</vt:lpstr>
      <vt:lpstr>عناصر محاضرة:  الأسلوب العلمي  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الأسلوب العلمي..................................................................Scientific Approach</vt:lpstr>
      <vt:lpstr>PowerPoint Presentation</vt:lpstr>
      <vt:lpstr>المراجع والمصادر التعليمية</vt:lpstr>
      <vt:lpstr>المواقع الإلكترونية: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164</cp:revision>
  <dcterms:created xsi:type="dcterms:W3CDTF">2009-10-14T19:14:34Z</dcterms:created>
  <dcterms:modified xsi:type="dcterms:W3CDTF">2013-09-15T06:25:08Z</dcterms:modified>
</cp:coreProperties>
</file>