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57" r:id="rId3"/>
    <p:sldId id="267" r:id="rId4"/>
    <p:sldId id="259" r:id="rId5"/>
    <p:sldId id="303" r:id="rId6"/>
    <p:sldId id="302"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297" r:id="rId21"/>
    <p:sldId id="298" r:id="rId22"/>
    <p:sldId id="301"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9900"/>
    <a:srgbClr val="709256"/>
    <a:srgbClr val="AD9968"/>
    <a:srgbClr val="3B84A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71" d="100"/>
          <a:sy n="71" d="100"/>
        </p:scale>
        <p:origin x="118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9/14/2013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600200"/>
            <a:ext cx="8420100" cy="2003425"/>
          </a:xfrm>
        </p:spPr>
        <p:txBody>
          <a:bodyPr/>
          <a:lstStyle/>
          <a:p>
            <a:pPr eaLnBrk="1" hangingPunct="1"/>
            <a:r>
              <a:rPr lang="ar-SA" spc="-150" dirty="0" smtClean="0">
                <a:solidFill>
                  <a:srgbClr val="0070C0"/>
                </a:solidFill>
                <a:latin typeface="ae_AlMateen" pitchFamily="2" charset="-78"/>
                <a:cs typeface="ae_AlMateen" pitchFamily="2" charset="-78"/>
              </a:rPr>
              <a:t>المحاضرة الثانية</a:t>
            </a:r>
            <a:br>
              <a:rPr lang="ar-SA" spc="-150" dirty="0" smtClean="0">
                <a:solidFill>
                  <a:srgbClr val="0070C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العينات</a:t>
            </a:r>
            <a:br>
              <a:rPr lang="ar-SA" spc="-150" dirty="0" smtClean="0">
                <a:solidFill>
                  <a:srgbClr val="FF0000"/>
                </a:solidFill>
                <a:latin typeface="ae_AlMateen" pitchFamily="2" charset="-78"/>
                <a:cs typeface="ae_AlMateen" pitchFamily="2" charset="-78"/>
              </a:rPr>
            </a:br>
            <a:r>
              <a:rPr lang="en-US" spc="-150" dirty="0" smtClean="0">
                <a:solidFill>
                  <a:srgbClr val="009900"/>
                </a:solidFill>
                <a:latin typeface="ae_AlMateen" pitchFamily="2" charset="-78"/>
                <a:cs typeface="ae_AlMateen" pitchFamily="2" charset="-78"/>
              </a:rPr>
              <a:t>Samples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76200"/>
            <a:ext cx="8915400" cy="9906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rtl="1" eaLnBrk="1" hangingPunct="1">
              <a:defRPr/>
            </a:pPr>
            <a:r>
              <a:rPr lang="ar-SA" sz="3600" dirty="0" smtClean="0">
                <a:solidFill>
                  <a:srgbClr val="C00000"/>
                </a:solidFill>
                <a:cs typeface="+mn-cs"/>
              </a:rPr>
              <a:t>عناصر محاضرة: </a:t>
            </a:r>
            <a:r>
              <a:rPr lang="ar-SA" sz="3600" spc="-150" dirty="0" smtClean="0">
                <a:solidFill>
                  <a:srgbClr val="FF0000"/>
                </a:solidFill>
                <a:latin typeface="ae_AlMateen" pitchFamily="2" charset="-78"/>
                <a:cs typeface="ae_AlMateen" pitchFamily="2" charset="-78"/>
              </a:rPr>
              <a:t>العينات </a:t>
            </a:r>
            <a:r>
              <a:rPr lang="en-US" sz="3600" spc="-150" dirty="0" smtClean="0">
                <a:solidFill>
                  <a:srgbClr val="009900"/>
                </a:solidFill>
                <a:latin typeface="ae_AlMateen" pitchFamily="2" charset="-78"/>
                <a:cs typeface="ae_AlMateen" pitchFamily="2" charset="-78"/>
              </a:rPr>
              <a:t>Samples</a:t>
            </a:r>
            <a:endParaRPr lang="en-US" sz="3600" dirty="0">
              <a:solidFill>
                <a:srgbClr val="C00000"/>
              </a:solidFill>
              <a:cs typeface="+mn-cs"/>
            </a:endParaRPr>
          </a:p>
        </p:txBody>
      </p:sp>
      <p:sp>
        <p:nvSpPr>
          <p:cNvPr id="7171" name="Text Placeholder 5"/>
          <p:cNvSpPr>
            <a:spLocks noGrp="1"/>
          </p:cNvSpPr>
          <p:nvPr>
            <p:ph idx="1"/>
          </p:nvPr>
        </p:nvSpPr>
        <p:spPr>
          <a:xfrm>
            <a:off x="495300" y="1600200"/>
            <a:ext cx="8915400" cy="4343399"/>
          </a:xfrm>
        </p:spPr>
        <p:txBody>
          <a:bodyPr/>
          <a:lstStyle/>
          <a:p>
            <a:pPr rtl="1" eaLnBrk="1" hangingPunct="1">
              <a:buFont typeface="Arial" pitchFamily="34" charset="0"/>
              <a:buChar char="•"/>
            </a:pPr>
            <a:r>
              <a:rPr lang="ar-SA" sz="1800" b="1" dirty="0" smtClean="0">
                <a:solidFill>
                  <a:srgbClr val="0070C0"/>
                </a:solidFill>
                <a:cs typeface="Arial" pitchFamily="34" charset="0"/>
              </a:rPr>
              <a:t>تمهيد</a:t>
            </a:r>
            <a:endParaRPr lang="ar-SA" sz="1800" b="1" dirty="0">
              <a:solidFill>
                <a:srgbClr val="009900"/>
              </a:solidFill>
              <a:cs typeface="Arial" pitchFamily="34" charset="0"/>
            </a:endParaRPr>
          </a:p>
          <a:p>
            <a:pPr rtl="1" eaLnBrk="1" hangingPunct="1">
              <a:buFont typeface="Arial" pitchFamily="34" charset="0"/>
              <a:buChar char="•"/>
            </a:pPr>
            <a:r>
              <a:rPr lang="ar-SA" sz="1800" b="1" dirty="0" smtClean="0">
                <a:solidFill>
                  <a:srgbClr val="FF0000"/>
                </a:solidFill>
                <a:cs typeface="Arial" pitchFamily="34" charset="0"/>
              </a:rPr>
              <a:t>المجتمع والعينة </a:t>
            </a:r>
            <a:r>
              <a:rPr lang="en-US" sz="1800" b="1" dirty="0" smtClean="0">
                <a:solidFill>
                  <a:srgbClr val="FF0000"/>
                </a:solidFill>
                <a:cs typeface="Arial" pitchFamily="34" charset="0"/>
              </a:rPr>
              <a:t>Population and Sample</a:t>
            </a:r>
            <a:r>
              <a:rPr lang="ar-SA" sz="1800" b="1" dirty="0" smtClean="0">
                <a:solidFill>
                  <a:srgbClr val="FF0000"/>
                </a:solidFill>
                <a:cs typeface="Arial" pitchFamily="34" charset="0"/>
              </a:rPr>
              <a:t>.</a:t>
            </a:r>
          </a:p>
          <a:p>
            <a:pPr rtl="1" eaLnBrk="1" hangingPunct="1">
              <a:buFont typeface="Arial" pitchFamily="34" charset="0"/>
              <a:buChar char="•"/>
            </a:pPr>
            <a:r>
              <a:rPr lang="ar-SA" sz="1800" b="1" dirty="0" smtClean="0">
                <a:solidFill>
                  <a:srgbClr val="009900"/>
                </a:solidFill>
                <a:cs typeface="Arial" pitchFamily="34" charset="0"/>
              </a:rPr>
              <a:t>وحدة المعاينة </a:t>
            </a:r>
            <a:r>
              <a:rPr lang="en-US" sz="1800" b="1" dirty="0" smtClean="0">
                <a:solidFill>
                  <a:srgbClr val="009900"/>
                </a:solidFill>
                <a:cs typeface="Arial" pitchFamily="34" charset="0"/>
              </a:rPr>
              <a:t>Sampling Unit</a:t>
            </a:r>
            <a:r>
              <a:rPr lang="ar-SA" sz="1800" b="1" dirty="0" smtClean="0">
                <a:solidFill>
                  <a:srgbClr val="009900"/>
                </a:solidFill>
                <a:cs typeface="Arial" pitchFamily="34" charset="0"/>
              </a:rPr>
              <a:t>.</a:t>
            </a:r>
          </a:p>
          <a:p>
            <a:pPr rtl="1" eaLnBrk="1" hangingPunct="1">
              <a:buFont typeface="Arial" pitchFamily="34" charset="0"/>
              <a:buChar char="•"/>
            </a:pPr>
            <a:r>
              <a:rPr lang="ar-SA" sz="1800" b="1" dirty="0" smtClean="0">
                <a:solidFill>
                  <a:srgbClr val="FF0000"/>
                </a:solidFill>
                <a:cs typeface="Arial" pitchFamily="34" charset="0"/>
              </a:rPr>
              <a:t>الإطار </a:t>
            </a:r>
            <a:r>
              <a:rPr lang="en-US" sz="1800" b="1" dirty="0" smtClean="0">
                <a:solidFill>
                  <a:srgbClr val="FF0000"/>
                </a:solidFill>
                <a:cs typeface="Arial" pitchFamily="34" charset="0"/>
              </a:rPr>
              <a:t>Frame</a:t>
            </a:r>
            <a:r>
              <a:rPr lang="ar-SA" sz="1800" b="1" dirty="0" smtClean="0">
                <a:solidFill>
                  <a:srgbClr val="FF0000"/>
                </a:solidFill>
                <a:cs typeface="Arial" pitchFamily="34" charset="0"/>
              </a:rPr>
              <a:t>.</a:t>
            </a:r>
          </a:p>
          <a:p>
            <a:pPr rtl="1" eaLnBrk="1" hangingPunct="1">
              <a:buFont typeface="Arial" pitchFamily="34" charset="0"/>
              <a:buChar char="•"/>
            </a:pPr>
            <a:r>
              <a:rPr lang="ar-SA" sz="1800" b="1" dirty="0" smtClean="0">
                <a:solidFill>
                  <a:srgbClr val="009900"/>
                </a:solidFill>
                <a:cs typeface="Arial" pitchFamily="34" charset="0"/>
              </a:rPr>
              <a:t>الاختيار العشوائي </a:t>
            </a:r>
            <a:r>
              <a:rPr lang="en-US" sz="1800" b="1" dirty="0" smtClean="0">
                <a:solidFill>
                  <a:srgbClr val="009900"/>
                </a:solidFill>
                <a:cs typeface="Arial" pitchFamily="34" charset="0"/>
              </a:rPr>
              <a:t>Random Selection</a:t>
            </a:r>
            <a:r>
              <a:rPr lang="ar-SA" sz="1800" b="1" dirty="0" smtClean="0">
                <a:solidFill>
                  <a:srgbClr val="009900"/>
                </a:solidFill>
                <a:cs typeface="Arial" pitchFamily="34" charset="0"/>
              </a:rPr>
              <a:t>.</a:t>
            </a:r>
          </a:p>
          <a:p>
            <a:pPr rtl="1" eaLnBrk="1" hangingPunct="1">
              <a:buFont typeface="Arial" pitchFamily="34" charset="0"/>
              <a:buChar char="•"/>
            </a:pPr>
            <a:r>
              <a:rPr lang="ar-SA" sz="1800" b="1" dirty="0" smtClean="0">
                <a:solidFill>
                  <a:srgbClr val="FF0000"/>
                </a:solidFill>
                <a:cs typeface="Arial" pitchFamily="34" charset="0"/>
              </a:rPr>
              <a:t>أنواع العينات. </a:t>
            </a:r>
          </a:p>
          <a:p>
            <a:pPr rtl="1" eaLnBrk="1" hangingPunct="1">
              <a:buFont typeface="Arial" pitchFamily="34" charset="0"/>
              <a:buChar char="•"/>
            </a:pPr>
            <a:r>
              <a:rPr lang="ar-SA" sz="1800" b="1" dirty="0" smtClean="0">
                <a:solidFill>
                  <a:srgbClr val="009900"/>
                </a:solidFill>
                <a:cs typeface="Arial" pitchFamily="34" charset="0"/>
              </a:rPr>
              <a:t>العينات العشوائية </a:t>
            </a:r>
            <a:r>
              <a:rPr lang="en-US" sz="1800" b="1" dirty="0" smtClean="0">
                <a:solidFill>
                  <a:srgbClr val="009900"/>
                </a:solidFill>
                <a:cs typeface="Arial" pitchFamily="34" charset="0"/>
              </a:rPr>
              <a:t>Random Samples</a:t>
            </a:r>
            <a:r>
              <a:rPr lang="ar-SA" sz="1800" b="1" dirty="0" smtClean="0">
                <a:solidFill>
                  <a:srgbClr val="009900"/>
                </a:solidFill>
                <a:cs typeface="Arial" pitchFamily="34" charset="0"/>
              </a:rPr>
              <a:t>.</a:t>
            </a:r>
          </a:p>
          <a:p>
            <a:pPr marL="0" indent="0" algn="ctr" rtl="1" eaLnBrk="1" hangingPunct="1"/>
            <a:r>
              <a:rPr lang="ar-SA" sz="1800" b="1" dirty="0" smtClean="0">
                <a:solidFill>
                  <a:srgbClr val="FF0000"/>
                </a:solidFill>
                <a:cs typeface="Arial" pitchFamily="34" charset="0"/>
              </a:rPr>
              <a:t>عينات القوائم  </a:t>
            </a:r>
            <a:r>
              <a:rPr lang="en-US" sz="1800" b="1" dirty="0" smtClean="0">
                <a:solidFill>
                  <a:srgbClr val="FF0000"/>
                </a:solidFill>
                <a:cs typeface="Arial" pitchFamily="34" charset="0"/>
              </a:rPr>
              <a:t>List samples</a:t>
            </a:r>
            <a:r>
              <a:rPr lang="ar-SA" sz="1800" b="1" dirty="0" smtClean="0">
                <a:solidFill>
                  <a:srgbClr val="FF0000"/>
                </a:solidFill>
                <a:cs typeface="Arial" pitchFamily="34" charset="0"/>
              </a:rPr>
              <a:t>.            العينات المكانية </a:t>
            </a:r>
            <a:r>
              <a:rPr lang="en-US" sz="1800" b="1" dirty="0" smtClean="0">
                <a:solidFill>
                  <a:srgbClr val="FF0000"/>
                </a:solidFill>
                <a:cs typeface="Arial" pitchFamily="34" charset="0"/>
              </a:rPr>
              <a:t>Areal or spatial Samples</a:t>
            </a:r>
            <a:r>
              <a:rPr lang="ar-SA" sz="1800" b="1" dirty="0" smtClean="0">
                <a:solidFill>
                  <a:srgbClr val="FF0000"/>
                </a:solidFill>
                <a:cs typeface="Arial" pitchFamily="34" charset="0"/>
              </a:rPr>
              <a:t>. </a:t>
            </a:r>
          </a:p>
          <a:p>
            <a:pPr algn="just" rtl="1" eaLnBrk="1" hangingPunct="1">
              <a:buFont typeface="Arial" pitchFamily="34" charset="0"/>
              <a:buChar char="•"/>
            </a:pPr>
            <a:r>
              <a:rPr lang="ar-SA" sz="1800" b="1" dirty="0" smtClean="0">
                <a:solidFill>
                  <a:srgbClr val="009900"/>
                </a:solidFill>
                <a:cs typeface="Arial" pitchFamily="34" charset="0"/>
              </a:rPr>
              <a:t>العينات المنتظمة </a:t>
            </a:r>
            <a:r>
              <a:rPr lang="en-US" sz="1800" b="1" dirty="0" smtClean="0">
                <a:solidFill>
                  <a:srgbClr val="009900"/>
                </a:solidFill>
                <a:cs typeface="Arial" pitchFamily="34" charset="0"/>
              </a:rPr>
              <a:t>Systematic Samples</a:t>
            </a:r>
            <a:r>
              <a:rPr lang="ar-SA" sz="1800" b="1" dirty="0" smtClean="0">
                <a:solidFill>
                  <a:srgbClr val="009900"/>
                </a:solidFill>
                <a:cs typeface="Arial" pitchFamily="34" charset="0"/>
              </a:rPr>
              <a:t>.</a:t>
            </a:r>
          </a:p>
          <a:p>
            <a:pPr algn="just" rtl="1" eaLnBrk="1" hangingPunct="1">
              <a:buFont typeface="Arial" pitchFamily="34" charset="0"/>
              <a:buChar char="•"/>
            </a:pPr>
            <a:r>
              <a:rPr lang="ar-SA" sz="1800" b="1" dirty="0" smtClean="0">
                <a:solidFill>
                  <a:srgbClr val="FF0000"/>
                </a:solidFill>
                <a:cs typeface="Arial" pitchFamily="34" charset="0"/>
              </a:rPr>
              <a:t>العينات الطبقية </a:t>
            </a:r>
            <a:r>
              <a:rPr lang="en-US" sz="1800" b="1" dirty="0" smtClean="0">
                <a:solidFill>
                  <a:srgbClr val="FF0000"/>
                </a:solidFill>
                <a:cs typeface="Arial" pitchFamily="34" charset="0"/>
              </a:rPr>
              <a:t>Stratified Samples</a:t>
            </a:r>
            <a:r>
              <a:rPr lang="ar-SA" sz="1800" b="1" dirty="0" smtClean="0">
                <a:solidFill>
                  <a:srgbClr val="FF0000"/>
                </a:solidFill>
                <a:cs typeface="Arial" pitchFamily="34" charset="0"/>
              </a:rPr>
              <a:t>.</a:t>
            </a:r>
          </a:p>
          <a:p>
            <a:pPr algn="just" rtl="1" eaLnBrk="1" hangingPunct="1">
              <a:buFont typeface="Arial" pitchFamily="34" charset="0"/>
              <a:buChar char="•"/>
            </a:pPr>
            <a:r>
              <a:rPr lang="ar-SA" sz="1800" b="1" dirty="0">
                <a:solidFill>
                  <a:srgbClr val="009900"/>
                </a:solidFill>
                <a:cs typeface="Arial" pitchFamily="34" charset="0"/>
              </a:rPr>
              <a:t>العينات الطبقية </a:t>
            </a:r>
            <a:r>
              <a:rPr lang="ar-SA" sz="1800" b="1" dirty="0" smtClean="0">
                <a:solidFill>
                  <a:srgbClr val="009900"/>
                </a:solidFill>
                <a:cs typeface="Arial" pitchFamily="34" charset="0"/>
              </a:rPr>
              <a:t>المنتظمة غير الخطية </a:t>
            </a:r>
            <a:r>
              <a:rPr lang="en-US" sz="1800" b="1" dirty="0" smtClean="0">
                <a:solidFill>
                  <a:srgbClr val="009900"/>
                </a:solidFill>
                <a:cs typeface="Arial" pitchFamily="34" charset="0"/>
              </a:rPr>
              <a:t>Stratified Systematic Unaligned Sample</a:t>
            </a:r>
            <a:r>
              <a:rPr lang="ar-SA" sz="1800" b="1" dirty="0" smtClean="0">
                <a:solidFill>
                  <a:srgbClr val="009900"/>
                </a:solidFill>
                <a:cs typeface="Arial" pitchFamily="34" charset="0"/>
              </a:rPr>
              <a:t>.</a:t>
            </a:r>
          </a:p>
          <a:p>
            <a:pPr algn="just" rtl="1" eaLnBrk="1" hangingPunct="1">
              <a:buFont typeface="Arial" pitchFamily="34" charset="0"/>
              <a:buChar char="•"/>
            </a:pPr>
            <a:r>
              <a:rPr lang="ar-SA" sz="1800" b="1" dirty="0" smtClean="0">
                <a:solidFill>
                  <a:srgbClr val="FF0000"/>
                </a:solidFill>
                <a:cs typeface="Arial" pitchFamily="34" charset="0"/>
              </a:rPr>
              <a:t>مزايا وعيوب العينات.</a:t>
            </a:r>
          </a:p>
          <a:p>
            <a:pPr algn="just" rtl="1" eaLnBrk="1" hangingPunct="1">
              <a:buFont typeface="Arial" pitchFamily="34" charset="0"/>
              <a:buChar char="•"/>
            </a:pPr>
            <a:r>
              <a:rPr lang="ar-SA" sz="1800" b="1" dirty="0" smtClean="0">
                <a:solidFill>
                  <a:srgbClr val="009900"/>
                </a:solidFill>
                <a:cs typeface="Arial" pitchFamily="34" charset="0"/>
              </a:rPr>
              <a:t>أخطاء الدراسة بالعينة.</a:t>
            </a:r>
          </a:p>
          <a:p>
            <a:pPr algn="just" rtl="1" eaLnBrk="1" hangingPunct="1">
              <a:buFont typeface="Arial" pitchFamily="34" charset="0"/>
              <a:buChar char="•"/>
            </a:pPr>
            <a:endParaRPr lang="ar-SA" sz="1500" b="1" dirty="0">
              <a:solidFill>
                <a:srgbClr val="009900"/>
              </a:solidFill>
              <a:cs typeface="Arial" pitchFamily="34" charset="0"/>
            </a:endParaRPr>
          </a:p>
          <a:p>
            <a:pPr algn="just" rtl="1" eaLnBrk="1" hangingPunct="1">
              <a:buFont typeface="Arial" pitchFamily="34" charset="0"/>
              <a:buChar char="•"/>
            </a:pPr>
            <a:endParaRPr lang="ar-SA" sz="2600" b="1" dirty="0" smtClean="0">
              <a:solidFill>
                <a:srgbClr val="009900"/>
              </a:solidFill>
              <a:cs typeface="Arial" pitchFamily="34" charset="0"/>
            </a:endParaRPr>
          </a:p>
          <a:p>
            <a:pPr algn="just" rtl="1" eaLnBrk="1" hangingPunct="1">
              <a:buFont typeface="Arial" pitchFamily="34" charset="0"/>
              <a:buChar char="•"/>
            </a:pPr>
            <a:endParaRPr lang="ar-SA" sz="2600" b="1" dirty="0">
              <a:solidFill>
                <a:srgbClr val="009900"/>
              </a:solidFill>
              <a:cs typeface="Arial" pitchFamily="34" charset="0"/>
            </a:endParaRPr>
          </a:p>
          <a:p>
            <a:pPr algn="ctr" rtl="1" eaLnBrk="1" hangingPunct="1">
              <a:buFont typeface="Arial" pitchFamily="34" charset="0"/>
              <a:buChar char="•"/>
            </a:pPr>
            <a:endParaRPr lang="ar-SA" sz="2000" b="1" dirty="0">
              <a:solidFill>
                <a:srgbClr val="FF0000"/>
              </a:solidFill>
              <a:cs typeface="Arial" pitchFamily="34" charset="0"/>
            </a:endParaRPr>
          </a:p>
          <a:p>
            <a:pPr rtl="1" eaLnBrk="1" hangingPunct="1">
              <a:buFont typeface="Arial" pitchFamily="34" charset="0"/>
              <a:buChar char="•"/>
            </a:pPr>
            <a:endParaRPr lang="ar-SA" sz="2600" b="1" dirty="0">
              <a:solidFill>
                <a:srgbClr val="FF0000"/>
              </a:solidFill>
              <a:cs typeface="Arial" pitchFamily="34" charset="0"/>
            </a:endParaRPr>
          </a:p>
          <a:p>
            <a:pPr rtl="1" eaLnBrk="1" hangingPunct="1">
              <a:buFont typeface="Arial" pitchFamily="34" charset="0"/>
              <a:buChar char="•"/>
            </a:pPr>
            <a:endParaRPr lang="ar-SA" b="1" dirty="0">
              <a:solidFill>
                <a:srgbClr val="0099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7089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500" dirty="0" smtClean="0"/>
              <a:t>عندما يعتزم الباحث جمع بيانات بقصد دراسة ظاهرة معينة يلجا إلى احد الأسلوبين التاليين:</a:t>
            </a:r>
          </a:p>
          <a:p>
            <a:pPr algn="just"/>
            <a:r>
              <a:rPr lang="ar-SA" sz="2500" dirty="0" smtClean="0"/>
              <a:t>1- </a:t>
            </a:r>
            <a:r>
              <a:rPr lang="ar-SA" sz="2500" b="1" dirty="0" smtClean="0">
                <a:solidFill>
                  <a:srgbClr val="FF0000"/>
                </a:solidFill>
              </a:rPr>
              <a:t>أسلوب </a:t>
            </a:r>
            <a:r>
              <a:rPr lang="ar-SA" sz="2500" b="1" dirty="0" smtClean="0">
                <a:solidFill>
                  <a:srgbClr val="FF0000"/>
                </a:solidFill>
              </a:rPr>
              <a:t>الحصر الشامل للظاهرة المدروسة: </a:t>
            </a:r>
            <a:r>
              <a:rPr lang="ar-SA" sz="2500" dirty="0" smtClean="0"/>
              <a:t>وفيه تدرس كل وحدات المجتمع، بمعنى أن الباحث سيجمع بيانات عن جميع مفردات هذا المجتمع وهذا الأسلوب دقيق جدا، ونسبة الخطأ فيه ضئيلة للغاية، غير انه يحتاج إلى عمليات حسابية مرهقة، كما يحتاج إلى أموال كثيرة وجهد كبير.</a:t>
            </a:r>
          </a:p>
          <a:p>
            <a:pPr algn="just"/>
            <a:r>
              <a:rPr lang="ar-SA" sz="2500" dirty="0" smtClean="0"/>
              <a:t>2- </a:t>
            </a:r>
            <a:r>
              <a:rPr lang="ar-SA" sz="2500" b="1" dirty="0" smtClean="0">
                <a:solidFill>
                  <a:srgbClr val="FF0000"/>
                </a:solidFill>
              </a:rPr>
              <a:t>أسلوب العينات: </a:t>
            </a:r>
            <a:r>
              <a:rPr lang="ar-SA" sz="2500" dirty="0" smtClean="0"/>
              <a:t>وفيه تقتصر عملية جمع البيانات على دراسة جزء من المجتمع الأصلي، يختار بطريقة معينة تضمن تمثيل المجتمع بجميع وحداته تمثيلاً صادقاً، ثم يستخلص منها نتائج وحقائق تعمم على المجتمع الأصلي. وهذا الأسلوب اقل دقة من سابقه، إلا اذا تم استخدامه على أسس علمية سليمة، وحينئذ لن تختلف نتائج الدراسة بهذا الأسلوب عن نتائج الدراسة بأسلوب الحصر الشامل.</a:t>
            </a:r>
          </a:p>
          <a:p>
            <a:pPr algn="just"/>
            <a:r>
              <a:rPr lang="ar-SA" sz="2500" dirty="0" smtClean="0"/>
              <a:t>وبشكل عام، فإن الجغرافيين لا يستطيعون استخدام أسلوب الحصر الشامل إلا في حالات محدودة جداً تحددها طبيعة المجتمع موضوع الدراسة، وطبيعة الظاهرة المدروسة، ثم طبيعة البيانات التي يتعين جمعها، وأخيرا الإمكانيات المادية والفنية والوقت المتاح للدراسة.</a:t>
            </a:r>
            <a:endParaRPr lang="ar-SA" sz="250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9936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450" b="1" i="1" u="sng" dirty="0" smtClean="0">
                <a:solidFill>
                  <a:srgbClr val="FF0066"/>
                </a:solidFill>
              </a:rPr>
              <a:t>المجتمع والعينة </a:t>
            </a:r>
            <a:r>
              <a:rPr lang="en-US" sz="2450" b="1" i="1" u="sng" dirty="0" smtClean="0">
                <a:solidFill>
                  <a:srgbClr val="FF0066"/>
                </a:solidFill>
              </a:rPr>
              <a:t>Population </a:t>
            </a:r>
            <a:r>
              <a:rPr lang="en-US" sz="2450" b="1" i="1" u="sng" dirty="0" smtClean="0">
                <a:solidFill>
                  <a:srgbClr val="FF0066"/>
                </a:solidFill>
              </a:rPr>
              <a:t>and Sample</a:t>
            </a:r>
            <a:r>
              <a:rPr lang="ar-SA" sz="2450" b="1" i="1" u="sng" dirty="0" smtClean="0">
                <a:solidFill>
                  <a:srgbClr val="FF0066"/>
                </a:solidFill>
              </a:rPr>
              <a:t>:</a:t>
            </a:r>
          </a:p>
          <a:p>
            <a:pPr algn="just"/>
            <a:r>
              <a:rPr lang="ar-SA" sz="2450" dirty="0" smtClean="0"/>
              <a:t>يعرف المجتمع بأنه تجمع </a:t>
            </a:r>
            <a:r>
              <a:rPr lang="ar-SA" sz="2450" dirty="0" smtClean="0"/>
              <a:t>لأفراد أو </a:t>
            </a:r>
            <a:r>
              <a:rPr lang="ar-SA" sz="2450" dirty="0" smtClean="0"/>
              <a:t>أشياء تشترك في صفة </a:t>
            </a:r>
            <a:r>
              <a:rPr lang="ar-SA" sz="2450" dirty="0" smtClean="0"/>
              <a:t>أو </a:t>
            </a:r>
            <a:r>
              <a:rPr lang="ar-SA" sz="2450" dirty="0" smtClean="0"/>
              <a:t>صفات معينة تهم الباحث، وبعبارة أخرى هو مجموع وحدات البحث التي نريد الحصول على بيانات منها </a:t>
            </a:r>
            <a:r>
              <a:rPr lang="ar-SA" sz="2450" dirty="0" smtClean="0"/>
              <a:t>أو </a:t>
            </a:r>
            <a:r>
              <a:rPr lang="ar-SA" sz="2450" dirty="0" smtClean="0"/>
              <a:t>عنها.</a:t>
            </a:r>
          </a:p>
          <a:p>
            <a:pPr algn="just"/>
            <a:r>
              <a:rPr lang="ar-SA" sz="2450" dirty="0" smtClean="0"/>
              <a:t>فقد يكون المجتمع هو الوحدات الإدارية، </a:t>
            </a:r>
            <a:r>
              <a:rPr lang="ar-SA" sz="2450" dirty="0" smtClean="0"/>
              <a:t>أو </a:t>
            </a:r>
            <a:r>
              <a:rPr lang="ar-SA" sz="2450" dirty="0" smtClean="0"/>
              <a:t>المناطق الصناعية، اذا كان موضوع البحث هو دراسة حجم الوحدات الإدارية </a:t>
            </a:r>
            <a:r>
              <a:rPr lang="ar-SA" sz="2450" dirty="0" smtClean="0"/>
              <a:t>أو </a:t>
            </a:r>
            <a:r>
              <a:rPr lang="ar-SA" sz="2450" dirty="0" smtClean="0"/>
              <a:t>مواقع الصناعات الثقيلة، وقد يكون المجتمع مجموعة من البشر ......وهكذا يتحدد تعريف المجتمع بموضوع الدراسة.</a:t>
            </a:r>
          </a:p>
          <a:p>
            <a:pPr algn="just"/>
            <a:r>
              <a:rPr lang="ar-SA" sz="2450" dirty="0" smtClean="0"/>
              <a:t>وتعرف العينة بانها جزء من ذلك المجتمع يختار بطريقة </a:t>
            </a:r>
            <a:r>
              <a:rPr lang="ar-SA" sz="2450" dirty="0" smtClean="0"/>
              <a:t>أو بأخرى </a:t>
            </a:r>
            <a:r>
              <a:rPr lang="ar-SA" sz="2450" dirty="0" smtClean="0"/>
              <a:t>بقصد دراسة المجتمع </a:t>
            </a:r>
            <a:r>
              <a:rPr lang="ar-SA" sz="2450" dirty="0" smtClean="0"/>
              <a:t>الأصلي </a:t>
            </a:r>
            <a:r>
              <a:rPr lang="ar-SA" sz="2450" dirty="0" smtClean="0"/>
              <a:t>من خلال خصائص تلك العينة</a:t>
            </a:r>
            <a:r>
              <a:rPr lang="ar-SA" sz="2450" dirty="0" smtClean="0"/>
              <a:t>.</a:t>
            </a:r>
          </a:p>
          <a:p>
            <a:pPr algn="just"/>
            <a:r>
              <a:rPr lang="ar-SA" sz="2450" b="1" i="1" u="sng" dirty="0" smtClean="0">
                <a:solidFill>
                  <a:srgbClr val="FF0066"/>
                </a:solidFill>
              </a:rPr>
              <a:t>وحدة </a:t>
            </a:r>
            <a:r>
              <a:rPr lang="ar-SA" sz="2450" b="1" i="1" u="sng" dirty="0" smtClean="0">
                <a:solidFill>
                  <a:srgbClr val="FF0066"/>
                </a:solidFill>
              </a:rPr>
              <a:t>المعاينة </a:t>
            </a:r>
            <a:r>
              <a:rPr lang="en-US" sz="2450" b="1" i="1" u="sng" dirty="0" smtClean="0">
                <a:solidFill>
                  <a:srgbClr val="FF0066"/>
                </a:solidFill>
              </a:rPr>
              <a:t>Sampling </a:t>
            </a:r>
            <a:r>
              <a:rPr lang="en-US" sz="2450" b="1" i="1" u="sng" dirty="0" smtClean="0">
                <a:solidFill>
                  <a:srgbClr val="FF0066"/>
                </a:solidFill>
              </a:rPr>
              <a:t>Unit</a:t>
            </a:r>
            <a:r>
              <a:rPr lang="ar-SA" sz="2450" b="1" i="1" u="sng" dirty="0" smtClean="0">
                <a:solidFill>
                  <a:srgbClr val="FF0066"/>
                </a:solidFill>
              </a:rPr>
              <a:t>:</a:t>
            </a:r>
            <a:endParaRPr lang="ar-SA" sz="2450" b="1" i="1" u="sng" dirty="0">
              <a:solidFill>
                <a:srgbClr val="FF0066"/>
              </a:solidFill>
            </a:endParaRPr>
          </a:p>
          <a:p>
            <a:pPr algn="just"/>
            <a:r>
              <a:rPr lang="ar-SA" sz="2450" dirty="0" smtClean="0"/>
              <a:t>هي الوحدات التي يقسم المجتمع على أساسها بغرض اختيار العينة، وعند اختيار العينة تعامل كل وحدة </a:t>
            </a:r>
            <a:r>
              <a:rPr lang="ar-SA" sz="2450" dirty="0" smtClean="0"/>
              <a:t>وكأنها </a:t>
            </a:r>
            <a:r>
              <a:rPr lang="ar-SA" sz="2450" dirty="0" smtClean="0"/>
              <a:t>مفردة واحدة غير قابلة </a:t>
            </a:r>
            <a:r>
              <a:rPr lang="ar-SA" sz="2450" dirty="0" smtClean="0"/>
              <a:t>للتقسيم. فعلى </a:t>
            </a:r>
            <a:r>
              <a:rPr lang="ar-SA" sz="2450" dirty="0" smtClean="0"/>
              <a:t>سبيل المثال نجد انه على خريطة للتضاريس تكون قمم المرتفعات هي وحدات المعاينة في دراسة لتحديد منسوب منطقة ما من سطح الأرض بالنسبة لمتوسط منسوب سطح البحر.</a:t>
            </a:r>
            <a:endParaRPr lang="ar-SA" sz="245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13974635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72437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150" b="1" i="1" u="sng" dirty="0" smtClean="0">
                <a:solidFill>
                  <a:srgbClr val="FF0066"/>
                </a:solidFill>
              </a:rPr>
              <a:t>الاطار  </a:t>
            </a:r>
            <a:r>
              <a:rPr lang="en-US" sz="2150" b="1" i="1" u="sng" dirty="0" smtClean="0">
                <a:solidFill>
                  <a:srgbClr val="FF0066"/>
                </a:solidFill>
              </a:rPr>
              <a:t>Frame</a:t>
            </a:r>
            <a:r>
              <a:rPr lang="ar-SA" sz="2150" b="1" i="1" u="sng" dirty="0" smtClean="0">
                <a:solidFill>
                  <a:srgbClr val="FF0066"/>
                </a:solidFill>
              </a:rPr>
              <a:t>:</a:t>
            </a:r>
          </a:p>
          <a:p>
            <a:pPr algn="just"/>
            <a:r>
              <a:rPr lang="ar-SA" sz="2150" dirty="0" smtClean="0"/>
              <a:t>هو قائمة تحتوى على جميع وحدات البحث الموجودة في المجتمع المعنى </a:t>
            </a:r>
            <a:r>
              <a:rPr lang="ar-SA" sz="2150" dirty="0" smtClean="0"/>
              <a:t>بالدراسة، </a:t>
            </a:r>
            <a:r>
              <a:rPr lang="ar-SA" sz="2150" dirty="0" smtClean="0"/>
              <a:t>ويتخذ الاطار </a:t>
            </a:r>
            <a:r>
              <a:rPr lang="ar-SA" sz="2150" dirty="0" smtClean="0"/>
              <a:t>أشكالا </a:t>
            </a:r>
            <a:r>
              <a:rPr lang="ar-SA" sz="2150" dirty="0" smtClean="0"/>
              <a:t>عديدة، فقد يكون على شكل خريطة تضم جميع المواقع المطلوب بحثها، </a:t>
            </a:r>
            <a:r>
              <a:rPr lang="ar-SA" sz="2150" dirty="0" smtClean="0"/>
              <a:t>أو </a:t>
            </a:r>
            <a:r>
              <a:rPr lang="ar-SA" sz="2150" dirty="0" smtClean="0"/>
              <a:t>يكون بشكل </a:t>
            </a:r>
            <a:r>
              <a:rPr lang="ar-SA" sz="2150" dirty="0" smtClean="0"/>
              <a:t>قائمة </a:t>
            </a:r>
            <a:r>
              <a:rPr lang="ar-SA" sz="2150" dirty="0" smtClean="0"/>
              <a:t>أسماء وعناوين جميع </a:t>
            </a:r>
            <a:r>
              <a:rPr lang="ar-SA" sz="2150" dirty="0" smtClean="0"/>
              <a:t>الأسر </a:t>
            </a:r>
            <a:r>
              <a:rPr lang="ar-SA" sz="2150" dirty="0" smtClean="0"/>
              <a:t>المطلوب جمع بيانات عنها، </a:t>
            </a:r>
            <a:r>
              <a:rPr lang="ar-SA" sz="2150" dirty="0" smtClean="0"/>
              <a:t>أما </a:t>
            </a:r>
            <a:r>
              <a:rPr lang="ar-SA" sz="2150" dirty="0" smtClean="0"/>
              <a:t>اذا كانت العينة هي المنزل فإن الاطار يصبح قائمة </a:t>
            </a:r>
            <a:r>
              <a:rPr lang="ar-SA" sz="2150" dirty="0" smtClean="0"/>
              <a:t>بأرقام </a:t>
            </a:r>
            <a:r>
              <a:rPr lang="ar-SA" sz="2150" dirty="0" smtClean="0"/>
              <a:t>وعناوين المنازل محل الدراسة.</a:t>
            </a:r>
          </a:p>
          <a:p>
            <a:pPr algn="just"/>
            <a:r>
              <a:rPr lang="ar-SA" sz="2150" dirty="0" smtClean="0"/>
              <a:t>ويجب </a:t>
            </a:r>
            <a:r>
              <a:rPr lang="ar-SA" sz="2150" dirty="0" smtClean="0"/>
              <a:t>أن </a:t>
            </a:r>
            <a:r>
              <a:rPr lang="ar-SA" sz="2150" dirty="0" smtClean="0"/>
              <a:t>يكون الاطار شاملا لجميع وحدات المعاينة، كما </a:t>
            </a:r>
            <a:r>
              <a:rPr lang="ar-SA" sz="2150" dirty="0" smtClean="0"/>
              <a:t>أن </a:t>
            </a:r>
            <a:r>
              <a:rPr lang="ar-SA" sz="2150" dirty="0" smtClean="0"/>
              <a:t>تكرار بعض المفردات في الاطار يعطى فرصا غير متساوية في الاختيار بين المفردات، وهذا بدوره قد يؤدى </a:t>
            </a:r>
            <a:r>
              <a:rPr lang="ar-SA" sz="2150" dirty="0" smtClean="0"/>
              <a:t>إلى </a:t>
            </a:r>
            <a:r>
              <a:rPr lang="ar-SA" sz="2150" dirty="0" smtClean="0"/>
              <a:t>تحيز التقديرات. </a:t>
            </a:r>
          </a:p>
          <a:p>
            <a:pPr algn="just"/>
            <a:r>
              <a:rPr lang="ar-SA" sz="2150" b="1" i="1" u="sng" dirty="0" smtClean="0">
                <a:solidFill>
                  <a:srgbClr val="FF0066"/>
                </a:solidFill>
              </a:rPr>
              <a:t>الاختيار </a:t>
            </a:r>
            <a:r>
              <a:rPr lang="ar-SA" sz="2150" b="1" i="1" u="sng" dirty="0" smtClean="0">
                <a:solidFill>
                  <a:srgbClr val="FF0066"/>
                </a:solidFill>
              </a:rPr>
              <a:t>العشوائي </a:t>
            </a:r>
            <a:r>
              <a:rPr lang="en-US" sz="2150" b="1" i="1" u="sng" dirty="0" smtClean="0">
                <a:solidFill>
                  <a:srgbClr val="FF0066"/>
                </a:solidFill>
              </a:rPr>
              <a:t>Random Selection</a:t>
            </a:r>
            <a:r>
              <a:rPr lang="ar-SA" sz="2150" b="1" i="1" u="sng" dirty="0" smtClean="0">
                <a:solidFill>
                  <a:srgbClr val="FF0066"/>
                </a:solidFill>
              </a:rPr>
              <a:t>:</a:t>
            </a:r>
            <a:endParaRPr lang="ar-SA" sz="2150" b="1" i="1" u="sng" dirty="0">
              <a:solidFill>
                <a:srgbClr val="FF0066"/>
              </a:solidFill>
            </a:endParaRPr>
          </a:p>
          <a:p>
            <a:r>
              <a:rPr lang="ar-SA" sz="2150" dirty="0" smtClean="0"/>
              <a:t>هي </a:t>
            </a:r>
            <a:r>
              <a:rPr lang="ar-SA" sz="2150" dirty="0" smtClean="0"/>
              <a:t>طريقة لاختيار وحدات العينة من الاطار الخاص بها، على أساس يهيئ فرص انتقاء </a:t>
            </a:r>
            <a:r>
              <a:rPr lang="ar-SA" sz="2150" dirty="0" smtClean="0"/>
              <a:t>متكافئة </a:t>
            </a:r>
            <a:r>
              <a:rPr lang="ar-SA" sz="2150" dirty="0" smtClean="0"/>
              <a:t>لجميع وحدات الظاهرة المدروسة. والعشوائية هنا </a:t>
            </a:r>
            <a:r>
              <a:rPr lang="ar-SA" sz="2150" dirty="0" smtClean="0"/>
              <a:t>لا تعنى أن </a:t>
            </a:r>
            <a:r>
              <a:rPr lang="ar-SA" sz="2150" dirty="0" smtClean="0"/>
              <a:t>الاختيار يتم على غير هدى </a:t>
            </a:r>
            <a:r>
              <a:rPr lang="ar-SA" sz="2150" dirty="0" smtClean="0"/>
              <a:t>أو </a:t>
            </a:r>
            <a:r>
              <a:rPr lang="ar-SA" sz="2150" dirty="0" smtClean="0"/>
              <a:t>حيثما اتفق وذلك حسب المعنى العام للعشوائية، ولكنه يتم باستخدام أساليب معينة تحقق الاحتمال الثابت والمحدد لجميع وحدات الظاهرة المدروسة.</a:t>
            </a:r>
          </a:p>
          <a:p>
            <a:r>
              <a:rPr lang="ar-SA" sz="2150" dirty="0" smtClean="0"/>
              <a:t>ويتم عادة الاختيار </a:t>
            </a:r>
            <a:r>
              <a:rPr lang="ar-SA" sz="2150" dirty="0" smtClean="0"/>
              <a:t>العشوائي </a:t>
            </a:r>
            <a:r>
              <a:rPr lang="ar-SA" sz="2150" dirty="0" smtClean="0"/>
              <a:t>بواسطة جداول </a:t>
            </a:r>
            <a:r>
              <a:rPr lang="ar-SA" sz="2150" dirty="0" smtClean="0"/>
              <a:t>الأعداد </a:t>
            </a:r>
            <a:r>
              <a:rPr lang="ar-SA" sz="2150" dirty="0" smtClean="0"/>
              <a:t>العشوائية، وهى عبارة عن مجموعات من </a:t>
            </a:r>
            <a:r>
              <a:rPr lang="ar-SA" sz="2150" dirty="0" smtClean="0"/>
              <a:t>الأعمدة </a:t>
            </a:r>
            <a:r>
              <a:rPr lang="ar-SA" sz="2150" dirty="0" smtClean="0"/>
              <a:t>كل منها مكون من عدد معين من الأرقام قد يكون ( رقم واحد </a:t>
            </a:r>
            <a:r>
              <a:rPr lang="ar-SA" sz="2150" dirty="0" smtClean="0"/>
              <a:t>أو </a:t>
            </a:r>
            <a:r>
              <a:rPr lang="ar-SA" sz="2150" dirty="0" smtClean="0"/>
              <a:t>رقمين </a:t>
            </a:r>
            <a:r>
              <a:rPr lang="ar-SA" sz="2150" dirty="0" smtClean="0"/>
              <a:t>أو </a:t>
            </a:r>
            <a:r>
              <a:rPr lang="ar-SA" sz="2150" dirty="0" smtClean="0"/>
              <a:t>ثلاثة </a:t>
            </a:r>
            <a:r>
              <a:rPr lang="ar-SA" sz="2150" dirty="0" smtClean="0"/>
              <a:t>أرقام أو </a:t>
            </a:r>
            <a:r>
              <a:rPr lang="ar-SA" sz="2150" dirty="0" smtClean="0"/>
              <a:t>أربعة </a:t>
            </a:r>
            <a:r>
              <a:rPr lang="ar-SA" sz="2150" dirty="0" smtClean="0"/>
              <a:t>أرقام </a:t>
            </a:r>
            <a:r>
              <a:rPr lang="ar-SA" sz="2150" dirty="0" smtClean="0"/>
              <a:t>........................................وهكذا). </a:t>
            </a:r>
            <a:endParaRPr lang="ar-SA" sz="215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3048658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80131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550" b="1" i="1" u="sng" dirty="0" smtClean="0">
                <a:solidFill>
                  <a:srgbClr val="FF0066"/>
                </a:solidFill>
              </a:rPr>
              <a:t>تابع الاختيار </a:t>
            </a:r>
            <a:r>
              <a:rPr lang="ar-SA" sz="2550" b="1" i="1" u="sng" dirty="0" smtClean="0">
                <a:solidFill>
                  <a:srgbClr val="FF0066"/>
                </a:solidFill>
              </a:rPr>
              <a:t>العشوائي </a:t>
            </a:r>
            <a:r>
              <a:rPr lang="en-US" sz="2550" b="1" i="1" u="sng" dirty="0" smtClean="0">
                <a:solidFill>
                  <a:srgbClr val="FF0066"/>
                </a:solidFill>
              </a:rPr>
              <a:t>Random Selection</a:t>
            </a:r>
            <a:r>
              <a:rPr lang="ar-SA" sz="2550" b="1" i="1" u="sng" dirty="0" smtClean="0">
                <a:solidFill>
                  <a:srgbClr val="FF0066"/>
                </a:solidFill>
              </a:rPr>
              <a:t>:</a:t>
            </a:r>
            <a:endParaRPr lang="ar-SA" sz="2550" b="1" i="1" u="sng" dirty="0">
              <a:solidFill>
                <a:srgbClr val="FF0066"/>
              </a:solidFill>
            </a:endParaRPr>
          </a:p>
          <a:p>
            <a:r>
              <a:rPr lang="ar-SA" sz="2550" dirty="0" smtClean="0"/>
              <a:t>ويتحدد عد الأرقام على أساس الحجم الكلى للمجتمع الذى سنختار العينة، فاذا كان عدد مفردات المجتمع 200 على سبيل المثال فان ذلك يعنى </a:t>
            </a:r>
            <a:r>
              <a:rPr lang="ar-SA" sz="2550" dirty="0" smtClean="0"/>
              <a:t>أن </a:t>
            </a:r>
            <a:r>
              <a:rPr lang="ar-SA" sz="2550" dirty="0" smtClean="0"/>
              <a:t>أعمدة الجداول ستكون مكونة من </a:t>
            </a:r>
            <a:r>
              <a:rPr lang="ar-SA" sz="2550" dirty="0" smtClean="0"/>
              <a:t>أعداد </a:t>
            </a:r>
            <a:r>
              <a:rPr lang="ar-SA" sz="2550" dirty="0" smtClean="0"/>
              <a:t>كل منها مكون من 3 </a:t>
            </a:r>
            <a:r>
              <a:rPr lang="ar-SA" sz="2550" dirty="0" smtClean="0"/>
              <a:t>أرقام................</a:t>
            </a:r>
            <a:r>
              <a:rPr lang="ar-SA" sz="2550" dirty="0" smtClean="0"/>
              <a:t>وهكذا، مع ملاحظة </a:t>
            </a:r>
            <a:r>
              <a:rPr lang="ar-SA" sz="2550" dirty="0" smtClean="0"/>
              <a:t>أن </a:t>
            </a:r>
            <a:r>
              <a:rPr lang="ar-SA" sz="2550" dirty="0" smtClean="0"/>
              <a:t>الرقم 1000 لمفردات العينة سيندرج ضمن الجدول المكونة من 3 </a:t>
            </a:r>
            <a:r>
              <a:rPr lang="ar-SA" sz="2550" dirty="0" smtClean="0"/>
              <a:t>أرقام </a:t>
            </a:r>
            <a:r>
              <a:rPr lang="ar-SA" sz="2550" dirty="0" smtClean="0"/>
              <a:t>لأن 999 من الحالات التي تحتاج </a:t>
            </a:r>
            <a:r>
              <a:rPr lang="ar-SA" sz="2550" dirty="0" smtClean="0"/>
              <a:t>إلى </a:t>
            </a:r>
            <a:r>
              <a:rPr lang="ar-SA" sz="2550" dirty="0" smtClean="0"/>
              <a:t>3 أعمدة فقط. </a:t>
            </a:r>
          </a:p>
          <a:p>
            <a:pPr marL="457200" indent="-457200">
              <a:buFontTx/>
              <a:buChar char="-"/>
            </a:pPr>
            <a:r>
              <a:rPr lang="ar-SA" sz="2550" dirty="0" smtClean="0"/>
              <a:t>تؤخذ </a:t>
            </a:r>
            <a:r>
              <a:rPr lang="ar-SA" sz="2550" dirty="0" smtClean="0"/>
              <a:t>الأعداد </a:t>
            </a:r>
            <a:r>
              <a:rPr lang="ar-SA" sz="2550" dirty="0" smtClean="0"/>
              <a:t>العشوائية بان </a:t>
            </a:r>
            <a:r>
              <a:rPr lang="ar-SA" sz="2550" dirty="0" smtClean="0"/>
              <a:t>نبدأ </a:t>
            </a:r>
            <a:r>
              <a:rPr lang="ar-SA" sz="2550" dirty="0" smtClean="0"/>
              <a:t>وبطريقة عشوائية من </a:t>
            </a:r>
            <a:r>
              <a:rPr lang="ar-SA" sz="2550" dirty="0" smtClean="0"/>
              <a:t>أي </a:t>
            </a:r>
            <a:r>
              <a:rPr lang="ar-SA" sz="2550" dirty="0" smtClean="0"/>
              <a:t>مكان في الجداول عند تقاطع </a:t>
            </a:r>
            <a:r>
              <a:rPr lang="ar-SA" sz="2550" dirty="0" smtClean="0"/>
              <a:t>أي </a:t>
            </a:r>
            <a:r>
              <a:rPr lang="ar-SA" sz="2550" dirty="0" smtClean="0"/>
              <a:t>سطر مع </a:t>
            </a:r>
            <a:r>
              <a:rPr lang="ar-SA" sz="2550" dirty="0" smtClean="0"/>
              <a:t>أي </a:t>
            </a:r>
            <a:r>
              <a:rPr lang="ar-SA" sz="2550" dirty="0" smtClean="0"/>
              <a:t>عمود بالجدول، والسير في اتجاه </a:t>
            </a:r>
            <a:r>
              <a:rPr lang="ar-SA" sz="2550" dirty="0" smtClean="0"/>
              <a:t>رأسي أو أفقي أو هندسي </a:t>
            </a:r>
            <a:r>
              <a:rPr lang="ar-SA" sz="2550" dirty="0" smtClean="0"/>
              <a:t>منتظم، وليس من </a:t>
            </a:r>
            <a:r>
              <a:rPr lang="ar-SA" sz="2550" dirty="0" smtClean="0"/>
              <a:t>الضروري أن نبدأ </a:t>
            </a:r>
            <a:r>
              <a:rPr lang="ar-SA" sz="2550" dirty="0" smtClean="0"/>
              <a:t>بالعدد الواقع على راس عمود بالذات. ونستمر في اخذ </a:t>
            </a:r>
            <a:r>
              <a:rPr lang="ar-SA" sz="2550" dirty="0" smtClean="0"/>
              <a:t>الأعداد </a:t>
            </a:r>
            <a:r>
              <a:rPr lang="ar-SA" sz="2550" dirty="0" smtClean="0"/>
              <a:t>متجهين </a:t>
            </a:r>
            <a:r>
              <a:rPr lang="ar-SA" sz="2550" dirty="0" smtClean="0"/>
              <a:t>إما لأسفل أو لأعلى، </a:t>
            </a:r>
            <a:r>
              <a:rPr lang="ar-SA" sz="2550" dirty="0" smtClean="0"/>
              <a:t>وقد يكون الاختيار </a:t>
            </a:r>
            <a:r>
              <a:rPr lang="ar-SA" sz="2550" dirty="0" smtClean="0"/>
              <a:t>أفقيا </a:t>
            </a:r>
            <a:r>
              <a:rPr lang="ar-SA" sz="2550" dirty="0" smtClean="0"/>
              <a:t>ثم نستمر في اخذ </a:t>
            </a:r>
            <a:r>
              <a:rPr lang="ar-SA" sz="2550" dirty="0" smtClean="0"/>
              <a:t>الأعداد </a:t>
            </a:r>
            <a:r>
              <a:rPr lang="ar-SA" sz="2550" dirty="0" smtClean="0"/>
              <a:t>المتتالية حتى ينتهى العمود </a:t>
            </a:r>
            <a:r>
              <a:rPr lang="ar-SA" sz="2550" dirty="0" smtClean="0"/>
              <a:t>أو </a:t>
            </a:r>
            <a:r>
              <a:rPr lang="ar-SA" sz="2550" dirty="0" smtClean="0"/>
              <a:t>السطر المختار </a:t>
            </a:r>
            <a:r>
              <a:rPr lang="ar-SA" sz="2550" dirty="0" smtClean="0"/>
              <a:t>ونبدأ </a:t>
            </a:r>
            <a:r>
              <a:rPr lang="ar-SA" sz="2550" dirty="0" smtClean="0"/>
              <a:t>بسطر جديد و عمود جديد وهكذا.</a:t>
            </a:r>
          </a:p>
          <a:p>
            <a:pPr marL="457200" indent="-457200">
              <a:buFontTx/>
              <a:buChar char="-"/>
            </a:pPr>
            <a:r>
              <a:rPr lang="ar-SA" sz="2550" dirty="0" smtClean="0"/>
              <a:t>وعند اخذ </a:t>
            </a:r>
            <a:r>
              <a:rPr lang="ar-SA" sz="2550" dirty="0" smtClean="0"/>
              <a:t>الأعداد </a:t>
            </a:r>
            <a:r>
              <a:rPr lang="ar-SA" sz="2550" dirty="0" smtClean="0"/>
              <a:t>العشوائية من الجداول، </a:t>
            </a:r>
            <a:r>
              <a:rPr lang="ar-SA" sz="2550" dirty="0" smtClean="0"/>
              <a:t>فإننا </a:t>
            </a:r>
            <a:r>
              <a:rPr lang="ar-SA" sz="2550" dirty="0" smtClean="0"/>
              <a:t>نستبعد </a:t>
            </a:r>
            <a:r>
              <a:rPr lang="ar-SA" sz="2550" dirty="0" smtClean="0"/>
              <a:t>الأعداد </a:t>
            </a:r>
            <a:r>
              <a:rPr lang="ar-SA" sz="2550" dirty="0" smtClean="0"/>
              <a:t>التي تم </a:t>
            </a:r>
            <a:r>
              <a:rPr lang="ar-SA" sz="2550" dirty="0" smtClean="0"/>
              <a:t>أخذها </a:t>
            </a:r>
            <a:r>
              <a:rPr lang="ar-SA" sz="2550" dirty="0" smtClean="0"/>
              <a:t>قبل ذلك، كما نستبعد </a:t>
            </a:r>
            <a:r>
              <a:rPr lang="ar-SA" sz="2550" dirty="0" smtClean="0"/>
              <a:t>الأعداد </a:t>
            </a:r>
            <a:r>
              <a:rPr lang="ar-SA" sz="2550" dirty="0" smtClean="0"/>
              <a:t>التي تزيد عن حجم المجتمع.</a:t>
            </a:r>
            <a:endParaRPr lang="ar-SA" sz="255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40433234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9244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500" b="1" i="1" u="sng" dirty="0" smtClean="0">
                <a:solidFill>
                  <a:srgbClr val="FF0066"/>
                </a:solidFill>
              </a:rPr>
              <a:t>أنواع العينات :</a:t>
            </a:r>
            <a:endParaRPr lang="ar-SA" sz="2500" b="1" i="1" u="sng" dirty="0">
              <a:solidFill>
                <a:srgbClr val="FF0066"/>
              </a:solidFill>
            </a:endParaRPr>
          </a:p>
          <a:p>
            <a:r>
              <a:rPr lang="ar-SA" sz="2400" dirty="0" smtClean="0"/>
              <a:t>للعينة أنواع عديدة، منها ما هو وثيق الصلة بالدراسات والأبحاث الجغرافية، وستقتصر دراستنا على الأنواع التالية من </a:t>
            </a:r>
            <a:r>
              <a:rPr lang="ar-SA" sz="2400" dirty="0" smtClean="0"/>
              <a:t>العينات:</a:t>
            </a:r>
            <a:endParaRPr lang="ar-SA" sz="2400" dirty="0" smtClean="0"/>
          </a:p>
          <a:p>
            <a:r>
              <a:rPr lang="ar-SA" sz="2400" dirty="0" smtClean="0"/>
              <a:t>( العينات العشوائية ، العينات المنتظمة ، العينات الطبقية، العينات الطبقية غير المنتظمة غير الخطية</a:t>
            </a:r>
            <a:r>
              <a:rPr lang="ar-SA" sz="2400" dirty="0" smtClean="0"/>
              <a:t>)</a:t>
            </a:r>
          </a:p>
          <a:p>
            <a:endParaRPr lang="ar-SA" sz="2400" dirty="0" smtClean="0"/>
          </a:p>
          <a:p>
            <a:r>
              <a:rPr lang="ar-SA" sz="2500" dirty="0" smtClean="0"/>
              <a:t> 1- </a:t>
            </a:r>
            <a:r>
              <a:rPr lang="ar-SA" sz="2500" b="1" i="1" u="sng" dirty="0" smtClean="0">
                <a:solidFill>
                  <a:srgbClr val="FF0066"/>
                </a:solidFill>
              </a:rPr>
              <a:t>العينات العشوائية </a:t>
            </a:r>
            <a:r>
              <a:rPr lang="en-US" sz="2500" b="1" i="1" u="sng" dirty="0" smtClean="0">
                <a:solidFill>
                  <a:srgbClr val="FF0066"/>
                </a:solidFill>
              </a:rPr>
              <a:t>Random Samples</a:t>
            </a:r>
            <a:r>
              <a:rPr lang="ar-SA" sz="2500" b="1" i="1" u="sng" dirty="0" smtClean="0">
                <a:solidFill>
                  <a:srgbClr val="FF0066"/>
                </a:solidFill>
              </a:rPr>
              <a:t>:</a:t>
            </a:r>
          </a:p>
          <a:p>
            <a:r>
              <a:rPr lang="ar-SA" sz="2400" dirty="0" smtClean="0"/>
              <a:t>وهى التي تختار وحداتها من الاطار الخاص بها على أساس يهيئ فرص انتقاء متكافئة لجميع وحدات الظاهرة محل الدراسة بالمفهوم </a:t>
            </a:r>
            <a:r>
              <a:rPr lang="ar-SA" sz="2400" dirty="0" smtClean="0"/>
              <a:t>العشوائي،  </a:t>
            </a:r>
            <a:r>
              <a:rPr lang="ar-SA" sz="2400" dirty="0" smtClean="0"/>
              <a:t>وتمثل نسبة الخمس حجم العينة من مفردات الدراسة، وهناك العديد من العينات العشوائية البسيطة أهمها:</a:t>
            </a:r>
          </a:p>
          <a:p>
            <a:r>
              <a:rPr lang="ar-SA" sz="2400" dirty="0" smtClean="0"/>
              <a:t>أ- عينات القوائم </a:t>
            </a:r>
            <a:r>
              <a:rPr lang="en-US" sz="2400" dirty="0" smtClean="0"/>
              <a:t>List </a:t>
            </a:r>
            <a:r>
              <a:rPr lang="en-US" sz="2400" dirty="0" smtClean="0"/>
              <a:t>Samples</a:t>
            </a:r>
            <a:r>
              <a:rPr lang="ar-SA" sz="2400" dirty="0" smtClean="0"/>
              <a:t>: </a:t>
            </a:r>
            <a:r>
              <a:rPr lang="ar-SA" sz="2400" dirty="0" smtClean="0"/>
              <a:t>وهى التي تؤخذ من قوائم موضوعة سلفاً </a:t>
            </a:r>
            <a:r>
              <a:rPr lang="ar-SA" sz="2400" dirty="0" smtClean="0"/>
              <a:t>أو </a:t>
            </a:r>
            <a:r>
              <a:rPr lang="ar-SA" sz="2400" dirty="0" smtClean="0"/>
              <a:t>تعد لها كشوفات </a:t>
            </a:r>
            <a:r>
              <a:rPr lang="ar-SA" sz="2400" dirty="0" smtClean="0"/>
              <a:t>أو </a:t>
            </a:r>
            <a:r>
              <a:rPr lang="ar-SA" sz="2400" dirty="0" smtClean="0"/>
              <a:t>جداول خاصة تحتوى على أسماء وحدات الظاهرة محل الدراسة، وذلك لتهيئة فرص الاختيار </a:t>
            </a:r>
            <a:r>
              <a:rPr lang="ar-SA" sz="2400" dirty="0" smtClean="0"/>
              <a:t>العشوائي. وعن </a:t>
            </a:r>
            <a:r>
              <a:rPr lang="ar-SA" sz="2400" dirty="0" smtClean="0"/>
              <a:t>الاختيار </a:t>
            </a:r>
            <a:r>
              <a:rPr lang="ar-SA" sz="2400" dirty="0" smtClean="0"/>
              <a:t>العشوائي للأعداد نبدأ </a:t>
            </a:r>
            <a:r>
              <a:rPr lang="ar-SA" sz="2400" dirty="0" smtClean="0"/>
              <a:t>من </a:t>
            </a:r>
            <a:r>
              <a:rPr lang="ar-SA" sz="2400" dirty="0" smtClean="0"/>
              <a:t>أي </a:t>
            </a:r>
            <a:r>
              <a:rPr lang="ar-SA" sz="2400" dirty="0" smtClean="0"/>
              <a:t>رقم في الكشف </a:t>
            </a:r>
            <a:r>
              <a:rPr lang="ar-SA" sz="2400" dirty="0" smtClean="0"/>
              <a:t>أو </a:t>
            </a:r>
            <a:r>
              <a:rPr lang="ar-SA" sz="2400" dirty="0" smtClean="0"/>
              <a:t>الجدول ونختار </a:t>
            </a:r>
            <a:r>
              <a:rPr lang="ar-SA" sz="2400" dirty="0" smtClean="0"/>
              <a:t>أرقام </a:t>
            </a:r>
            <a:r>
              <a:rPr lang="ar-SA" sz="2400" dirty="0" smtClean="0"/>
              <a:t>العينة في </a:t>
            </a:r>
            <a:r>
              <a:rPr lang="ar-SA" sz="2400" dirty="0" smtClean="0"/>
              <a:t>أي </a:t>
            </a:r>
            <a:r>
              <a:rPr lang="ar-SA" sz="2400" dirty="0" smtClean="0"/>
              <a:t>اتجاه. </a:t>
            </a:r>
            <a:endParaRPr lang="ar-SA" sz="240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3546226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05523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150" b="1" i="1" u="sng" dirty="0" smtClean="0">
                <a:solidFill>
                  <a:srgbClr val="FF0000"/>
                </a:solidFill>
              </a:rPr>
              <a:t>تابع</a:t>
            </a:r>
            <a:r>
              <a:rPr lang="ar-SA" sz="2150" dirty="0" smtClean="0"/>
              <a:t> </a:t>
            </a:r>
            <a:r>
              <a:rPr lang="ar-SA" sz="2150" b="1" i="1" u="sng" dirty="0" smtClean="0">
                <a:solidFill>
                  <a:srgbClr val="FF0066"/>
                </a:solidFill>
              </a:rPr>
              <a:t>العينات العشوائية </a:t>
            </a:r>
            <a:r>
              <a:rPr lang="en-US" sz="2150" b="1" i="1" u="sng" dirty="0" smtClean="0">
                <a:solidFill>
                  <a:srgbClr val="FF0066"/>
                </a:solidFill>
              </a:rPr>
              <a:t>Random Samples</a:t>
            </a:r>
            <a:r>
              <a:rPr lang="ar-SA" sz="2150" b="1" i="1" u="sng" dirty="0" smtClean="0">
                <a:solidFill>
                  <a:srgbClr val="FF0066"/>
                </a:solidFill>
              </a:rPr>
              <a:t>:</a:t>
            </a:r>
          </a:p>
          <a:p>
            <a:r>
              <a:rPr lang="ar-SA" sz="2150" dirty="0" smtClean="0">
                <a:solidFill>
                  <a:srgbClr val="0070C0"/>
                </a:solidFill>
              </a:rPr>
              <a:t>ب- العينات المكانية </a:t>
            </a:r>
            <a:r>
              <a:rPr lang="en-US" sz="2150" dirty="0" smtClean="0">
                <a:solidFill>
                  <a:srgbClr val="0070C0"/>
                </a:solidFill>
              </a:rPr>
              <a:t>Areal or Spatial </a:t>
            </a:r>
            <a:r>
              <a:rPr lang="en-US" sz="2150" dirty="0" smtClean="0">
                <a:solidFill>
                  <a:srgbClr val="0070C0"/>
                </a:solidFill>
              </a:rPr>
              <a:t>Samples</a:t>
            </a:r>
            <a:r>
              <a:rPr lang="ar-SA" sz="2150" dirty="0" smtClean="0">
                <a:solidFill>
                  <a:srgbClr val="0070C0"/>
                </a:solidFill>
              </a:rPr>
              <a:t>: </a:t>
            </a:r>
            <a:r>
              <a:rPr lang="ar-SA" sz="2150" dirty="0" smtClean="0"/>
              <a:t>وتسمى أيضا العينة الحقلية، وهي التي ترتبط ارتباطا وثيقاً بالموقع، بحث يلعب الموقع دوراً أساسيا في تعيين </a:t>
            </a:r>
            <a:r>
              <a:rPr lang="ar-SA" sz="2150" dirty="0" smtClean="0"/>
              <a:t>أفراد </a:t>
            </a:r>
            <a:r>
              <a:rPr lang="ar-SA" sz="2150" dirty="0" smtClean="0"/>
              <a:t>الظاهرة المدروسة، لذلك يجب </a:t>
            </a:r>
            <a:r>
              <a:rPr lang="ar-SA" sz="2150" dirty="0" smtClean="0"/>
              <a:t>أن </a:t>
            </a:r>
            <a:r>
              <a:rPr lang="ar-SA" sz="2150" dirty="0" smtClean="0"/>
              <a:t>تكون العينة ممثلة لكافة التغيرات المكانية التي تطرا على الظاهرة المدروسة نتيجة اختلاف  موقعها. فتوزيع الظاهرة </a:t>
            </a:r>
            <a:r>
              <a:rPr lang="ar-SA" sz="2150" dirty="0" smtClean="0"/>
              <a:t>المكاني </a:t>
            </a:r>
            <a:r>
              <a:rPr lang="ar-SA" sz="2150" dirty="0" smtClean="0"/>
              <a:t>جزء لا يتجزأ من دراسة الخصائص العامة للظاهرة في كثير من المشكلات الجغرافية. وقبل البدء في اخذ العينة المكانية لابد من تحديد </a:t>
            </a:r>
            <a:r>
              <a:rPr lang="ar-SA" sz="2150" dirty="0" smtClean="0"/>
              <a:t>إطارها </a:t>
            </a:r>
            <a:r>
              <a:rPr lang="ar-SA" sz="2150" dirty="0" smtClean="0"/>
              <a:t>بدقة، </a:t>
            </a:r>
            <a:r>
              <a:rPr lang="ar-SA" sz="2150" dirty="0" smtClean="0"/>
              <a:t>أي </a:t>
            </a:r>
            <a:r>
              <a:rPr lang="ar-SA" sz="2150" dirty="0" smtClean="0"/>
              <a:t>تحديد المكان المراد اخذ العينة منه، وتحديد المكان يتم في الغالب على خرائط منطقة الدراسة، يوكون عادة بواسطة رسم شبكة من الخطوط الطولية والعرضية التي تقسم منطقة الدراسة </a:t>
            </a:r>
            <a:r>
              <a:rPr lang="ar-SA" sz="2150" dirty="0" smtClean="0"/>
              <a:t>إلى </a:t>
            </a:r>
            <a:r>
              <a:rPr lang="ar-SA" sz="2150" dirty="0" smtClean="0"/>
              <a:t>عدد من الوحدات الصغيرة التي  تساعد على تحديد موقع مفردات العينة.  وللعينة المكانية عدة صور نجملها فيما يلى:</a:t>
            </a:r>
          </a:p>
          <a:p>
            <a:r>
              <a:rPr lang="ar-SA" sz="2150" dirty="0" smtClean="0">
                <a:solidFill>
                  <a:srgbClr val="0070C0"/>
                </a:solidFill>
              </a:rPr>
              <a:t>*- عينة النقاط </a:t>
            </a:r>
            <a:r>
              <a:rPr lang="en-US" sz="2150" dirty="0" smtClean="0">
                <a:solidFill>
                  <a:srgbClr val="0070C0"/>
                </a:solidFill>
              </a:rPr>
              <a:t>Point Samples</a:t>
            </a:r>
            <a:r>
              <a:rPr lang="ar-SA" sz="2150" dirty="0" smtClean="0">
                <a:solidFill>
                  <a:srgbClr val="0070C0"/>
                </a:solidFill>
              </a:rPr>
              <a:t>: </a:t>
            </a:r>
            <a:r>
              <a:rPr lang="ar-SA" sz="2150" dirty="0" smtClean="0"/>
              <a:t>ونلجأ إليها </a:t>
            </a:r>
            <a:r>
              <a:rPr lang="ar-SA" sz="2150" dirty="0" smtClean="0"/>
              <a:t>على سبيل المثال عندما نريد تحديد مواقع نقاط </a:t>
            </a:r>
            <a:r>
              <a:rPr lang="ar-SA" sz="2150" dirty="0" smtClean="0"/>
              <a:t>لأخذ </a:t>
            </a:r>
            <a:r>
              <a:rPr lang="ar-SA" sz="2150" dirty="0" smtClean="0"/>
              <a:t>عينات من التربة، وهنا نقوم بتقسيم المنطقة طوليا وعرضيا بواسطة شبكة من الخطوط التي تحصر فيما بينها مسافات متساوية، ويعطى لكل خط رقم على </a:t>
            </a:r>
            <a:r>
              <a:rPr lang="ar-SA" sz="2150" dirty="0" smtClean="0"/>
              <a:t>أن </a:t>
            </a:r>
            <a:r>
              <a:rPr lang="ar-SA" sz="2150" dirty="0" smtClean="0"/>
              <a:t>يبدأ الترقيم من الصفر في الركن </a:t>
            </a:r>
            <a:r>
              <a:rPr lang="ar-SA" sz="2150" dirty="0" smtClean="0"/>
              <a:t>الجنوبي الغربي </a:t>
            </a:r>
            <a:r>
              <a:rPr lang="ar-SA" sz="2150" dirty="0" smtClean="0"/>
              <a:t>للخريطة التي توضح منطقة الدراسة، ومن ثم يكون لكل نقطة ما يشبه </a:t>
            </a:r>
            <a:r>
              <a:rPr lang="ar-SA" sz="2150" dirty="0" smtClean="0"/>
              <a:t>الإحداثيات </a:t>
            </a:r>
            <a:r>
              <a:rPr lang="ar-SA" sz="2150" dirty="0" smtClean="0"/>
              <a:t>( </a:t>
            </a:r>
            <a:r>
              <a:rPr lang="ar-SA" sz="2150" dirty="0" smtClean="0"/>
              <a:t>أفقي، رأسي أو </a:t>
            </a:r>
            <a:r>
              <a:rPr lang="ar-SA" sz="2150" dirty="0" smtClean="0"/>
              <a:t>س، ص ) ثم نقوم بالاختيار من الجداول العشوائية </a:t>
            </a:r>
            <a:r>
              <a:rPr lang="ar-SA" sz="2150" dirty="0" smtClean="0"/>
              <a:t>لأرقام </a:t>
            </a:r>
            <a:r>
              <a:rPr lang="ar-SA" sz="2150" dirty="0" smtClean="0"/>
              <a:t>تمثل المحور </a:t>
            </a:r>
            <a:r>
              <a:rPr lang="ar-SA" sz="2150" dirty="0" smtClean="0"/>
              <a:t>الأفقي </a:t>
            </a:r>
            <a:r>
              <a:rPr lang="ar-SA" sz="2150" dirty="0" smtClean="0"/>
              <a:t>وأخرى تمثل المحور </a:t>
            </a:r>
            <a:r>
              <a:rPr lang="ar-SA" sz="2150" dirty="0" smtClean="0"/>
              <a:t>الراسي، </a:t>
            </a:r>
            <a:r>
              <a:rPr lang="ar-SA" sz="2150" dirty="0" smtClean="0"/>
              <a:t>ومن ثم نستطيع تحديد مكان العينات على الخريطة، وتكون الموقع على تقاطعات شبكة الخطوط الطولية والعرضية.</a:t>
            </a:r>
            <a:endParaRPr lang="ar-SA" sz="215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1844773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12940031"/>
              </p:ext>
            </p:extLst>
          </p:nvPr>
        </p:nvGraphicFramePr>
        <p:xfrm>
          <a:off x="2311400" y="1227666"/>
          <a:ext cx="5943600" cy="3708400"/>
        </p:xfrm>
        <a:graphic>
          <a:graphicData uri="http://schemas.openxmlformats.org/drawingml/2006/table">
            <a:tbl>
              <a:tblPr rtl="1" firstRow="1" bandRow="1">
                <a:tableStyleId>{5940675A-B579-460E-94D1-54222C63F5DA}</a:tableStyleId>
              </a:tblPr>
              <a:tblGrid>
                <a:gridCol w="660400"/>
                <a:gridCol w="660400"/>
                <a:gridCol w="660400"/>
                <a:gridCol w="660400"/>
                <a:gridCol w="660400"/>
                <a:gridCol w="660400"/>
                <a:gridCol w="660400"/>
                <a:gridCol w="660400"/>
                <a:gridCol w="660400"/>
              </a:tblGrid>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solidFill>
                            <a:schemeClr val="tx1"/>
                          </a:solidFill>
                        </a:rPr>
                        <a:t>8</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solidFill>
                            <a:schemeClr val="tx1"/>
                          </a:solidFill>
                        </a:rPr>
                        <a:t>7</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solidFill>
                            <a:schemeClr val="tx1"/>
                          </a:solidFill>
                        </a:rPr>
                        <a:t>6</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5</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4</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3</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2</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1</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r>
                        <a:rPr lang="ar-SA" dirty="0" smtClean="0"/>
                        <a:t>صفر</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rtl="1"/>
                      <a:r>
                        <a:rPr lang="ar-SA" dirty="0" smtClean="0">
                          <a:solidFill>
                            <a:schemeClr val="tx1"/>
                          </a:solidFill>
                        </a:rPr>
                        <a:t>8</a:t>
                      </a:r>
                      <a:endParaRPr lang="ar-EG" dirty="0">
                        <a:solidFill>
                          <a:schemeClr val="tx1"/>
                        </a:solidFill>
                      </a:endParaRPr>
                    </a:p>
                  </a:txBody>
                  <a:tcP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7</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6</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5</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4</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3</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2</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1</a:t>
                      </a:r>
                      <a:endParaRPr lang="ar-EG" dirty="0">
                        <a:solidFill>
                          <a:schemeClr val="tx1"/>
                        </a:solidFill>
                      </a:endParaRPr>
                    </a:p>
                  </a:txBody>
                  <a:tcP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rtl="1"/>
                      <a:endParaRPr lang="ar-EG" dirty="0"/>
                    </a:p>
                  </a:txBody>
                  <a:tcPr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
        <p:nvSpPr>
          <p:cNvPr id="3" name="TextBox 2"/>
          <p:cNvSpPr txBox="1"/>
          <p:nvPr/>
        </p:nvSpPr>
        <p:spPr>
          <a:xfrm>
            <a:off x="3021496" y="1447800"/>
            <a:ext cx="457200" cy="584775"/>
          </a:xfrm>
          <a:prstGeom prst="rect">
            <a:avLst/>
          </a:prstGeom>
          <a:noFill/>
        </p:spPr>
        <p:txBody>
          <a:bodyPr wrap="square" rtlCol="1">
            <a:spAutoFit/>
          </a:bodyPr>
          <a:lstStyle/>
          <a:p>
            <a:r>
              <a:rPr lang="ar-SA" sz="3200" b="1" dirty="0" smtClean="0"/>
              <a:t>ج</a:t>
            </a:r>
            <a:endParaRPr lang="ar-EG" sz="3200" b="1" dirty="0"/>
          </a:p>
        </p:txBody>
      </p:sp>
      <p:sp>
        <p:nvSpPr>
          <p:cNvPr id="4" name="TextBox 3"/>
          <p:cNvSpPr txBox="1"/>
          <p:nvPr/>
        </p:nvSpPr>
        <p:spPr>
          <a:xfrm>
            <a:off x="6934200" y="3429000"/>
            <a:ext cx="457200" cy="584775"/>
          </a:xfrm>
          <a:prstGeom prst="rect">
            <a:avLst/>
          </a:prstGeom>
          <a:noFill/>
        </p:spPr>
        <p:txBody>
          <a:bodyPr wrap="square" rtlCol="1">
            <a:spAutoFit/>
          </a:bodyPr>
          <a:lstStyle/>
          <a:p>
            <a:r>
              <a:rPr lang="ar-SA" sz="3200" b="1" dirty="0" smtClean="0"/>
              <a:t>أ</a:t>
            </a:r>
            <a:endParaRPr lang="ar-EG" sz="3200" b="1" dirty="0"/>
          </a:p>
        </p:txBody>
      </p:sp>
      <p:sp>
        <p:nvSpPr>
          <p:cNvPr id="5" name="TextBox 4"/>
          <p:cNvSpPr txBox="1"/>
          <p:nvPr/>
        </p:nvSpPr>
        <p:spPr>
          <a:xfrm>
            <a:off x="4495800" y="3721387"/>
            <a:ext cx="457200" cy="584775"/>
          </a:xfrm>
          <a:prstGeom prst="rect">
            <a:avLst/>
          </a:prstGeom>
          <a:noFill/>
        </p:spPr>
        <p:txBody>
          <a:bodyPr wrap="square" rtlCol="1">
            <a:spAutoFit/>
          </a:bodyPr>
          <a:lstStyle/>
          <a:p>
            <a:r>
              <a:rPr lang="ar-SA" sz="3200" b="1" dirty="0" smtClean="0"/>
              <a:t>هـ</a:t>
            </a:r>
            <a:endParaRPr lang="ar-EG" sz="3200" b="1" dirty="0"/>
          </a:p>
        </p:txBody>
      </p:sp>
      <p:sp>
        <p:nvSpPr>
          <p:cNvPr id="6" name="TextBox 5"/>
          <p:cNvSpPr txBox="1"/>
          <p:nvPr/>
        </p:nvSpPr>
        <p:spPr>
          <a:xfrm>
            <a:off x="3657600" y="1066800"/>
            <a:ext cx="457200" cy="584775"/>
          </a:xfrm>
          <a:prstGeom prst="rect">
            <a:avLst/>
          </a:prstGeom>
          <a:noFill/>
        </p:spPr>
        <p:txBody>
          <a:bodyPr wrap="square" rtlCol="1">
            <a:spAutoFit/>
          </a:bodyPr>
          <a:lstStyle/>
          <a:p>
            <a:r>
              <a:rPr lang="ar-SA" sz="3200" b="1" dirty="0"/>
              <a:t>ب</a:t>
            </a:r>
            <a:endParaRPr lang="ar-EG" sz="3200" b="1" dirty="0"/>
          </a:p>
        </p:txBody>
      </p:sp>
      <p:sp>
        <p:nvSpPr>
          <p:cNvPr id="7" name="TextBox 6"/>
          <p:cNvSpPr txBox="1"/>
          <p:nvPr/>
        </p:nvSpPr>
        <p:spPr>
          <a:xfrm>
            <a:off x="5638800" y="2209800"/>
            <a:ext cx="457200" cy="584775"/>
          </a:xfrm>
          <a:prstGeom prst="rect">
            <a:avLst/>
          </a:prstGeom>
          <a:noFill/>
        </p:spPr>
        <p:txBody>
          <a:bodyPr wrap="square" rtlCol="1">
            <a:spAutoFit/>
          </a:bodyPr>
          <a:lstStyle/>
          <a:p>
            <a:r>
              <a:rPr lang="ar-SA" sz="3200" b="1" dirty="0" smtClean="0"/>
              <a:t>د</a:t>
            </a:r>
            <a:endParaRPr lang="ar-EG" sz="3200" b="1" dirty="0"/>
          </a:p>
        </p:txBody>
      </p:sp>
      <p:sp>
        <p:nvSpPr>
          <p:cNvPr id="8" name="TextBox 7"/>
          <p:cNvSpPr txBox="1"/>
          <p:nvPr/>
        </p:nvSpPr>
        <p:spPr>
          <a:xfrm>
            <a:off x="2753140" y="1658154"/>
            <a:ext cx="457200" cy="584775"/>
          </a:xfrm>
          <a:prstGeom prst="rect">
            <a:avLst/>
          </a:prstGeom>
          <a:noFill/>
        </p:spPr>
        <p:txBody>
          <a:bodyPr wrap="square" rtlCol="1">
            <a:spAutoFit/>
          </a:bodyPr>
          <a:lstStyle/>
          <a:p>
            <a:r>
              <a:rPr lang="ar-SA" sz="3200" b="1" dirty="0" smtClean="0"/>
              <a:t>●</a:t>
            </a:r>
            <a:endParaRPr lang="ar-EG" sz="3200" b="1" dirty="0"/>
          </a:p>
        </p:txBody>
      </p:sp>
      <p:sp>
        <p:nvSpPr>
          <p:cNvPr id="9" name="TextBox 8"/>
          <p:cNvSpPr txBox="1"/>
          <p:nvPr/>
        </p:nvSpPr>
        <p:spPr>
          <a:xfrm>
            <a:off x="3389244" y="1260590"/>
            <a:ext cx="457200" cy="584775"/>
          </a:xfrm>
          <a:prstGeom prst="rect">
            <a:avLst/>
          </a:prstGeom>
          <a:noFill/>
        </p:spPr>
        <p:txBody>
          <a:bodyPr wrap="square" rtlCol="1">
            <a:spAutoFit/>
          </a:bodyPr>
          <a:lstStyle/>
          <a:p>
            <a:r>
              <a:rPr lang="ar-SA" sz="3200" b="1" dirty="0" smtClean="0"/>
              <a:t>●</a:t>
            </a:r>
            <a:endParaRPr lang="ar-EG" sz="3200" b="1" dirty="0"/>
          </a:p>
        </p:txBody>
      </p:sp>
      <p:sp>
        <p:nvSpPr>
          <p:cNvPr id="10" name="TextBox 9"/>
          <p:cNvSpPr txBox="1"/>
          <p:nvPr/>
        </p:nvSpPr>
        <p:spPr>
          <a:xfrm>
            <a:off x="4038600" y="3866322"/>
            <a:ext cx="457200" cy="584775"/>
          </a:xfrm>
          <a:prstGeom prst="rect">
            <a:avLst/>
          </a:prstGeom>
          <a:noFill/>
        </p:spPr>
        <p:txBody>
          <a:bodyPr wrap="square" rtlCol="1">
            <a:spAutoFit/>
          </a:bodyPr>
          <a:lstStyle/>
          <a:p>
            <a:r>
              <a:rPr lang="ar-SA" sz="3200" b="1" dirty="0" smtClean="0"/>
              <a:t>●</a:t>
            </a:r>
            <a:endParaRPr lang="ar-EG" sz="3200" b="1" dirty="0"/>
          </a:p>
        </p:txBody>
      </p:sp>
      <p:sp>
        <p:nvSpPr>
          <p:cNvPr id="11" name="TextBox 10"/>
          <p:cNvSpPr txBox="1"/>
          <p:nvPr/>
        </p:nvSpPr>
        <p:spPr>
          <a:xfrm>
            <a:off x="5390322" y="2362200"/>
            <a:ext cx="457200" cy="584775"/>
          </a:xfrm>
          <a:prstGeom prst="rect">
            <a:avLst/>
          </a:prstGeom>
          <a:noFill/>
        </p:spPr>
        <p:txBody>
          <a:bodyPr wrap="square" rtlCol="1">
            <a:spAutoFit/>
          </a:bodyPr>
          <a:lstStyle/>
          <a:p>
            <a:r>
              <a:rPr lang="ar-SA" sz="3200" b="1" dirty="0" smtClean="0"/>
              <a:t>●</a:t>
            </a:r>
            <a:endParaRPr lang="ar-EG" sz="3200" b="1" dirty="0"/>
          </a:p>
        </p:txBody>
      </p:sp>
      <p:sp>
        <p:nvSpPr>
          <p:cNvPr id="12" name="TextBox 11"/>
          <p:cNvSpPr txBox="1"/>
          <p:nvPr/>
        </p:nvSpPr>
        <p:spPr>
          <a:xfrm>
            <a:off x="6692348" y="3495260"/>
            <a:ext cx="457200" cy="584775"/>
          </a:xfrm>
          <a:prstGeom prst="rect">
            <a:avLst/>
          </a:prstGeom>
          <a:noFill/>
        </p:spPr>
        <p:txBody>
          <a:bodyPr wrap="square" rtlCol="1">
            <a:spAutoFit/>
          </a:bodyPr>
          <a:lstStyle/>
          <a:p>
            <a:r>
              <a:rPr lang="ar-SA" sz="3200" b="1" dirty="0" smtClean="0"/>
              <a:t>●</a:t>
            </a:r>
            <a:endParaRPr lang="ar-EG" sz="3200" b="1" dirty="0"/>
          </a:p>
        </p:txBody>
      </p:sp>
    </p:spTree>
    <p:extLst>
      <p:ext uri="{BB962C8B-B14F-4D97-AF65-F5344CB8AC3E}">
        <p14:creationId xmlns:p14="http://schemas.microsoft.com/office/powerpoint/2010/main" val="26181055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76200" y="838200"/>
            <a:ext cx="9829800" cy="50013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ar-SA" sz="2900" dirty="0" smtClean="0">
                <a:solidFill>
                  <a:srgbClr val="0070C0"/>
                </a:solidFill>
              </a:rPr>
              <a:t>*- عينة الخطوط </a:t>
            </a:r>
            <a:r>
              <a:rPr lang="en-US" sz="2900" dirty="0" smtClean="0">
                <a:solidFill>
                  <a:srgbClr val="0070C0"/>
                </a:solidFill>
              </a:rPr>
              <a:t>Line Samples</a:t>
            </a:r>
            <a:r>
              <a:rPr lang="ar-SA" sz="2900" dirty="0" smtClean="0">
                <a:solidFill>
                  <a:srgbClr val="0070C0"/>
                </a:solidFill>
              </a:rPr>
              <a:t>: </a:t>
            </a:r>
            <a:r>
              <a:rPr lang="ar-SA" sz="2900" dirty="0" smtClean="0">
                <a:solidFill>
                  <a:prstClr val="black"/>
                </a:solidFill>
              </a:rPr>
              <a:t>وفيها يكون المطلوب الحصول على عدد من الخطوط العشوائية بدلاً من النقاط. فعلى سبيل المثال اذا اردنا الحصول على معلومات عن ظاهرة خطية مثل نظام الري، فإننا نعمد إلى توصيل نقاط الإحداثيات مع بعضها البعض بدلاً من توقعيها على هيئة إحداثيات ( س، ص) كما سبق الذكر. وفى النهاية يكون لدينا خطوط تمثل العينة الخطية الطولية والعرضية.</a:t>
            </a:r>
          </a:p>
          <a:p>
            <a:r>
              <a:rPr lang="ar-SA" sz="2900" dirty="0" smtClean="0">
                <a:solidFill>
                  <a:srgbClr val="0070C0"/>
                </a:solidFill>
              </a:rPr>
              <a:t>*- عينة المساحة </a:t>
            </a:r>
            <a:r>
              <a:rPr lang="en-US" sz="2900" dirty="0" smtClean="0">
                <a:solidFill>
                  <a:srgbClr val="0070C0"/>
                </a:solidFill>
              </a:rPr>
              <a:t>Areal Samples</a:t>
            </a:r>
            <a:r>
              <a:rPr lang="ar-SA" sz="2900" dirty="0" smtClean="0">
                <a:solidFill>
                  <a:srgbClr val="0070C0"/>
                </a:solidFill>
              </a:rPr>
              <a:t>: </a:t>
            </a:r>
            <a:r>
              <a:rPr lang="ar-SA" sz="2900" dirty="0" smtClean="0">
                <a:solidFill>
                  <a:prstClr val="black"/>
                </a:solidFill>
              </a:rPr>
              <a:t>وفيها يكون المطلوب الحصول على مساحات معينة بقصد دراستها، فاذا فرضنا أننا نريد دراسة نمط استغلال لأرض في منطقة ما، فإننا نلجأ إلى أسلوب لعينة المساحية المختارة بطريقة عشوائية، ويتم اختيار النقاط بنفس الأسلوب المتبع في النوعين السابقين، إلا أننا نقوم بترقيم المسافات بين الخطوط وليس الخطوط نفسها ثم نقوم باختيار العينة بنفس الأسلوب المتبع سابقاً.</a:t>
            </a:r>
            <a:endParaRPr lang="ar-SA" sz="2900" dirty="0">
              <a:solidFill>
                <a:prstClr val="black"/>
              </a:solidFill>
            </a:endParaRP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1391838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88753805"/>
              </p:ext>
            </p:extLst>
          </p:nvPr>
        </p:nvGraphicFramePr>
        <p:xfrm>
          <a:off x="2311400" y="1227666"/>
          <a:ext cx="5943600" cy="3708400"/>
        </p:xfrm>
        <a:graphic>
          <a:graphicData uri="http://schemas.openxmlformats.org/drawingml/2006/table">
            <a:tbl>
              <a:tblPr rtl="1" firstRow="1" bandRow="1">
                <a:tableStyleId>{5940675A-B579-460E-94D1-54222C63F5DA}</a:tableStyleId>
              </a:tblPr>
              <a:tblGrid>
                <a:gridCol w="660400"/>
                <a:gridCol w="660400"/>
                <a:gridCol w="660400"/>
                <a:gridCol w="660400"/>
                <a:gridCol w="660400"/>
                <a:gridCol w="660400"/>
                <a:gridCol w="660400"/>
                <a:gridCol w="660400"/>
                <a:gridCol w="660400"/>
              </a:tblGrid>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solidFill>
                            <a:schemeClr val="tx1"/>
                          </a:solidFill>
                        </a:rPr>
                        <a:t>8</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solidFill>
                            <a:schemeClr val="tx1"/>
                          </a:solidFill>
                        </a:rPr>
                        <a:t>7</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solidFill>
                            <a:schemeClr val="tx1"/>
                          </a:solidFill>
                        </a:rPr>
                        <a:t>6</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5</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4</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3</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2</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1</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r>
                        <a:rPr lang="ar-SA" dirty="0" smtClean="0"/>
                        <a:t>صفر</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rtl="1"/>
                      <a:r>
                        <a:rPr lang="ar-SA" dirty="0" smtClean="0">
                          <a:solidFill>
                            <a:schemeClr val="tx1"/>
                          </a:solidFill>
                        </a:rPr>
                        <a:t>8</a:t>
                      </a:r>
                      <a:endParaRPr lang="ar-EG" dirty="0">
                        <a:solidFill>
                          <a:schemeClr val="tx1"/>
                        </a:solidFill>
                      </a:endParaRPr>
                    </a:p>
                  </a:txBody>
                  <a:tcP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7</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6</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5</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4</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3</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2</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1</a:t>
                      </a:r>
                      <a:endParaRPr lang="ar-EG" dirty="0">
                        <a:solidFill>
                          <a:schemeClr val="tx1"/>
                        </a:solidFill>
                      </a:endParaRPr>
                    </a:p>
                  </a:txBody>
                  <a:tcP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rtl="1"/>
                      <a:endParaRPr lang="ar-EG" dirty="0"/>
                    </a:p>
                  </a:txBody>
                  <a:tcPr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cxnSp>
        <p:nvCxnSpPr>
          <p:cNvPr id="14" name="Straight Connector 13"/>
          <p:cNvCxnSpPr/>
          <p:nvPr/>
        </p:nvCxnSpPr>
        <p:spPr>
          <a:xfrm>
            <a:off x="2971800" y="4191000"/>
            <a:ext cx="1295400" cy="381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021496" y="2032575"/>
            <a:ext cx="636104" cy="25394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971800" y="3124200"/>
            <a:ext cx="1981200" cy="1447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971800" y="3429000"/>
            <a:ext cx="3276600" cy="1143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9299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86696204"/>
              </p:ext>
            </p:extLst>
          </p:nvPr>
        </p:nvGraphicFramePr>
        <p:xfrm>
          <a:off x="2311400" y="1227666"/>
          <a:ext cx="5943600" cy="3708400"/>
        </p:xfrm>
        <a:graphic>
          <a:graphicData uri="http://schemas.openxmlformats.org/drawingml/2006/table">
            <a:tbl>
              <a:tblPr rtl="1" firstRow="1" bandRow="1">
                <a:tableStyleId>{5940675A-B579-460E-94D1-54222C63F5DA}</a:tableStyleId>
              </a:tblPr>
              <a:tblGrid>
                <a:gridCol w="660400"/>
                <a:gridCol w="660400"/>
                <a:gridCol w="660400"/>
                <a:gridCol w="660400"/>
                <a:gridCol w="660400"/>
                <a:gridCol w="660400"/>
                <a:gridCol w="660400"/>
                <a:gridCol w="660400"/>
                <a:gridCol w="660400"/>
              </a:tblGrid>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rtl="1"/>
                      <a:r>
                        <a:rPr lang="ar-SA" dirty="0" smtClean="0">
                          <a:solidFill>
                            <a:schemeClr val="tx1"/>
                          </a:solidFill>
                        </a:rPr>
                        <a:t>8</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solidFill>
                            <a:schemeClr val="tx1"/>
                          </a:solidFill>
                        </a:rPr>
                        <a:t>7</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rtl="1"/>
                      <a:r>
                        <a:rPr lang="ar-SA" dirty="0" smtClean="0">
                          <a:solidFill>
                            <a:schemeClr val="tx1"/>
                          </a:solidFill>
                        </a:rPr>
                        <a:t>6</a:t>
                      </a:r>
                      <a:endParaRPr lang="ar-EG" dirty="0">
                        <a:solidFill>
                          <a:schemeClr val="tx1"/>
                        </a:solidFill>
                      </a:endParaRP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5</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4</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3</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2</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rtl="1"/>
                      <a:r>
                        <a:rPr lang="ar-SA" dirty="0" smtClean="0"/>
                        <a:t>1</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endParaRPr lang="ar-EG"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1"/>
                      <a:r>
                        <a:rPr lang="ar-SA" dirty="0" smtClean="0"/>
                        <a:t>صفر</a:t>
                      </a:r>
                      <a:endParaRPr lang="ar-EG" dirty="0"/>
                    </a:p>
                  </a:txBody>
                  <a:tcPr anchor="ctr">
                    <a:lnL w="28575" cap="flat" cmpd="sng" algn="ctr">
                      <a:solidFill>
                        <a:schemeClr val="tx1"/>
                      </a:solidFill>
                      <a:prstDash val="solid"/>
                      <a:round/>
                      <a:headEnd type="none" w="med" len="med"/>
                      <a:tailEnd type="none" w="med" len="med"/>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rtl="1"/>
                      <a:r>
                        <a:rPr lang="ar-SA" dirty="0" smtClean="0">
                          <a:solidFill>
                            <a:schemeClr val="tx1"/>
                          </a:solidFill>
                        </a:rPr>
                        <a:t>7</a:t>
                      </a:r>
                      <a:endParaRPr lang="ar-EG" dirty="0">
                        <a:solidFill>
                          <a:schemeClr val="tx1"/>
                        </a:solidFill>
                      </a:endParaRPr>
                    </a:p>
                  </a:txBody>
                  <a:tcP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6</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5</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4</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3</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2</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1</a:t>
                      </a:r>
                      <a:endParaRPr lang="ar-EG"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1"/>
                      <a:r>
                        <a:rPr lang="ar-SA" dirty="0" smtClean="0">
                          <a:solidFill>
                            <a:schemeClr val="tx1"/>
                          </a:solidFill>
                        </a:rPr>
                        <a:t>صفر</a:t>
                      </a:r>
                      <a:endParaRPr lang="ar-EG" dirty="0">
                        <a:solidFill>
                          <a:schemeClr val="tx1"/>
                        </a:solidFill>
                      </a:endParaRPr>
                    </a:p>
                  </a:txBody>
                  <a:tcP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rtl="1"/>
                      <a:endParaRPr lang="ar-EG" dirty="0"/>
                    </a:p>
                  </a:txBody>
                  <a:tcPr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
        <p:nvSpPr>
          <p:cNvPr id="3" name="TextBox 2"/>
          <p:cNvSpPr txBox="1"/>
          <p:nvPr/>
        </p:nvSpPr>
        <p:spPr>
          <a:xfrm>
            <a:off x="3021496" y="1447800"/>
            <a:ext cx="457200" cy="584775"/>
          </a:xfrm>
          <a:prstGeom prst="rect">
            <a:avLst/>
          </a:prstGeom>
          <a:noFill/>
        </p:spPr>
        <p:txBody>
          <a:bodyPr wrap="square" rtlCol="1">
            <a:spAutoFit/>
          </a:bodyPr>
          <a:lstStyle/>
          <a:p>
            <a:r>
              <a:rPr lang="ar-SA" sz="3200" b="1" dirty="0" smtClean="0">
                <a:solidFill>
                  <a:prstClr val="black"/>
                </a:solidFill>
              </a:rPr>
              <a:t>ج</a:t>
            </a:r>
            <a:endParaRPr lang="ar-EG" sz="3200" b="1" dirty="0">
              <a:solidFill>
                <a:prstClr val="black"/>
              </a:solidFill>
            </a:endParaRPr>
          </a:p>
        </p:txBody>
      </p:sp>
      <p:sp>
        <p:nvSpPr>
          <p:cNvPr id="4" name="TextBox 3"/>
          <p:cNvSpPr txBox="1"/>
          <p:nvPr/>
        </p:nvSpPr>
        <p:spPr>
          <a:xfrm>
            <a:off x="6934200" y="3429000"/>
            <a:ext cx="457200" cy="584775"/>
          </a:xfrm>
          <a:prstGeom prst="rect">
            <a:avLst/>
          </a:prstGeom>
          <a:noFill/>
        </p:spPr>
        <p:txBody>
          <a:bodyPr wrap="square" rtlCol="1">
            <a:spAutoFit/>
          </a:bodyPr>
          <a:lstStyle/>
          <a:p>
            <a:r>
              <a:rPr lang="ar-SA" sz="3200" b="1" dirty="0" smtClean="0">
                <a:solidFill>
                  <a:prstClr val="black"/>
                </a:solidFill>
              </a:rPr>
              <a:t>أ</a:t>
            </a:r>
            <a:endParaRPr lang="ar-EG" sz="3200" b="1" dirty="0">
              <a:solidFill>
                <a:prstClr val="black"/>
              </a:solidFill>
            </a:endParaRPr>
          </a:p>
        </p:txBody>
      </p:sp>
      <p:sp>
        <p:nvSpPr>
          <p:cNvPr id="5" name="TextBox 4"/>
          <p:cNvSpPr txBox="1"/>
          <p:nvPr/>
        </p:nvSpPr>
        <p:spPr>
          <a:xfrm>
            <a:off x="4495800" y="3721387"/>
            <a:ext cx="457200" cy="584775"/>
          </a:xfrm>
          <a:prstGeom prst="rect">
            <a:avLst/>
          </a:prstGeom>
          <a:noFill/>
        </p:spPr>
        <p:txBody>
          <a:bodyPr wrap="square" rtlCol="1">
            <a:spAutoFit/>
          </a:bodyPr>
          <a:lstStyle/>
          <a:p>
            <a:r>
              <a:rPr lang="ar-SA" sz="3200" b="1" dirty="0" smtClean="0">
                <a:solidFill>
                  <a:prstClr val="black"/>
                </a:solidFill>
              </a:rPr>
              <a:t>هـ</a:t>
            </a:r>
            <a:endParaRPr lang="ar-EG" sz="3200" b="1" dirty="0">
              <a:solidFill>
                <a:prstClr val="black"/>
              </a:solidFill>
            </a:endParaRPr>
          </a:p>
        </p:txBody>
      </p:sp>
      <p:sp>
        <p:nvSpPr>
          <p:cNvPr id="6" name="TextBox 5"/>
          <p:cNvSpPr txBox="1"/>
          <p:nvPr/>
        </p:nvSpPr>
        <p:spPr>
          <a:xfrm>
            <a:off x="3657600" y="1066800"/>
            <a:ext cx="457200" cy="584775"/>
          </a:xfrm>
          <a:prstGeom prst="rect">
            <a:avLst/>
          </a:prstGeom>
          <a:noFill/>
        </p:spPr>
        <p:txBody>
          <a:bodyPr wrap="square" rtlCol="1">
            <a:spAutoFit/>
          </a:bodyPr>
          <a:lstStyle/>
          <a:p>
            <a:r>
              <a:rPr lang="ar-SA" sz="3200" b="1" dirty="0">
                <a:solidFill>
                  <a:prstClr val="black"/>
                </a:solidFill>
              </a:rPr>
              <a:t>ب</a:t>
            </a:r>
            <a:endParaRPr lang="ar-EG" sz="3200" b="1" dirty="0">
              <a:solidFill>
                <a:prstClr val="black"/>
              </a:solidFill>
            </a:endParaRPr>
          </a:p>
        </p:txBody>
      </p:sp>
      <p:sp>
        <p:nvSpPr>
          <p:cNvPr id="7" name="TextBox 6"/>
          <p:cNvSpPr txBox="1"/>
          <p:nvPr/>
        </p:nvSpPr>
        <p:spPr>
          <a:xfrm>
            <a:off x="5638800" y="2209800"/>
            <a:ext cx="457200" cy="584775"/>
          </a:xfrm>
          <a:prstGeom prst="rect">
            <a:avLst/>
          </a:prstGeom>
          <a:noFill/>
        </p:spPr>
        <p:txBody>
          <a:bodyPr wrap="square" rtlCol="1">
            <a:spAutoFit/>
          </a:bodyPr>
          <a:lstStyle/>
          <a:p>
            <a:r>
              <a:rPr lang="ar-SA" sz="3200" b="1" dirty="0" smtClean="0">
                <a:solidFill>
                  <a:prstClr val="black"/>
                </a:solidFill>
              </a:rPr>
              <a:t>د</a:t>
            </a:r>
            <a:endParaRPr lang="ar-EG" sz="3200" b="1" dirty="0">
              <a:solidFill>
                <a:prstClr val="black"/>
              </a:solidFill>
            </a:endParaRPr>
          </a:p>
        </p:txBody>
      </p:sp>
    </p:spTree>
    <p:extLst>
      <p:ext uri="{BB962C8B-B14F-4D97-AF65-F5344CB8AC3E}">
        <p14:creationId xmlns:p14="http://schemas.microsoft.com/office/powerpoint/2010/main" val="1537919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49859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650" b="1" i="1" u="sng" dirty="0" smtClean="0">
                <a:solidFill>
                  <a:srgbClr val="FF0066"/>
                </a:solidFill>
              </a:rPr>
              <a:t>العينات المنتظمة </a:t>
            </a:r>
            <a:r>
              <a:rPr lang="en-US" sz="2650" b="1" i="1" u="sng" dirty="0" smtClean="0">
                <a:solidFill>
                  <a:srgbClr val="FF0066"/>
                </a:solidFill>
              </a:rPr>
              <a:t>Systematic Samples</a:t>
            </a:r>
            <a:r>
              <a:rPr lang="ar-SA" sz="2650" b="1" i="1" u="sng" dirty="0" smtClean="0">
                <a:solidFill>
                  <a:srgbClr val="FF0066"/>
                </a:solidFill>
              </a:rPr>
              <a:t>:</a:t>
            </a:r>
          </a:p>
          <a:p>
            <a:r>
              <a:rPr lang="ar-SA" sz="2650" dirty="0" smtClean="0">
                <a:solidFill>
                  <a:prstClr val="black"/>
                </a:solidFill>
              </a:rPr>
              <a:t>وهى التي تختار وحداتها من بين الاطار الخاص بها، بحيث تكون المسافات بين جميع وحداتها ثابتة، وهى كسابقتها العينات العشوائية تأخذ صورتين هما: عينات القوائم، والعينات المكانية.</a:t>
            </a:r>
          </a:p>
          <a:p>
            <a:pPr marL="514350" indent="-514350">
              <a:buAutoNum type="arabic1Minus"/>
            </a:pPr>
            <a:r>
              <a:rPr lang="ar-SA" sz="2650" dirty="0" smtClean="0">
                <a:solidFill>
                  <a:srgbClr val="0070C0"/>
                </a:solidFill>
              </a:rPr>
              <a:t>عينات القوائم: </a:t>
            </a:r>
            <a:r>
              <a:rPr lang="ar-SA" sz="2650" dirty="0" smtClean="0">
                <a:solidFill>
                  <a:prstClr val="black"/>
                </a:solidFill>
              </a:rPr>
              <a:t>وهى التي تؤخذ من قوائم موضوعة سلفا، أو تعد لها كشوفات خاصة تحتوى على أسماء الظاهرات المدروسة. ويتم اختيار العينة الأولى عشوائيا، ثم يتم الاختيار بطريقة منتظمة على أن تحدد المسافات بين العينات تبعا لطول الفئات، أو تبعا لنسبة حجم العينة المراد اختيارها.</a:t>
            </a:r>
          </a:p>
          <a:p>
            <a:r>
              <a:rPr lang="ar-SA" sz="2650" dirty="0" smtClean="0">
                <a:solidFill>
                  <a:prstClr val="black"/>
                </a:solidFill>
              </a:rPr>
              <a:t>فعلى سبيل المثال ذا كان لدينا إجمالي عمالة 60 شخص، وكانت حجم العينة 5 أشخاص فقط، فهذا يعنى أننا سنختار فرد من كل 12 فرد من إجمالي العمالة، وذلك يعنى أن المسافة المنتظمة بين العينات = 12، فاذا ما كان الاختيار العشوائي كانت 7 فان ذلك يعنى أن العينة المنتظمة ستصبح ( 7 ، 19، 31، 63، 55).</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2934087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447814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850" b="1" i="1" u="sng" dirty="0" smtClean="0">
                <a:solidFill>
                  <a:srgbClr val="FF0066"/>
                </a:solidFill>
              </a:rPr>
              <a:t>تابع العينات المنتظمة </a:t>
            </a:r>
            <a:r>
              <a:rPr lang="en-US" sz="2850" b="1" i="1" u="sng" dirty="0" smtClean="0">
                <a:solidFill>
                  <a:srgbClr val="FF0066"/>
                </a:solidFill>
              </a:rPr>
              <a:t>Systematic Samples</a:t>
            </a:r>
            <a:r>
              <a:rPr lang="ar-SA" sz="2850" b="1" i="1" u="sng" dirty="0" smtClean="0">
                <a:solidFill>
                  <a:srgbClr val="FF0066"/>
                </a:solidFill>
              </a:rPr>
              <a:t>:</a:t>
            </a:r>
          </a:p>
          <a:p>
            <a:r>
              <a:rPr lang="ar-SA" sz="2850" dirty="0" smtClean="0">
                <a:solidFill>
                  <a:srgbClr val="0070C0"/>
                </a:solidFill>
              </a:rPr>
              <a:t>ب- العينات المكانية: </a:t>
            </a:r>
            <a:r>
              <a:rPr lang="ar-SA" sz="2850" dirty="0" smtClean="0">
                <a:solidFill>
                  <a:prstClr val="black"/>
                </a:solidFill>
              </a:rPr>
              <a:t>وتأخذ ثلاث صور كما سبق وان بينا في العينة العشوائية (النقاط، الخطية، المساحية). فذا كان المطلوب على سبيل المثال إيجاد عدد من النقاط بطريقة العينة المنتظمة، على أن تكون المسافة المنتظمة بين العينات 10، فان نقاط العينة ستتوزع على الخطوط الطولية والعرضية، فان كان عدد الخطوط العرضية 60 ، والخطوط الطولية 80 فان ذلك يعنى أن العينة ستتوزع على 6 خطوط عرضية و 8 خطوط طولية. مع الوضع في الاعتبار أن نقطة البدء تختار بطريقة عشوائية، ولما كان طول الفترة 10، فان الرقم العشوائي يجب إلا يزيد عن 10 ، فان كان على سبيل المثال 4 فان ذلك يعنى أن الخطوط العرضية ستكون ( 4، 14، 24، 34، 44، 54)، والخطوط الطولية ستكون </a:t>
            </a:r>
            <a:r>
              <a:rPr lang="ar-SA" sz="2850" dirty="0">
                <a:solidFill>
                  <a:prstClr val="black"/>
                </a:solidFill>
              </a:rPr>
              <a:t>( 4، 14، 24، 34، 44، </a:t>
            </a:r>
            <a:r>
              <a:rPr lang="ar-SA" sz="2850" dirty="0" smtClean="0">
                <a:solidFill>
                  <a:prstClr val="black"/>
                </a:solidFill>
              </a:rPr>
              <a:t>54، 64، 74). </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9234983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469359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300" b="1" i="1" u="sng" dirty="0" smtClean="0">
                <a:solidFill>
                  <a:srgbClr val="FF0066"/>
                </a:solidFill>
              </a:rPr>
              <a:t>3- العينات الطبقية</a:t>
            </a:r>
            <a:r>
              <a:rPr lang="en-US" sz="2300" b="1" i="1" u="sng" dirty="0" smtClean="0">
                <a:solidFill>
                  <a:srgbClr val="FF0066"/>
                </a:solidFill>
              </a:rPr>
              <a:t>Stratified Samples</a:t>
            </a:r>
            <a:r>
              <a:rPr lang="ar-SA" sz="2300" b="1" i="1" u="sng" dirty="0" smtClean="0">
                <a:solidFill>
                  <a:srgbClr val="FF0066"/>
                </a:solidFill>
              </a:rPr>
              <a:t>:</a:t>
            </a:r>
          </a:p>
          <a:p>
            <a:r>
              <a:rPr lang="ar-SA" sz="2300" dirty="0" smtClean="0">
                <a:solidFill>
                  <a:prstClr val="black"/>
                </a:solidFill>
              </a:rPr>
              <a:t>وتستخدم للحصول على تقديرات اكثر دقة من التقديرات التي يحصل عليها الباحث باستخدام الطريقتين العشوائية والمنتظمة، في محاولة لجعل العينة ممثلة بقدر الإمكان للمجتمع الأصلي  سيما اذا كانت هناك اختلافات في الظاهرة قيد الدراسة. وتستخدم هذه الطريقة اذا امكن تقسيم المجتمع إلى مجموعات أو طبقات متجانسة من حيث الظاهرة موضوع الدراسة، ثم يتم اختيار مفردات العينة من كل مجموعة بإحدى الطريقتين السابقتين. ويتم تحديد عدد المفردات بأسلوب التساوي على جميع طبقات المجتمع، أو بنسبة حجم الطبقة </a:t>
            </a:r>
          </a:p>
          <a:p>
            <a:pPr algn="just"/>
            <a:r>
              <a:rPr lang="ar-SA" sz="2300" b="1" i="1" u="sng" dirty="0" smtClean="0">
                <a:solidFill>
                  <a:srgbClr val="FF0066"/>
                </a:solidFill>
              </a:rPr>
              <a:t>4- </a:t>
            </a:r>
            <a:r>
              <a:rPr lang="ar-SA" sz="2300" b="1" i="1" u="sng" dirty="0">
                <a:solidFill>
                  <a:srgbClr val="FF0066"/>
                </a:solidFill>
              </a:rPr>
              <a:t>العينات </a:t>
            </a:r>
            <a:r>
              <a:rPr lang="ar-SA" sz="2300" b="1" i="1" u="sng" dirty="0" smtClean="0">
                <a:solidFill>
                  <a:srgbClr val="FF0066"/>
                </a:solidFill>
              </a:rPr>
              <a:t>الطبقية المنتظمة غير الخطية </a:t>
            </a:r>
            <a:r>
              <a:rPr lang="en-US" sz="2300" b="1" i="1" u="sng" dirty="0" smtClean="0">
                <a:solidFill>
                  <a:srgbClr val="FF0066"/>
                </a:solidFill>
              </a:rPr>
              <a:t>Stratified Systematic Unaligned Samples</a:t>
            </a:r>
            <a:r>
              <a:rPr lang="ar-SA" sz="2300" b="1" i="1" u="sng" dirty="0">
                <a:solidFill>
                  <a:srgbClr val="FF0066"/>
                </a:solidFill>
              </a:rPr>
              <a:t>:</a:t>
            </a:r>
          </a:p>
          <a:p>
            <a:r>
              <a:rPr lang="ar-SA" sz="2300" dirty="0" smtClean="0">
                <a:solidFill>
                  <a:prstClr val="black"/>
                </a:solidFill>
              </a:rPr>
              <a:t>وهى عبارة عن أسلوب يجمع مميزات العينة العشوائية والعينة المنتظمة والعينة الطبقية، وخاصة فيما يتعلق بالبينات المساحية. والتي يكون فيها البعد المكاني ذات تأثير كبير في الظاهرة التي يراد دراستها. ويتم اختيار مفردات العينة عن طريق تقسيم المنطقة إلى مربعات صغيرة بواسطة خطوط طولية وعرضية، ثم نختار احد المربعات على احد اطراف منطقة الدراسة، ثم نحدد عدد مفردات العينة التي يجب أخذها من منطقة الدراسة ( عينة واحدة من كل مربع )</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2402331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480131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550" b="1" i="1" u="sng" dirty="0" smtClean="0">
                <a:solidFill>
                  <a:srgbClr val="FF0066"/>
                </a:solidFill>
              </a:rPr>
              <a:t>اعتماد أنماط متباينة لجمع العينات :</a:t>
            </a:r>
          </a:p>
          <a:p>
            <a:r>
              <a:rPr lang="ar-SA" sz="2550" dirty="0" smtClean="0">
                <a:solidFill>
                  <a:prstClr val="black"/>
                </a:solidFill>
              </a:rPr>
              <a:t>من الممكن أن يلجأ الباحث إلى اختيار أحجام متباينة للعينات عند إجراء دراسته، وخاصة اذا ما كان هناك تباين في كمية المعلومات المطلوبة أو نوعيتها، فعلى سبيل المثال تعتمد الولايات المتحدة في إحصاءاتها الرسمية على مسح كامل للسكان بنسبة 100%، بينما تقتصر على 10% للمساكن.</a:t>
            </a:r>
          </a:p>
          <a:p>
            <a:pPr algn="just"/>
            <a:r>
              <a:rPr lang="ar-SA" sz="2550" b="1" i="1" u="sng" dirty="0" smtClean="0">
                <a:solidFill>
                  <a:srgbClr val="FF0066"/>
                </a:solidFill>
              </a:rPr>
              <a:t>العينة المتعددة المراحل </a:t>
            </a:r>
            <a:r>
              <a:rPr lang="en-US" sz="2550" b="1" i="1" u="sng" dirty="0" smtClean="0">
                <a:solidFill>
                  <a:srgbClr val="FF0066"/>
                </a:solidFill>
              </a:rPr>
              <a:t>Multi-Stage Sampling</a:t>
            </a:r>
            <a:r>
              <a:rPr lang="ar-SA" sz="2550" b="1" i="1" u="sng" dirty="0" smtClean="0">
                <a:solidFill>
                  <a:srgbClr val="FF0066"/>
                </a:solidFill>
              </a:rPr>
              <a:t>:</a:t>
            </a:r>
            <a:endParaRPr lang="ar-SA" sz="2550" b="1" i="1" u="sng" dirty="0">
              <a:solidFill>
                <a:srgbClr val="FF0066"/>
              </a:solidFill>
            </a:endParaRPr>
          </a:p>
          <a:p>
            <a:r>
              <a:rPr lang="ar-SA" sz="2550" dirty="0" smtClean="0">
                <a:solidFill>
                  <a:prstClr val="black"/>
                </a:solidFill>
              </a:rPr>
              <a:t>قد يحتاج الباحث عند دراسته منطقة واسعة أو ذات حجم سكنى كبير، إلى تجزئة عملية اختيار العينات، بحيث يتم تقسيم الظاهرة محل الدراسة إلى مجموعات رئيسية ( طبقات)، وفى بعض الأحيان يلج الباحث أيضا إلى تقسيم المجموعات الرئيسية إلى مجموعات فرعية. </a:t>
            </a:r>
            <a:endParaRPr lang="ar-SA" sz="2550" dirty="0">
              <a:solidFill>
                <a:prstClr val="black"/>
              </a:solidFill>
            </a:endParaRPr>
          </a:p>
          <a:p>
            <a:pPr algn="just"/>
            <a:r>
              <a:rPr lang="ar-SA" sz="2550" b="1" i="1" u="sng" dirty="0" smtClean="0">
                <a:solidFill>
                  <a:srgbClr val="FF0066"/>
                </a:solidFill>
              </a:rPr>
              <a:t>العينة والتدرج الزمنى:</a:t>
            </a:r>
            <a:endParaRPr lang="ar-SA" sz="2550" b="1" i="1" u="sng" dirty="0">
              <a:solidFill>
                <a:srgbClr val="FF0066"/>
              </a:solidFill>
            </a:endParaRPr>
          </a:p>
          <a:p>
            <a:r>
              <a:rPr lang="ar-SA" sz="2550" dirty="0" smtClean="0">
                <a:solidFill>
                  <a:prstClr val="black"/>
                </a:solidFill>
              </a:rPr>
              <a:t>قد يحتاج الباحث إلى تكرار الاستبيان لعينات من السكان نفسهم وبفترات زمنية متباعدة، ومن ثم يجب عليه تثبيت طريقة اختيار العينة وان يختار الوقت المناسب لإجراء الدراسة.</a:t>
            </a:r>
            <a:endParaRPr lang="ar-SA" sz="2550" dirty="0">
              <a:solidFill>
                <a:prstClr val="black"/>
              </a:solidFill>
            </a:endParaRP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9605723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48474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300" b="1" i="1" u="sng" dirty="0" smtClean="0">
                <a:solidFill>
                  <a:srgbClr val="FF0066"/>
                </a:solidFill>
              </a:rPr>
              <a:t>حالات الدراسة </a:t>
            </a:r>
            <a:r>
              <a:rPr lang="en-US" sz="2300" b="1" i="1" u="sng" dirty="0" smtClean="0">
                <a:solidFill>
                  <a:srgbClr val="FF0066"/>
                </a:solidFill>
              </a:rPr>
              <a:t>Case Study</a:t>
            </a:r>
            <a:r>
              <a:rPr lang="ar-SA" sz="2300" b="1" i="1" u="sng" dirty="0" smtClean="0">
                <a:solidFill>
                  <a:srgbClr val="FF0066"/>
                </a:solidFill>
              </a:rPr>
              <a:t>:</a:t>
            </a:r>
          </a:p>
          <a:p>
            <a:r>
              <a:rPr lang="ar-SA" sz="2300" dirty="0" smtClean="0">
                <a:solidFill>
                  <a:prstClr val="black"/>
                </a:solidFill>
              </a:rPr>
              <a:t>يعتمد الجغرافيون في اجرء بحوثهم حالات دراسية محددة ( مثل المدينة أو الوادي، أو الجبل) وهنا تكون الدراسة شمولية، لكنها لا تقبل التعميم إلا اذا تكررت النتائج في اكثر من بحث. </a:t>
            </a:r>
          </a:p>
          <a:p>
            <a:endParaRPr lang="ar-SA" sz="1100" dirty="0" smtClean="0">
              <a:solidFill>
                <a:prstClr val="black"/>
              </a:solidFill>
            </a:endParaRPr>
          </a:p>
          <a:p>
            <a:pPr algn="just"/>
            <a:r>
              <a:rPr lang="ar-SA" sz="2300" b="1" i="1" u="sng" dirty="0" smtClean="0">
                <a:solidFill>
                  <a:srgbClr val="FF0066"/>
                </a:solidFill>
              </a:rPr>
              <a:t>اختيار الطريقة المناسبة لجمع البيانات :</a:t>
            </a:r>
            <a:endParaRPr lang="ar-SA" sz="2300" b="1" i="1" u="sng" dirty="0">
              <a:solidFill>
                <a:srgbClr val="FF0066"/>
              </a:solidFill>
            </a:endParaRPr>
          </a:p>
          <a:p>
            <a:r>
              <a:rPr lang="ar-SA" sz="2300" dirty="0" smtClean="0">
                <a:solidFill>
                  <a:prstClr val="black"/>
                </a:solidFill>
              </a:rPr>
              <a:t>على الباحث أن يعتمد أسلوب المقارنة بين التكلفة والمنفعة </a:t>
            </a:r>
            <a:r>
              <a:rPr lang="en-US" sz="2300" dirty="0" smtClean="0">
                <a:solidFill>
                  <a:prstClr val="black"/>
                </a:solidFill>
              </a:rPr>
              <a:t>Cost-Benefit Analysis</a:t>
            </a:r>
            <a:r>
              <a:rPr lang="ar-SA" sz="2300" dirty="0" smtClean="0">
                <a:solidFill>
                  <a:prstClr val="black"/>
                </a:solidFill>
              </a:rPr>
              <a:t>، ليصل إلى القرار الصحيح بشأن اختيار طريقة جمع العينات.</a:t>
            </a:r>
            <a:endParaRPr lang="ar-SA" sz="2300" dirty="0">
              <a:solidFill>
                <a:prstClr val="black"/>
              </a:solidFill>
            </a:endParaRPr>
          </a:p>
          <a:p>
            <a:pPr algn="just"/>
            <a:r>
              <a:rPr lang="ar-SA" sz="2300" b="1" i="1" u="sng" dirty="0" smtClean="0">
                <a:solidFill>
                  <a:srgbClr val="FF0066"/>
                </a:solidFill>
              </a:rPr>
              <a:t>مزايا وعيوب العينات:</a:t>
            </a:r>
            <a:endParaRPr lang="ar-SA" sz="2300" b="1" i="1" u="sng" dirty="0">
              <a:solidFill>
                <a:srgbClr val="FF0066"/>
              </a:solidFill>
            </a:endParaRPr>
          </a:p>
          <a:p>
            <a:r>
              <a:rPr lang="ar-SA" sz="2300" dirty="0" smtClean="0">
                <a:solidFill>
                  <a:prstClr val="black"/>
                </a:solidFill>
              </a:rPr>
              <a:t>تمتاز العينات العشوائية ببساطتها، وبإمكانية استخدامها في جميع مراحل البحث غير انه من اهم عيوبها أنها قد لا تمثل المجتمع تمثيلا صحيحاً.</a:t>
            </a:r>
          </a:p>
          <a:p>
            <a:r>
              <a:rPr lang="ar-SA" sz="2300" dirty="0" smtClean="0">
                <a:solidFill>
                  <a:prstClr val="black"/>
                </a:solidFill>
              </a:rPr>
              <a:t>أما العين المنتظمة، فهي اسهل في الاختيار كم أنها تمثل المجتمع بشكل أدق، ولكن يعاب عليها أن اطار المجتمع الأصلي قد يكون متأثرا عند مسافة معينة بمؤثرات خارجية يجعل اختيار المفردات عندها متحيزا .</a:t>
            </a:r>
          </a:p>
          <a:p>
            <a:r>
              <a:rPr lang="ar-SA" sz="2300" dirty="0" smtClean="0">
                <a:solidFill>
                  <a:prstClr val="black"/>
                </a:solidFill>
              </a:rPr>
              <a:t>والعينات الطبقية أدق تمثيلا للمجتمع من العينات العشوائية والمنتظمة، لأنها تحتوى على كافة التغيرات الموجودة في المجتمع الأصلي، ومن ثم فان أخطاء الصدفة تكون اقل من سابقتيها</a:t>
            </a:r>
            <a:endParaRPr lang="ar-SA" sz="2300" dirty="0">
              <a:solidFill>
                <a:prstClr val="black"/>
              </a:solidFill>
            </a:endParaRP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1253857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283923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550" b="1" i="1" u="sng" dirty="0" smtClean="0">
                <a:solidFill>
                  <a:srgbClr val="FF0066"/>
                </a:solidFill>
              </a:rPr>
              <a:t>أخطاء الدراسة بالعينة</a:t>
            </a:r>
          </a:p>
          <a:p>
            <a:r>
              <a:rPr lang="ar-SA" sz="2550" dirty="0" smtClean="0">
                <a:solidFill>
                  <a:prstClr val="black"/>
                </a:solidFill>
              </a:rPr>
              <a:t>1- الفشل أو القصور في تحديد مجتمع الدراسة.</a:t>
            </a:r>
          </a:p>
          <a:p>
            <a:r>
              <a:rPr lang="ar-SA" sz="2550" dirty="0" smtClean="0">
                <a:solidFill>
                  <a:prstClr val="black"/>
                </a:solidFill>
              </a:rPr>
              <a:t>2- اختيار أسلوب العينة غير المناسب .</a:t>
            </a:r>
          </a:p>
          <a:p>
            <a:r>
              <a:rPr lang="ar-SA" sz="2550" dirty="0" smtClean="0">
                <a:solidFill>
                  <a:prstClr val="black"/>
                </a:solidFill>
              </a:rPr>
              <a:t>3- عدم التزام أسلوب العينة بدقة.</a:t>
            </a:r>
          </a:p>
          <a:p>
            <a:r>
              <a:rPr lang="ar-SA" sz="2550" dirty="0" smtClean="0">
                <a:solidFill>
                  <a:prstClr val="black"/>
                </a:solidFill>
              </a:rPr>
              <a:t>4- الإحلال الخاطئ لبعض الوحدات التي تعذر الاتصال بها.</a:t>
            </a:r>
          </a:p>
          <a:p>
            <a:r>
              <a:rPr lang="ar-SA" sz="2550" dirty="0" smtClean="0">
                <a:solidFill>
                  <a:prstClr val="black"/>
                </a:solidFill>
              </a:rPr>
              <a:t>5- استعمال معادلات خاطئة لحساب التقديرات في العينة يترتب عليه أخطاء حسابية يمكن أن تؤثر على صحة النتائج </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العينات.............................................................................................</a:t>
            </a:r>
            <a:r>
              <a:rPr lang="en-US" sz="2400" b="1" dirty="0" smtClean="0">
                <a:solidFill>
                  <a:srgbClr val="002060"/>
                </a:solidFill>
              </a:rPr>
              <a:t>Samples</a:t>
            </a:r>
            <a:endParaRPr lang="ar-EG" sz="2400" b="1" dirty="0">
              <a:solidFill>
                <a:srgbClr val="002060"/>
              </a:solidFill>
            </a:endParaRPr>
          </a:p>
        </p:txBody>
      </p:sp>
    </p:spTree>
    <p:extLst>
      <p:ext uri="{BB962C8B-B14F-4D97-AF65-F5344CB8AC3E}">
        <p14:creationId xmlns:p14="http://schemas.microsoft.com/office/powerpoint/2010/main" val="29306181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المراجع والمصادر التعليمية</a:t>
            </a:r>
          </a:p>
        </p:txBody>
      </p:sp>
      <p:sp>
        <p:nvSpPr>
          <p:cNvPr id="7" name="TextBox 6"/>
          <p:cNvSpPr txBox="1"/>
          <p:nvPr/>
        </p:nvSpPr>
        <p:spPr>
          <a:xfrm>
            <a:off x="533400" y="1676400"/>
            <a:ext cx="9067800" cy="3847207"/>
          </a:xfrm>
          <a:prstGeom prst="rect">
            <a:avLst/>
          </a:prstGeom>
          <a:noFill/>
        </p:spPr>
        <p:txBody>
          <a:bodyPr wrap="square" rtlCol="1">
            <a:spAutoFit/>
          </a:bodyPr>
          <a:lstStyle/>
          <a:p>
            <a:r>
              <a:rPr lang="ar-SA" sz="2800" b="1" dirty="0"/>
              <a:t>المرجع الرئيس:</a:t>
            </a:r>
          </a:p>
          <a:p>
            <a:r>
              <a:rPr lang="ar-SA" sz="2400" dirty="0" smtClean="0"/>
              <a:t>- ناصر </a:t>
            </a:r>
            <a:r>
              <a:rPr lang="ar-SA" sz="2400" dirty="0"/>
              <a:t>عبد الله الصالح , محمد السرياني (1420م) الجغرافية الكمية والإحصائية ,مكتبة العبيكان، الرياض</a:t>
            </a:r>
            <a:r>
              <a:rPr lang="ar-SA" sz="2400" dirty="0" smtClean="0"/>
              <a:t>.</a:t>
            </a:r>
          </a:p>
          <a:p>
            <a:endParaRPr lang="ar-SA" sz="2400" dirty="0"/>
          </a:p>
          <a:p>
            <a:r>
              <a:rPr lang="ar-SA" sz="2800" b="1" dirty="0"/>
              <a:t>المراجع المساعدة:</a:t>
            </a:r>
          </a:p>
          <a:p>
            <a:r>
              <a:rPr lang="ar-SA" sz="2400" dirty="0"/>
              <a:t>- عيسى على إبراهيم (2008 م) الأساليب الإحصائية والجغرافيا ,دار المعرفة الجامعية , الإسكندرية.</a:t>
            </a:r>
          </a:p>
          <a:p>
            <a:pPr marL="342900" indent="-342900">
              <a:buFontTx/>
              <a:buChar char="-"/>
            </a:pPr>
            <a:r>
              <a:rPr lang="ar-SA" sz="2400" dirty="0" smtClean="0"/>
              <a:t>فتحي </a:t>
            </a:r>
            <a:r>
              <a:rPr lang="ar-SA" sz="2400" dirty="0"/>
              <a:t>عبد العزيز أبو </a:t>
            </a:r>
            <a:r>
              <a:rPr lang="ar-SA" sz="2400" dirty="0" smtClean="0"/>
              <a:t>راضي </a:t>
            </a:r>
            <a:r>
              <a:rPr lang="ar-SA" sz="2400" dirty="0"/>
              <a:t>(2007 م) التوزيعات المكانية , دار المعرفة الجامعية , الإسكندرية</a:t>
            </a:r>
            <a:r>
              <a:rPr lang="ar-SA" sz="2400" dirty="0" smtClean="0"/>
              <a:t>.</a:t>
            </a:r>
          </a:p>
          <a:p>
            <a:endParaRPr lang="ar-SA"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2800" b="1" dirty="0">
                <a:solidFill>
                  <a:srgbClr val="FF0000"/>
                </a:solidFill>
                <a:cs typeface="Arial" pitchFamily="34" charset="0"/>
              </a:rPr>
              <a:t>المواقع </a:t>
            </a:r>
            <a:r>
              <a:rPr lang="ar-SA" sz="2800" b="1" dirty="0" smtClean="0">
                <a:solidFill>
                  <a:srgbClr val="FF0000"/>
                </a:solidFill>
                <a:cs typeface="Arial" pitchFamily="34" charset="0"/>
              </a:rPr>
              <a:t>الإلكترونية:</a:t>
            </a:r>
            <a:endParaRPr lang="ar-SA" sz="2800" b="1" dirty="0">
              <a:solidFill>
                <a:srgbClr val="FF0000"/>
              </a:solidFill>
              <a:cs typeface="Arial" pitchFamily="34" charset="0"/>
            </a:endParaRPr>
          </a:p>
        </p:txBody>
      </p:sp>
      <p:sp>
        <p:nvSpPr>
          <p:cNvPr id="2" name="Rectangle 1"/>
          <p:cNvSpPr/>
          <p:nvPr/>
        </p:nvSpPr>
        <p:spPr>
          <a:xfrm>
            <a:off x="533400" y="1676400"/>
            <a:ext cx="9067800" cy="3108543"/>
          </a:xfrm>
          <a:prstGeom prst="rect">
            <a:avLst/>
          </a:prstGeom>
        </p:spPr>
        <p:txBody>
          <a:bodyPr wrap="square">
            <a:spAutoFit/>
          </a:bodyPr>
          <a:lstStyle/>
          <a:p>
            <a:r>
              <a:rPr lang="ar-EG" sz="2800" dirty="0" smtClean="0"/>
              <a:t>الجمعية الجغرافية السعودية</a:t>
            </a:r>
            <a:r>
              <a:rPr lang="en-US" sz="2800" dirty="0" smtClean="0"/>
              <a:t>.</a:t>
            </a:r>
          </a:p>
          <a:p>
            <a:r>
              <a:rPr lang="ar-EG" sz="2800" dirty="0" smtClean="0"/>
              <a:t> الجمعية الجغرافية المصرية</a:t>
            </a:r>
            <a:r>
              <a:rPr lang="en-US" sz="2800" dirty="0" smtClean="0"/>
              <a:t>.</a:t>
            </a:r>
          </a:p>
          <a:p>
            <a:r>
              <a:rPr lang="ar-EG" sz="2800" dirty="0" smtClean="0"/>
              <a:t> الجمعية الجغرافية الكويتية.</a:t>
            </a:r>
          </a:p>
          <a:p>
            <a:pPr algn="l" rtl="0"/>
            <a:r>
              <a:rPr lang="en-US" sz="2800" dirty="0" smtClean="0"/>
              <a:t>www.about.com:geography.</a:t>
            </a:r>
          </a:p>
          <a:p>
            <a:pPr algn="l" rtl="0"/>
            <a:r>
              <a:rPr lang="en-US" sz="2800" dirty="0" smtClean="0"/>
              <a:t>www.ipl.org</a:t>
            </a:r>
          </a:p>
          <a:p>
            <a:pPr algn="l" rtl="0"/>
            <a:r>
              <a:rPr lang="en-US" sz="2800" dirty="0" smtClean="0"/>
              <a:t>www. en.wikipedia.org</a:t>
            </a:r>
          </a:p>
          <a:p>
            <a:pPr algn="l" rtl="0"/>
            <a:r>
              <a:rPr lang="en-US" sz="2800" dirty="0" smtClean="0"/>
              <a:t>www.ksau.info</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0" y="6172200"/>
            <a:ext cx="9753600" cy="533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sz="3000" b="1" dirty="0" smtClean="0">
                <a:solidFill>
                  <a:srgbClr val="002060"/>
                </a:solidFill>
              </a:rPr>
              <a:t>مع أطيب التمنيات بالنجاح والتوفيق            </a:t>
            </a:r>
            <a:r>
              <a:rPr lang="ar-SA" b="1" dirty="0" smtClean="0">
                <a:solidFill>
                  <a:srgbClr val="002060"/>
                </a:solidFill>
              </a:rPr>
              <a:t>د. حسن مرزوق السيد محمود</a:t>
            </a:r>
            <a:endParaRPr lang="ar-SA" b="1"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2137</TotalTime>
  <Words>2372</Words>
  <Application>Microsoft Office PowerPoint</Application>
  <PresentationFormat>A4 Paper (210x297 mm)</PresentationFormat>
  <Paragraphs>188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ae_AlMateen</vt:lpstr>
      <vt:lpstr>Arial</vt:lpstr>
      <vt:lpstr>Calibri</vt:lpstr>
      <vt:lpstr>Office Theme</vt:lpstr>
      <vt:lpstr>PowerPoint Presentation</vt:lpstr>
      <vt:lpstr>المحاضرة الثانية العينات Samples</vt:lpstr>
      <vt:lpstr>عناصر محاضرة: العينات Samples</vt:lpstr>
      <vt:lpstr>العينات.............................................................................................Samples</vt:lpstr>
      <vt:lpstr>العينات.............................................................................................Samples</vt:lpstr>
      <vt:lpstr>العينات.............................................................................................Samples</vt:lpstr>
      <vt:lpstr>العينات.............................................................................................Samples</vt:lpstr>
      <vt:lpstr>العينات.............................................................................................Samples</vt:lpstr>
      <vt:lpstr>العينات.............................................................................................Samples</vt:lpstr>
      <vt:lpstr>PowerPoint Presentation</vt:lpstr>
      <vt:lpstr>العينات.............................................................................................Samples</vt:lpstr>
      <vt:lpstr>PowerPoint Presentation</vt:lpstr>
      <vt:lpstr>PowerPoint Presentation</vt:lpstr>
      <vt:lpstr>العينات.............................................................................................Samples</vt:lpstr>
      <vt:lpstr>العينات.............................................................................................Samples</vt:lpstr>
      <vt:lpstr>العينات.............................................................................................Samples</vt:lpstr>
      <vt:lpstr>العينات.............................................................................................Samples</vt:lpstr>
      <vt:lpstr>العينات.............................................................................................Samples</vt:lpstr>
      <vt:lpstr>العينات.............................................................................................Samples</vt:lpstr>
      <vt:lpstr>المراجع والمصادر التعليمية</vt:lpstr>
      <vt:lpstr>المواقع الإلكترونية: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HASAN</cp:lastModifiedBy>
  <cp:revision>193</cp:revision>
  <dcterms:created xsi:type="dcterms:W3CDTF">2009-10-14T19:14:34Z</dcterms:created>
  <dcterms:modified xsi:type="dcterms:W3CDTF">2013-09-14T11:00:52Z</dcterms:modified>
</cp:coreProperties>
</file>