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7" r:id="rId2"/>
  </p:sldMasterIdLst>
  <p:notesMasterIdLst>
    <p:notesMasterId r:id="rId33"/>
  </p:notesMasterIdLst>
  <p:sldIdLst>
    <p:sldId id="300" r:id="rId3"/>
    <p:sldId id="419" r:id="rId4"/>
    <p:sldId id="411" r:id="rId5"/>
    <p:sldId id="412" r:id="rId6"/>
    <p:sldId id="413" r:id="rId7"/>
    <p:sldId id="414" r:id="rId8"/>
    <p:sldId id="415" r:id="rId9"/>
    <p:sldId id="416" r:id="rId10"/>
    <p:sldId id="417" r:id="rId11"/>
    <p:sldId id="418" r:id="rId12"/>
    <p:sldId id="339" r:id="rId13"/>
    <p:sldId id="267" r:id="rId14"/>
    <p:sldId id="259" r:id="rId15"/>
    <p:sldId id="340"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301"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004" autoAdjust="0"/>
  </p:normalViewPr>
  <p:slideViewPr>
    <p:cSldViewPr>
      <p:cViewPr varScale="1">
        <p:scale>
          <a:sx n="71" d="100"/>
          <a:sy n="71" d="100"/>
        </p:scale>
        <p:origin x="1188"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06562" name="Group 2"/>
          <p:cNvGrpSpPr>
            <a:grpSpLocks/>
          </p:cNvGrpSpPr>
          <p:nvPr/>
        </p:nvGrpSpPr>
        <p:grpSpPr bwMode="auto">
          <a:xfrm>
            <a:off x="412751" y="457200"/>
            <a:ext cx="9097698" cy="5562600"/>
            <a:chOff x="240" y="288"/>
            <a:chExt cx="5290" cy="3504"/>
          </a:xfrm>
        </p:grpSpPr>
        <p:sp>
          <p:nvSpPr>
            <p:cNvPr id="706563" name="Rectangle 3"/>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ar-EG" sz="2400" smtClean="0">
                <a:solidFill>
                  <a:srgbClr val="FFFFFF"/>
                </a:solidFill>
                <a:latin typeface="Times New Roman" panose="02020603050405020304" pitchFamily="18" charset="0"/>
                <a:cs typeface="Times New Roman" panose="02020603050405020304" pitchFamily="18" charset="0"/>
              </a:endParaRPr>
            </a:p>
          </p:txBody>
        </p:sp>
        <p:sp>
          <p:nvSpPr>
            <p:cNvPr id="706564" name="Rectangle 4"/>
            <p:cNvSpPr>
              <a:spLocks noChangeArrowheads="1"/>
            </p:cNvSpPr>
            <p:nvPr/>
          </p:nvSpPr>
          <p:spPr bwMode="auto">
            <a:xfrm>
              <a:off x="285" y="336"/>
              <a:ext cx="5184" cy="3408"/>
            </a:xfrm>
            <a:prstGeom prst="rect">
              <a:avLst/>
            </a:prstGeom>
            <a:noFill/>
            <a:ln w="9525">
              <a:solidFill>
                <a:schemeClr val="folHlink"/>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ar-EG" sz="2400" smtClean="0">
                <a:solidFill>
                  <a:srgbClr val="FFFFFF"/>
                </a:solidFill>
                <a:latin typeface="Times New Roman" panose="02020603050405020304" pitchFamily="18" charset="0"/>
                <a:cs typeface="Times New Roman" panose="02020603050405020304" pitchFamily="18" charset="0"/>
              </a:endParaRPr>
            </a:p>
          </p:txBody>
        </p:sp>
        <p:sp>
          <p:nvSpPr>
            <p:cNvPr id="706565" name="Line 5"/>
            <p:cNvSpPr>
              <a:spLocks noChangeShapeType="1"/>
            </p:cNvSpPr>
            <p:nvPr/>
          </p:nvSpPr>
          <p:spPr bwMode="auto">
            <a:xfrm>
              <a:off x="576" y="2256"/>
              <a:ext cx="4608" cy="0"/>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smtClean="0">
                <a:solidFill>
                  <a:srgbClr val="FFFFFF"/>
                </a:solidFill>
              </a:endParaRPr>
            </a:p>
          </p:txBody>
        </p:sp>
      </p:grpSp>
      <p:sp>
        <p:nvSpPr>
          <p:cNvPr id="706566" name="Rectangle 6"/>
          <p:cNvSpPr>
            <a:spLocks noGrp="1" noChangeArrowheads="1"/>
          </p:cNvSpPr>
          <p:nvPr>
            <p:ph type="ctrTitle"/>
          </p:nvPr>
        </p:nvSpPr>
        <p:spPr>
          <a:xfrm>
            <a:off x="1320800" y="838200"/>
            <a:ext cx="7346950" cy="2559050"/>
          </a:xfrm>
        </p:spPr>
        <p:txBody>
          <a:bodyPr anchorCtr="1"/>
          <a:lstStyle>
            <a:lvl1pPr algn="ctr">
              <a:defRPr sz="6200"/>
            </a:lvl1pPr>
          </a:lstStyle>
          <a:p>
            <a:pPr lvl="0"/>
            <a:r>
              <a:rPr lang="ar-SA" noProof="0" smtClean="0"/>
              <a:t>انقر لتحرير نمط العنوان الرئيسي</a:t>
            </a:r>
          </a:p>
        </p:txBody>
      </p:sp>
      <p:sp>
        <p:nvSpPr>
          <p:cNvPr id="706567" name="Rectangle 7"/>
          <p:cNvSpPr>
            <a:spLocks noGrp="1" noChangeArrowheads="1"/>
          </p:cNvSpPr>
          <p:nvPr>
            <p:ph type="subTitle" idx="1"/>
          </p:nvPr>
        </p:nvSpPr>
        <p:spPr>
          <a:xfrm>
            <a:off x="1485900" y="3733800"/>
            <a:ext cx="6934200" cy="1873250"/>
          </a:xfrm>
        </p:spPr>
        <p:txBody>
          <a:bodyPr/>
          <a:lstStyle>
            <a:lvl1pPr marL="0" indent="0" algn="ctr">
              <a:buFont typeface="Wingdings" panose="05000000000000000000" pitchFamily="2" charset="2"/>
              <a:buNone/>
              <a:defRPr sz="3000"/>
            </a:lvl1pPr>
          </a:lstStyle>
          <a:p>
            <a:pPr lvl="0"/>
            <a:r>
              <a:rPr lang="ar-SA" noProof="0" smtClean="0"/>
              <a:t>انقر لتحرير نمط العنوان الثانوي الرئيسي</a:t>
            </a:r>
          </a:p>
        </p:txBody>
      </p:sp>
      <p:sp>
        <p:nvSpPr>
          <p:cNvPr id="706568" name="Rectangle 8"/>
          <p:cNvSpPr>
            <a:spLocks noGrp="1" noChangeArrowheads="1"/>
          </p:cNvSpPr>
          <p:nvPr>
            <p:ph type="dt" sz="half" idx="2"/>
          </p:nvPr>
        </p:nvSpPr>
        <p:spPr>
          <a:xfrm>
            <a:off x="581290" y="6248400"/>
            <a:ext cx="2225410" cy="457200"/>
          </a:xfrm>
        </p:spPr>
        <p:txBody>
          <a:bodyPr/>
          <a:lstStyle>
            <a:lvl1pPr>
              <a:defRPr/>
            </a:lvl1pPr>
          </a:lstStyle>
          <a:p>
            <a:endParaRPr lang="en-US">
              <a:solidFill>
                <a:srgbClr val="FFFFFF"/>
              </a:solidFill>
            </a:endParaRPr>
          </a:p>
        </p:txBody>
      </p:sp>
      <p:sp>
        <p:nvSpPr>
          <p:cNvPr id="706569" name="Rectangle 9"/>
          <p:cNvSpPr>
            <a:spLocks noGrp="1" noChangeArrowheads="1"/>
          </p:cNvSpPr>
          <p:nvPr>
            <p:ph type="ftr" sz="quarter" idx="3"/>
          </p:nvPr>
        </p:nvSpPr>
        <p:spPr>
          <a:xfrm>
            <a:off x="3522134" y="6248400"/>
            <a:ext cx="3128302" cy="457200"/>
          </a:xfrm>
        </p:spPr>
        <p:txBody>
          <a:bodyPr/>
          <a:lstStyle>
            <a:lvl1pPr>
              <a:defRPr/>
            </a:lvl1pPr>
          </a:lstStyle>
          <a:p>
            <a:endParaRPr lang="en-US">
              <a:solidFill>
                <a:srgbClr val="FFFFFF"/>
              </a:solidFill>
            </a:endParaRPr>
          </a:p>
        </p:txBody>
      </p:sp>
      <p:sp>
        <p:nvSpPr>
          <p:cNvPr id="706570" name="Rectangle 10"/>
          <p:cNvSpPr>
            <a:spLocks noGrp="1" noChangeArrowheads="1"/>
          </p:cNvSpPr>
          <p:nvPr>
            <p:ph type="sldNum" sz="quarter" idx="4"/>
          </p:nvPr>
        </p:nvSpPr>
        <p:spPr>
          <a:xfrm>
            <a:off x="7353829" y="6257925"/>
            <a:ext cx="2063750" cy="457200"/>
          </a:xfrm>
        </p:spPr>
        <p:txBody>
          <a:bodyPr/>
          <a:lstStyle>
            <a:lvl1pPr>
              <a:defRPr/>
            </a:lvl1pPr>
          </a:lstStyle>
          <a:p>
            <a:fld id="{ED041577-3264-41C1-9FAA-4ABD9C06C022}"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3021762"/>
      </p:ext>
    </p:extLst>
  </p:cSld>
  <p:clrMapOvr>
    <a:masterClrMapping/>
  </p:clrMapOvr>
  <p:transition spd="med">
    <p:circl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5951AB66-6657-4853-9388-FD6B1ED143EF}"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03921293"/>
      </p:ext>
    </p:extLst>
  </p:cSld>
  <p:clrMapOvr>
    <a:masterClrMapping/>
  </p:clrMapOvr>
  <p:transition spd="med">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39"/>
            <a:ext cx="8543925" cy="2852737"/>
          </a:xfrm>
        </p:spPr>
        <p:txBody>
          <a:bodyPr/>
          <a:lstStyle>
            <a:lvl1pPr>
              <a:defRPr sz="6000"/>
            </a:lvl1pPr>
          </a:lstStyle>
          <a:p>
            <a:r>
              <a:rPr lang="en-US" smtClean="0"/>
              <a:t>Click to edit Master title style</a:t>
            </a:r>
            <a:endParaRPr lang="ar-EG"/>
          </a:p>
        </p:txBody>
      </p:sp>
      <p:sp>
        <p:nvSpPr>
          <p:cNvPr id="3" name="Text Placeholder 2"/>
          <p:cNvSpPr>
            <a:spLocks noGrp="1"/>
          </p:cNvSpPr>
          <p:nvPr>
            <p:ph type="body" idx="1"/>
          </p:nvPr>
        </p:nvSpPr>
        <p:spPr>
          <a:xfrm>
            <a:off x="675879" y="4589464"/>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A2F4D23-705F-4B43-878C-D7F67D2D047A}"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01972322"/>
      </p:ext>
    </p:extLst>
  </p:cSld>
  <p:clrMapOvr>
    <a:masterClrMapping/>
  </p:clrMapOvr>
  <p:transition spd="med">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577850" y="1828800"/>
            <a:ext cx="4333875"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5076825" y="1828800"/>
            <a:ext cx="4333875"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68741C5-56DC-495D-A0CB-CD78A3656F47}"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37776491"/>
      </p:ext>
    </p:extLst>
  </p:cSld>
  <p:clrMapOvr>
    <a:masterClrMapping/>
  </p:clrMapOvr>
  <p:transition spd="med">
    <p:circl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758" y="365126"/>
            <a:ext cx="8543925" cy="1325563"/>
          </a:xfrm>
        </p:spPr>
        <p:txBody>
          <a:bodyPr/>
          <a:lstStyle/>
          <a:p>
            <a:r>
              <a:rPr lang="en-US" smtClean="0"/>
              <a:t>Click to edit Master title style</a:t>
            </a:r>
            <a:endParaRPr lang="ar-EG"/>
          </a:p>
        </p:txBody>
      </p:sp>
      <p:sp>
        <p:nvSpPr>
          <p:cNvPr id="3" name="Text Placeholder 2"/>
          <p:cNvSpPr>
            <a:spLocks noGrp="1"/>
          </p:cNvSpPr>
          <p:nvPr>
            <p:ph type="body" idx="1"/>
          </p:nvPr>
        </p:nvSpPr>
        <p:spPr>
          <a:xfrm>
            <a:off x="682758" y="1681163"/>
            <a:ext cx="41911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758" y="2505075"/>
            <a:ext cx="419113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5014913" y="1681163"/>
            <a:ext cx="421177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77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E1DD44D5-C1DA-49AF-8182-CD106C354088}"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2807149"/>
      </p:ext>
    </p:extLst>
  </p:cSld>
  <p:clrMapOvr>
    <a:masterClrMapping/>
  </p:clrMapOvr>
  <p:transition spd="med">
    <p:circl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5FF75705-4DD8-4C21-ADE5-1723D58A40AD}"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87482913"/>
      </p:ext>
    </p:extLst>
  </p:cSld>
  <p:clrMapOvr>
    <a:masterClrMapping/>
  </p:clrMapOvr>
  <p:transition spd="med">
    <p:circl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8DC9A2ED-1975-4464-A7E3-8B1B94CAF68C}"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22832049"/>
      </p:ext>
    </p:extLst>
  </p:cSld>
  <p:clrMapOvr>
    <a:masterClrMapping/>
  </p:clrMapOvr>
  <p:transition spd="med">
    <p:circl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758" y="457200"/>
            <a:ext cx="3195373" cy="1600200"/>
          </a:xfrm>
        </p:spPr>
        <p:txBody>
          <a:bodyPr/>
          <a:lstStyle>
            <a:lvl1pPr>
              <a:defRPr sz="3200"/>
            </a:lvl1pPr>
          </a:lstStyle>
          <a:p>
            <a:r>
              <a:rPr lang="en-US" smtClean="0"/>
              <a:t>Click to edit Master title style</a:t>
            </a:r>
            <a:endParaRPr lang="ar-EG"/>
          </a:p>
        </p:txBody>
      </p:sp>
      <p:sp>
        <p:nvSpPr>
          <p:cNvPr id="3" name="Content Placeholder 2"/>
          <p:cNvSpPr>
            <a:spLocks noGrp="1"/>
          </p:cNvSpPr>
          <p:nvPr>
            <p:ph idx="1"/>
          </p:nvPr>
        </p:nvSpPr>
        <p:spPr>
          <a:xfrm>
            <a:off x="421177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23885E9-6221-4682-9A13-EF46FEB66CF8}"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67877651"/>
      </p:ext>
    </p:extLst>
  </p:cSld>
  <p:clrMapOvr>
    <a:masterClrMapping/>
  </p:clrMapOvr>
  <p:transition spd="med">
    <p:circl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758" y="457200"/>
            <a:ext cx="3195373" cy="1600200"/>
          </a:xfrm>
        </p:spPr>
        <p:txBody>
          <a:bodyPr/>
          <a:lstStyle>
            <a:lvl1pPr>
              <a:defRPr sz="3200"/>
            </a:lvl1pPr>
          </a:lstStyle>
          <a:p>
            <a:r>
              <a:rPr lang="en-US" smtClean="0"/>
              <a:t>Click to edit Master title style</a:t>
            </a:r>
            <a:endParaRPr lang="ar-EG"/>
          </a:p>
        </p:txBody>
      </p:sp>
      <p:sp>
        <p:nvSpPr>
          <p:cNvPr id="3" name="Picture Placeholder 2"/>
          <p:cNvSpPr>
            <a:spLocks noGrp="1"/>
          </p:cNvSpPr>
          <p:nvPr>
            <p:ph type="pic" idx="1"/>
          </p:nvPr>
        </p:nvSpPr>
        <p:spPr>
          <a:xfrm>
            <a:off x="421177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46799444-E06A-4788-BB5E-FA723DF21154}"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69415036"/>
      </p:ext>
    </p:extLst>
  </p:cSld>
  <p:clrMapOvr>
    <a:masterClrMapping/>
  </p:clrMapOvr>
  <p:transition spd="med">
    <p:circl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00CE1E6C-EA1C-47C6-832B-586B201B78BD}"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95854008"/>
      </p:ext>
    </p:extLst>
  </p:cSld>
  <p:clrMapOvr>
    <a:masterClrMapping/>
  </p:clrMapOvr>
  <p:transition spd="med">
    <p:circl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2487" y="473076"/>
            <a:ext cx="2208213" cy="53943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577850" y="473076"/>
            <a:ext cx="6459538" cy="5394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58DB11C-5ED1-4235-81EF-B81FA7732818}"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3847329"/>
      </p:ext>
    </p:extLst>
  </p:cSld>
  <p:clrMapOvr>
    <a:masterClrMapping/>
  </p:clrMapOvr>
  <p:transition spd="med">
    <p:circl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77850" y="473075"/>
            <a:ext cx="8832850" cy="1143000"/>
          </a:xfrm>
        </p:spPr>
        <p:txBody>
          <a:bodyPr/>
          <a:lstStyle/>
          <a:p>
            <a:r>
              <a:rPr lang="en-US" smtClean="0"/>
              <a:t>Click to edit Master title style</a:t>
            </a:r>
            <a:endParaRPr lang="ar-EG"/>
          </a:p>
        </p:txBody>
      </p:sp>
      <p:sp>
        <p:nvSpPr>
          <p:cNvPr id="3" name="Chart Placeholder 2"/>
          <p:cNvSpPr>
            <a:spLocks noGrp="1"/>
          </p:cNvSpPr>
          <p:nvPr>
            <p:ph type="chart" idx="1"/>
          </p:nvPr>
        </p:nvSpPr>
        <p:spPr>
          <a:xfrm>
            <a:off x="577850" y="1828800"/>
            <a:ext cx="8832850" cy="4038600"/>
          </a:xfrm>
        </p:spPr>
        <p:txBody>
          <a:bodyPr/>
          <a:lstStyle/>
          <a:p>
            <a:endParaRPr lang="ar-EG"/>
          </a:p>
        </p:txBody>
      </p:sp>
      <p:sp>
        <p:nvSpPr>
          <p:cNvPr id="4" name="Date Placeholder 3"/>
          <p:cNvSpPr>
            <a:spLocks noGrp="1"/>
          </p:cNvSpPr>
          <p:nvPr>
            <p:ph type="dt" sz="half" idx="10"/>
          </p:nvPr>
        </p:nvSpPr>
        <p:spPr>
          <a:xfrm>
            <a:off x="577850" y="6248400"/>
            <a:ext cx="2228850" cy="457200"/>
          </a:xfrm>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a:xfrm>
            <a:off x="3508375" y="6248400"/>
            <a:ext cx="3136900" cy="457200"/>
          </a:xfrm>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a:xfrm>
            <a:off x="7346950" y="6248400"/>
            <a:ext cx="2063750" cy="457200"/>
          </a:xfrm>
        </p:spPr>
        <p:txBody>
          <a:bodyPr/>
          <a:lstStyle>
            <a:lvl1pPr>
              <a:defRPr/>
            </a:lvl1pPr>
          </a:lstStyle>
          <a:p>
            <a:fld id="{34766BF6-752C-4B56-B129-CB4D95689CB0}" type="slidenum">
              <a:rPr lang="ar-SA">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43700606"/>
      </p:ext>
    </p:extLst>
  </p:cSld>
  <p:clrMapOvr>
    <a:masterClrMapping/>
  </p:clrMapOvr>
  <p:transition spd="med">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05538" name="Group 2"/>
          <p:cNvGrpSpPr>
            <a:grpSpLocks/>
          </p:cNvGrpSpPr>
          <p:nvPr/>
        </p:nvGrpSpPr>
        <p:grpSpPr bwMode="auto">
          <a:xfrm>
            <a:off x="247650" y="228600"/>
            <a:ext cx="9410700" cy="5943600"/>
            <a:chOff x="144" y="144"/>
            <a:chExt cx="5472" cy="3744"/>
          </a:xfrm>
        </p:grpSpPr>
        <p:sp>
          <p:nvSpPr>
            <p:cNvPr id="705539" name="Rectangle 3"/>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ar-EG" sz="2400" smtClean="0">
                <a:solidFill>
                  <a:srgbClr val="FFFFFF"/>
                </a:solidFill>
                <a:latin typeface="Times New Roman" panose="02020603050405020304" pitchFamily="18" charset="0"/>
                <a:cs typeface="Times New Roman" panose="02020603050405020304" pitchFamily="18" charset="0"/>
              </a:endParaRPr>
            </a:p>
          </p:txBody>
        </p:sp>
        <p:sp>
          <p:nvSpPr>
            <p:cNvPr id="705540" name="Rectangle 4"/>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ar-EG" sz="2400" smtClean="0">
                <a:solidFill>
                  <a:srgbClr val="FFFFFF"/>
                </a:solidFill>
                <a:latin typeface="Times New Roman" panose="02020603050405020304" pitchFamily="18" charset="0"/>
                <a:cs typeface="Times New Roman" panose="02020603050405020304" pitchFamily="18" charset="0"/>
              </a:endParaRPr>
            </a:p>
          </p:txBody>
        </p:sp>
        <p:sp>
          <p:nvSpPr>
            <p:cNvPr id="705541" name="Line 5"/>
            <p:cNvSpPr>
              <a:spLocks noChangeShapeType="1"/>
            </p:cNvSpPr>
            <p:nvPr/>
          </p:nvSpPr>
          <p:spPr bwMode="auto">
            <a:xfrm>
              <a:off x="336" y="1092"/>
              <a:ext cx="5136"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grpSp>
      <p:sp>
        <p:nvSpPr>
          <p:cNvPr id="705542" name="Rectangle 6"/>
          <p:cNvSpPr>
            <a:spLocks noGrp="1" noChangeArrowheads="1"/>
          </p:cNvSpPr>
          <p:nvPr>
            <p:ph type="title"/>
          </p:nvPr>
        </p:nvSpPr>
        <p:spPr bwMode="auto">
          <a:xfrm>
            <a:off x="577850" y="473075"/>
            <a:ext cx="88328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705543" name="Rectangle 7"/>
          <p:cNvSpPr>
            <a:spLocks noGrp="1" noChangeArrowheads="1"/>
          </p:cNvSpPr>
          <p:nvPr>
            <p:ph type="body" idx="1"/>
          </p:nvPr>
        </p:nvSpPr>
        <p:spPr bwMode="auto">
          <a:xfrm>
            <a:off x="577850" y="1828800"/>
            <a:ext cx="88328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705544" name="Rectangle 8"/>
          <p:cNvSpPr>
            <a:spLocks noGrp="1" noChangeArrowheads="1"/>
          </p:cNvSpPr>
          <p:nvPr>
            <p:ph type="dt" sz="half" idx="2"/>
          </p:nvPr>
        </p:nvSpPr>
        <p:spPr bwMode="auto">
          <a:xfrm>
            <a:off x="577850" y="6248400"/>
            <a:ext cx="222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000"/>
            </a:lvl1pPr>
          </a:lstStyle>
          <a:p>
            <a:endParaRPr lang="en-US" smtClean="0">
              <a:solidFill>
                <a:srgbClr val="FFFFFF"/>
              </a:solidFill>
            </a:endParaRPr>
          </a:p>
        </p:txBody>
      </p:sp>
      <p:sp>
        <p:nvSpPr>
          <p:cNvPr id="705545" name="Rectangle 9"/>
          <p:cNvSpPr>
            <a:spLocks noGrp="1" noChangeArrowheads="1"/>
          </p:cNvSpPr>
          <p:nvPr>
            <p:ph type="ftr" sz="quarter" idx="3"/>
          </p:nvPr>
        </p:nvSpPr>
        <p:spPr bwMode="auto">
          <a:xfrm>
            <a:off x="3508375"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000"/>
            </a:lvl1pPr>
          </a:lstStyle>
          <a:p>
            <a:endParaRPr lang="en-US" smtClean="0">
              <a:solidFill>
                <a:srgbClr val="FFFFFF"/>
              </a:solidFill>
            </a:endParaRPr>
          </a:p>
        </p:txBody>
      </p:sp>
      <p:sp>
        <p:nvSpPr>
          <p:cNvPr id="705546" name="Rectangle 10"/>
          <p:cNvSpPr>
            <a:spLocks noGrp="1" noChangeArrowheads="1"/>
          </p:cNvSpPr>
          <p:nvPr>
            <p:ph type="sldNum" sz="quarter" idx="4"/>
          </p:nvPr>
        </p:nvSpPr>
        <p:spPr bwMode="auto">
          <a:xfrm>
            <a:off x="7346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000"/>
            </a:lvl1pPr>
          </a:lstStyle>
          <a:p>
            <a:fld id="{38313B59-E15D-4902-BC8C-F0AAA2F1A6FB}" type="slidenum">
              <a:rPr lang="ar-SA" smtClean="0">
                <a:solidFill>
                  <a:srgbClr val="FFFFFF"/>
                </a:solidFill>
              </a:rPr>
              <a:pPr/>
              <a:t>‹#›</a:t>
            </a:fld>
            <a:endParaRPr lang="en-US" smtClean="0">
              <a:solidFill>
                <a:srgbClr val="FFFFFF"/>
              </a:solidFill>
            </a:endParaRPr>
          </a:p>
        </p:txBody>
      </p:sp>
    </p:spTree>
    <p:extLst>
      <p:ext uri="{BB962C8B-B14F-4D97-AF65-F5344CB8AC3E}">
        <p14:creationId xmlns:p14="http://schemas.microsoft.com/office/powerpoint/2010/main" val="2015640462"/>
      </p:ext>
    </p:extLst>
  </p:cSld>
  <p:clrMap bg1="dk2" tx1="lt1" bg2="dk1"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ransition spd="med">
    <p:circle/>
  </p:transition>
  <p:timing>
    <p:tnLst>
      <p:par>
        <p:cTn id="1" dur="indefinite" restart="never" nodeType="tmRoot"/>
      </p:par>
    </p:tnLst>
  </p:timing>
  <p:txStyles>
    <p:titleStyle>
      <a:lvl1pPr algn="l" rtl="1" fontAlgn="base">
        <a:lnSpc>
          <a:spcPct val="80000"/>
        </a:lnSpc>
        <a:spcBef>
          <a:spcPct val="0"/>
        </a:spcBef>
        <a:spcAft>
          <a:spcPct val="0"/>
        </a:spcAft>
        <a:defRPr sz="4400" kern="1200">
          <a:solidFill>
            <a:schemeClr val="tx2"/>
          </a:solidFill>
          <a:latin typeface="+mj-lt"/>
          <a:ea typeface="+mj-ea"/>
          <a:cs typeface="+mj-cs"/>
        </a:defRPr>
      </a:lvl1pPr>
      <a:lvl2pPr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2pPr>
      <a:lvl3pPr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3pPr>
      <a:lvl4pPr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4pPr>
      <a:lvl5pPr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5pPr>
      <a:lvl6pPr marL="457200"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6pPr>
      <a:lvl7pPr marL="914400"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7pPr>
      <a:lvl8pPr marL="1371600"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8pPr>
      <a:lvl9pPr marL="1828800" algn="l" rtl="1" fontAlgn="base">
        <a:lnSpc>
          <a:spcPct val="80000"/>
        </a:lnSpc>
        <a:spcBef>
          <a:spcPct val="0"/>
        </a:spcBef>
        <a:spcAft>
          <a:spcPct val="0"/>
        </a:spcAft>
        <a:defRPr sz="4400">
          <a:solidFill>
            <a:schemeClr val="tx2"/>
          </a:solidFill>
          <a:latin typeface="Times New Roman" panose="02020603050405020304" pitchFamily="18" charset="0"/>
          <a:cs typeface="Arial" panose="020B0604020202020204" pitchFamily="34" charset="0"/>
        </a:defRPr>
      </a:lvl9pPr>
    </p:titleStyle>
    <p:bodyStyle>
      <a:lvl1pPr marL="342900" indent="-342900" algn="r" rtl="1" fontAlgn="base">
        <a:spcBef>
          <a:spcPct val="20000"/>
        </a:spcBef>
        <a:spcAft>
          <a:spcPct val="0"/>
        </a:spcAft>
        <a:buClr>
          <a:schemeClr val="accent2"/>
        </a:buClr>
        <a:buSzPct val="75000"/>
        <a:buFont typeface="Wingdings" panose="05000000000000000000" pitchFamily="2" charset="2"/>
        <a:buChar char="n"/>
        <a:defRPr sz="3100" kern="1200">
          <a:solidFill>
            <a:schemeClr val="tx1"/>
          </a:solidFill>
          <a:latin typeface="+mn-lt"/>
          <a:ea typeface="+mn-ea"/>
          <a:cs typeface="+mn-cs"/>
        </a:defRPr>
      </a:lvl1pPr>
      <a:lvl2pPr marL="742950" indent="-285750" algn="r" rtl="1" fontAlgn="base">
        <a:spcBef>
          <a:spcPct val="20000"/>
        </a:spcBef>
        <a:spcAft>
          <a:spcPct val="0"/>
        </a:spcAft>
        <a:buClr>
          <a:schemeClr val="accent1"/>
        </a:buClr>
        <a:buSzPct val="65000"/>
        <a:buFont typeface="Wingdings" panose="05000000000000000000" pitchFamily="2" charset="2"/>
        <a:buChar char="n"/>
        <a:defRPr sz="2600" kern="1200">
          <a:solidFill>
            <a:schemeClr val="tx1"/>
          </a:solidFill>
          <a:latin typeface="+mn-lt"/>
          <a:ea typeface="+mn-ea"/>
          <a:cs typeface="+mn-cs"/>
        </a:defRPr>
      </a:lvl2pPr>
      <a:lvl3pPr marL="1143000" indent="-228600" algn="r" rtl="1" fontAlgn="base">
        <a:spcBef>
          <a:spcPct val="20000"/>
        </a:spcBef>
        <a:spcAft>
          <a:spcPct val="0"/>
        </a:spcAft>
        <a:buClr>
          <a:schemeClr val="hlink"/>
        </a:buClr>
        <a:buSzPct val="55000"/>
        <a:buFont typeface="Wingdings" panose="05000000000000000000" pitchFamily="2" charset="2"/>
        <a:buChar char="n"/>
        <a:defRPr sz="2400" kern="1200">
          <a:solidFill>
            <a:schemeClr val="tx1"/>
          </a:solidFill>
          <a:latin typeface="+mn-lt"/>
          <a:ea typeface="+mn-ea"/>
          <a:cs typeface="+mn-cs"/>
        </a:defRPr>
      </a:lvl3pPr>
      <a:lvl4pPr marL="1600200" indent="-228600" algn="r" rtl="1" fontAlgn="base">
        <a:spcBef>
          <a:spcPct val="20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4pPr>
      <a:lvl5pPr marL="2057400" indent="-228600" algn="r" rtl="1" fontAlgn="base">
        <a:spcBef>
          <a:spcPct val="20000"/>
        </a:spcBef>
        <a:spcAft>
          <a:spcPct val="0"/>
        </a:spcAft>
        <a:buClr>
          <a:schemeClr val="tx1"/>
        </a:buClr>
        <a:buSzPct val="85000"/>
        <a:buFont typeface="Wingdings" panose="05000000000000000000" pitchFamily="2" charset="2"/>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33400" y="3657600"/>
            <a:ext cx="8420100" cy="1981200"/>
          </a:xfrm>
        </p:spPr>
        <p:txBody>
          <a:bodyPr/>
          <a:lstStyle/>
          <a:p>
            <a:pPr rtl="1" eaLnBrk="1" hangingPunct="1"/>
            <a:r>
              <a:rPr lang="ar-SA" spc="-150" dirty="0" smtClean="0">
                <a:solidFill>
                  <a:srgbClr val="FF0066"/>
                </a:solidFill>
                <a:latin typeface="ae_AlMateen" pitchFamily="2" charset="-78"/>
                <a:cs typeface="ae_AlMateen" pitchFamily="2" charset="-78"/>
              </a:rPr>
              <a:t>ثم سنتحدث في موضوع </a:t>
            </a:r>
            <a:br>
              <a:rPr lang="ar-SA" spc="-150" dirty="0" smtClean="0">
                <a:solidFill>
                  <a:srgbClr val="FF0066"/>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التمثيل </a:t>
            </a:r>
            <a:r>
              <a:rPr lang="ar-SA" b="1" spc="-150" dirty="0">
                <a:solidFill>
                  <a:srgbClr val="FF0000"/>
                </a:solidFill>
                <a:latin typeface="ae_AlMateen" pitchFamily="2" charset="-78"/>
                <a:cs typeface="ae_AlMateen" pitchFamily="2" charset="-78"/>
              </a:rPr>
              <a:t>البياني للتوزيعات العددية</a:t>
            </a:r>
            <a:br>
              <a:rPr lang="ar-SA" b="1" spc="-150" dirty="0">
                <a:solidFill>
                  <a:srgbClr val="FF0000"/>
                </a:solidFill>
                <a:latin typeface="ae_AlMateen" pitchFamily="2" charset="-78"/>
                <a:cs typeface="ae_AlMateen" pitchFamily="2" charset="-78"/>
              </a:rPr>
            </a:br>
            <a:r>
              <a:rPr lang="en-US" b="1" spc="-150" dirty="0">
                <a:solidFill>
                  <a:srgbClr val="FF0066"/>
                </a:solidFill>
                <a:latin typeface="ae_AlMateen" pitchFamily="2" charset="-78"/>
                <a:cs typeface="ae_AlMateen" pitchFamily="2" charset="-78"/>
              </a:rPr>
              <a:t>Graphic Representation of Numerical </a:t>
            </a:r>
            <a:r>
              <a:rPr lang="en-US" b="1" spc="-150" dirty="0" smtClean="0">
                <a:solidFill>
                  <a:srgbClr val="FF0066"/>
                </a:solidFill>
                <a:latin typeface="ae_AlMateen" pitchFamily="2" charset="-78"/>
                <a:cs typeface="ae_AlMateen" pitchFamily="2" charset="-78"/>
              </a:rPr>
              <a:t>Data</a:t>
            </a:r>
            <a:endParaRPr lang="en-US" spc="-150" dirty="0" smtClean="0">
              <a:solidFill>
                <a:srgbClr val="FF0066"/>
              </a:solidFill>
              <a:latin typeface="ae_AlMateen" pitchFamily="2" charset="-78"/>
              <a:cs typeface="ae_AlMateen" pitchFamily="2" charset="-78"/>
            </a:endParaRPr>
          </a:p>
        </p:txBody>
      </p:sp>
      <p:sp>
        <p:nvSpPr>
          <p:cNvPr id="3" name="Title 4"/>
          <p:cNvSpPr txBox="1">
            <a:spLocks/>
          </p:cNvSpPr>
          <p:nvPr/>
        </p:nvSpPr>
        <p:spPr bwMode="auto">
          <a:xfrm>
            <a:off x="13447" y="0"/>
            <a:ext cx="9258300" cy="2209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rtl="1" eaLnBrk="1" hangingPunct="1"/>
            <a:r>
              <a:rPr lang="ar-SA" spc="-150" dirty="0" smtClean="0">
                <a:solidFill>
                  <a:srgbClr val="0070C0"/>
                </a:solidFill>
                <a:latin typeface="ae_AlMateen" pitchFamily="2" charset="-78"/>
                <a:cs typeface="ae_AlMateen" pitchFamily="2" charset="-78"/>
              </a:rPr>
              <a:t>المحاضرة الرابعة </a:t>
            </a:r>
            <a:br>
              <a:rPr lang="ar-SA" spc="-150" dirty="0" smtClean="0">
                <a:solidFill>
                  <a:srgbClr val="0070C0"/>
                </a:solidFill>
                <a:latin typeface="ae_AlMateen" pitchFamily="2" charset="-78"/>
                <a:cs typeface="ae_AlMateen" pitchFamily="2" charset="-78"/>
              </a:rPr>
            </a:br>
            <a:r>
              <a:rPr lang="ar-SA" spc="-150" dirty="0" smtClean="0">
                <a:solidFill>
                  <a:srgbClr val="0070C0"/>
                </a:solidFill>
                <a:latin typeface="ae_AlMateen" pitchFamily="2" charset="-78"/>
                <a:cs typeface="ae_AlMateen" pitchFamily="2" charset="-78"/>
              </a:rPr>
              <a:t>استكمال موضوع </a:t>
            </a:r>
            <a:br>
              <a:rPr lang="ar-SA" spc="-150" dirty="0" smtClean="0">
                <a:solidFill>
                  <a:srgbClr val="0070C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تبويب البيانات الجغرافية </a:t>
            </a:r>
            <a:r>
              <a:rPr lang="en-US" spc="-150" dirty="0" smtClean="0">
                <a:solidFill>
                  <a:srgbClr val="FF0066"/>
                </a:solidFill>
                <a:latin typeface="ae_AlMateen" pitchFamily="2" charset="-78"/>
                <a:cs typeface="ae_AlMateen" pitchFamily="2" charset="-78"/>
              </a:rPr>
              <a:t>Tabulation Of Geographic Data</a:t>
            </a: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5124480"/>
          </a:xfrm>
          <a:prstGeom prst="rect">
            <a:avLst/>
          </a:prstGeom>
          <a:noFill/>
        </p:spPr>
        <p:txBody>
          <a:bodyPr wrap="square">
            <a:spAutoFit/>
          </a:bodyPr>
          <a:lstStyle/>
          <a:p>
            <a:pPr algn="just"/>
            <a:r>
              <a:rPr lang="ar-SA" sz="3000" b="1" i="1" u="sng" dirty="0" smtClean="0">
                <a:solidFill>
                  <a:srgbClr val="7030A0"/>
                </a:solidFill>
              </a:rPr>
              <a:t>تخزين الملفات :</a:t>
            </a:r>
          </a:p>
          <a:p>
            <a:pPr algn="just"/>
            <a:r>
              <a:rPr lang="ar-SA" sz="2250" dirty="0" smtClean="0">
                <a:solidFill>
                  <a:prstClr val="black"/>
                </a:solidFill>
              </a:rPr>
              <a:t>تخزن مصفوفة البيانات بعد الانتهاء من إدخالها في ملف الكترونى </a:t>
            </a:r>
            <a:r>
              <a:rPr lang="en-US" sz="2250" dirty="0" smtClean="0">
                <a:solidFill>
                  <a:prstClr val="black"/>
                </a:solidFill>
              </a:rPr>
              <a:t>Data File</a:t>
            </a:r>
            <a:r>
              <a:rPr lang="ar-SA" sz="2250" dirty="0" smtClean="0">
                <a:solidFill>
                  <a:prstClr val="black"/>
                </a:solidFill>
              </a:rPr>
              <a:t>، ويتم ذلك باستخدام الأمر </a:t>
            </a:r>
            <a:r>
              <a:rPr lang="en-US" sz="2250" dirty="0" smtClean="0">
                <a:solidFill>
                  <a:prstClr val="black"/>
                </a:solidFill>
              </a:rPr>
              <a:t>save</a:t>
            </a:r>
            <a:r>
              <a:rPr lang="ar-SA" sz="2250" dirty="0" smtClean="0">
                <a:solidFill>
                  <a:prstClr val="black"/>
                </a:solidFill>
              </a:rPr>
              <a:t> من قائمة </a:t>
            </a:r>
            <a:r>
              <a:rPr lang="en-US" sz="2250" dirty="0" smtClean="0">
                <a:solidFill>
                  <a:prstClr val="black"/>
                </a:solidFill>
              </a:rPr>
              <a:t>File</a:t>
            </a:r>
            <a:r>
              <a:rPr lang="ar-SA" sz="2250" dirty="0" smtClean="0">
                <a:solidFill>
                  <a:prstClr val="black"/>
                </a:solidFill>
              </a:rPr>
              <a:t> ، بيانات قبل ويتخذ الملف امتداد </a:t>
            </a:r>
            <a:r>
              <a:rPr lang="en-US" sz="2250" dirty="0" smtClean="0">
                <a:solidFill>
                  <a:prstClr val="black"/>
                </a:solidFill>
              </a:rPr>
              <a:t>.sav</a:t>
            </a:r>
            <a:r>
              <a:rPr lang="ar-SA" sz="2250" dirty="0" smtClean="0">
                <a:solidFill>
                  <a:prstClr val="black"/>
                </a:solidFill>
              </a:rPr>
              <a:t>، وهو امتداد يدل على أن الملف تابع لبرنامج </a:t>
            </a:r>
            <a:r>
              <a:rPr lang="en-US" sz="2250" dirty="0" smtClean="0">
                <a:solidFill>
                  <a:prstClr val="black"/>
                </a:solidFill>
              </a:rPr>
              <a:t>SPSS</a:t>
            </a:r>
            <a:r>
              <a:rPr lang="ar-SA" sz="2250" dirty="0" smtClean="0">
                <a:solidFill>
                  <a:prstClr val="black"/>
                </a:solidFill>
              </a:rPr>
              <a:t>، وهو ملف قابل للتعديل، وكذلك إجراء أي عمليات إحصائية على ما يحويه من بيانات.</a:t>
            </a:r>
          </a:p>
          <a:p>
            <a:pPr algn="just"/>
            <a:r>
              <a:rPr lang="ar-SA" sz="2400" b="1" i="1" u="sng" dirty="0" smtClean="0">
                <a:solidFill>
                  <a:srgbClr val="7030A0"/>
                </a:solidFill>
              </a:rPr>
              <a:t>جدولة البيانات الكترونياً:</a:t>
            </a:r>
            <a:endParaRPr lang="ar-SA" sz="2400" b="1" i="1" u="sng" dirty="0">
              <a:solidFill>
                <a:srgbClr val="7030A0"/>
              </a:solidFill>
            </a:endParaRPr>
          </a:p>
          <a:p>
            <a:pPr algn="just"/>
            <a:r>
              <a:rPr lang="ar-SA" sz="2250" dirty="0" smtClean="0">
                <a:solidFill>
                  <a:prstClr val="black"/>
                </a:solidFill>
              </a:rPr>
              <a:t>يمكن استخدام برنامج </a:t>
            </a:r>
            <a:r>
              <a:rPr lang="en-US" sz="2250" dirty="0" smtClean="0">
                <a:solidFill>
                  <a:prstClr val="black"/>
                </a:solidFill>
              </a:rPr>
              <a:t>SPSS </a:t>
            </a:r>
            <a:r>
              <a:rPr lang="ar-SA" sz="2250" dirty="0" smtClean="0">
                <a:solidFill>
                  <a:prstClr val="black"/>
                </a:solidFill>
              </a:rPr>
              <a:t> في إعداد الجداول التكرارية بأنواعها المختلفة، شرط أن نكون قد قمنا بتحديد متطلبات ذلك وهى: </a:t>
            </a:r>
          </a:p>
          <a:p>
            <a:pPr algn="just"/>
            <a:r>
              <a:rPr lang="ar-SA" sz="2250" dirty="0" smtClean="0">
                <a:solidFill>
                  <a:srgbClr val="FF0000"/>
                </a:solidFill>
              </a:rPr>
              <a:t>1- الحد الأدنى والحد الأعلى للقيم.            2- عدد الفئات المطلوبة.         3- حدود الفئات.</a:t>
            </a:r>
          </a:p>
          <a:p>
            <a:pPr algn="just"/>
            <a:r>
              <a:rPr lang="ar-SA" sz="2250" dirty="0" smtClean="0">
                <a:solidFill>
                  <a:prstClr val="black"/>
                </a:solidFill>
              </a:rPr>
              <a:t>ويتم ذلك باستخدام الأمر </a:t>
            </a:r>
            <a:r>
              <a:rPr lang="en-US" sz="2250" dirty="0" smtClean="0">
                <a:solidFill>
                  <a:prstClr val="black"/>
                </a:solidFill>
              </a:rPr>
              <a:t>record</a:t>
            </a:r>
            <a:r>
              <a:rPr lang="ar-SA" sz="2250" dirty="0" smtClean="0">
                <a:solidFill>
                  <a:prstClr val="black"/>
                </a:solidFill>
              </a:rPr>
              <a:t> ( الترميز) من قائمة  </a:t>
            </a:r>
            <a:r>
              <a:rPr lang="en-US" sz="2250" dirty="0">
                <a:solidFill>
                  <a:prstClr val="black"/>
                </a:solidFill>
              </a:rPr>
              <a:t>Transform</a:t>
            </a:r>
            <a:r>
              <a:rPr lang="ar-SA" sz="2250" dirty="0">
                <a:solidFill>
                  <a:prstClr val="black"/>
                </a:solidFill>
              </a:rPr>
              <a:t> </a:t>
            </a:r>
            <a:r>
              <a:rPr lang="ar-SA" sz="2250" dirty="0" smtClean="0">
                <a:solidFill>
                  <a:prstClr val="black"/>
                </a:solidFill>
              </a:rPr>
              <a:t>، مع ملاحظة انه يجب إنشاء متغير جديد </a:t>
            </a:r>
            <a:r>
              <a:rPr lang="en-US" sz="2250" dirty="0" smtClean="0">
                <a:solidFill>
                  <a:prstClr val="black"/>
                </a:solidFill>
              </a:rPr>
              <a:t>record into different variable</a:t>
            </a:r>
            <a:r>
              <a:rPr lang="ar-SA" sz="2250" dirty="0" smtClean="0">
                <a:solidFill>
                  <a:prstClr val="black"/>
                </a:solidFill>
              </a:rPr>
              <a:t>، وذلك بهدف المحافظة على العمود المخصص للمتغير الأصلي، ويمكن تسمية المتغير الجديد بما نشاء من أسماء. أن </a:t>
            </a:r>
            <a:r>
              <a:rPr lang="ar-SA" sz="2250" dirty="0" err="1" smtClean="0">
                <a:solidFill>
                  <a:prstClr val="black"/>
                </a:solidFill>
              </a:rPr>
              <a:t>أن</a:t>
            </a:r>
            <a:r>
              <a:rPr lang="ar-SA" sz="2250" dirty="0" smtClean="0">
                <a:solidFill>
                  <a:prstClr val="black"/>
                </a:solidFill>
              </a:rPr>
              <a:t> العملية هي </a:t>
            </a:r>
            <a:r>
              <a:rPr lang="ar-SA" sz="2400" dirty="0" smtClean="0">
                <a:solidFill>
                  <a:prstClr val="black"/>
                </a:solidFill>
              </a:rPr>
              <a:t>إنشاء </a:t>
            </a:r>
            <a:r>
              <a:rPr lang="ar-SA" sz="2400" dirty="0">
                <a:solidFill>
                  <a:prstClr val="black"/>
                </a:solidFill>
              </a:rPr>
              <a:t>متغير جديد من خلال المتغيرات الموجودة </a:t>
            </a:r>
            <a:r>
              <a:rPr lang="ar-SA" sz="2400" dirty="0" smtClean="0">
                <a:solidFill>
                  <a:prstClr val="black"/>
                </a:solidFill>
              </a:rPr>
              <a:t>سابقاً، و</a:t>
            </a:r>
            <a:r>
              <a:rPr lang="ar-SA" sz="2250" dirty="0" smtClean="0">
                <a:solidFill>
                  <a:prstClr val="black"/>
                </a:solidFill>
              </a:rPr>
              <a:t>بعد الانتهاء من عملية اختيار المتغير الجديد، ننتقل إلى المتغير الأصلي عن طريق اختيار </a:t>
            </a:r>
            <a:r>
              <a:rPr lang="en-US" sz="2250" dirty="0" smtClean="0">
                <a:solidFill>
                  <a:prstClr val="black"/>
                </a:solidFill>
              </a:rPr>
              <a:t>Variable input variable – output</a:t>
            </a:r>
            <a:r>
              <a:rPr lang="ar-SA" sz="2250" dirty="0" smtClean="0">
                <a:solidFill>
                  <a:prstClr val="black"/>
                </a:solidFill>
              </a:rPr>
              <a:t> ونكتب </a:t>
            </a:r>
            <a:r>
              <a:rPr lang="en-US" sz="2250" dirty="0" smtClean="0">
                <a:solidFill>
                  <a:prstClr val="black"/>
                </a:solidFill>
              </a:rPr>
              <a:t>Number</a:t>
            </a:r>
            <a:r>
              <a:rPr lang="ar-SA" sz="2250" dirty="0" smtClean="0">
                <a:solidFill>
                  <a:prstClr val="black"/>
                </a:solidFill>
              </a:rPr>
              <a:t> في المستطيل المحدد </a:t>
            </a:r>
            <a:r>
              <a:rPr lang="en-US" sz="2250" dirty="0" smtClean="0">
                <a:solidFill>
                  <a:prstClr val="black"/>
                </a:solidFill>
              </a:rPr>
              <a:t>Name</a:t>
            </a:r>
            <a:r>
              <a:rPr lang="ar-SA" sz="2250" dirty="0" smtClean="0">
                <a:solidFill>
                  <a:prstClr val="black"/>
                </a:solidFill>
              </a:rPr>
              <a:t>.</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1034630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5093702"/>
          </a:xfrm>
          <a:prstGeom prst="rect">
            <a:avLst/>
          </a:prstGeom>
          <a:noFill/>
        </p:spPr>
        <p:txBody>
          <a:bodyPr wrap="square">
            <a:spAutoFit/>
          </a:bodyPr>
          <a:lstStyle/>
          <a:p>
            <a:pPr algn="just"/>
            <a:r>
              <a:rPr lang="ar-SA" sz="2500" b="1" i="1" u="sng" dirty="0" smtClean="0">
                <a:solidFill>
                  <a:srgbClr val="7030A0"/>
                </a:solidFill>
              </a:rPr>
              <a:t>تابع جدولة البيانات الكترونياً:</a:t>
            </a:r>
            <a:endParaRPr lang="ar-SA" sz="2500" b="1" i="1" u="sng" dirty="0">
              <a:solidFill>
                <a:srgbClr val="7030A0"/>
              </a:solidFill>
            </a:endParaRPr>
          </a:p>
          <a:p>
            <a:pPr algn="just"/>
            <a:r>
              <a:rPr lang="ar-SA" sz="2500" dirty="0" smtClean="0">
                <a:solidFill>
                  <a:prstClr val="black"/>
                </a:solidFill>
              </a:rPr>
              <a:t>في اسفل قائمة </a:t>
            </a:r>
            <a:r>
              <a:rPr lang="en-US" sz="2500" dirty="0" smtClean="0">
                <a:solidFill>
                  <a:prstClr val="black"/>
                </a:solidFill>
              </a:rPr>
              <a:t>output variable</a:t>
            </a:r>
            <a:r>
              <a:rPr lang="ar-SA" sz="2500" dirty="0" smtClean="0">
                <a:solidFill>
                  <a:prstClr val="black"/>
                </a:solidFill>
              </a:rPr>
              <a:t> ثم نختار </a:t>
            </a:r>
            <a:r>
              <a:rPr lang="en-US" sz="2500" dirty="0" smtClean="0">
                <a:solidFill>
                  <a:prstClr val="black"/>
                </a:solidFill>
              </a:rPr>
              <a:t>change</a:t>
            </a:r>
            <a:r>
              <a:rPr lang="ar-SA" sz="2500" dirty="0" smtClean="0">
                <a:solidFill>
                  <a:prstClr val="black"/>
                </a:solidFill>
              </a:rPr>
              <a:t> للقيام بعملية التغيير.</a:t>
            </a:r>
          </a:p>
          <a:p>
            <a:pPr algn="just"/>
            <a:r>
              <a:rPr lang="ar-SA" sz="2500" dirty="0" smtClean="0">
                <a:solidFill>
                  <a:prstClr val="black"/>
                </a:solidFill>
              </a:rPr>
              <a:t>** نختار القائمة الفرعية </a:t>
            </a:r>
            <a:r>
              <a:rPr lang="en-US" sz="2500" dirty="0" smtClean="0">
                <a:solidFill>
                  <a:prstClr val="black"/>
                </a:solidFill>
              </a:rPr>
              <a:t>old and new values</a:t>
            </a:r>
            <a:r>
              <a:rPr lang="ar-SA" sz="2500" dirty="0" smtClean="0">
                <a:solidFill>
                  <a:prstClr val="black"/>
                </a:solidFill>
              </a:rPr>
              <a:t> فتظهر لنا شاشة جديدة بعنوان:</a:t>
            </a:r>
          </a:p>
          <a:p>
            <a:pPr algn="just"/>
            <a:r>
              <a:rPr lang="en-US" sz="2500" dirty="0" smtClean="0">
                <a:solidFill>
                  <a:prstClr val="black"/>
                </a:solidFill>
              </a:rPr>
              <a:t>Record into Different variables: old new values </a:t>
            </a:r>
            <a:r>
              <a:rPr lang="ar-SA" sz="2500" dirty="0" smtClean="0">
                <a:solidFill>
                  <a:prstClr val="black"/>
                </a:solidFill>
              </a:rPr>
              <a:t> حيث تنقسم الشاشة إلى قسمين:</a:t>
            </a:r>
          </a:p>
          <a:p>
            <a:pPr algn="just"/>
            <a:r>
              <a:rPr lang="ar-SA" sz="2500" dirty="0" smtClean="0">
                <a:solidFill>
                  <a:prstClr val="black"/>
                </a:solidFill>
              </a:rPr>
              <a:t>*** قسم مخصص لكتابة حدود الفئات وعنوانه </a:t>
            </a:r>
            <a:r>
              <a:rPr lang="en-US" sz="2500" dirty="0" smtClean="0">
                <a:solidFill>
                  <a:prstClr val="black"/>
                </a:solidFill>
              </a:rPr>
              <a:t>old value</a:t>
            </a:r>
            <a:r>
              <a:rPr lang="ar-SA" sz="2500" dirty="0" smtClean="0">
                <a:solidFill>
                  <a:prstClr val="black"/>
                </a:solidFill>
              </a:rPr>
              <a:t>، والقسم الآخر وعنوانه </a:t>
            </a:r>
            <a:r>
              <a:rPr lang="en-US" sz="2500" dirty="0" smtClean="0">
                <a:solidFill>
                  <a:prstClr val="black"/>
                </a:solidFill>
              </a:rPr>
              <a:t>new value</a:t>
            </a:r>
            <a:r>
              <a:rPr lang="ar-SA" sz="2500" dirty="0" smtClean="0">
                <a:solidFill>
                  <a:prstClr val="black"/>
                </a:solidFill>
              </a:rPr>
              <a:t> مخصص لتحديد الرموز التي ستعطى للمشاهدات الواقعة ضمن كل واحدة من تلك الفئات.</a:t>
            </a:r>
          </a:p>
          <a:p>
            <a:pPr algn="just"/>
            <a:r>
              <a:rPr lang="ar-SA" sz="2500" dirty="0" smtClean="0">
                <a:solidFill>
                  <a:prstClr val="black"/>
                </a:solidFill>
              </a:rPr>
              <a:t>**** يتم اختيار </a:t>
            </a:r>
            <a:r>
              <a:rPr lang="en-US" sz="2500" dirty="0" smtClean="0">
                <a:solidFill>
                  <a:prstClr val="black"/>
                </a:solidFill>
              </a:rPr>
              <a:t>Range</a:t>
            </a:r>
            <a:r>
              <a:rPr lang="ar-SA" sz="2500" dirty="0" smtClean="0">
                <a:solidFill>
                  <a:prstClr val="black"/>
                </a:solidFill>
              </a:rPr>
              <a:t> لكتابة حدود الفئة ( الأدنى والأعلى ) من الشاشة اليسرى أو القسم الأيسر، ثم ننتقل إلى القسم الأيمن أي إلى اللوحة المخصصة لتحديد الرموز ونقوم بتحديد رمز الفئة مقابل كلمة </a:t>
            </a:r>
            <a:r>
              <a:rPr lang="en-US" sz="2500" dirty="0" smtClean="0">
                <a:solidFill>
                  <a:prstClr val="black"/>
                </a:solidFill>
              </a:rPr>
              <a:t>value</a:t>
            </a:r>
            <a:r>
              <a:rPr lang="ar-SA" sz="2500" dirty="0" smtClean="0">
                <a:solidFill>
                  <a:prstClr val="black"/>
                </a:solidFill>
              </a:rPr>
              <a:t>، ثم نختار </a:t>
            </a:r>
            <a:r>
              <a:rPr lang="en-US" sz="2500" dirty="0" smtClean="0">
                <a:solidFill>
                  <a:prstClr val="black"/>
                </a:solidFill>
              </a:rPr>
              <a:t>add</a:t>
            </a:r>
            <a:r>
              <a:rPr lang="ar-SA" sz="2500" dirty="0" smtClean="0">
                <a:solidFill>
                  <a:prstClr val="black"/>
                </a:solidFill>
              </a:rPr>
              <a:t> فتظهر لنا الفئة الأولى والرمز الذى يقابلها.</a:t>
            </a:r>
          </a:p>
          <a:p>
            <a:pPr algn="just"/>
            <a:r>
              <a:rPr lang="ar-SA" sz="2500" dirty="0" smtClean="0">
                <a:solidFill>
                  <a:prstClr val="black"/>
                </a:solidFill>
              </a:rPr>
              <a:t>***** عقب الانتهاء من الخطوة السابقة يتم اختيار الأمر </a:t>
            </a:r>
            <a:r>
              <a:rPr lang="en-US" sz="2500" dirty="0" smtClean="0">
                <a:solidFill>
                  <a:srgbClr val="FF0000"/>
                </a:solidFill>
              </a:rPr>
              <a:t>continue</a:t>
            </a:r>
            <a:r>
              <a:rPr lang="ar-SA" sz="2500" dirty="0" smtClean="0">
                <a:solidFill>
                  <a:srgbClr val="FF0000"/>
                </a:solidFill>
              </a:rPr>
              <a:t> </a:t>
            </a:r>
            <a:r>
              <a:rPr lang="ar-SA" sz="2500" dirty="0" smtClean="0">
                <a:solidFill>
                  <a:prstClr val="black"/>
                </a:solidFill>
              </a:rPr>
              <a:t>الموجود في اسفل اللوحة، فتظهر اللوحة السابقة فنضغط </a:t>
            </a:r>
            <a:r>
              <a:rPr lang="en-US" sz="2500" dirty="0" smtClean="0">
                <a:solidFill>
                  <a:prstClr val="black"/>
                </a:solidFill>
              </a:rPr>
              <a:t>ok</a:t>
            </a:r>
            <a:r>
              <a:rPr lang="ar-SA" sz="2500" dirty="0" smtClean="0">
                <a:solidFill>
                  <a:prstClr val="black"/>
                </a:solidFill>
              </a:rPr>
              <a:t> فتظهر لوحة بيانات </a:t>
            </a:r>
            <a:r>
              <a:rPr lang="en-US" sz="2500" dirty="0" smtClean="0">
                <a:solidFill>
                  <a:prstClr val="black"/>
                </a:solidFill>
              </a:rPr>
              <a:t>SPSS</a:t>
            </a:r>
            <a:r>
              <a:rPr lang="ar-SA" sz="2500" dirty="0" smtClean="0">
                <a:solidFill>
                  <a:prstClr val="black"/>
                </a:solidFill>
              </a:rPr>
              <a:t> مرة أخرى، تتضمن المتغير الجديد.</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4038840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72" t="3031" r="2538" b="9126"/>
          <a:stretch/>
        </p:blipFill>
        <p:spPr>
          <a:xfrm>
            <a:off x="0" y="36227"/>
            <a:ext cx="9905999" cy="6059773"/>
          </a:xfrm>
          <a:prstGeom prst="rect">
            <a:avLst/>
          </a:prstGeom>
        </p:spPr>
      </p:pic>
    </p:spTree>
    <p:extLst>
      <p:ext uri="{BB962C8B-B14F-4D97-AF65-F5344CB8AC3E}">
        <p14:creationId xmlns:p14="http://schemas.microsoft.com/office/powerpoint/2010/main" val="2484846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74987"/>
            <a:ext cx="9753600" cy="6783013"/>
            <a:chOff x="720725" y="390526"/>
            <a:chExt cx="8458200" cy="5662613"/>
          </a:xfrm>
        </p:grpSpPr>
        <p:pic>
          <p:nvPicPr>
            <p:cNvPr id="863240" name="Picture 8"/>
            <p:cNvPicPr>
              <a:picLocks noChangeAspect="1" noChangeArrowheads="1"/>
            </p:cNvPicPr>
            <p:nvPr/>
          </p:nvPicPr>
          <p:blipFill>
            <a:blip r:embed="rId2">
              <a:extLst>
                <a:ext uri="{28A0092B-C50C-407E-A947-70E740481C1C}">
                  <a14:useLocalDpi xmlns:a14="http://schemas.microsoft.com/office/drawing/2010/main" val="0"/>
                </a:ext>
              </a:extLst>
            </a:blip>
            <a:srcRect l="13145" t="10139" r="16750" b="14223"/>
            <a:stretch>
              <a:fillRect/>
            </a:stretch>
          </p:blipFill>
          <p:spPr bwMode="auto">
            <a:xfrm>
              <a:off x="720725" y="390526"/>
              <a:ext cx="8458200" cy="5662613"/>
            </a:xfrm>
            <a:prstGeom prst="rect">
              <a:avLst/>
            </a:prstGeom>
            <a:noFill/>
            <a:ln w="952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3241" name="Line 9"/>
            <p:cNvSpPr>
              <a:spLocks noChangeShapeType="1"/>
            </p:cNvSpPr>
            <p:nvPr/>
          </p:nvSpPr>
          <p:spPr bwMode="auto">
            <a:xfrm flipH="1" flipV="1">
              <a:off x="7202488" y="3048000"/>
              <a:ext cx="44450" cy="72548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grpSp>
      <p:sp>
        <p:nvSpPr>
          <p:cNvPr id="863242" name="Text Box 10"/>
          <p:cNvSpPr txBox="1">
            <a:spLocks noChangeArrowheads="1"/>
          </p:cNvSpPr>
          <p:nvPr/>
        </p:nvSpPr>
        <p:spPr bwMode="auto">
          <a:xfrm>
            <a:off x="6642101" y="3810000"/>
            <a:ext cx="23082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SA" b="1" smtClean="0">
                <a:solidFill>
                  <a:srgbClr val="000000"/>
                </a:solidFill>
              </a:rPr>
              <a:t>هناك اكثر من 70 دالة مختلفة</a:t>
            </a:r>
            <a:endParaRPr lang="en-US" b="1" smtClean="0">
              <a:solidFill>
                <a:srgbClr val="000000"/>
              </a:solidFill>
            </a:endParaRPr>
          </a:p>
        </p:txBody>
      </p:sp>
      <p:sp>
        <p:nvSpPr>
          <p:cNvPr id="3" name="Title 2"/>
          <p:cNvSpPr>
            <a:spLocks noGrp="1"/>
          </p:cNvSpPr>
          <p:nvPr>
            <p:ph type="title"/>
          </p:nvPr>
        </p:nvSpPr>
        <p:spPr/>
        <p:txBody>
          <a:bodyPr/>
          <a:lstStyle/>
          <a:p>
            <a:endParaRPr lang="ar-EG"/>
          </a:p>
        </p:txBody>
      </p:sp>
      <p:sp>
        <p:nvSpPr>
          <p:cNvPr id="4" name="Text Placeholder 3"/>
          <p:cNvSpPr>
            <a:spLocks noGrp="1"/>
          </p:cNvSpPr>
          <p:nvPr>
            <p:ph type="body" idx="1"/>
          </p:nvPr>
        </p:nvSpPr>
        <p:spPr/>
        <p:txBody>
          <a:bodyPr/>
          <a:lstStyle/>
          <a:p>
            <a:endParaRPr lang="ar-EG"/>
          </a:p>
        </p:txBody>
      </p:sp>
    </p:spTree>
    <p:extLst>
      <p:ext uri="{BB962C8B-B14F-4D97-AF65-F5344CB8AC3E}">
        <p14:creationId xmlns:p14="http://schemas.microsoft.com/office/powerpoint/2010/main" val="4292510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p:cNvGrpSpPr/>
          <p:nvPr/>
        </p:nvGrpSpPr>
        <p:grpSpPr>
          <a:xfrm>
            <a:off x="533400" y="381000"/>
            <a:ext cx="8464549" cy="5697537"/>
            <a:chOff x="663576" y="369888"/>
            <a:chExt cx="8464549" cy="5697537"/>
          </a:xfrm>
        </p:grpSpPr>
        <p:pic>
          <p:nvPicPr>
            <p:cNvPr id="857095" name="Picture 7"/>
            <p:cNvPicPr>
              <a:picLocks noChangeAspect="1" noChangeArrowheads="1"/>
            </p:cNvPicPr>
            <p:nvPr/>
          </p:nvPicPr>
          <p:blipFill>
            <a:blip r:embed="rId2">
              <a:extLst>
                <a:ext uri="{28A0092B-C50C-407E-A947-70E740481C1C}">
                  <a14:useLocalDpi xmlns:a14="http://schemas.microsoft.com/office/drawing/2010/main" val="0"/>
                </a:ext>
              </a:extLst>
            </a:blip>
            <a:srcRect l="20787" t="13972" r="24959" b="45195"/>
            <a:stretch>
              <a:fillRect/>
            </a:stretch>
          </p:blipFill>
          <p:spPr bwMode="auto">
            <a:xfrm>
              <a:off x="766764" y="1225551"/>
              <a:ext cx="5197475" cy="2333625"/>
            </a:xfrm>
            <a:prstGeom prst="rect">
              <a:avLst/>
            </a:prstGeom>
            <a:noFill/>
            <a:ln w="2857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p:nvPr/>
          </p:nvGrpSpPr>
          <p:grpSpPr>
            <a:xfrm>
              <a:off x="663576" y="369888"/>
              <a:ext cx="8464549" cy="5697537"/>
              <a:chOff x="663576" y="369888"/>
              <a:chExt cx="8464549" cy="5697537"/>
            </a:xfrm>
          </p:grpSpPr>
          <p:pic>
            <p:nvPicPr>
              <p:cNvPr id="857092" name="Picture 4"/>
              <p:cNvPicPr>
                <a:picLocks noChangeAspect="1" noChangeArrowheads="1"/>
              </p:cNvPicPr>
              <p:nvPr/>
            </p:nvPicPr>
            <p:blipFill>
              <a:blip r:embed="rId3">
                <a:extLst>
                  <a:ext uri="{28A0092B-C50C-407E-A947-70E740481C1C}">
                    <a14:useLocalDpi xmlns:a14="http://schemas.microsoft.com/office/drawing/2010/main" val="0"/>
                  </a:ext>
                </a:extLst>
              </a:blip>
              <a:srcRect l="16354" t="2278" r="54625" b="49777"/>
              <a:stretch>
                <a:fillRect/>
              </a:stretch>
            </p:blipFill>
            <p:spPr bwMode="auto">
              <a:xfrm>
                <a:off x="6062663" y="385763"/>
                <a:ext cx="3065462" cy="5643562"/>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7093" name="Text Box 5"/>
              <p:cNvSpPr txBox="1">
                <a:spLocks noChangeArrowheads="1"/>
              </p:cNvSpPr>
              <p:nvPr/>
            </p:nvSpPr>
            <p:spPr bwMode="auto">
              <a:xfrm>
                <a:off x="663576" y="369888"/>
                <a:ext cx="5368925" cy="831850"/>
              </a:xfrm>
              <a:prstGeom prst="rect">
                <a:avLst/>
              </a:prstGeom>
              <a:solidFill>
                <a:schemeClr val="tx1"/>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2400" dirty="0">
                    <a:solidFill>
                      <a:srgbClr val="000000"/>
                    </a:solidFill>
                  </a:rPr>
                  <a:t>حساب عدد القيم (المتشابهة) لقائمة من المتغيرات لكل فرد من </a:t>
                </a:r>
                <a:r>
                  <a:rPr lang="ar-SA" sz="2400" dirty="0" err="1">
                    <a:solidFill>
                      <a:srgbClr val="000000"/>
                    </a:solidFill>
                  </a:rPr>
                  <a:t>افراد</a:t>
                </a:r>
                <a:r>
                  <a:rPr lang="ar-SA" sz="2400" dirty="0">
                    <a:solidFill>
                      <a:srgbClr val="000000"/>
                    </a:solidFill>
                  </a:rPr>
                  <a:t> العينة</a:t>
                </a:r>
                <a:endParaRPr lang="en-US" sz="2400" dirty="0">
                  <a:solidFill>
                    <a:srgbClr val="000000"/>
                  </a:solidFill>
                </a:endParaRPr>
              </a:p>
            </p:txBody>
          </p:sp>
          <p:sp>
            <p:nvSpPr>
              <p:cNvPr id="857094" name="Line 6"/>
              <p:cNvSpPr>
                <a:spLocks noChangeShapeType="1"/>
              </p:cNvSpPr>
              <p:nvPr/>
            </p:nvSpPr>
            <p:spPr bwMode="auto">
              <a:xfrm flipH="1" flipV="1">
                <a:off x="5940425" y="869951"/>
                <a:ext cx="319088" cy="52387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pic>
            <p:nvPicPr>
              <p:cNvPr id="857096" name="Picture 8"/>
              <p:cNvPicPr>
                <a:picLocks noChangeAspect="1" noChangeArrowheads="1"/>
              </p:cNvPicPr>
              <p:nvPr/>
            </p:nvPicPr>
            <p:blipFill>
              <a:blip r:embed="rId4">
                <a:extLst>
                  <a:ext uri="{28A0092B-C50C-407E-A947-70E740481C1C}">
                    <a14:useLocalDpi xmlns:a14="http://schemas.microsoft.com/office/drawing/2010/main" val="0"/>
                  </a:ext>
                </a:extLst>
              </a:blip>
              <a:srcRect l="10292" t="14223" r="13333" b="21611"/>
              <a:stretch>
                <a:fillRect/>
              </a:stretch>
            </p:blipFill>
            <p:spPr bwMode="auto">
              <a:xfrm>
                <a:off x="736600" y="3605213"/>
                <a:ext cx="5219700" cy="2462212"/>
              </a:xfrm>
              <a:prstGeom prst="rect">
                <a:avLst/>
              </a:prstGeom>
              <a:noFill/>
              <a:ln w="2857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7097" name="Line 9"/>
              <p:cNvSpPr>
                <a:spLocks noChangeShapeType="1"/>
              </p:cNvSpPr>
              <p:nvPr/>
            </p:nvSpPr>
            <p:spPr bwMode="auto">
              <a:xfrm flipV="1">
                <a:off x="2486025" y="4137025"/>
                <a:ext cx="0" cy="30480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sp>
            <p:nvSpPr>
              <p:cNvPr id="857098" name="Text Box 10"/>
              <p:cNvSpPr txBox="1">
                <a:spLocks noChangeArrowheads="1"/>
              </p:cNvSpPr>
              <p:nvPr/>
            </p:nvSpPr>
            <p:spPr bwMode="auto">
              <a:xfrm>
                <a:off x="2268538" y="4422776"/>
                <a:ext cx="1528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SA" b="1" dirty="0" smtClean="0">
                    <a:solidFill>
                      <a:srgbClr val="000000"/>
                    </a:solidFill>
                  </a:rPr>
                  <a:t>القيمة المراد عدها</a:t>
                </a:r>
                <a:endParaRPr lang="en-US" b="1" dirty="0" smtClean="0">
                  <a:solidFill>
                    <a:srgbClr val="000000"/>
                  </a:solidFill>
                </a:endParaRPr>
              </a:p>
            </p:txBody>
          </p:sp>
          <p:sp>
            <p:nvSpPr>
              <p:cNvPr id="857099" name="Line 11"/>
              <p:cNvSpPr>
                <a:spLocks noChangeShapeType="1"/>
              </p:cNvSpPr>
              <p:nvPr/>
            </p:nvSpPr>
            <p:spPr bwMode="auto">
              <a:xfrm flipV="1">
                <a:off x="2413001" y="2989263"/>
                <a:ext cx="479425" cy="10160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grpSp>
      </p:grpSp>
    </p:spTree>
    <p:extLst>
      <p:ext uri="{BB962C8B-B14F-4D97-AF65-F5344CB8AC3E}">
        <p14:creationId xmlns:p14="http://schemas.microsoft.com/office/powerpoint/2010/main" val="1038355354"/>
      </p:ext>
    </p:extLst>
  </p:cSld>
  <p:clrMapOvr>
    <a:masterClrMapping/>
  </p:clrMapOvr>
  <p:transition spd="med">
    <p:circl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pic>
        <p:nvPicPr>
          <p:cNvPr id="85607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426"/>
            <a:ext cx="9747250" cy="6683374"/>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3827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pic>
        <p:nvPicPr>
          <p:cNvPr id="855044" name="Picture 4"/>
          <p:cNvPicPr>
            <a:picLocks noChangeAspect="1" noChangeArrowheads="1"/>
          </p:cNvPicPr>
          <p:nvPr/>
        </p:nvPicPr>
        <p:blipFill>
          <a:blip r:embed="rId2">
            <a:extLst>
              <a:ext uri="{28A0092B-C50C-407E-A947-70E740481C1C}">
                <a14:useLocalDpi xmlns:a14="http://schemas.microsoft.com/office/drawing/2010/main" val="0"/>
              </a:ext>
            </a:extLst>
          </a:blip>
          <a:srcRect l="16354" t="2278" r="54625" b="49777"/>
          <a:stretch>
            <a:fillRect/>
          </a:stretch>
        </p:blipFill>
        <p:spPr bwMode="auto">
          <a:xfrm>
            <a:off x="6062663" y="385763"/>
            <a:ext cx="3065462" cy="5643562"/>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50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2243139"/>
            <a:ext cx="5276850" cy="396875"/>
          </a:xfrm>
          <a:prstGeom prst="rect">
            <a:avLst/>
          </a:prstGeom>
          <a:noFill/>
          <a:ln w="952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5046" name="Picture 6"/>
          <p:cNvPicPr>
            <a:picLocks noChangeAspect="1" noChangeArrowheads="1"/>
          </p:cNvPicPr>
          <p:nvPr/>
        </p:nvPicPr>
        <p:blipFill>
          <a:blip r:embed="rId4">
            <a:extLst>
              <a:ext uri="{28A0092B-C50C-407E-A947-70E740481C1C}">
                <a14:useLocalDpi xmlns:a14="http://schemas.microsoft.com/office/drawing/2010/main" val="0"/>
              </a:ext>
            </a:extLst>
          </a:blip>
          <a:srcRect b="27547"/>
          <a:stretch>
            <a:fillRect/>
          </a:stretch>
        </p:blipFill>
        <p:spPr bwMode="auto">
          <a:xfrm>
            <a:off x="757238" y="2605089"/>
            <a:ext cx="5268912" cy="396875"/>
          </a:xfrm>
          <a:prstGeom prst="rect">
            <a:avLst/>
          </a:prstGeom>
          <a:noFill/>
          <a:ln w="952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5047" name="Picture 7"/>
          <p:cNvPicPr>
            <a:picLocks noChangeAspect="1" noChangeArrowheads="1"/>
          </p:cNvPicPr>
          <p:nvPr/>
        </p:nvPicPr>
        <p:blipFill>
          <a:blip r:embed="rId5">
            <a:extLst>
              <a:ext uri="{28A0092B-C50C-407E-A947-70E740481C1C}">
                <a14:useLocalDpi xmlns:a14="http://schemas.microsoft.com/office/drawing/2010/main" val="0"/>
              </a:ext>
            </a:extLst>
          </a:blip>
          <a:srcRect l="21333" t="16000" r="22667" b="46222"/>
          <a:stretch>
            <a:fillRect/>
          </a:stretch>
        </p:blipFill>
        <p:spPr bwMode="auto">
          <a:xfrm>
            <a:off x="738189" y="382589"/>
            <a:ext cx="5311775" cy="1824037"/>
          </a:xfrm>
          <a:prstGeom prst="rect">
            <a:avLst/>
          </a:prstGeom>
          <a:noFill/>
          <a:ln w="952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5048" name="Line 8"/>
          <p:cNvSpPr>
            <a:spLocks noChangeShapeType="1"/>
          </p:cNvSpPr>
          <p:nvPr/>
        </p:nvSpPr>
        <p:spPr bwMode="auto">
          <a:xfrm flipH="1">
            <a:off x="5853113" y="1958975"/>
            <a:ext cx="406400" cy="46513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sp>
        <p:nvSpPr>
          <p:cNvPr id="855049" name="Line 9"/>
          <p:cNvSpPr>
            <a:spLocks noChangeShapeType="1"/>
          </p:cNvSpPr>
          <p:nvPr/>
        </p:nvSpPr>
        <p:spPr bwMode="auto">
          <a:xfrm flipH="1">
            <a:off x="5838825" y="2351088"/>
            <a:ext cx="420688" cy="53816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smtClean="0">
              <a:solidFill>
                <a:srgbClr val="FFFFFF"/>
              </a:solidFill>
            </a:endParaRPr>
          </a:p>
        </p:txBody>
      </p:sp>
      <p:pic>
        <p:nvPicPr>
          <p:cNvPr id="855050" name="Picture 10"/>
          <p:cNvPicPr>
            <a:picLocks noChangeAspect="1" noChangeArrowheads="1"/>
          </p:cNvPicPr>
          <p:nvPr/>
        </p:nvPicPr>
        <p:blipFill>
          <a:blip r:embed="rId6">
            <a:extLst>
              <a:ext uri="{28A0092B-C50C-407E-A947-70E740481C1C}">
                <a14:useLocalDpi xmlns:a14="http://schemas.microsoft.com/office/drawing/2010/main" val="0"/>
              </a:ext>
            </a:extLst>
          </a:blip>
          <a:srcRect l="10667" t="14223" r="13333" b="23111"/>
          <a:stretch>
            <a:fillRect/>
          </a:stretch>
        </p:blipFill>
        <p:spPr bwMode="auto">
          <a:xfrm>
            <a:off x="739775" y="3032126"/>
            <a:ext cx="5253038" cy="291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5051" name="Oval 11"/>
          <p:cNvSpPr>
            <a:spLocks noChangeArrowheads="1"/>
          </p:cNvSpPr>
          <p:nvPr/>
        </p:nvSpPr>
        <p:spPr bwMode="auto">
          <a:xfrm>
            <a:off x="6113464" y="1684338"/>
            <a:ext cx="2206625" cy="392112"/>
          </a:xfrm>
          <a:prstGeom prst="ellipse">
            <a:avLst/>
          </a:prstGeom>
          <a:noFill/>
          <a:ln w="28575" algn="ctr">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smtClean="0">
              <a:solidFill>
                <a:srgbClr val="FFFFFF"/>
              </a:solidFill>
            </a:endParaRPr>
          </a:p>
        </p:txBody>
      </p:sp>
      <p:sp>
        <p:nvSpPr>
          <p:cNvPr id="855052" name="Oval 12"/>
          <p:cNvSpPr>
            <a:spLocks noChangeArrowheads="1"/>
          </p:cNvSpPr>
          <p:nvPr/>
        </p:nvSpPr>
        <p:spPr bwMode="auto">
          <a:xfrm>
            <a:off x="6129339" y="2070101"/>
            <a:ext cx="2206625" cy="365125"/>
          </a:xfrm>
          <a:prstGeom prst="ellipse">
            <a:avLst/>
          </a:prstGeom>
          <a:noFill/>
          <a:ln w="28575" algn="ctr">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smtClean="0">
              <a:solidFill>
                <a:srgbClr val="FFFFFF"/>
              </a:solidFill>
            </a:endParaRPr>
          </a:p>
        </p:txBody>
      </p:sp>
      <p:sp>
        <p:nvSpPr>
          <p:cNvPr id="3" name="Text Placeholder 2"/>
          <p:cNvSpPr>
            <a:spLocks noGrp="1"/>
          </p:cNvSpPr>
          <p:nvPr>
            <p:ph type="body" idx="1"/>
          </p:nvPr>
        </p:nvSpPr>
        <p:spPr/>
        <p:txBody>
          <a:bodyPr/>
          <a:lstStyle/>
          <a:p>
            <a:endParaRPr lang="ar-EG"/>
          </a:p>
        </p:txBody>
      </p:sp>
    </p:spTree>
    <p:extLst>
      <p:ext uri="{BB962C8B-B14F-4D97-AF65-F5344CB8AC3E}">
        <p14:creationId xmlns:p14="http://schemas.microsoft.com/office/powerpoint/2010/main" val="2085645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5216813"/>
          </a:xfrm>
          <a:prstGeom prst="rect">
            <a:avLst/>
          </a:prstGeom>
          <a:noFill/>
        </p:spPr>
        <p:txBody>
          <a:bodyPr wrap="square">
            <a:spAutoFit/>
          </a:bodyPr>
          <a:lstStyle/>
          <a:p>
            <a:pPr algn="just"/>
            <a:r>
              <a:rPr lang="ar-SA" sz="2700" b="1" i="1" u="sng" dirty="0" smtClean="0">
                <a:solidFill>
                  <a:srgbClr val="7030A0"/>
                </a:solidFill>
              </a:rPr>
              <a:t>تابع جدولة البيانات الكترونياً:</a:t>
            </a:r>
            <a:endParaRPr lang="ar-SA" sz="2700" b="1" i="1" u="sng" dirty="0">
              <a:solidFill>
                <a:srgbClr val="7030A0"/>
              </a:solidFill>
            </a:endParaRPr>
          </a:p>
          <a:p>
            <a:pPr marL="457200" indent="-457200" algn="just">
              <a:buFont typeface="Arial" panose="020B0604020202020204" pitchFamily="34" charset="0"/>
              <a:buChar char="•"/>
            </a:pPr>
            <a:r>
              <a:rPr lang="ar-SA" sz="2550" dirty="0" smtClean="0">
                <a:solidFill>
                  <a:prstClr val="black"/>
                </a:solidFill>
              </a:rPr>
              <a:t>نعود إلى شريط القوائم ونختار قائمة  </a:t>
            </a:r>
            <a:r>
              <a:rPr lang="en-US" sz="2550" dirty="0" smtClean="0">
                <a:solidFill>
                  <a:prstClr val="black"/>
                </a:solidFill>
              </a:rPr>
              <a:t>Statistics</a:t>
            </a:r>
            <a:r>
              <a:rPr lang="ar-SA" sz="2550" dirty="0" smtClean="0">
                <a:solidFill>
                  <a:prstClr val="black"/>
                </a:solidFill>
              </a:rPr>
              <a:t> أي إحصاء، ومن القائمة نختار الأسلوب </a:t>
            </a:r>
            <a:r>
              <a:rPr lang="en-US" sz="2550" dirty="0" smtClean="0">
                <a:solidFill>
                  <a:prstClr val="black"/>
                </a:solidFill>
              </a:rPr>
              <a:t>summarize</a:t>
            </a:r>
            <a:r>
              <a:rPr lang="ar-SA" sz="2550" dirty="0" smtClean="0">
                <a:solidFill>
                  <a:prstClr val="black"/>
                </a:solidFill>
              </a:rPr>
              <a:t> أي اختصار، فتظهر شاشة ثانوية نختار منها الأمر </a:t>
            </a:r>
            <a:r>
              <a:rPr lang="en-US" sz="2550" dirty="0" smtClean="0">
                <a:solidFill>
                  <a:prstClr val="black"/>
                </a:solidFill>
              </a:rPr>
              <a:t>Frequencies</a:t>
            </a:r>
            <a:r>
              <a:rPr lang="ar-SA" sz="2550" dirty="0" smtClean="0">
                <a:solidFill>
                  <a:prstClr val="black"/>
                </a:solidFill>
              </a:rPr>
              <a:t>، أي تكرارات فتظهر شاشة أخرى تتضمن المتغيرين الأصلي والمنشأ بواسطة البرنامج، فننقل المتغير الحديث من موقعه إلى الموقع الجديد ونضغط </a:t>
            </a:r>
            <a:r>
              <a:rPr lang="en-US" sz="2550" dirty="0" smtClean="0">
                <a:solidFill>
                  <a:prstClr val="black"/>
                </a:solidFill>
              </a:rPr>
              <a:t>ok</a:t>
            </a:r>
            <a:r>
              <a:rPr lang="ar-SA" sz="2550" dirty="0" smtClean="0">
                <a:solidFill>
                  <a:prstClr val="black"/>
                </a:solidFill>
              </a:rPr>
              <a:t>. فيقوم الحاسب بعمل الجدول التكراري، حيث تظهر أرقام الفئات في العود الأول، والتكرارات المقابلة لها في العمود الثاني، والنسبة المئوية للتكرارات في العمود الثالث، أما العمود الرابع فيشمل التكرارات المعدلة، فيما اذا كانت هناك قيم مفقودة، فان لم يكن هناك قيم مفقودة من البيانات ظهر العمود بصورة مماثلة للعمود الثاني الذى قبله، ويظهر العمود الأخير النسبة التراكمية أو المتجمع الصاعد للتكرارات.</a:t>
            </a:r>
          </a:p>
          <a:p>
            <a:pPr marL="457200" indent="-457200" algn="just">
              <a:buFont typeface="Arial" panose="020B0604020202020204" pitchFamily="34" charset="0"/>
              <a:buChar char="•"/>
            </a:pPr>
            <a:r>
              <a:rPr lang="ar-SA" sz="2550" dirty="0" smtClean="0">
                <a:solidFill>
                  <a:prstClr val="black"/>
                </a:solidFill>
              </a:rPr>
              <a:t>** </a:t>
            </a:r>
            <a:r>
              <a:rPr lang="ar-SA" sz="2550" dirty="0" smtClean="0">
                <a:solidFill>
                  <a:srgbClr val="FF0000"/>
                </a:solidFill>
              </a:rPr>
              <a:t>وفى نهاية الأمر </a:t>
            </a:r>
            <a:r>
              <a:rPr lang="ar-SA" sz="2550" dirty="0" smtClean="0">
                <a:solidFill>
                  <a:prstClr val="black"/>
                </a:solidFill>
              </a:rPr>
              <a:t>نقوم بتخزين الملف باستخدام الأمر </a:t>
            </a:r>
            <a:r>
              <a:rPr lang="en-US" sz="2550" dirty="0" smtClean="0">
                <a:solidFill>
                  <a:prstClr val="black"/>
                </a:solidFill>
              </a:rPr>
              <a:t>save as output</a:t>
            </a:r>
            <a:r>
              <a:rPr lang="ar-SA" sz="2550" dirty="0" smtClean="0">
                <a:solidFill>
                  <a:prstClr val="black"/>
                </a:solidFill>
              </a:rPr>
              <a:t> من قائمة </a:t>
            </a:r>
            <a:r>
              <a:rPr lang="en-US" sz="2550" dirty="0" smtClean="0">
                <a:solidFill>
                  <a:prstClr val="black"/>
                </a:solidFill>
              </a:rPr>
              <a:t>File</a:t>
            </a:r>
            <a:r>
              <a:rPr lang="ar-SA" sz="2550" dirty="0" smtClean="0">
                <a:solidFill>
                  <a:prstClr val="black"/>
                </a:solidFill>
              </a:rPr>
              <a:t>، ويمكننا استعادة الملف من جديد من بين ملفات النتائج </a:t>
            </a:r>
            <a:r>
              <a:rPr lang="en-US" sz="2550" dirty="0" smtClean="0">
                <a:solidFill>
                  <a:prstClr val="black"/>
                </a:solidFill>
              </a:rPr>
              <a:t>SPSS output</a:t>
            </a:r>
            <a:r>
              <a:rPr lang="ar-SA" sz="2550" dirty="0" smtClean="0">
                <a:solidFill>
                  <a:prstClr val="black"/>
                </a:solidFill>
              </a:rPr>
              <a:t> وليس من بين ملفات البيانات </a:t>
            </a:r>
            <a:r>
              <a:rPr lang="en-US" sz="2550" dirty="0" smtClean="0">
                <a:solidFill>
                  <a:prstClr val="black"/>
                </a:solidFill>
              </a:rPr>
              <a:t>Data file</a:t>
            </a:r>
            <a:r>
              <a:rPr lang="ar-SA" sz="2550" dirty="0" smtClean="0">
                <a:solidFill>
                  <a:prstClr val="black"/>
                </a:solidFill>
              </a:rPr>
              <a:t>.</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235484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2362200"/>
          </a:xfrm>
        </p:spPr>
        <p:txBody>
          <a:bodyPr/>
          <a:lstStyle/>
          <a:p>
            <a:r>
              <a:rPr lang="ar-SA" sz="3600" b="1" spc="-150" dirty="0" smtClean="0">
                <a:solidFill>
                  <a:srgbClr val="FF0000"/>
                </a:solidFill>
                <a:latin typeface="ae_AlMateen" pitchFamily="2" charset="-78"/>
                <a:cs typeface="ae_AlMateen" pitchFamily="2" charset="-78"/>
              </a:rPr>
              <a:t>التمثيل البياني </a:t>
            </a:r>
            <a:r>
              <a:rPr lang="ar-SA" sz="3600" b="1" spc="-150" dirty="0">
                <a:solidFill>
                  <a:srgbClr val="FF0000"/>
                </a:solidFill>
                <a:latin typeface="ae_AlMateen" pitchFamily="2" charset="-78"/>
                <a:cs typeface="ae_AlMateen" pitchFamily="2" charset="-78"/>
              </a:rPr>
              <a:t>للتوزيعات العددية</a:t>
            </a:r>
            <a:br>
              <a:rPr lang="ar-SA" sz="3600" b="1" spc="-150" dirty="0">
                <a:solidFill>
                  <a:srgbClr val="FF0000"/>
                </a:solidFill>
                <a:latin typeface="ae_AlMateen" pitchFamily="2" charset="-78"/>
                <a:cs typeface="ae_AlMateen" pitchFamily="2" charset="-78"/>
              </a:rPr>
            </a:br>
            <a:r>
              <a:rPr lang="en-US" sz="3600" b="1" spc="-150" dirty="0">
                <a:solidFill>
                  <a:srgbClr val="FF0066"/>
                </a:solidFill>
                <a:latin typeface="ae_AlMateen" pitchFamily="2" charset="-78"/>
                <a:cs typeface="ae_AlMateen" pitchFamily="2" charset="-78"/>
              </a:rPr>
              <a:t>Graphic Representation of Numerical Data</a:t>
            </a:r>
            <a:endParaRPr lang="ar-SA" sz="3600" b="1" dirty="0">
              <a:solidFill>
                <a:schemeClr val="tx1"/>
              </a:solidFill>
            </a:endParaRPr>
          </a:p>
        </p:txBody>
      </p:sp>
    </p:spTree>
    <p:extLst>
      <p:ext uri="{BB962C8B-B14F-4D97-AF65-F5344CB8AC3E}">
        <p14:creationId xmlns:p14="http://schemas.microsoft.com/office/powerpoint/2010/main" val="2330384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990600" y="0"/>
            <a:ext cx="8915400" cy="4572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eaLnBrk="1" hangingPunct="1">
              <a:defRPr/>
            </a:pPr>
            <a:r>
              <a:rPr lang="ar-SA" sz="3600" dirty="0" smtClean="0">
                <a:solidFill>
                  <a:srgbClr val="C00000"/>
                </a:solidFill>
                <a:cs typeface="+mn-cs"/>
              </a:rPr>
              <a:t>عناصر هذا الموضوع : </a:t>
            </a:r>
            <a:r>
              <a:rPr lang="ar-SA" sz="3600" b="1" spc="-150" dirty="0">
                <a:solidFill>
                  <a:srgbClr val="FF0000"/>
                </a:solidFill>
                <a:latin typeface="ae_AlMateen" pitchFamily="2" charset="-78"/>
                <a:cs typeface="ae_AlMateen" pitchFamily="2" charset="-78"/>
              </a:rPr>
              <a:t>التمثيل البياني للتوزيعات العددية</a:t>
            </a:r>
            <a:endParaRPr lang="en-US" sz="3600" dirty="0">
              <a:solidFill>
                <a:srgbClr val="C00000"/>
              </a:solidFill>
              <a:cs typeface="+mn-cs"/>
            </a:endParaRPr>
          </a:p>
        </p:txBody>
      </p:sp>
      <p:graphicFrame>
        <p:nvGraphicFramePr>
          <p:cNvPr id="2" name="Table 1"/>
          <p:cNvGraphicFramePr>
            <a:graphicFrameLocks noGrp="1"/>
          </p:cNvGraphicFramePr>
          <p:nvPr>
            <p:extLst>
              <p:ext uri="{D42A27DB-BD31-4B8C-83A1-F6EECF244321}">
                <p14:modId xmlns:p14="http://schemas.microsoft.com/office/powerpoint/2010/main" val="2409027093"/>
              </p:ext>
            </p:extLst>
          </p:nvPr>
        </p:nvGraphicFramePr>
        <p:xfrm>
          <a:off x="228600" y="838200"/>
          <a:ext cx="9525000" cy="4876799"/>
        </p:xfrm>
        <a:graphic>
          <a:graphicData uri="http://schemas.openxmlformats.org/drawingml/2006/table">
            <a:tbl>
              <a:tblPr rtl="1" firstRow="1" bandRow="1">
                <a:tableStyleId>{5C22544A-7EE6-4342-B048-85BDC9FD1C3A}</a:tableStyleId>
              </a:tblPr>
              <a:tblGrid>
                <a:gridCol w="2381250"/>
                <a:gridCol w="3952728"/>
                <a:gridCol w="809772"/>
                <a:gridCol w="2381250"/>
              </a:tblGrid>
              <a:tr h="473122">
                <a:tc>
                  <a:txBody>
                    <a:bodyPr/>
                    <a:lstStyle/>
                    <a:p>
                      <a:pPr algn="ctr" rtl="1"/>
                      <a:r>
                        <a:rPr lang="ar-SA" sz="2000" b="1" dirty="0" smtClean="0">
                          <a:solidFill>
                            <a:srgbClr val="FF0000"/>
                          </a:solidFill>
                          <a:cs typeface="+mn-cs"/>
                        </a:rPr>
                        <a:t>المدرج التكراري</a:t>
                      </a:r>
                      <a:endParaRPr lang="ar-EG" sz="2000" b="1" dirty="0">
                        <a:solidFill>
                          <a:srgbClr val="FF000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schemeClr val="tx1"/>
                          </a:solidFill>
                          <a:cs typeface="+mn-cs"/>
                        </a:rPr>
                        <a:t>استخدامات المنحنى المتجمع الصاعد أو النازل</a:t>
                      </a:r>
                    </a:p>
                  </a:txBody>
                  <a:tcPr/>
                </a:tc>
                <a:tc gridSpan="2">
                  <a:txBody>
                    <a:bodyPr/>
                    <a:lstStyle/>
                    <a:p>
                      <a:pPr algn="ctr" rtl="1"/>
                      <a:r>
                        <a:rPr lang="ar-SA" sz="2000" b="1" dirty="0" smtClean="0">
                          <a:solidFill>
                            <a:schemeClr val="tx1"/>
                          </a:solidFill>
                        </a:rPr>
                        <a:t>النمط اللوغاريتمي</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47312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srgbClr val="FF0000"/>
                          </a:solidFill>
                          <a:cs typeface="+mn-cs"/>
                        </a:rPr>
                        <a:t>المضلع التكراري.</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schemeClr val="tx1"/>
                          </a:solidFill>
                          <a:cs typeface="+mn-cs"/>
                        </a:rPr>
                        <a:t>الحصول على تقديرات معينة</a:t>
                      </a:r>
                    </a:p>
                  </a:txBody>
                  <a:tcPr/>
                </a:tc>
                <a:tc gridSpan="2">
                  <a:txBody>
                    <a:bodyPr/>
                    <a:lstStyle/>
                    <a:p>
                      <a:pPr algn="ctr" rtl="1"/>
                      <a:r>
                        <a:rPr lang="ar-SA" sz="2000" b="1" dirty="0" smtClean="0">
                          <a:solidFill>
                            <a:schemeClr val="tx1"/>
                          </a:solidFill>
                        </a:rPr>
                        <a:t>النمط النصف لوغاريتمي</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837063">
                <a:tc>
                  <a:txBody>
                    <a:bodyPr/>
                    <a:lstStyle/>
                    <a:p>
                      <a:pPr algn="ctr" rtl="1"/>
                      <a:r>
                        <a:rPr lang="ar-SA" sz="2000" b="1" dirty="0" smtClean="0">
                          <a:solidFill>
                            <a:srgbClr val="FF0000"/>
                          </a:solidFill>
                          <a:cs typeface="+mn-cs"/>
                        </a:rPr>
                        <a:t>المنحنى التكراري</a:t>
                      </a:r>
                      <a:endParaRPr lang="ar-EG" sz="2000" b="1" dirty="0">
                        <a:solidFill>
                          <a:srgbClr val="FF000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schemeClr val="tx1"/>
                          </a:solidFill>
                          <a:cs typeface="+mn-cs"/>
                        </a:rPr>
                        <a:t>إيجاد الوسيط</a:t>
                      </a:r>
                    </a:p>
                    <a:p>
                      <a:pPr algn="ctr" rtl="1"/>
                      <a:endParaRPr lang="ar-EG" sz="2000" b="1" dirty="0">
                        <a:solidFill>
                          <a:schemeClr val="tx1"/>
                        </a:solidFill>
                      </a:endParaRPr>
                    </a:p>
                  </a:txBody>
                  <a:tcPr/>
                </a:tc>
                <a:tc gridSpan="2">
                  <a:txBody>
                    <a:bodyPr/>
                    <a:lstStyle/>
                    <a:p>
                      <a:pPr algn="ctr" rtl="1"/>
                      <a:r>
                        <a:rPr lang="ar-SA" sz="2000" b="1" dirty="0" smtClean="0">
                          <a:solidFill>
                            <a:schemeClr val="tx1"/>
                          </a:solidFill>
                        </a:rPr>
                        <a:t>بعض الاستعمالات الجغرافية للأشكال التكرار</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837063">
                <a:tc>
                  <a:txBody>
                    <a:bodyPr/>
                    <a:lstStyle/>
                    <a:p>
                      <a:pPr algn="ctr" rtl="1"/>
                      <a:r>
                        <a:rPr lang="ar-SA" sz="2000" b="1" dirty="0" smtClean="0">
                          <a:solidFill>
                            <a:schemeClr val="tx1"/>
                          </a:solidFill>
                          <a:cs typeface="+mn-cs"/>
                        </a:rPr>
                        <a:t>القيمة الوسطى أو القيمة المركزية</a:t>
                      </a:r>
                      <a:endParaRPr lang="ar-EG" sz="2000"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schemeClr val="tx1"/>
                          </a:solidFill>
                          <a:cs typeface="+mn-cs"/>
                        </a:rPr>
                        <a:t>إيجاد منحنى لورنز</a:t>
                      </a:r>
                    </a:p>
                    <a:p>
                      <a:pPr algn="ctr" rtl="1"/>
                      <a:endParaRPr lang="ar-EG" sz="2000" b="1" dirty="0">
                        <a:solidFill>
                          <a:schemeClr val="tx1"/>
                        </a:solidFill>
                      </a:endParaRPr>
                    </a:p>
                  </a:txBody>
                  <a:tcPr/>
                </a:tc>
                <a:tc gridSpan="2">
                  <a:txBody>
                    <a:bodyPr/>
                    <a:lstStyle/>
                    <a:p>
                      <a:pPr algn="ctr" rtl="1"/>
                      <a:r>
                        <a:rPr lang="ar-SA" sz="2000" b="1" dirty="0" smtClean="0">
                          <a:solidFill>
                            <a:schemeClr val="tx1"/>
                          </a:solidFill>
                        </a:rPr>
                        <a:t>وصف الظاهرات الجغرافية</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473122">
                <a:tc>
                  <a:txBody>
                    <a:bodyPr/>
                    <a:lstStyle/>
                    <a:p>
                      <a:pPr algn="ctr" rtl="1"/>
                      <a:r>
                        <a:rPr lang="ar-SA" sz="2000" b="1" dirty="0" smtClean="0">
                          <a:solidFill>
                            <a:schemeClr val="tx1"/>
                          </a:solidFill>
                          <a:cs typeface="+mn-cs"/>
                        </a:rPr>
                        <a:t>التشتت أو الاختلاف</a:t>
                      </a:r>
                      <a:endParaRPr lang="ar-EG" sz="2000" b="1" dirty="0">
                        <a:solidFill>
                          <a:schemeClr val="tx1"/>
                        </a:solidFill>
                      </a:endParaRPr>
                    </a:p>
                  </a:txBody>
                  <a:tcPr/>
                </a:tc>
                <a:tc>
                  <a:txBody>
                    <a:bodyPr/>
                    <a:lstStyle/>
                    <a:p>
                      <a:pPr algn="ctr" rtl="1"/>
                      <a:r>
                        <a:rPr lang="ar-SA" sz="2000" b="1" dirty="0" smtClean="0">
                          <a:solidFill>
                            <a:srgbClr val="FF0000"/>
                          </a:solidFill>
                          <a:cs typeface="+mn-cs"/>
                        </a:rPr>
                        <a:t>الرسوم البيانية الخطية</a:t>
                      </a:r>
                      <a:endParaRPr lang="ar-EG" sz="2000" b="1" dirty="0">
                        <a:solidFill>
                          <a:srgbClr val="FF0000"/>
                        </a:solidFill>
                      </a:endParaRPr>
                    </a:p>
                  </a:txBody>
                  <a:tcPr/>
                </a:tc>
                <a:tc gridSpan="2">
                  <a:txBody>
                    <a:bodyPr/>
                    <a:lstStyle/>
                    <a:p>
                      <a:pPr algn="ctr" rtl="1"/>
                      <a:r>
                        <a:rPr lang="ar-SA" sz="2000" b="1" dirty="0" smtClean="0">
                          <a:solidFill>
                            <a:schemeClr val="tx1"/>
                          </a:solidFill>
                        </a:rPr>
                        <a:t>مقارنة الظاهرات الجغرافية بيانياً</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473122">
                <a:tc>
                  <a:txBody>
                    <a:bodyPr/>
                    <a:lstStyle/>
                    <a:p>
                      <a:pPr algn="ctr" rtl="1"/>
                      <a:r>
                        <a:rPr lang="ar-SA" sz="2000" b="1" dirty="0" smtClean="0">
                          <a:solidFill>
                            <a:schemeClr val="tx1"/>
                          </a:solidFill>
                          <a:cs typeface="+mn-cs"/>
                        </a:rPr>
                        <a:t>الالتواء</a:t>
                      </a:r>
                      <a:endParaRPr lang="ar-EG" sz="2000" b="1" dirty="0">
                        <a:solidFill>
                          <a:schemeClr val="tx1"/>
                        </a:solidFill>
                      </a:endParaRPr>
                    </a:p>
                  </a:txBody>
                  <a:tcPr/>
                </a:tc>
                <a:tc>
                  <a:txBody>
                    <a:bodyPr/>
                    <a:lstStyle/>
                    <a:p>
                      <a:pPr algn="ctr" rtl="1"/>
                      <a:r>
                        <a:rPr lang="ar-SA" sz="2000" b="1" dirty="0" smtClean="0">
                          <a:solidFill>
                            <a:schemeClr val="tx1"/>
                          </a:solidFill>
                        </a:rPr>
                        <a:t>الرسوم البيانية الخاصة بالنمو</a:t>
                      </a:r>
                      <a:endParaRPr lang="ar-EG" sz="2000" b="1" dirty="0">
                        <a:solidFill>
                          <a:schemeClr val="tx1"/>
                        </a:solidFill>
                      </a:endParaRPr>
                    </a:p>
                  </a:txBody>
                  <a:tcPr/>
                </a:tc>
                <a:tc gridSpan="2">
                  <a:txBody>
                    <a:bodyPr/>
                    <a:lstStyle/>
                    <a:p>
                      <a:pPr algn="ctr" rtl="1"/>
                      <a:r>
                        <a:rPr lang="ar-SA" sz="2000" b="1" dirty="0" smtClean="0">
                          <a:solidFill>
                            <a:schemeClr val="tx1"/>
                          </a:solidFill>
                        </a:rPr>
                        <a:t>الهرم السكاني</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473122">
                <a:tc>
                  <a:txBody>
                    <a:bodyPr/>
                    <a:lstStyle/>
                    <a:p>
                      <a:pPr algn="ctr" rtl="1"/>
                      <a:r>
                        <a:rPr lang="ar-SA" sz="2000" b="1" dirty="0" smtClean="0">
                          <a:solidFill>
                            <a:schemeClr val="tx1"/>
                          </a:solidFill>
                          <a:cs typeface="+mn-cs"/>
                        </a:rPr>
                        <a:t>التفرطح</a:t>
                      </a:r>
                      <a:endParaRPr lang="ar-EG" sz="2000" b="1" dirty="0">
                        <a:solidFill>
                          <a:schemeClr val="tx1"/>
                        </a:solidFill>
                      </a:endParaRPr>
                    </a:p>
                  </a:txBody>
                  <a:tcPr/>
                </a:tc>
                <a:tc>
                  <a:txBody>
                    <a:bodyPr/>
                    <a:lstStyle/>
                    <a:p>
                      <a:pPr algn="ctr" rtl="1"/>
                      <a:r>
                        <a:rPr lang="ar-SA" sz="2000" b="1" dirty="0" smtClean="0">
                          <a:solidFill>
                            <a:schemeClr val="tx1"/>
                          </a:solidFill>
                        </a:rPr>
                        <a:t>التغيرات العددية</a:t>
                      </a:r>
                      <a:endParaRPr lang="ar-EG" sz="2000" b="1" dirty="0">
                        <a:solidFill>
                          <a:schemeClr val="tx1"/>
                        </a:solidFill>
                      </a:endParaRPr>
                    </a:p>
                  </a:txBody>
                  <a:tcPr/>
                </a:tc>
                <a:tc gridSpan="2">
                  <a:txBody>
                    <a:bodyPr/>
                    <a:lstStyle/>
                    <a:p>
                      <a:pPr algn="ctr" rtl="1"/>
                      <a:r>
                        <a:rPr lang="ar-SA" sz="2000" b="1" dirty="0" smtClean="0">
                          <a:solidFill>
                            <a:schemeClr val="tx1"/>
                          </a:solidFill>
                        </a:rPr>
                        <a:t>التمثيل البياني باستخدام</a:t>
                      </a:r>
                      <a:r>
                        <a:rPr lang="ar-SA" sz="2000" b="1" baseline="0" dirty="0" smtClean="0">
                          <a:solidFill>
                            <a:schemeClr val="tx1"/>
                          </a:solidFill>
                        </a:rPr>
                        <a:t> الحاسوب</a:t>
                      </a:r>
                      <a:endParaRPr lang="ar-EG" sz="2000" b="1" dirty="0">
                        <a:solidFill>
                          <a:schemeClr val="tx1"/>
                        </a:solidFill>
                      </a:endParaRPr>
                    </a:p>
                  </a:txBody>
                  <a:tcPr/>
                </a:tc>
                <a:tc hMerge="1">
                  <a:txBody>
                    <a:bodyPr/>
                    <a:lstStyle/>
                    <a:p>
                      <a:pPr algn="ctr" rtl="1"/>
                      <a:endParaRPr lang="ar-EG" sz="2000" dirty="0">
                        <a:solidFill>
                          <a:schemeClr val="tx1"/>
                        </a:solidFill>
                      </a:endParaRPr>
                    </a:p>
                  </a:txBody>
                  <a:tcPr/>
                </a:tc>
              </a:tr>
              <a:tr h="837063">
                <a:tc>
                  <a:txBody>
                    <a:bodyPr/>
                    <a:lstStyle/>
                    <a:p>
                      <a:pPr algn="ctr" rtl="1"/>
                      <a:r>
                        <a:rPr lang="ar-SA" sz="2000" b="1" dirty="0" smtClean="0">
                          <a:solidFill>
                            <a:schemeClr val="tx1"/>
                          </a:solidFill>
                          <a:cs typeface="+mn-cs"/>
                        </a:rPr>
                        <a:t>المنحنيات التكرارية المجمعة</a:t>
                      </a:r>
                      <a:endParaRPr lang="ar-EG" sz="2000" b="1" dirty="0">
                        <a:solidFill>
                          <a:schemeClr val="tx1"/>
                        </a:solidFill>
                      </a:endParaRPr>
                    </a:p>
                  </a:txBody>
                  <a:tcPr/>
                </a:tc>
                <a:tc>
                  <a:txBody>
                    <a:bodyPr/>
                    <a:lstStyle/>
                    <a:p>
                      <a:pPr algn="ctr" rtl="1"/>
                      <a:r>
                        <a:rPr lang="ar-SA" sz="2000" b="1" dirty="0" smtClean="0">
                          <a:solidFill>
                            <a:schemeClr val="tx1"/>
                          </a:solidFill>
                        </a:rPr>
                        <a:t>التغيرات النسبية</a:t>
                      </a:r>
                      <a:endParaRPr lang="ar-EG" sz="2000" b="1" dirty="0">
                        <a:solidFill>
                          <a:schemeClr val="tx1"/>
                        </a:solidFill>
                      </a:endParaRPr>
                    </a:p>
                  </a:txBody>
                  <a:tcPr/>
                </a:tc>
                <a:tc>
                  <a:txBody>
                    <a:bodyPr/>
                    <a:lstStyle/>
                    <a:p>
                      <a:pPr algn="ctr" rtl="1"/>
                      <a:endParaRPr lang="ar-EG" sz="2000" b="1" dirty="0">
                        <a:solidFill>
                          <a:schemeClr val="tx1"/>
                        </a:solidFill>
                      </a:endParaRPr>
                    </a:p>
                  </a:txBody>
                  <a:tcPr/>
                </a:tc>
                <a:tc>
                  <a:txBody>
                    <a:bodyPr/>
                    <a:lstStyle/>
                    <a:p>
                      <a:pPr algn="ctr" rtl="1"/>
                      <a:endParaRPr lang="ar-EG" sz="2000"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914400"/>
            <a:ext cx="9906000" cy="5078313"/>
          </a:xfrm>
          <a:prstGeom prst="rect">
            <a:avLst/>
          </a:prstGeom>
          <a:noFill/>
        </p:spPr>
        <p:txBody>
          <a:bodyPr wrap="square">
            <a:spAutoFit/>
          </a:bodyPr>
          <a:lstStyle/>
          <a:p>
            <a:pPr algn="just"/>
            <a:r>
              <a:rPr lang="ar-SA" sz="3600" dirty="0" smtClean="0"/>
              <a:t>يتمثل الغرض من دراسة التوزيعات العددية أو التكرارية هو تلخيصها وتمثيلها بيانياً، وهذا يجعلها في صورة يسهل التعليق عليها، ويساعد على مقارنتها بأخرى.</a:t>
            </a:r>
          </a:p>
          <a:p>
            <a:pPr algn="just"/>
            <a:r>
              <a:rPr lang="ar-SA" sz="3600" dirty="0" smtClean="0"/>
              <a:t>وهناك وسائل تساعد على عرض البيانات عرضا مبسطاً يسهل فهمه </a:t>
            </a:r>
            <a:r>
              <a:rPr lang="ar-SA" sz="3600" smtClean="0"/>
              <a:t>واستيعابه ألا </a:t>
            </a:r>
            <a:r>
              <a:rPr lang="ar-SA" sz="3600" dirty="0" smtClean="0"/>
              <a:t>وهى الأشكال والرسوم البيانية، فهي أي الرسوم البيانية أحد الوسائل البصرية التي تساعد على تصوير البيانات تصويراً تقريبياً.</a:t>
            </a:r>
          </a:p>
          <a:p>
            <a:pPr algn="just"/>
            <a:r>
              <a:rPr lang="ar-SA" sz="3600" dirty="0" smtClean="0"/>
              <a:t>ومن هذه الرسوم سنتناول المدرج التكراري والمضلع التكراري والمنحنى التكراري والرسوم البيانية الخطية.</a:t>
            </a:r>
            <a:endParaRPr lang="ar-SA" sz="3600" dirty="0"/>
          </a:p>
        </p:txBody>
      </p:sp>
      <p:sp>
        <p:nvSpPr>
          <p:cNvPr id="2" name="Title 1"/>
          <p:cNvSpPr>
            <a:spLocks noGrp="1"/>
          </p:cNvSpPr>
          <p:nvPr>
            <p:ph type="title" idx="4294967295"/>
          </p:nvPr>
        </p:nvSpPr>
        <p:spPr>
          <a:xfrm>
            <a:off x="0" y="76200"/>
            <a:ext cx="9753600" cy="563563"/>
          </a:xfrm>
        </p:spPr>
        <p:txBody>
          <a:bodyPr/>
          <a:lstStyle/>
          <a:p>
            <a:pPr algn="l" rtl="1"/>
            <a:r>
              <a:rPr lang="ar-SA" sz="3200" b="1" spc="-150" dirty="0">
                <a:solidFill>
                  <a:schemeClr val="tx1"/>
                </a:solidFill>
                <a:latin typeface="ae_AlMateen" pitchFamily="2" charset="-78"/>
                <a:cs typeface="ae_AlMateen" pitchFamily="2" charset="-78"/>
              </a:rPr>
              <a:t>التمثيل البياني للتوزيعات العددية</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a:t>
            </a:r>
            <a:r>
              <a:rPr lang="en-US" sz="3200" b="1" spc="-150" dirty="0">
                <a:solidFill>
                  <a:schemeClr val="tx1"/>
                </a:solidFill>
                <a:latin typeface="ae_AlMateen" pitchFamily="2" charset="-78"/>
                <a:cs typeface="ae_AlMateen" pitchFamily="2" charset="-78"/>
              </a:rPr>
              <a:t>Graphic Representation of Numerical Data</a:t>
            </a:r>
            <a:endParaRPr lang="ar-EG" sz="3200" b="1"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262979"/>
          </a:xfrm>
          <a:prstGeom prst="rect">
            <a:avLst/>
          </a:prstGeom>
          <a:noFill/>
        </p:spPr>
        <p:txBody>
          <a:bodyPr wrap="square">
            <a:spAutoFit/>
          </a:bodyPr>
          <a:lstStyle/>
          <a:p>
            <a:pPr algn="just"/>
            <a:r>
              <a:rPr lang="ar-SA" sz="2800" dirty="0" smtClean="0"/>
              <a:t>هو عبارة عن مجموعة من الأعمدة المتلاصقة يمثل ارتفاع كل منها تكرارا معيناً، وذلك في حالة تساوى فئات التوزيع. ويتم رسم المدرج التكراري بواسطة محورين متعامدين، ويختص المحور الأفقي عادة بتمثيل الفئات، ولا يلزم أن يبدأ بنقطة الصفر. والمحور الراسي يختص بتمثيل التكرارات، ويأخذ مقياسا تدريجيا مناسباً بحيث يسمح بظهور أكبر تكرارا في الجدول، مع ملاحظة أن التدريج يبدأ من الصفر.</a:t>
            </a:r>
          </a:p>
          <a:p>
            <a:pPr algn="just"/>
            <a:r>
              <a:rPr lang="ar-SA" sz="2800" dirty="0" smtClean="0"/>
              <a:t>ونلاحظ في المدرج التكراري تساوى الفئات على المحور الأفقي واختلاف التكرارات على المحور الراسي، ومن ثم اختلاف أطوال الأعمدة، إذ أن الأساس في رسم المدرج التكراري أن تتناسب مساحات الأعمدة مع قيم التكرارات.</a:t>
            </a:r>
          </a:p>
          <a:p>
            <a:pPr algn="just"/>
            <a:r>
              <a:rPr lang="ar-SA" sz="2800" dirty="0" smtClean="0"/>
              <a:t>إما اذا لم تكن الفئات متساوية، فلابد لنا من تعديل التكرارات بحيث تتناسب ارتفاعات الأعمدة مع التكرارات المعدلة، ويتم هذا بقسمة التكرار الأصلي على طول الفئة، وتسمى هذه العملية بتعديل التكرارات، كما نلجأ إلى ضرب الناتج في نسبة مبالغة ثابتة طبقاً لمقتضيات الرسم.</a:t>
            </a:r>
            <a:endParaRPr lang="ar-SA" sz="2800" dirty="0"/>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المدرج التكراري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Histogram</a:t>
            </a:r>
            <a:endParaRPr lang="ar-EG" sz="3200" b="1" dirty="0">
              <a:solidFill>
                <a:schemeClr val="tx1"/>
              </a:solidFill>
            </a:endParaRPr>
          </a:p>
        </p:txBody>
      </p:sp>
    </p:spTree>
    <p:extLst>
      <p:ext uri="{BB962C8B-B14F-4D97-AF65-F5344CB8AC3E}">
        <p14:creationId xmlns:p14="http://schemas.microsoft.com/office/powerpoint/2010/main" val="3079610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أنماط من المدرج التكراري</a:t>
            </a:r>
            <a:endParaRPr lang="ar-EG" sz="2400" b="1" dirty="0">
              <a:solidFill>
                <a:srgbClr val="002060"/>
              </a:solidFill>
            </a:endParaRPr>
          </a:p>
        </p:txBody>
      </p:sp>
      <p:pic>
        <p:nvPicPr>
          <p:cNvPr id="1026" name="Picture 2" descr="http://mars.wiwi.hu-berlin.de/mediawiki/mmstat_ar/images/0/01/Fe_22_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705600" cy="536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904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a:solidFill>
                  <a:srgbClr val="002060"/>
                </a:solidFill>
              </a:rPr>
              <a:t>أنماط من المدرج </a:t>
            </a:r>
            <a:r>
              <a:rPr lang="ar-SA" sz="2400" b="1" dirty="0" smtClean="0">
                <a:solidFill>
                  <a:srgbClr val="002060"/>
                </a:solidFill>
              </a:rPr>
              <a:t>التكراري</a:t>
            </a:r>
            <a:endParaRPr lang="ar-EG" sz="2400" b="1" dirty="0">
              <a:solidFill>
                <a:srgbClr val="002060"/>
              </a:solidFill>
            </a:endParaRPr>
          </a:p>
        </p:txBody>
      </p:sp>
      <p:pic>
        <p:nvPicPr>
          <p:cNvPr id="5" name="Picture 4"/>
          <p:cNvPicPr>
            <a:picLocks noChangeAspect="1"/>
          </p:cNvPicPr>
          <p:nvPr/>
        </p:nvPicPr>
        <p:blipFill>
          <a:blip r:embed="rId2"/>
          <a:stretch>
            <a:fillRect/>
          </a:stretch>
        </p:blipFill>
        <p:spPr>
          <a:xfrm>
            <a:off x="1066800" y="692932"/>
            <a:ext cx="7597488" cy="5142915"/>
          </a:xfrm>
          <a:prstGeom prst="rect">
            <a:avLst/>
          </a:prstGeom>
        </p:spPr>
      </p:pic>
    </p:spTree>
    <p:extLst>
      <p:ext uri="{BB962C8B-B14F-4D97-AF65-F5344CB8AC3E}">
        <p14:creationId xmlns:p14="http://schemas.microsoft.com/office/powerpoint/2010/main" val="3800616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a:solidFill>
                  <a:srgbClr val="002060"/>
                </a:solidFill>
              </a:rPr>
              <a:t>أنماط من المدرج </a:t>
            </a:r>
            <a:r>
              <a:rPr lang="ar-SA" sz="2400" b="1" dirty="0" smtClean="0">
                <a:solidFill>
                  <a:srgbClr val="002060"/>
                </a:solidFill>
              </a:rPr>
              <a:t>التكراري</a:t>
            </a:r>
            <a:endParaRPr lang="ar-EG" sz="2400" b="1" dirty="0">
              <a:solidFill>
                <a:srgbClr val="002060"/>
              </a:solidFill>
            </a:endParaRPr>
          </a:p>
        </p:txBody>
      </p:sp>
      <p:pic>
        <p:nvPicPr>
          <p:cNvPr id="2050" name="Picture 2" descr="http://upload.wikimedia.org/wikipedia/commons/thumb/c/c3/Histogram_of_arrivals_per_minute.svg/614px-Histogram_of_arrivals_per_minut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400"/>
            <a:ext cx="7467600" cy="495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4001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262979"/>
          </a:xfrm>
          <a:prstGeom prst="rect">
            <a:avLst/>
          </a:prstGeom>
          <a:noFill/>
        </p:spPr>
        <p:txBody>
          <a:bodyPr wrap="square">
            <a:spAutoFit/>
          </a:bodyPr>
          <a:lstStyle/>
          <a:p>
            <a:pPr algn="just"/>
            <a:r>
              <a:rPr lang="ar-SA" sz="2800" dirty="0" smtClean="0"/>
              <a:t>نلجأ إلى تمثيل البيانات بما يسمى بالمضلع التكراري، وذلك في حالة اذا اردنا تمثيل </a:t>
            </a:r>
            <a:r>
              <a:rPr lang="ar-SA" sz="2800" b="1" dirty="0" smtClean="0">
                <a:solidFill>
                  <a:srgbClr val="C00000"/>
                </a:solidFill>
              </a:rPr>
              <a:t>توزيعين تكرارين بيانياً </a:t>
            </a:r>
            <a:r>
              <a:rPr lang="ar-SA" sz="2800" dirty="0" smtClean="0"/>
              <a:t>على المحور نفسه عن طرق مدرجيهما التكرارين بقصد أجزاء </a:t>
            </a:r>
            <a:r>
              <a:rPr lang="ar-SA" sz="2800" b="1" dirty="0" smtClean="0">
                <a:solidFill>
                  <a:srgbClr val="C00000"/>
                </a:solidFill>
              </a:rPr>
              <a:t>المقارنة بينهما</a:t>
            </a:r>
            <a:r>
              <a:rPr lang="ar-SA" sz="2800" dirty="0" smtClean="0"/>
              <a:t>، فإننا نجد أن المستطيلات المتناظرة ( التي تمثل أعمدة الفيات) تتداخل مع بعضها البعض مما يصعب معه إجراء المقارنة والتمييز بين التوزيعيين كما في .</a:t>
            </a:r>
          </a:p>
          <a:p>
            <a:pPr algn="just"/>
            <a:r>
              <a:rPr lang="ar-SA" sz="2800" dirty="0" smtClean="0"/>
              <a:t>ونحصل عليه بتقسيم المحورين كما في حالة المدرج التكراري تماماً، ثم ننصف كل  فئة في نقطة تسمى مركز الفئة.</a:t>
            </a:r>
          </a:p>
          <a:p>
            <a:pPr algn="just"/>
            <a:r>
              <a:rPr lang="ar-SA" sz="2800" b="1" dirty="0" smtClean="0">
                <a:solidFill>
                  <a:srgbClr val="FF0000"/>
                </a:solidFill>
              </a:rPr>
              <a:t>ومركز الفئة </a:t>
            </a:r>
            <a:r>
              <a:rPr lang="ar-SA" sz="2800" dirty="0" smtClean="0"/>
              <a:t>هو النقطة الوسطى التي تقع على بعدين متساويين من بداية الفئة ونهايتها، ولتعيين مركز الفئة نتبع أي من القواعد التالية:</a:t>
            </a:r>
          </a:p>
          <a:p>
            <a:pPr algn="ctr"/>
            <a:r>
              <a:rPr lang="ar-SA" sz="2800" b="1" dirty="0" smtClean="0">
                <a:solidFill>
                  <a:srgbClr val="002060"/>
                </a:solidFill>
              </a:rPr>
              <a:t>مركز الفئة = الحد الأدنى للفئة + نصف طول الفئة.</a:t>
            </a:r>
          </a:p>
          <a:p>
            <a:pPr algn="ctr"/>
            <a:r>
              <a:rPr lang="ar-SA" sz="2800" b="1" dirty="0">
                <a:solidFill>
                  <a:srgbClr val="002060"/>
                </a:solidFill>
              </a:rPr>
              <a:t>مركز الفئة = الحد </a:t>
            </a:r>
            <a:r>
              <a:rPr lang="ar-SA" sz="2800" b="1" dirty="0" smtClean="0">
                <a:solidFill>
                  <a:srgbClr val="002060"/>
                </a:solidFill>
              </a:rPr>
              <a:t>الأعلى </a:t>
            </a:r>
            <a:r>
              <a:rPr lang="ar-SA" sz="2800" b="1" dirty="0">
                <a:solidFill>
                  <a:srgbClr val="002060"/>
                </a:solidFill>
              </a:rPr>
              <a:t>للفئة + نصف طول الفئة.</a:t>
            </a:r>
          </a:p>
          <a:p>
            <a:pPr algn="ctr"/>
            <a:r>
              <a:rPr lang="ar-SA" sz="2800" b="1" dirty="0" smtClean="0">
                <a:solidFill>
                  <a:srgbClr val="002060"/>
                </a:solidFill>
              </a:rPr>
              <a:t>مركز </a:t>
            </a:r>
            <a:r>
              <a:rPr lang="ar-SA" sz="2800" b="1" dirty="0">
                <a:solidFill>
                  <a:srgbClr val="002060"/>
                </a:solidFill>
              </a:rPr>
              <a:t>الفئة = </a:t>
            </a:r>
            <a:r>
              <a:rPr lang="ar-SA" sz="2800" b="1" dirty="0" smtClean="0">
                <a:solidFill>
                  <a:srgbClr val="002060"/>
                </a:solidFill>
              </a:rPr>
              <a:t>(الحد </a:t>
            </a:r>
            <a:r>
              <a:rPr lang="ar-SA" sz="2800" b="1" dirty="0">
                <a:solidFill>
                  <a:srgbClr val="002060"/>
                </a:solidFill>
              </a:rPr>
              <a:t>الأدنى للفئة </a:t>
            </a:r>
            <a:r>
              <a:rPr lang="ar-SA" sz="2800" b="1" dirty="0" smtClean="0">
                <a:solidFill>
                  <a:srgbClr val="002060"/>
                </a:solidFill>
              </a:rPr>
              <a:t>+ </a:t>
            </a:r>
            <a:r>
              <a:rPr lang="ar-SA" sz="2800" b="1" dirty="0">
                <a:solidFill>
                  <a:srgbClr val="002060"/>
                </a:solidFill>
              </a:rPr>
              <a:t>الحد الأعلى </a:t>
            </a:r>
            <a:r>
              <a:rPr lang="ar-SA" sz="2800" b="1" dirty="0" smtClean="0">
                <a:solidFill>
                  <a:srgbClr val="002060"/>
                </a:solidFill>
              </a:rPr>
              <a:t>للفئة) / 2.</a:t>
            </a:r>
            <a:endParaRPr lang="ar-SA" sz="2800" b="1" dirty="0">
              <a:solidFill>
                <a:srgbClr val="002060"/>
              </a:solidFill>
            </a:endParaRPr>
          </a:p>
          <a:p>
            <a:pPr algn="just"/>
            <a:endParaRPr lang="ar-SA" sz="2800" dirty="0"/>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المضلع التكراري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Frequency Polygon</a:t>
            </a:r>
            <a:endParaRPr lang="ar-EG" sz="3200" b="1" dirty="0">
              <a:solidFill>
                <a:schemeClr val="tx1"/>
              </a:solidFill>
            </a:endParaRPr>
          </a:p>
        </p:txBody>
      </p:sp>
    </p:spTree>
    <p:extLst>
      <p:ext uri="{BB962C8B-B14F-4D97-AF65-F5344CB8AC3E}">
        <p14:creationId xmlns:p14="http://schemas.microsoft.com/office/powerpoint/2010/main" val="6594381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المضلع التكراري</a:t>
            </a:r>
            <a:endParaRPr lang="ar-EG" sz="2400" b="1" dirty="0">
              <a:solidFill>
                <a:srgbClr val="002060"/>
              </a:solidFill>
            </a:endParaRPr>
          </a:p>
        </p:txBody>
      </p:sp>
      <p:grpSp>
        <p:nvGrpSpPr>
          <p:cNvPr id="5" name="Group 4"/>
          <p:cNvGrpSpPr/>
          <p:nvPr/>
        </p:nvGrpSpPr>
        <p:grpSpPr>
          <a:xfrm>
            <a:off x="1143000" y="914400"/>
            <a:ext cx="7086600" cy="5334000"/>
            <a:chOff x="1143000" y="914400"/>
            <a:chExt cx="7086600" cy="5334000"/>
          </a:xfrm>
        </p:grpSpPr>
        <p:pic>
          <p:nvPicPr>
            <p:cNvPr id="4098" name="Picture 2" descr="https://encrypted-tbn0.gstatic.com/images?q=tbn:ANd9GcQKTrH6nhd-Hqni-X_ZntxKiVQIEfOkHZ0MWy65TuHu791FHZno5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400"/>
              <a:ext cx="7086600"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446059" y="5715000"/>
              <a:ext cx="152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2791755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832092"/>
          </a:xfrm>
          <a:prstGeom prst="rect">
            <a:avLst/>
          </a:prstGeom>
          <a:noFill/>
        </p:spPr>
        <p:txBody>
          <a:bodyPr wrap="square">
            <a:spAutoFit/>
          </a:bodyPr>
          <a:lstStyle/>
          <a:p>
            <a:pPr algn="just"/>
            <a:r>
              <a:rPr lang="ar-SA" sz="2800" dirty="0" smtClean="0"/>
              <a:t>ويستحسن إقفال المضلع التكراري مع المحور الأفقي، وذلك بأخذ فئة سابقة للفئة الأولى ومساوية لها في الطول، وفئة لاحقة للفئة الأخيرة ومساوية لها في الطول، وتكرار كل منهما صفر، ونحدد مركز كل منهما ونصلهما بطرفي المضلع فيتم إقفاله.</a:t>
            </a:r>
          </a:p>
          <a:p>
            <a:pPr algn="just"/>
            <a:r>
              <a:rPr lang="ar-SA" sz="2800" dirty="0" smtClean="0"/>
              <a:t>ويمكن رسم المضلع </a:t>
            </a:r>
            <a:r>
              <a:rPr lang="ar-SA" sz="2800" dirty="0"/>
              <a:t>التكراري </a:t>
            </a:r>
            <a:r>
              <a:rPr lang="ar-SA" sz="2800" dirty="0" smtClean="0"/>
              <a:t>من المدرج التكراري، وذلك بتنصيف قمم المستطيلات وتوصيل منتصفات هذه القمم بخطوط مستقيمة، مع إقفال الشكل عند بدايته ونهايته بالطريقة السابقة نفسها، ويلاحظ أن المساحة المحصورة اسفل المضلع </a:t>
            </a:r>
            <a:r>
              <a:rPr lang="ar-SA" sz="2800" dirty="0"/>
              <a:t>التكراري </a:t>
            </a:r>
            <a:r>
              <a:rPr lang="ar-SA" sz="2800" dirty="0" smtClean="0"/>
              <a:t>تساوى تماما المساحة المحصورة تحت المدرج التكراري.</a:t>
            </a:r>
          </a:p>
          <a:p>
            <a:pPr algn="just"/>
            <a:r>
              <a:rPr lang="ar-SA" sz="2800" dirty="0" smtClean="0"/>
              <a:t>وفى حالة الفئات غر المتساوية نتيع طريقة التكرارات المعدلة بدلا من التكرارات الأصلية على المحور الرأسي، وذلك بعد تعديل التكرارات كما سبق التوضيح. </a:t>
            </a:r>
          </a:p>
          <a:p>
            <a:pPr algn="just"/>
            <a:endParaRPr lang="ar-SA" sz="2800" dirty="0" smtClean="0"/>
          </a:p>
          <a:p>
            <a:pPr algn="just"/>
            <a:endParaRPr lang="ar-SA" sz="2800" dirty="0"/>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المضلع التكراري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Frequency Polygon</a:t>
            </a:r>
            <a:endParaRPr lang="ar-EG" sz="3200" b="1" dirty="0">
              <a:solidFill>
                <a:schemeClr val="tx1"/>
              </a:solidFill>
            </a:endParaRPr>
          </a:p>
        </p:txBody>
      </p:sp>
    </p:spTree>
    <p:extLst>
      <p:ext uri="{BB962C8B-B14F-4D97-AF65-F5344CB8AC3E}">
        <p14:creationId xmlns:p14="http://schemas.microsoft.com/office/powerpoint/2010/main" val="1294584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المضلع التكراري والمدرج التكراري</a:t>
            </a:r>
            <a:endParaRPr lang="ar-EG" sz="2400" b="1" dirty="0">
              <a:solidFill>
                <a:srgbClr val="002060"/>
              </a:solidFill>
            </a:endParaRPr>
          </a:p>
        </p:txBody>
      </p:sp>
      <p:pic>
        <p:nvPicPr>
          <p:cNvPr id="6" name="Picture 5"/>
          <p:cNvPicPr>
            <a:picLocks noChangeAspect="1"/>
          </p:cNvPicPr>
          <p:nvPr/>
        </p:nvPicPr>
        <p:blipFill rotWithShape="1">
          <a:blip r:embed="rId2"/>
          <a:srcRect l="4346" t="5532" r="6135" b="7978"/>
          <a:stretch/>
        </p:blipFill>
        <p:spPr>
          <a:xfrm>
            <a:off x="914400" y="662175"/>
            <a:ext cx="8313952" cy="5085233"/>
          </a:xfrm>
          <a:prstGeom prst="rect">
            <a:avLst/>
          </a:prstGeom>
        </p:spPr>
      </p:pic>
    </p:spTree>
    <p:extLst>
      <p:ext uri="{BB962C8B-B14F-4D97-AF65-F5344CB8AC3E}">
        <p14:creationId xmlns:p14="http://schemas.microsoft.com/office/powerpoint/2010/main" val="16704316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724644"/>
          </a:xfrm>
          <a:prstGeom prst="rect">
            <a:avLst/>
          </a:prstGeom>
          <a:noFill/>
        </p:spPr>
        <p:txBody>
          <a:bodyPr wrap="square">
            <a:spAutoFit/>
          </a:bodyPr>
          <a:lstStyle/>
          <a:p>
            <a:pPr algn="just"/>
            <a:r>
              <a:rPr lang="ar-SA" sz="2550" dirty="0" smtClean="0"/>
              <a:t>ينتج المنحنى التكراري من تمثيل مراكز الفئات على المحور الأفقي، والتكرارات على المحور الرأسي نعين عددا من النقط تمثل رؤوس المضلع التكراري، ونقوم برسم منحنى ممهد يمر بمعظم النقاط. والملاحظ انه نتيجة لعملية التمهيد، فان المساحة الواقعة تحت المنحنى لا تساوى بالضرورة المساحة الواقعة تحت المضلع التكراري. </a:t>
            </a:r>
          </a:p>
          <a:p>
            <a:pPr algn="just"/>
            <a:r>
              <a:rPr lang="ar-SA" sz="2550" dirty="0" smtClean="0"/>
              <a:t>وتستخدم أربعة خصائص لتعريف التوزيعات التكرارية والتفريق بينها، والتي تختلف فيما بينها على أساس خاصية أو اكثر من هذه الخصائص الأربعة وهى:</a:t>
            </a:r>
          </a:p>
          <a:p>
            <a:pPr algn="just"/>
            <a:r>
              <a:rPr lang="ar-SA" sz="2550" b="1" i="1" dirty="0" smtClean="0">
                <a:solidFill>
                  <a:srgbClr val="009900"/>
                </a:solidFill>
              </a:rPr>
              <a:t>1- القيمة الوسطى أو القيمة المركزية </a:t>
            </a:r>
            <a:r>
              <a:rPr lang="en-US" sz="2550" b="1" i="1" dirty="0" smtClean="0">
                <a:solidFill>
                  <a:srgbClr val="009900"/>
                </a:solidFill>
              </a:rPr>
              <a:t>Central Location</a:t>
            </a:r>
            <a:r>
              <a:rPr lang="ar-SA" sz="2550" b="1" i="1" dirty="0" smtClean="0">
                <a:solidFill>
                  <a:srgbClr val="009900"/>
                </a:solidFill>
              </a:rPr>
              <a:t>:</a:t>
            </a:r>
          </a:p>
          <a:p>
            <a:pPr algn="just"/>
            <a:r>
              <a:rPr lang="ar-SA" sz="2550" dirty="0" smtClean="0"/>
              <a:t>وتشير إلى قيمة محددة عند وسط التوزيع، والمقاييس التي تستخدم لحساب هذه القيمة تسمى بالمتوسطات </a:t>
            </a:r>
            <a:r>
              <a:rPr lang="en-US" sz="2550" dirty="0" smtClean="0"/>
              <a:t>Averages</a:t>
            </a:r>
            <a:r>
              <a:rPr lang="ar-SA" sz="2550" dirty="0" smtClean="0"/>
              <a:t> ومنها الوسط الحسابي والوسيط والمنوال.........</a:t>
            </a:r>
          </a:p>
          <a:p>
            <a:pPr algn="just"/>
            <a:r>
              <a:rPr lang="ar-SA" sz="2550" b="1" i="1" dirty="0" smtClean="0">
                <a:solidFill>
                  <a:srgbClr val="009900"/>
                </a:solidFill>
              </a:rPr>
              <a:t>2- التشتت أو الاختلاف </a:t>
            </a:r>
            <a:r>
              <a:rPr lang="en-US" sz="2550" b="1" i="1" dirty="0" smtClean="0">
                <a:solidFill>
                  <a:srgbClr val="009900"/>
                </a:solidFill>
              </a:rPr>
              <a:t>Variation</a:t>
            </a:r>
            <a:r>
              <a:rPr lang="ar-SA" sz="2550" b="1" i="1" dirty="0" smtClean="0">
                <a:solidFill>
                  <a:srgbClr val="009900"/>
                </a:solidFill>
              </a:rPr>
              <a:t>:</a:t>
            </a:r>
          </a:p>
          <a:p>
            <a:pPr algn="just"/>
            <a:r>
              <a:rPr lang="ar-SA" sz="2550" dirty="0" smtClean="0"/>
              <a:t>ونعنى بذلك درجة تركز أو عدم تركز القيم المختلفة للظاهرة المدروسة حوب قيمتها الوسطى، فكلما زاد التركز كلما قل التشتت، وكلما كانت الظاهرة اكثر تجانساً، وهناك العديد من مقاييس التشتت مثل المدى، والانحراف المتوسط، والانحراف المعياري.</a:t>
            </a:r>
          </a:p>
          <a:p>
            <a:pPr algn="just"/>
            <a:endParaRPr lang="ar-SA" sz="2800" dirty="0"/>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المنحني التكراري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Frequency Curve</a:t>
            </a:r>
            <a:endParaRPr lang="ar-EG" sz="3200" b="1" dirty="0">
              <a:solidFill>
                <a:schemeClr val="tx1"/>
              </a:solidFill>
            </a:endParaRPr>
          </a:p>
        </p:txBody>
      </p:sp>
    </p:spTree>
    <p:extLst>
      <p:ext uri="{BB962C8B-B14F-4D97-AF65-F5344CB8AC3E}">
        <p14:creationId xmlns:p14="http://schemas.microsoft.com/office/powerpoint/2010/main" val="1002029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المنحنى التكراري</a:t>
            </a:r>
            <a:endParaRPr lang="ar-EG" sz="2400" b="1" dirty="0">
              <a:solidFill>
                <a:srgbClr val="002060"/>
              </a:solidFill>
            </a:endParaRPr>
          </a:p>
        </p:txBody>
      </p:sp>
      <p:grpSp>
        <p:nvGrpSpPr>
          <p:cNvPr id="5" name="Group 4"/>
          <p:cNvGrpSpPr/>
          <p:nvPr/>
        </p:nvGrpSpPr>
        <p:grpSpPr>
          <a:xfrm>
            <a:off x="1904999" y="775208"/>
            <a:ext cx="5909113" cy="5396992"/>
            <a:chOff x="1904999" y="775208"/>
            <a:chExt cx="5909113" cy="5396992"/>
          </a:xfrm>
        </p:grpSpPr>
        <p:pic>
          <p:nvPicPr>
            <p:cNvPr id="1026" name="Picture 2" descr="http://www.arab-ency.com/servers/gallery/133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9" y="775208"/>
              <a:ext cx="5909113" cy="53969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00600" y="5715000"/>
              <a:ext cx="1143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6169359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286062"/>
          </a:xfrm>
          <a:prstGeom prst="rect">
            <a:avLst/>
          </a:prstGeom>
          <a:noFill/>
        </p:spPr>
        <p:txBody>
          <a:bodyPr wrap="square">
            <a:spAutoFit/>
          </a:bodyPr>
          <a:lstStyle/>
          <a:p>
            <a:pPr algn="just"/>
            <a:r>
              <a:rPr lang="ar-SA" sz="2250" b="1" i="1" dirty="0" smtClean="0">
                <a:solidFill>
                  <a:srgbClr val="009900"/>
                </a:solidFill>
              </a:rPr>
              <a:t>3- الالتواء  </a:t>
            </a:r>
            <a:r>
              <a:rPr lang="en-US" sz="2250" b="1" i="1" dirty="0" smtClean="0">
                <a:solidFill>
                  <a:srgbClr val="009900"/>
                </a:solidFill>
              </a:rPr>
              <a:t>Skewness</a:t>
            </a:r>
            <a:r>
              <a:rPr lang="ar-SA" sz="2250" b="1" i="1" dirty="0" smtClean="0">
                <a:solidFill>
                  <a:srgbClr val="009900"/>
                </a:solidFill>
              </a:rPr>
              <a:t>:</a:t>
            </a:r>
          </a:p>
          <a:p>
            <a:pPr algn="just"/>
            <a:r>
              <a:rPr lang="ar-SA" sz="2250" dirty="0" smtClean="0"/>
              <a:t>وتشير هذه الخاصية إلى مدى تماثل التوزيع أو بعده عن التماثل، والتوزيع المتماثل </a:t>
            </a:r>
            <a:r>
              <a:rPr lang="en-US" sz="2250" dirty="0" smtClean="0"/>
              <a:t>Symmetrical</a:t>
            </a:r>
            <a:r>
              <a:rPr lang="ar-SA" sz="2250" dirty="0" smtClean="0"/>
              <a:t> هو التوزيع الذى تقسمه القيمة الوسطى إلى </a:t>
            </a:r>
            <a:r>
              <a:rPr lang="ar-SA" sz="2250" dirty="0"/>
              <a:t>قسمين </a:t>
            </a:r>
            <a:r>
              <a:rPr lang="ar-SA" sz="2250" dirty="0" smtClean="0"/>
              <a:t>متطابقين، ، ويكون تزايد أو تناقص التكرارات متشابهاً ومنتظماً على جانبي المحور المقام عند وسط التوزيع.</a:t>
            </a:r>
          </a:p>
          <a:p>
            <a:pPr algn="just"/>
            <a:r>
              <a:rPr lang="ar-SA" sz="2250" dirty="0" smtClean="0"/>
              <a:t>إما التوزيعات غير المتماثلة </a:t>
            </a:r>
            <a:r>
              <a:rPr lang="en-US" sz="2250" dirty="0" smtClean="0"/>
              <a:t>Asymmetrical Distributions</a:t>
            </a:r>
            <a:r>
              <a:rPr lang="ar-SA" sz="2250" dirty="0" smtClean="0"/>
              <a:t> فهي التي تتزايد أو تتناقص فيها التكرارات بشكل غير منتظم على جانبي المحور المقام عند وسط التوزيع. واذا كانت التكرارات كبيرة فيه تميل إلى التركز عند فئاته الدنيا، قيل: أن هذا التوزيع غير متماثل وبالتالي فان هذه الظاهرة التي يمثلها هذا التوزيع موجبة الالتواء </a:t>
            </a:r>
            <a:r>
              <a:rPr lang="en-US" sz="2250" dirty="0" smtClean="0"/>
              <a:t>Positive Skewness</a:t>
            </a:r>
            <a:r>
              <a:rPr lang="ar-SA" sz="2250" dirty="0" smtClean="0"/>
              <a:t>، وعلى العكس اذا كانت التكرارات الكبيرة تميل إلى التركز عند فئات التوزيع العليا فان هذا التوزيع يكون سالب الالتواء </a:t>
            </a:r>
            <a:r>
              <a:rPr lang="en-US" sz="2250" dirty="0" smtClean="0"/>
              <a:t>Negative Skewness</a:t>
            </a:r>
            <a:r>
              <a:rPr lang="ar-SA" sz="2250" dirty="0" smtClean="0"/>
              <a:t>.</a:t>
            </a:r>
          </a:p>
          <a:p>
            <a:pPr algn="just"/>
            <a:r>
              <a:rPr lang="ar-SA" sz="2250" dirty="0" smtClean="0"/>
              <a:t> </a:t>
            </a:r>
            <a:r>
              <a:rPr lang="ar-SA" sz="2250" b="1" i="1" dirty="0" smtClean="0">
                <a:solidFill>
                  <a:srgbClr val="009900"/>
                </a:solidFill>
              </a:rPr>
              <a:t>4- التفرطح </a:t>
            </a:r>
            <a:r>
              <a:rPr lang="en-US" sz="2250" b="1" i="1" dirty="0" smtClean="0">
                <a:solidFill>
                  <a:srgbClr val="009900"/>
                </a:solidFill>
              </a:rPr>
              <a:t>Kurtosis</a:t>
            </a:r>
            <a:r>
              <a:rPr lang="ar-SA" sz="2250" b="1" i="1" dirty="0" smtClean="0">
                <a:solidFill>
                  <a:srgbClr val="009900"/>
                </a:solidFill>
              </a:rPr>
              <a:t>:</a:t>
            </a:r>
          </a:p>
          <a:p>
            <a:pPr algn="just"/>
            <a:r>
              <a:rPr lang="ar-SA" sz="2250" dirty="0" smtClean="0"/>
              <a:t>ونعنى بذلك مدى اختلاف التوزيع التكراري للظاهرة عن التوزيع المعروف: بالتوزيع العادي </a:t>
            </a:r>
            <a:r>
              <a:rPr lang="en-US" sz="2250" dirty="0" smtClean="0"/>
              <a:t>Normal (Mesokurtic) Distributions</a:t>
            </a:r>
            <a:r>
              <a:rPr lang="ar-SA" sz="2250" dirty="0" smtClean="0"/>
              <a:t> فاذا كان التوزيع التكراري اكثر تحدبا عند قمته أو قيمته المركزية وكذلك تلك القيمة اعلى منها للتوزيع المعتاد قيل: أن هذا التوزيع مدببا </a:t>
            </a:r>
            <a:r>
              <a:rPr lang="en-US" sz="2250" dirty="0" smtClean="0"/>
              <a:t>Leptokurtic</a:t>
            </a:r>
            <a:r>
              <a:rPr lang="ar-SA" sz="2250" dirty="0" smtClean="0"/>
              <a:t>، وعلى العكس اذا كانت قيمة التوزيع التكراري للظاهرة اكثر استقامة وادنى قيمة منها للتوزيع العادي قيل: هذا التوزيع مفرطحا </a:t>
            </a:r>
            <a:r>
              <a:rPr lang="en-US" sz="2250" dirty="0" smtClean="0"/>
              <a:t>Platykurtic</a:t>
            </a:r>
            <a:r>
              <a:rPr lang="ar-SA" sz="2250" dirty="0" smtClean="0"/>
              <a:t>.</a:t>
            </a:r>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المنحني التكراري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Frequency Curve</a:t>
            </a:r>
            <a:endParaRPr lang="ar-EG" sz="3200" b="1" dirty="0">
              <a:solidFill>
                <a:schemeClr val="tx1"/>
              </a:solidFill>
            </a:endParaRPr>
          </a:p>
        </p:txBody>
      </p:sp>
    </p:spTree>
    <p:extLst>
      <p:ext uri="{BB962C8B-B14F-4D97-AF65-F5344CB8AC3E}">
        <p14:creationId xmlns:p14="http://schemas.microsoft.com/office/powerpoint/2010/main" val="2457853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التوزيعات التكرارية</a:t>
            </a:r>
            <a:endParaRPr lang="ar-EG" sz="2400" b="1" dirty="0">
              <a:solidFill>
                <a:srgbClr val="002060"/>
              </a:solidFill>
            </a:endParaRPr>
          </a:p>
        </p:txBody>
      </p:sp>
      <p:pic>
        <p:nvPicPr>
          <p:cNvPr id="6" name="Picture 2" descr="http://edara-eg.net/new_p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83555"/>
            <a:ext cx="7689602" cy="5564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8606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انحراف التوزيع التكراري</a:t>
            </a:r>
            <a:endParaRPr lang="ar-EG" sz="2400" b="1" dirty="0">
              <a:solidFill>
                <a:srgbClr val="002060"/>
              </a:solidFill>
            </a:endParaRPr>
          </a:p>
        </p:txBody>
      </p:sp>
      <p:pic>
        <p:nvPicPr>
          <p:cNvPr id="2050" name="Picture 2" descr="http://edara-eg.net/new_pa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85950"/>
            <a:ext cx="7086600" cy="56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0574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الالتواء </a:t>
            </a:r>
            <a:endParaRPr lang="ar-EG" sz="2400" b="1" dirty="0">
              <a:solidFill>
                <a:srgbClr val="002060"/>
              </a:solidFill>
            </a:endParaRPr>
          </a:p>
        </p:txBody>
      </p:sp>
      <p:grpSp>
        <p:nvGrpSpPr>
          <p:cNvPr id="5" name="Group 4"/>
          <p:cNvGrpSpPr>
            <a:grpSpLocks/>
          </p:cNvGrpSpPr>
          <p:nvPr/>
        </p:nvGrpSpPr>
        <p:grpSpPr bwMode="auto">
          <a:xfrm>
            <a:off x="457200" y="1295400"/>
            <a:ext cx="9144000" cy="3786187"/>
            <a:chOff x="0" y="3071813"/>
            <a:chExt cx="9144000" cy="3786187"/>
          </a:xfrm>
        </p:grpSpPr>
        <p:pic>
          <p:nvPicPr>
            <p:cNvPr id="6" name="Picture 5" descr="Skewness_Statistics_svg_.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71813"/>
              <a:ext cx="91440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rot="16200000" flipH="1">
              <a:off x="4645819" y="4750594"/>
              <a:ext cx="2571750" cy="71438"/>
            </a:xfrm>
            <a:prstGeom prst="line">
              <a:avLst/>
            </a:prstGeom>
            <a:ln w="57150">
              <a:solidFill>
                <a:srgbClr val="66006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1963738" y="4784725"/>
              <a:ext cx="2573338" cy="71437"/>
            </a:xfrm>
            <a:prstGeom prst="line">
              <a:avLst/>
            </a:prstGeom>
            <a:ln w="57150">
              <a:solidFill>
                <a:srgbClr val="66006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6954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التفرطح</a:t>
            </a:r>
            <a:endParaRPr lang="ar-EG" sz="2400" b="1" dirty="0">
              <a:solidFill>
                <a:srgbClr val="002060"/>
              </a:solidFill>
            </a:endParaRPr>
          </a:p>
        </p:txBody>
      </p:sp>
      <p:grpSp>
        <p:nvGrpSpPr>
          <p:cNvPr id="4" name="Group 3"/>
          <p:cNvGrpSpPr/>
          <p:nvPr/>
        </p:nvGrpSpPr>
        <p:grpSpPr>
          <a:xfrm>
            <a:off x="228600" y="1447800"/>
            <a:ext cx="9296400" cy="3540125"/>
            <a:chOff x="228600" y="1658938"/>
            <a:chExt cx="9296400" cy="3540125"/>
          </a:xfrm>
        </p:grpSpPr>
        <p:pic>
          <p:nvPicPr>
            <p:cNvPr id="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58938"/>
              <a:ext cx="9144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xplosion 2 9"/>
            <p:cNvSpPr/>
            <p:nvPr/>
          </p:nvSpPr>
          <p:spPr>
            <a:xfrm>
              <a:off x="5410200" y="1714500"/>
              <a:ext cx="2143125" cy="17145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400" b="1" dirty="0">
                  <a:solidFill>
                    <a:srgbClr val="FF0000"/>
                  </a:solidFill>
                  <a:latin typeface="Monotype Koufi" pitchFamily="2" charset="-78"/>
                  <a:ea typeface="Monotype Koufi" pitchFamily="2" charset="-78"/>
                  <a:cs typeface="Monotype Koufi" pitchFamily="2" charset="-78"/>
                </a:rPr>
                <a:t>منحنى مدبب</a:t>
              </a:r>
            </a:p>
          </p:txBody>
        </p:sp>
        <p:sp>
          <p:nvSpPr>
            <p:cNvPr id="11" name="Explosion 2 10"/>
            <p:cNvSpPr/>
            <p:nvPr/>
          </p:nvSpPr>
          <p:spPr>
            <a:xfrm>
              <a:off x="228600" y="1768288"/>
              <a:ext cx="2143125" cy="17145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400" b="1" dirty="0">
                  <a:solidFill>
                    <a:srgbClr val="FF0000"/>
                  </a:solidFill>
                  <a:latin typeface="Monotype Koufi" pitchFamily="2" charset="-78"/>
                  <a:ea typeface="Monotype Koufi" pitchFamily="2" charset="-78"/>
                  <a:cs typeface="Monotype Koufi" pitchFamily="2" charset="-78"/>
                </a:rPr>
                <a:t>منحنى مفرطح</a:t>
              </a:r>
            </a:p>
          </p:txBody>
        </p:sp>
      </p:grpSp>
    </p:spTree>
    <p:extLst>
      <p:ext uri="{BB962C8B-B14F-4D97-AF65-F5344CB8AC3E}">
        <p14:creationId xmlns:p14="http://schemas.microsoft.com/office/powerpoint/2010/main" val="438443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753600" cy="563563"/>
          </a:xfrm>
        </p:spPr>
        <p:txBody>
          <a:bodyPr/>
          <a:lstStyle/>
          <a:p>
            <a:pPr algn="ctr" rtl="1"/>
            <a:r>
              <a:rPr lang="ar-SA" sz="2400" b="1" dirty="0" smtClean="0">
                <a:solidFill>
                  <a:srgbClr val="002060"/>
                </a:solidFill>
              </a:rPr>
              <a:t>أشكال المنحنيات التكرارية</a:t>
            </a:r>
            <a:endParaRPr lang="ar-EG" sz="2400" b="1" dirty="0">
              <a:solidFill>
                <a:srgbClr val="002060"/>
              </a:solidFill>
            </a:endParaRPr>
          </a:p>
        </p:txBody>
      </p:sp>
      <p:pic>
        <p:nvPicPr>
          <p:cNvPr id="5" name="Picture 4"/>
          <p:cNvPicPr>
            <a:picLocks noChangeAspect="1"/>
          </p:cNvPicPr>
          <p:nvPr/>
        </p:nvPicPr>
        <p:blipFill>
          <a:blip r:embed="rId2"/>
          <a:stretch>
            <a:fillRect/>
          </a:stretch>
        </p:blipFill>
        <p:spPr>
          <a:xfrm rot="5400000">
            <a:off x="2234621" y="-304801"/>
            <a:ext cx="5284358" cy="7467602"/>
          </a:xfrm>
          <a:prstGeom prst="rect">
            <a:avLst/>
          </a:prstGeom>
        </p:spPr>
      </p:pic>
    </p:spTree>
    <p:extLst>
      <p:ext uri="{BB962C8B-B14F-4D97-AF65-F5344CB8AC3E}">
        <p14:creationId xmlns:p14="http://schemas.microsoft.com/office/powerpoint/2010/main" val="3209847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0" y="6172200"/>
            <a:ext cx="9753600" cy="53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sz="3000" b="1" dirty="0" smtClean="0">
                <a:solidFill>
                  <a:srgbClr val="002060"/>
                </a:solidFill>
              </a:rPr>
              <a:t>مع أطيب التمنيات بالنجاح والتوفيق            </a:t>
            </a:r>
            <a:r>
              <a:rPr lang="ar-SA" b="1" dirty="0" smtClean="0">
                <a:solidFill>
                  <a:srgbClr val="002060"/>
                </a:solidFill>
              </a:rPr>
              <a:t>د. حسن مرزوق السيد محمود</a:t>
            </a:r>
            <a:endParaRPr lang="ar-SA" b="1"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Refined">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ed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ed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ed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ed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ed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ed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2844</TotalTime>
  <Words>1568</Words>
  <Application>Microsoft Office PowerPoint</Application>
  <PresentationFormat>A4 Paper (210x297 mm)</PresentationFormat>
  <Paragraphs>102</Paragraphs>
  <Slides>30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ae_AlMateen</vt:lpstr>
      <vt:lpstr>Arial</vt:lpstr>
      <vt:lpstr>Calibri</vt:lpstr>
      <vt:lpstr>Monotype Koufi</vt:lpstr>
      <vt:lpstr>Times New Roman</vt:lpstr>
      <vt:lpstr>Wingdings</vt:lpstr>
      <vt:lpstr>Office Theme</vt:lpstr>
      <vt:lpstr>Refined</vt:lpstr>
      <vt:lpstr>PowerPoint Presentation</vt:lpstr>
      <vt:lpstr>ثم سنتحدث في موضوع  التمثيل البياني للتوزيعات العددية Graphic Representation of Numerical Data</vt:lpstr>
      <vt:lpstr>تبويب البيانات الجغرافية ......................................Tabulation Of Geographic Data</vt:lpstr>
      <vt:lpstr>تبويب البيانات الجغرافية ......................................Tabulation Of Geographic Data</vt:lpstr>
      <vt:lpstr>PowerPoint Presentation</vt:lpstr>
      <vt:lpstr>PowerPoint Presentation</vt:lpstr>
      <vt:lpstr>PowerPoint Presentation</vt:lpstr>
      <vt:lpstr>PowerPoint Presentation</vt:lpstr>
      <vt:lpstr>PowerPoint Presentation</vt:lpstr>
      <vt:lpstr>تبويب البيانات الجغرافية ......................................Tabulation Of Geographic Data</vt:lpstr>
      <vt:lpstr>PowerPoint Presentation</vt:lpstr>
      <vt:lpstr>عناصر هذا الموضوع : التمثيل البياني للتوزيعات العددية</vt:lpstr>
      <vt:lpstr>التمثيل البياني للتوزيعات العددية.......... Graphic Representation of Numerical Data</vt:lpstr>
      <vt:lpstr>المدرج التكراري ............................................................ Histogram</vt:lpstr>
      <vt:lpstr>أنماط من المدرج التكراري</vt:lpstr>
      <vt:lpstr>أنماط من المدرج التكراري</vt:lpstr>
      <vt:lpstr>أنماط من المدرج التكراري</vt:lpstr>
      <vt:lpstr>المضلع التكراري ................................................... Frequency Polygon</vt:lpstr>
      <vt:lpstr>المضلع التكراري</vt:lpstr>
      <vt:lpstr>المضلع التكراري ................................................... Frequency Polygon</vt:lpstr>
      <vt:lpstr>المضلع التكراري والمدرج التكراري</vt:lpstr>
      <vt:lpstr>المنحني التكراري ................................................... Frequency Curve</vt:lpstr>
      <vt:lpstr>المنحنى التكراري</vt:lpstr>
      <vt:lpstr>المنحني التكراري ................................................... Frequency Curve</vt:lpstr>
      <vt:lpstr>التوزيعات التكرارية</vt:lpstr>
      <vt:lpstr>انحراف التوزيع التكراري</vt:lpstr>
      <vt:lpstr>الالتواء </vt:lpstr>
      <vt:lpstr>التفرطح</vt:lpstr>
      <vt:lpstr>أشكال المنحنيات التكرارية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HASAN</cp:lastModifiedBy>
  <cp:revision>293</cp:revision>
  <dcterms:created xsi:type="dcterms:W3CDTF">2009-10-14T19:14:34Z</dcterms:created>
  <dcterms:modified xsi:type="dcterms:W3CDTF">2013-09-28T09:31:52Z</dcterms:modified>
</cp:coreProperties>
</file>