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00" r:id="rId2"/>
    <p:sldId id="419" r:id="rId3"/>
    <p:sldId id="357" r:id="rId4"/>
    <p:sldId id="359" r:id="rId5"/>
    <p:sldId id="358" r:id="rId6"/>
    <p:sldId id="360" r:id="rId7"/>
    <p:sldId id="361" r:id="rId8"/>
    <p:sldId id="363" r:id="rId9"/>
    <p:sldId id="362" r:id="rId10"/>
    <p:sldId id="364" r:id="rId11"/>
    <p:sldId id="365" r:id="rId12"/>
    <p:sldId id="368" r:id="rId13"/>
    <p:sldId id="366" r:id="rId14"/>
    <p:sldId id="370" r:id="rId15"/>
    <p:sldId id="369" r:id="rId16"/>
    <p:sldId id="371" r:id="rId17"/>
    <p:sldId id="367" r:id="rId18"/>
    <p:sldId id="372" r:id="rId19"/>
    <p:sldId id="373" r:id="rId20"/>
    <p:sldId id="374" r:id="rId21"/>
    <p:sldId id="375" r:id="rId22"/>
    <p:sldId id="410" r:id="rId23"/>
    <p:sldId id="376" r:id="rId24"/>
    <p:sldId id="379" r:id="rId25"/>
    <p:sldId id="378" r:id="rId26"/>
    <p:sldId id="377"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301" r:id="rId5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004" autoAdjust="0"/>
  </p:normalViewPr>
  <p:slideViewPr>
    <p:cSldViewPr>
      <p:cViewPr varScale="1">
        <p:scale>
          <a:sx n="71" d="100"/>
          <a:sy n="71" d="100"/>
        </p:scale>
        <p:origin x="1188"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KING%20FAISAL\&#1605;&#1602;&#1585;&#1585;&#1575;&#1578;%20&#1575;&#1604;&#1601;&#1589;&#1604;%20&#1575;&#1604;&#1583;&#1585;&#1575;&#1587;&#1609;%20&#1575;&#1604;&#1575;&#1608;&#1604;\&#1575;&#1604;&#1578;&#1593;&#1604;&#1610;&#1605;%20&#1575;&#1604;&#1605;&#1591;&#1608;&#1585;%20&#1604;&#1604;&#1575;&#1606;&#1578;&#1587;&#1575;&#1576;\Quantitative%20Methods%20in%20Geography\&#1588;&#1594;&#1604;%20&#1575;&#1604;&#1575;&#1606;&#1578;&#1587;&#1575;&#157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KING%20FAISAL\&#1605;&#1602;&#1585;&#1585;&#1575;&#1578;%20&#1575;&#1604;&#1601;&#1589;&#1604;%20&#1575;&#1604;&#1583;&#1585;&#1575;&#1587;&#1609;%20&#1575;&#1604;&#1575;&#1608;&#1604;\&#1575;&#1604;&#1578;&#1593;&#1604;&#1610;&#1605;%20&#1575;&#1604;&#1605;&#1591;&#1608;&#1585;%20&#1604;&#1604;&#1575;&#1606;&#1578;&#1587;&#1575;&#1576;\Quantitative%20Methods%20in%20Geography\&#1588;&#1594;&#1604;%20&#1575;&#1604;&#1575;&#1606;&#1578;&#1587;&#1575;&#157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ASAN\Desktop\&#1588;&#1594;&#1604;%20&#1575;&#1604;&#1575;&#1606;&#1578;&#1587;&#1575;&#1576;.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ar-SA" dirty="0"/>
              <a:t>تقديرات</a:t>
            </a:r>
            <a:r>
              <a:rPr lang="ar-SA" baseline="0" dirty="0"/>
              <a:t> عدد السكان للمملكة العربية </a:t>
            </a:r>
            <a:r>
              <a:rPr lang="ar-SA" sz="1200" baseline="0" dirty="0"/>
              <a:t>السعودية </a:t>
            </a:r>
            <a:r>
              <a:rPr lang="ar-SA" baseline="0" dirty="0"/>
              <a:t>فيما بين 2004 و 2012 م</a:t>
            </a:r>
            <a:endParaRPr lang="en-US" dirty="0"/>
          </a:p>
        </c:rich>
      </c:tx>
      <c:layout>
        <c:manualLayout>
          <c:xMode val="edge"/>
          <c:yMode val="edge"/>
          <c:x val="0.1585693350831146"/>
          <c:y val="2.7777777777777776E-2"/>
        </c:manualLayout>
      </c:layout>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ar-EG"/>
        </a:p>
      </c:txPr>
    </c:title>
    <c:autoTitleDeleted val="0"/>
    <c:plotArea>
      <c:layout>
        <c:manualLayout>
          <c:layoutTarget val="inner"/>
          <c:xMode val="edge"/>
          <c:yMode val="edge"/>
          <c:x val="0"/>
          <c:y val="1.4530475357247011E-2"/>
          <c:w val="0.94139785073386928"/>
          <c:h val="0.87017524968989424"/>
        </c:manualLayout>
      </c:layout>
      <c:lineChart>
        <c:grouping val="stacked"/>
        <c:varyColors val="0"/>
        <c:ser>
          <c:idx val="0"/>
          <c:order val="0"/>
          <c:spPr>
            <a:ln w="2222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ar-EG"/>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Sheet1!$A$16:$A$24</c:f>
              <c:strCache>
                <c:ptCount val="9"/>
                <c:pt idx="0">
                  <c:v>2004 م</c:v>
                </c:pt>
                <c:pt idx="1">
                  <c:v>2005 م</c:v>
                </c:pt>
                <c:pt idx="2">
                  <c:v>2006 م</c:v>
                </c:pt>
                <c:pt idx="3">
                  <c:v>2007 م</c:v>
                </c:pt>
                <c:pt idx="4">
                  <c:v>2008 م</c:v>
                </c:pt>
                <c:pt idx="5">
                  <c:v>2009 م</c:v>
                </c:pt>
                <c:pt idx="6">
                  <c:v>2010 م</c:v>
                </c:pt>
                <c:pt idx="7">
                  <c:v>2011 م</c:v>
                </c:pt>
                <c:pt idx="8">
                  <c:v>2012 م</c:v>
                </c:pt>
              </c:strCache>
            </c:strRef>
          </c:cat>
          <c:val>
            <c:numRef>
              <c:f>Sheet1!$C$16:$C$24</c:f>
              <c:numCache>
                <c:formatCode>General</c:formatCode>
                <c:ptCount val="9"/>
                <c:pt idx="0">
                  <c:v>16.399999999999999</c:v>
                </c:pt>
                <c:pt idx="1">
                  <c:v>16.8</c:v>
                </c:pt>
                <c:pt idx="2">
                  <c:v>17.2</c:v>
                </c:pt>
                <c:pt idx="3">
                  <c:v>17.600000000000001</c:v>
                </c:pt>
                <c:pt idx="4">
                  <c:v>18.100000000000001</c:v>
                </c:pt>
                <c:pt idx="5">
                  <c:v>18.5</c:v>
                </c:pt>
                <c:pt idx="6">
                  <c:v>18.899999999999999</c:v>
                </c:pt>
                <c:pt idx="7">
                  <c:v>19.399999999999999</c:v>
                </c:pt>
                <c:pt idx="8">
                  <c:v>19.8</c:v>
                </c:pt>
              </c:numCache>
            </c:numRef>
          </c:val>
          <c:smooth val="0"/>
        </c:ser>
        <c:dLbls>
          <c:dLblPos val="ctr"/>
          <c:showLegendKey val="0"/>
          <c:showVal val="1"/>
          <c:showCatName val="0"/>
          <c:showSerName val="0"/>
          <c:showPercent val="0"/>
          <c:showBubbleSize val="0"/>
        </c:dLbls>
        <c:smooth val="0"/>
        <c:axId val="147204096"/>
        <c:axId val="148100440"/>
      </c:lineChart>
      <c:catAx>
        <c:axId val="147204096"/>
        <c:scaling>
          <c:orientation val="maxMin"/>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ar-EG"/>
          </a:p>
        </c:txPr>
        <c:crossAx val="148100440"/>
        <c:crosses val="autoZero"/>
        <c:auto val="1"/>
        <c:lblAlgn val="ctr"/>
        <c:lblOffset val="100"/>
        <c:noMultiLvlLbl val="0"/>
      </c:catAx>
      <c:valAx>
        <c:axId val="148100440"/>
        <c:scaling>
          <c:orientation val="minMax"/>
          <c:max val="20"/>
          <c:min val="15.5"/>
        </c:scaling>
        <c:delete val="0"/>
        <c:axPos val="r"/>
        <c:majorGridlines>
          <c:spPr>
            <a:ln w="9525" cap="flat" cmpd="sng" algn="ctr">
              <a:solidFill>
                <a:schemeClr val="dk1">
                  <a:lumMod val="15000"/>
                  <a:lumOff val="85000"/>
                  <a:alpha val="54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ar-EG"/>
          </a:p>
        </c:txPr>
        <c:crossAx val="147204096"/>
        <c:crosses val="autoZero"/>
        <c:crossBetween val="between"/>
        <c:majorUnit val="0.5"/>
      </c:valAx>
      <c:spPr>
        <a:pattFill prst="ltDnDiag">
          <a:fgClr>
            <a:schemeClr val="dk1">
              <a:lumMod val="15000"/>
              <a:lumOff val="85000"/>
            </a:schemeClr>
          </a:fgClr>
          <a:bgClr>
            <a:schemeClr val="lt1"/>
          </a:bgClr>
        </a:pattFill>
        <a:ln>
          <a:noFill/>
        </a:ln>
        <a:effectLst/>
      </c:spPr>
    </c:plotArea>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ar-EG"/>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ar-SA" sz="1200" b="1" dirty="0"/>
              <a:t>التمثيل </a:t>
            </a:r>
            <a:r>
              <a:rPr lang="ar-SA" sz="1200" b="1" dirty="0" smtClean="0"/>
              <a:t>البياني للأرقام </a:t>
            </a:r>
            <a:r>
              <a:rPr lang="ar-SA" sz="1200" b="1" dirty="0"/>
              <a:t>القياسية لتطور </a:t>
            </a:r>
            <a:r>
              <a:rPr lang="ar-SA" sz="1200" b="1" dirty="0" smtClean="0"/>
              <a:t>أعداد </a:t>
            </a:r>
            <a:r>
              <a:rPr lang="ar-SA" sz="1200" b="1" dirty="0"/>
              <a:t>السكان </a:t>
            </a:r>
            <a:r>
              <a:rPr lang="ar-SA" sz="1200" b="1" dirty="0" smtClean="0"/>
              <a:t>في </a:t>
            </a:r>
            <a:r>
              <a:rPr lang="ar-SA" sz="1200" b="1" dirty="0"/>
              <a:t>المملكة العربية السعودية</a:t>
            </a:r>
            <a:endParaRPr lang="ar-EG" sz="1200" b="1" dirty="0"/>
          </a:p>
        </c:rich>
      </c:tx>
      <c:layout>
        <c:manualLayout>
          <c:xMode val="edge"/>
          <c:yMode val="edge"/>
          <c:x val="0.18620822397200351"/>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ar-EG"/>
        </a:p>
      </c:txPr>
    </c:title>
    <c:autoTitleDeleted val="0"/>
    <c:plotArea>
      <c:layout>
        <c:manualLayout>
          <c:layoutTarget val="inner"/>
          <c:xMode val="edge"/>
          <c:yMode val="edge"/>
          <c:x val="2.5201934217682249E-2"/>
          <c:y val="1.6144231971003623E-2"/>
          <c:w val="0.9333253818947187"/>
          <c:h val="0.85899086029282967"/>
        </c:manualLayout>
      </c:layout>
      <c:lineChart>
        <c:grouping val="standard"/>
        <c:varyColors val="0"/>
        <c:ser>
          <c:idx val="0"/>
          <c:order val="0"/>
          <c:tx>
            <c:strRef>
              <c:f>Sheet1!$D$15</c:f>
              <c:strCache>
                <c:ptCount val="1"/>
                <c:pt idx="0">
                  <c:v>الأرقام القياسية</c:v>
                </c:pt>
              </c:strCache>
            </c:strRef>
          </c:tx>
          <c:spPr>
            <a:ln w="28575" cap="rnd">
              <a:solidFill>
                <a:schemeClr val="accent1"/>
              </a:solidFill>
              <a:round/>
            </a:ln>
            <a:effectLst/>
          </c:spPr>
          <c:marker>
            <c:symbol val="none"/>
          </c:marker>
          <c:cat>
            <c:strRef>
              <c:f>Sheet1!$A$16:$A$24</c:f>
              <c:strCache>
                <c:ptCount val="9"/>
                <c:pt idx="0">
                  <c:v>2004 م</c:v>
                </c:pt>
                <c:pt idx="1">
                  <c:v>2005 م</c:v>
                </c:pt>
                <c:pt idx="2">
                  <c:v>2006 م</c:v>
                </c:pt>
                <c:pt idx="3">
                  <c:v>2007 م</c:v>
                </c:pt>
                <c:pt idx="4">
                  <c:v>2008 م</c:v>
                </c:pt>
                <c:pt idx="5">
                  <c:v>2009 م</c:v>
                </c:pt>
                <c:pt idx="6">
                  <c:v>2010 م</c:v>
                </c:pt>
                <c:pt idx="7">
                  <c:v>2011 م</c:v>
                </c:pt>
                <c:pt idx="8">
                  <c:v>2012 م</c:v>
                </c:pt>
              </c:strCache>
            </c:strRef>
          </c:cat>
          <c:val>
            <c:numRef>
              <c:f>Sheet1!$D$16:$D$24</c:f>
              <c:numCache>
                <c:formatCode>0</c:formatCode>
                <c:ptCount val="9"/>
                <c:pt idx="0" formatCode="General">
                  <c:v>100</c:v>
                </c:pt>
                <c:pt idx="1">
                  <c:v>102.4390243902439</c:v>
                </c:pt>
                <c:pt idx="2">
                  <c:v>104.8780487804878</c:v>
                </c:pt>
                <c:pt idx="3">
                  <c:v>107.31707317073173</c:v>
                </c:pt>
                <c:pt idx="4">
                  <c:v>110.36585365853659</c:v>
                </c:pt>
                <c:pt idx="5">
                  <c:v>112.80487804878049</c:v>
                </c:pt>
                <c:pt idx="6">
                  <c:v>115.24390243902438</c:v>
                </c:pt>
                <c:pt idx="7">
                  <c:v>118.29268292682926</c:v>
                </c:pt>
                <c:pt idx="8">
                  <c:v>120.73170731707319</c:v>
                </c:pt>
              </c:numCache>
            </c:numRef>
          </c:val>
          <c:smooth val="0"/>
        </c:ser>
        <c:dLbls>
          <c:showLegendKey val="0"/>
          <c:showVal val="0"/>
          <c:showCatName val="0"/>
          <c:showSerName val="0"/>
          <c:showPercent val="0"/>
          <c:showBubbleSize val="0"/>
        </c:dLbls>
        <c:smooth val="0"/>
        <c:axId val="147757400"/>
        <c:axId val="147757792"/>
      </c:lineChart>
      <c:catAx>
        <c:axId val="14775740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ar-EG"/>
          </a:p>
        </c:txPr>
        <c:crossAx val="147757792"/>
        <c:crosses val="autoZero"/>
        <c:auto val="1"/>
        <c:lblAlgn val="ctr"/>
        <c:lblOffset val="100"/>
        <c:noMultiLvlLbl val="0"/>
      </c:catAx>
      <c:valAx>
        <c:axId val="147757792"/>
        <c:scaling>
          <c:orientation val="minMax"/>
          <c:max val="125"/>
          <c:min val="100"/>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ar-EG"/>
          </a:p>
        </c:txPr>
        <c:crossAx val="147757400"/>
        <c:crosses val="autoZero"/>
        <c:crossBetween val="between"/>
      </c:valAx>
      <c:spPr>
        <a:noFill/>
        <a:ln>
          <a:noFill/>
        </a:ln>
        <a:effectLst/>
      </c:spPr>
    </c:plotArea>
    <c:plotVisOnly val="1"/>
    <c:dispBlanksAs val="gap"/>
    <c:showDLblsOverMax val="0"/>
  </c:chart>
  <c:spPr>
    <a:noFill/>
    <a:ln w="50800">
      <a:solidFill>
        <a:srgbClr val="FF0066"/>
      </a:solidFill>
    </a:ln>
    <a:effectLst/>
  </c:spPr>
  <c:txPr>
    <a:bodyPr/>
    <a:lstStyle/>
    <a:p>
      <a:pPr>
        <a:defRPr/>
      </a:pPr>
      <a:endParaRPr lang="ar-EG"/>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ar-EG"/>
              <a:t>اله</a:t>
            </a:r>
            <a:r>
              <a:rPr lang="ar-SA"/>
              <a:t>رم السكانى لمنطقة المدينة المنورة</a:t>
            </a:r>
            <a:endParaRPr lang="ar-EG"/>
          </a:p>
        </c:rich>
      </c:tx>
      <c:layout>
        <c:manualLayout>
          <c:xMode val="edge"/>
          <c:yMode val="edge"/>
          <c:x val="0.36072415343325509"/>
          <c:y val="0"/>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ar-EG"/>
        </a:p>
      </c:txPr>
    </c:title>
    <c:autoTitleDeleted val="0"/>
    <c:plotArea>
      <c:layout>
        <c:manualLayout>
          <c:layoutTarget val="inner"/>
          <c:xMode val="edge"/>
          <c:yMode val="edge"/>
          <c:x val="2.7717977996499374E-2"/>
          <c:y val="8.2384246659468446E-2"/>
          <c:w val="0.94121918597238674"/>
          <c:h val="0.85318899378866442"/>
        </c:manualLayout>
      </c:layout>
      <c:barChart>
        <c:barDir val="bar"/>
        <c:grouping val="clustered"/>
        <c:varyColors val="0"/>
        <c:ser>
          <c:idx val="0"/>
          <c:order val="0"/>
          <c:tx>
            <c:strRef>
              <c:f>Sheet1!$F$29</c:f>
              <c:strCache>
                <c:ptCount val="1"/>
                <c:pt idx="0">
                  <c:v>ذكور</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Sheet1!$A$30:$A$47</c:f>
              <c:strCache>
                <c:ptCount val="18"/>
                <c:pt idx="0">
                  <c:v>اقل من سنة</c:v>
                </c:pt>
                <c:pt idx="1">
                  <c:v>1-4</c:v>
                </c:pt>
                <c:pt idx="2">
                  <c:v>5-9</c:v>
                </c:pt>
                <c:pt idx="3">
                  <c:v>10-14</c:v>
                </c:pt>
                <c:pt idx="4">
                  <c:v>15-19</c:v>
                </c:pt>
                <c:pt idx="5">
                  <c:v>20-24</c:v>
                </c:pt>
                <c:pt idx="6">
                  <c:v>25-29</c:v>
                </c:pt>
                <c:pt idx="7">
                  <c:v>20-34</c:v>
                </c:pt>
                <c:pt idx="8">
                  <c:v>35-39</c:v>
                </c:pt>
                <c:pt idx="9">
                  <c:v>40-44</c:v>
                </c:pt>
                <c:pt idx="10">
                  <c:v>45-49</c:v>
                </c:pt>
                <c:pt idx="11">
                  <c:v>50-54</c:v>
                </c:pt>
                <c:pt idx="12">
                  <c:v>55-59</c:v>
                </c:pt>
                <c:pt idx="13">
                  <c:v>60-64</c:v>
                </c:pt>
                <c:pt idx="14">
                  <c:v>65-69</c:v>
                </c:pt>
                <c:pt idx="15">
                  <c:v>70-74</c:v>
                </c:pt>
                <c:pt idx="16">
                  <c:v>75-79</c:v>
                </c:pt>
                <c:pt idx="17">
                  <c:v>80 فأكثر</c:v>
                </c:pt>
              </c:strCache>
            </c:strRef>
          </c:cat>
          <c:val>
            <c:numRef>
              <c:f>Sheet1!$F$30:$F$47</c:f>
              <c:numCache>
                <c:formatCode>0.0</c:formatCode>
                <c:ptCount val="18"/>
                <c:pt idx="0">
                  <c:v>-2.5105580045330869</c:v>
                </c:pt>
                <c:pt idx="1">
                  <c:v>-11.595877064753058</c:v>
                </c:pt>
                <c:pt idx="2">
                  <c:v>-13.227236812431755</c:v>
                </c:pt>
                <c:pt idx="3">
                  <c:v>-11.76850429215536</c:v>
                </c:pt>
                <c:pt idx="4">
                  <c:v>-10.661191484805073</c:v>
                </c:pt>
                <c:pt idx="5">
                  <c:v>-9.4868720562920519</c:v>
                </c:pt>
                <c:pt idx="6">
                  <c:v>-8.3437034056561377</c:v>
                </c:pt>
                <c:pt idx="7">
                  <c:v>-7.1236312721361159</c:v>
                </c:pt>
                <c:pt idx="8">
                  <c:v>-5.6149277123485257</c:v>
                </c:pt>
                <c:pt idx="9">
                  <c:v>-4.6961420086086472</c:v>
                </c:pt>
                <c:pt idx="10">
                  <c:v>-3.8021795809895891</c:v>
                </c:pt>
                <c:pt idx="11">
                  <c:v>-3.5210113619217434</c:v>
                </c:pt>
                <c:pt idx="12">
                  <c:v>-2.204566509344422</c:v>
                </c:pt>
                <c:pt idx="13">
                  <c:v>-1.6884695071200619</c:v>
                </c:pt>
                <c:pt idx="14">
                  <c:v>-1.4499713639984619</c:v>
                </c:pt>
                <c:pt idx="15">
                  <c:v>-1.004937073806252</c:v>
                </c:pt>
                <c:pt idx="16">
                  <c:v>-0.64524293550653278</c:v>
                </c:pt>
                <c:pt idx="17">
                  <c:v>-0.65497755359312859</c:v>
                </c:pt>
              </c:numCache>
            </c:numRef>
          </c:val>
        </c:ser>
        <c:ser>
          <c:idx val="1"/>
          <c:order val="1"/>
          <c:tx>
            <c:strRef>
              <c:f>Sheet1!$G$29</c:f>
              <c:strCache>
                <c:ptCount val="1"/>
                <c:pt idx="0">
                  <c:v>% اناث</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solidFill>
                <a:srgbClr val="FF0000"/>
              </a:solid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Sheet1!$A$30:$A$47</c:f>
              <c:strCache>
                <c:ptCount val="18"/>
                <c:pt idx="0">
                  <c:v>اقل من سنة</c:v>
                </c:pt>
                <c:pt idx="1">
                  <c:v>1-4</c:v>
                </c:pt>
                <c:pt idx="2">
                  <c:v>5-9</c:v>
                </c:pt>
                <c:pt idx="3">
                  <c:v>10-14</c:v>
                </c:pt>
                <c:pt idx="4">
                  <c:v>15-19</c:v>
                </c:pt>
                <c:pt idx="5">
                  <c:v>20-24</c:v>
                </c:pt>
                <c:pt idx="6">
                  <c:v>25-29</c:v>
                </c:pt>
                <c:pt idx="7">
                  <c:v>20-34</c:v>
                </c:pt>
                <c:pt idx="8">
                  <c:v>35-39</c:v>
                </c:pt>
                <c:pt idx="9">
                  <c:v>40-44</c:v>
                </c:pt>
                <c:pt idx="10">
                  <c:v>45-49</c:v>
                </c:pt>
                <c:pt idx="11">
                  <c:v>50-54</c:v>
                </c:pt>
                <c:pt idx="12">
                  <c:v>55-59</c:v>
                </c:pt>
                <c:pt idx="13">
                  <c:v>60-64</c:v>
                </c:pt>
                <c:pt idx="14">
                  <c:v>65-69</c:v>
                </c:pt>
                <c:pt idx="15">
                  <c:v>70-74</c:v>
                </c:pt>
                <c:pt idx="16">
                  <c:v>75-79</c:v>
                </c:pt>
                <c:pt idx="17">
                  <c:v>80 فأكثر</c:v>
                </c:pt>
              </c:strCache>
            </c:strRef>
          </c:cat>
          <c:val>
            <c:numRef>
              <c:f>Sheet1!$G$30:$G$47</c:f>
              <c:numCache>
                <c:formatCode>0.0</c:formatCode>
                <c:ptCount val="18"/>
                <c:pt idx="0">
                  <c:v>2.5787898664289997</c:v>
                </c:pt>
                <c:pt idx="1">
                  <c:v>11.88019166929536</c:v>
                </c:pt>
                <c:pt idx="2">
                  <c:v>13.541358942647753</c:v>
                </c:pt>
                <c:pt idx="3">
                  <c:v>12.303119215831575</c:v>
                </c:pt>
                <c:pt idx="4">
                  <c:v>7.9037714655758009</c:v>
                </c:pt>
                <c:pt idx="5">
                  <c:v>9.3745045121729369</c:v>
                </c:pt>
                <c:pt idx="6">
                  <c:v>8.5668697853817957</c:v>
                </c:pt>
                <c:pt idx="7">
                  <c:v>7.2081274190237288</c:v>
                </c:pt>
                <c:pt idx="8">
                  <c:v>5.8876054189469542</c:v>
                </c:pt>
                <c:pt idx="9">
                  <c:v>4.8269485293504042</c:v>
                </c:pt>
                <c:pt idx="10">
                  <c:v>3.7223966339373487</c:v>
                </c:pt>
                <c:pt idx="11">
                  <c:v>4.7923999886507209</c:v>
                </c:pt>
                <c:pt idx="12">
                  <c:v>2.1485186687295652</c:v>
                </c:pt>
                <c:pt idx="13">
                  <c:v>1.7249235175421467</c:v>
                </c:pt>
                <c:pt idx="14">
                  <c:v>1.4054746919421788</c:v>
                </c:pt>
                <c:pt idx="15">
                  <c:v>0.93765073261265419</c:v>
                </c:pt>
                <c:pt idx="16">
                  <c:v>0.48534858142356679</c:v>
                </c:pt>
                <c:pt idx="17">
                  <c:v>0.71200036050651172</c:v>
                </c:pt>
              </c:numCache>
            </c:numRef>
          </c:val>
        </c:ser>
        <c:dLbls>
          <c:showLegendKey val="0"/>
          <c:showVal val="0"/>
          <c:showCatName val="0"/>
          <c:showSerName val="0"/>
          <c:showPercent val="0"/>
          <c:showBubbleSize val="0"/>
        </c:dLbls>
        <c:gapWidth val="211"/>
        <c:overlap val="-20"/>
        <c:axId val="147758576"/>
        <c:axId val="147758968"/>
      </c:barChart>
      <c:catAx>
        <c:axId val="147758576"/>
        <c:scaling>
          <c:orientation val="minMax"/>
        </c:scaling>
        <c:delete val="0"/>
        <c:axPos val="r"/>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latin typeface="+mn-lt"/>
                <a:ea typeface="+mn-ea"/>
                <a:cs typeface="+mn-cs"/>
              </a:defRPr>
            </a:pPr>
            <a:endParaRPr lang="ar-EG"/>
          </a:p>
        </c:txPr>
        <c:crossAx val="147758968"/>
        <c:crosses val="autoZero"/>
        <c:auto val="1"/>
        <c:lblAlgn val="ctr"/>
        <c:lblOffset val="100"/>
        <c:noMultiLvlLbl val="0"/>
      </c:catAx>
      <c:valAx>
        <c:axId val="147758968"/>
        <c:scaling>
          <c:orientation val="maxMin"/>
        </c:scaling>
        <c:delete val="0"/>
        <c:axPos val="b"/>
        <c:majorGridlines>
          <c:spPr>
            <a:ln w="9525" cap="flat" cmpd="sng" algn="ctr">
              <a:solidFill>
                <a:schemeClr val="lt1">
                  <a:lumMod val="95000"/>
                  <a:alpha val="10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lt1">
                    <a:lumMod val="85000"/>
                  </a:schemeClr>
                </a:solidFill>
                <a:latin typeface="+mn-lt"/>
                <a:ea typeface="+mn-ea"/>
                <a:cs typeface="+mn-cs"/>
              </a:defRPr>
            </a:pPr>
            <a:endParaRPr lang="ar-EG"/>
          </a:p>
        </c:txPr>
        <c:crossAx val="147758576"/>
        <c:crosses val="autoZero"/>
        <c:crossBetween val="between"/>
      </c:valAx>
      <c:spPr>
        <a:noFill/>
        <a:ln>
          <a:noFill/>
        </a:ln>
        <a:effectLst/>
      </c:spPr>
    </c:plotArea>
    <c:legend>
      <c:legendPos val="b"/>
      <c:layout>
        <c:manualLayout>
          <c:xMode val="edge"/>
          <c:yMode val="edge"/>
          <c:x val="4.8631430077040849E-2"/>
          <c:y val="0.13669021396063771"/>
          <c:w val="0.18905956760547721"/>
          <c:h val="5.803530414733341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ar-EG"/>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ar-E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D5C25F-C531-4ECC-8417-0CE3CCD83D1A}" type="slidenum">
              <a:rPr lang="en-US">
                <a:solidFill>
                  <a:srgbClr val="000000"/>
                </a:solidFill>
              </a:rPr>
              <a:pPr/>
              <a:t>29</a:t>
            </a:fld>
            <a:endParaRPr lang="en-US" dirty="0">
              <a:solidFill>
                <a:srgbClr val="000000"/>
              </a:solidFill>
            </a:endParaRPr>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48163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64516-14D9-4B82-8F9E-B82B3963EB64}" type="slidenum">
              <a:rPr lang="en-US">
                <a:solidFill>
                  <a:srgbClr val="000000"/>
                </a:solidFill>
              </a:rPr>
              <a:pPr/>
              <a:t>30</a:t>
            </a:fld>
            <a:endParaRPr lang="en-US" dirty="0">
              <a:solidFill>
                <a:srgbClr val="000000"/>
              </a:solidFill>
            </a:endParaRPr>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3004258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677132-ABD2-4877-B76B-B7C98760812C}" type="slidenum">
              <a:rPr lang="en-US">
                <a:solidFill>
                  <a:srgbClr val="000000"/>
                </a:solidFill>
              </a:rPr>
              <a:pPr/>
              <a:t>31</a:t>
            </a:fld>
            <a:endParaRPr lang="en-US" dirty="0">
              <a:solidFill>
                <a:srgbClr val="000000"/>
              </a:solidFill>
            </a:endParaRPr>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3696232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3FA17-A100-406E-8314-FD7B940B8643}" type="slidenum">
              <a:rPr lang="en-US">
                <a:solidFill>
                  <a:srgbClr val="000000"/>
                </a:solidFill>
              </a:rPr>
              <a:pPr/>
              <a:t>32</a:t>
            </a:fld>
            <a:endParaRPr lang="en-US" dirty="0">
              <a:solidFill>
                <a:srgbClr val="000000"/>
              </a:solidFill>
            </a:endParaRPr>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504947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8A53F8-4923-428D-ADFE-0AD28419455A}" type="slidenum">
              <a:rPr lang="en-US">
                <a:solidFill>
                  <a:srgbClr val="000000"/>
                </a:solidFill>
              </a:rPr>
              <a:pPr/>
              <a:t>33</a:t>
            </a:fld>
            <a:endParaRPr lang="en-US" dirty="0">
              <a:solidFill>
                <a:srgbClr val="000000"/>
              </a:solidFill>
            </a:endParaRPr>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880560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0386E-6807-44D3-9A72-CCC12787C0C1}" type="slidenum">
              <a:rPr lang="en-US">
                <a:solidFill>
                  <a:srgbClr val="000000"/>
                </a:solidFill>
              </a:rPr>
              <a:pPr/>
              <a:t>34</a:t>
            </a:fld>
            <a:endParaRPr lang="en-US" dirty="0">
              <a:solidFill>
                <a:srgbClr val="000000"/>
              </a:solidFill>
            </a:endParaRPr>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167656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2E68E5-7218-4599-A7B1-6440A636544F}" type="slidenum">
              <a:rPr lang="en-US">
                <a:solidFill>
                  <a:srgbClr val="000000"/>
                </a:solidFill>
              </a:rPr>
              <a:pPr/>
              <a:t>35</a:t>
            </a:fld>
            <a:endParaRPr lang="en-US" dirty="0">
              <a:solidFill>
                <a:srgbClr val="000000"/>
              </a:solidFill>
            </a:endParaRPr>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35166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7077CA-EAC9-4B63-A376-A18AAB152D71}" type="slidenum">
              <a:rPr lang="en-US">
                <a:solidFill>
                  <a:srgbClr val="000000"/>
                </a:solidFill>
              </a:rPr>
              <a:pPr/>
              <a:t>36</a:t>
            </a:fld>
            <a:endParaRPr lang="en-US" dirty="0">
              <a:solidFill>
                <a:srgbClr val="000000"/>
              </a:solidFill>
            </a:endParaRPr>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4174599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4439A1-DB17-49C2-B7B7-F0A0895DD9FE}" type="slidenum">
              <a:rPr lang="en-US">
                <a:solidFill>
                  <a:srgbClr val="000000"/>
                </a:solidFill>
              </a:rPr>
              <a:pPr/>
              <a:t>37</a:t>
            </a:fld>
            <a:endParaRPr lang="en-US" dirty="0">
              <a:solidFill>
                <a:srgbClr val="000000"/>
              </a:solidFill>
            </a:endParaRPr>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183177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DD14A7-8CDC-4AD6-929F-721A9C28ABBD}" type="slidenum">
              <a:rPr lang="en-US">
                <a:solidFill>
                  <a:srgbClr val="000000"/>
                </a:solidFill>
              </a:rPr>
              <a:pPr/>
              <a:t>38</a:t>
            </a:fld>
            <a:endParaRPr lang="en-US" dirty="0">
              <a:solidFill>
                <a:srgbClr val="000000"/>
              </a:solidFill>
            </a:endParaRPr>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357009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569A3A-DE70-4D61-8805-F4129BD7268C}" type="slidenum">
              <a:rPr lang="en-US">
                <a:solidFill>
                  <a:srgbClr val="000000"/>
                </a:solidFill>
              </a:rPr>
              <a:pPr/>
              <a:t>39</a:t>
            </a:fld>
            <a:endParaRPr lang="en-US" dirty="0">
              <a:solidFill>
                <a:srgbClr val="000000"/>
              </a:solidFill>
            </a:endParaRPr>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896231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0A2364-1729-4E26-91F7-A3BB6AFD6442}" type="slidenum">
              <a:rPr lang="en-US">
                <a:solidFill>
                  <a:srgbClr val="000000"/>
                </a:solidFill>
              </a:rPr>
              <a:pPr/>
              <a:t>40</a:t>
            </a:fld>
            <a:endParaRPr lang="en-US" dirty="0">
              <a:solidFill>
                <a:srgbClr val="000000"/>
              </a:solidFill>
            </a:endParaRPr>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491728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4E734-9626-43C2-885A-50CDFF8027E8}" type="slidenum">
              <a:rPr lang="en-US">
                <a:solidFill>
                  <a:srgbClr val="000000"/>
                </a:solidFill>
              </a:rPr>
              <a:pPr/>
              <a:t>41</a:t>
            </a:fld>
            <a:endParaRPr lang="en-US" dirty="0">
              <a:solidFill>
                <a:srgbClr val="000000"/>
              </a:solidFill>
            </a:endParaRPr>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200481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E05BC9-794E-464E-883C-9BEDD3E03502}" type="slidenum">
              <a:rPr lang="en-US">
                <a:solidFill>
                  <a:srgbClr val="000000"/>
                </a:solidFill>
              </a:rPr>
              <a:pPr/>
              <a:t>42</a:t>
            </a:fld>
            <a:endParaRPr lang="en-US" dirty="0">
              <a:solidFill>
                <a:srgbClr val="000000"/>
              </a:solidFill>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4079092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B360E5-8C3C-45D6-ACDA-027116C688AA}" type="slidenum">
              <a:rPr lang="en-US">
                <a:solidFill>
                  <a:srgbClr val="000000"/>
                </a:solidFill>
              </a:rPr>
              <a:pPr/>
              <a:t>43</a:t>
            </a:fld>
            <a:endParaRPr lang="en-US" dirty="0">
              <a:solidFill>
                <a:srgbClr val="000000"/>
              </a:solidFill>
            </a:endParaRPr>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3923302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28B03-B56D-49A1-9579-9F9E8F035FD0}" type="slidenum">
              <a:rPr lang="en-US">
                <a:solidFill>
                  <a:srgbClr val="000000"/>
                </a:solidFill>
              </a:rPr>
              <a:pPr/>
              <a:t>44</a:t>
            </a:fld>
            <a:endParaRPr lang="en-US" dirty="0">
              <a:solidFill>
                <a:srgbClr val="000000"/>
              </a:solidFill>
            </a:endParaRPr>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014744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2B8D70-02E6-4D51-80AA-282C50977B55}" type="slidenum">
              <a:rPr lang="en-US">
                <a:solidFill>
                  <a:srgbClr val="000000"/>
                </a:solidFill>
              </a:rPr>
              <a:pPr/>
              <a:t>45</a:t>
            </a:fld>
            <a:endParaRPr lang="en-US" dirty="0">
              <a:solidFill>
                <a:srgbClr val="000000"/>
              </a:solidFill>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917449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1CAE2-AE9F-4B93-8E7C-7E1B592E195E}" type="slidenum">
              <a:rPr lang="en-US">
                <a:solidFill>
                  <a:srgbClr val="000000"/>
                </a:solidFill>
              </a:rPr>
              <a:pPr/>
              <a:t>46</a:t>
            </a:fld>
            <a:endParaRPr lang="en-US" dirty="0">
              <a:solidFill>
                <a:srgbClr val="000000"/>
              </a:solidFill>
            </a:endParaRPr>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367849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92E476-F8E2-48B3-BDE8-2848844739EF}" type="slidenum">
              <a:rPr lang="en-US">
                <a:solidFill>
                  <a:srgbClr val="000000"/>
                </a:solidFill>
              </a:rPr>
              <a:pPr/>
              <a:t>47</a:t>
            </a:fld>
            <a:endParaRPr lang="en-US" dirty="0">
              <a:solidFill>
                <a:srgbClr val="000000"/>
              </a:solidFill>
            </a:endParaRPr>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3513786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CBD449-2EE9-490D-BBA6-2B720F54F3D4}" type="slidenum">
              <a:rPr lang="en-US">
                <a:solidFill>
                  <a:srgbClr val="000000"/>
                </a:solidFill>
              </a:rPr>
              <a:pPr/>
              <a:t>48</a:t>
            </a:fld>
            <a:endParaRPr lang="en-US" dirty="0">
              <a:solidFill>
                <a:srgbClr val="000000"/>
              </a:solidFill>
            </a:endParaRPr>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409398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C10086-11FE-47CC-9A54-BA58AE40C09B}" type="slidenum">
              <a:rPr lang="en-US">
                <a:solidFill>
                  <a:srgbClr val="000000"/>
                </a:solidFill>
              </a:rPr>
              <a:pPr/>
              <a:t>49</a:t>
            </a:fld>
            <a:endParaRPr lang="en-US" dirty="0">
              <a:solidFill>
                <a:srgbClr val="000000"/>
              </a:solidFill>
            </a:endParaRPr>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431232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B3503-86F7-42D1-BDAF-28C10C0E9484}" type="slidenum">
              <a:rPr lang="en-US">
                <a:solidFill>
                  <a:srgbClr val="000000"/>
                </a:solidFill>
              </a:rPr>
              <a:pPr/>
              <a:t>50</a:t>
            </a:fld>
            <a:endParaRPr lang="en-US" dirty="0">
              <a:solidFill>
                <a:srgbClr val="000000"/>
              </a:solidFill>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422045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2A2EB-03D8-4689-AC43-AA0C092668FC}" type="slidenum">
              <a:rPr lang="en-US">
                <a:solidFill>
                  <a:srgbClr val="000000"/>
                </a:solidFill>
              </a:rPr>
              <a:pPr/>
              <a:t>51</a:t>
            </a:fld>
            <a:endParaRPr lang="en-US" dirty="0">
              <a:solidFill>
                <a:srgbClr val="000000"/>
              </a:solidFill>
            </a:endParaRPr>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630074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A202B6-C447-4F53-97B7-C7933075D521}" type="slidenum">
              <a:rPr lang="en-US">
                <a:solidFill>
                  <a:srgbClr val="000000"/>
                </a:solidFill>
              </a:rPr>
              <a:pPr/>
              <a:t>52</a:t>
            </a:fld>
            <a:endParaRPr lang="en-US" dirty="0">
              <a:solidFill>
                <a:srgbClr val="000000"/>
              </a:solidFill>
            </a:endParaRPr>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3613346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CB5207-D5D7-4BFE-AC00-5002D0BB9BAC}" type="slidenum">
              <a:rPr lang="en-US">
                <a:solidFill>
                  <a:srgbClr val="000000"/>
                </a:solidFill>
              </a:rPr>
              <a:pPr/>
              <a:t>53</a:t>
            </a:fld>
            <a:endParaRPr lang="en-US" dirty="0">
              <a:solidFill>
                <a:srgbClr val="000000"/>
              </a:solidFill>
            </a:endParaRPr>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485966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7FF563-250D-4A5B-B7C1-146A985C52F9}" type="slidenum">
              <a:rPr lang="en-US">
                <a:solidFill>
                  <a:srgbClr val="000000"/>
                </a:solidFill>
              </a:rPr>
              <a:pPr/>
              <a:t>54</a:t>
            </a:fld>
            <a:endParaRPr lang="en-US" dirty="0">
              <a:solidFill>
                <a:srgbClr val="000000"/>
              </a:solidFill>
            </a:endParaRP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623583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8C6D72-797F-4C40-B944-DB61F9A6F761}" type="slidenum">
              <a:rPr lang="en-US">
                <a:solidFill>
                  <a:srgbClr val="000000"/>
                </a:solidFill>
              </a:rPr>
              <a:pPr/>
              <a:t>55</a:t>
            </a:fld>
            <a:endParaRPr lang="en-US" dirty="0">
              <a:solidFill>
                <a:srgbClr val="000000"/>
              </a:solidFill>
            </a:endParaRPr>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1766410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A6AA4A-E809-418A-AD3D-8B279B9527D9}" type="slidenum">
              <a:rPr lang="en-US">
                <a:solidFill>
                  <a:srgbClr val="000000"/>
                </a:solidFill>
              </a:rPr>
              <a:pPr/>
              <a:t>56</a:t>
            </a:fld>
            <a:endParaRPr lang="en-US" dirty="0">
              <a:solidFill>
                <a:srgbClr val="000000"/>
              </a:solidFill>
            </a:endParaRP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ar-EG" dirty="0"/>
          </a:p>
        </p:txBody>
      </p:sp>
    </p:spTree>
    <p:extLst>
      <p:ext uri="{BB962C8B-B14F-4D97-AF65-F5344CB8AC3E}">
        <p14:creationId xmlns:p14="http://schemas.microsoft.com/office/powerpoint/2010/main" val="27510376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685800"/>
            <a:ext cx="8420100" cy="4800600"/>
          </a:xfrm>
        </p:spPr>
        <p:txBody>
          <a:bodyPr/>
          <a:lstStyle/>
          <a:p>
            <a:pPr rtl="1" eaLnBrk="1" hangingPunct="1"/>
            <a:r>
              <a:rPr lang="ar-SA" b="1" spc="-150" dirty="0">
                <a:solidFill>
                  <a:srgbClr val="0070C0"/>
                </a:solidFill>
                <a:latin typeface="ae_AlMateen" pitchFamily="2" charset="-78"/>
                <a:cs typeface="ae_AlMateen" pitchFamily="2" charset="-78"/>
              </a:rPr>
              <a:t>المحاضرة الخامسة</a:t>
            </a:r>
            <a:r>
              <a:rPr lang="ar-SA" b="1" spc="-150" dirty="0" smtClean="0">
                <a:solidFill>
                  <a:srgbClr val="FF0066"/>
                </a:solidFill>
                <a:latin typeface="ae_AlMateen" pitchFamily="2" charset="-78"/>
                <a:cs typeface="ae_AlMateen" pitchFamily="2" charset="-78"/>
              </a:rPr>
              <a:t/>
            </a:r>
            <a:br>
              <a:rPr lang="ar-SA" b="1" spc="-150" dirty="0" smtClean="0">
                <a:solidFill>
                  <a:srgbClr val="FF0066"/>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a:solidFill>
                  <a:srgbClr val="0070C0"/>
                </a:solidFill>
                <a:latin typeface="ae_AlMateen" pitchFamily="2" charset="-78"/>
                <a:cs typeface="ae_AlMateen" pitchFamily="2" charset="-78"/>
              </a:rPr>
              <a:t>استكمال موضوع </a:t>
            </a:r>
            <a:r>
              <a:rPr lang="ar-SA" spc="-150" dirty="0" smtClean="0">
                <a:solidFill>
                  <a:srgbClr val="0070C0"/>
                </a:solidFill>
                <a:latin typeface="ae_AlMateen" pitchFamily="2" charset="-78"/>
                <a:cs typeface="ae_AlMateen" pitchFamily="2" charset="-78"/>
              </a:rPr>
              <a:t/>
            </a:r>
            <a:br>
              <a:rPr lang="ar-SA" spc="-150" dirty="0" smtClean="0">
                <a:solidFill>
                  <a:srgbClr val="0070C0"/>
                </a:solidFill>
                <a:latin typeface="ae_AlMateen" pitchFamily="2" charset="-78"/>
                <a:cs typeface="ae_AlMateen" pitchFamily="2" charset="-78"/>
              </a:rPr>
            </a:br>
            <a:r>
              <a:rPr lang="ar-SA" spc="-150" dirty="0" smtClean="0">
                <a:solidFill>
                  <a:srgbClr val="0070C0"/>
                </a:solidFill>
                <a:latin typeface="ae_AlMateen" pitchFamily="2" charset="-78"/>
                <a:cs typeface="ae_AlMateen" pitchFamily="2" charset="-78"/>
              </a:rPr>
              <a:t/>
            </a:r>
            <a:br>
              <a:rPr lang="ar-SA" spc="-150" dirty="0" smtClean="0">
                <a:solidFill>
                  <a:srgbClr val="0070C0"/>
                </a:solidFill>
                <a:latin typeface="ae_AlMateen" pitchFamily="2" charset="-78"/>
                <a:cs typeface="ae_AlMateen" pitchFamily="2" charset="-78"/>
              </a:rPr>
            </a:br>
            <a:r>
              <a:rPr lang="ar-SA" spc="-150" dirty="0">
                <a:solidFill>
                  <a:srgbClr val="0070C0"/>
                </a:solidFill>
                <a:latin typeface="ae_AlMateen" pitchFamily="2" charset="-78"/>
                <a:cs typeface="ae_AlMateen" pitchFamily="2" charset="-78"/>
              </a:rPr>
              <a:t/>
            </a:r>
            <a:br>
              <a:rPr lang="ar-SA" spc="-150" dirty="0">
                <a:solidFill>
                  <a:srgbClr val="0070C0"/>
                </a:solidFill>
                <a:latin typeface="ae_AlMateen" pitchFamily="2" charset="-78"/>
                <a:cs typeface="ae_AlMateen" pitchFamily="2" charset="-78"/>
              </a:rPr>
            </a:br>
            <a:r>
              <a:rPr lang="ar-SA" spc="-150" dirty="0" smtClean="0">
                <a:solidFill>
                  <a:srgbClr val="0070C0"/>
                </a:solidFill>
                <a:latin typeface="ae_AlMateen" pitchFamily="2" charset="-78"/>
                <a:cs typeface="ae_AlMateen" pitchFamily="2" charset="-78"/>
              </a:rPr>
              <a:t/>
            </a:r>
            <a:br>
              <a:rPr lang="ar-SA" spc="-150" dirty="0" smtClean="0">
                <a:solidFill>
                  <a:srgbClr val="0070C0"/>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التمثيل </a:t>
            </a:r>
            <a:r>
              <a:rPr lang="ar-SA" b="1" spc="-150" dirty="0">
                <a:solidFill>
                  <a:srgbClr val="FF0000"/>
                </a:solidFill>
                <a:latin typeface="ae_AlMateen" pitchFamily="2" charset="-78"/>
                <a:cs typeface="ae_AlMateen" pitchFamily="2" charset="-78"/>
              </a:rPr>
              <a:t>البياني للتوزيعات العددية</a:t>
            </a:r>
            <a:br>
              <a:rPr lang="ar-SA" b="1" spc="-150" dirty="0">
                <a:solidFill>
                  <a:srgbClr val="FF0000"/>
                </a:solidFill>
                <a:latin typeface="ae_AlMateen" pitchFamily="2" charset="-78"/>
                <a:cs typeface="ae_AlMateen" pitchFamily="2" charset="-78"/>
              </a:rPr>
            </a:br>
            <a:r>
              <a:rPr lang="en-US" b="1" spc="-150" dirty="0">
                <a:solidFill>
                  <a:srgbClr val="FF0066"/>
                </a:solidFill>
                <a:latin typeface="ae_AlMateen" pitchFamily="2" charset="-78"/>
                <a:cs typeface="ae_AlMateen" pitchFamily="2" charset="-78"/>
              </a:rPr>
              <a:t>Graphic Representation of Numerical </a:t>
            </a:r>
            <a:r>
              <a:rPr lang="en-US" b="1" spc="-150" dirty="0" smtClean="0">
                <a:solidFill>
                  <a:srgbClr val="FF0066"/>
                </a:solidFill>
                <a:latin typeface="ae_AlMateen" pitchFamily="2" charset="-78"/>
                <a:cs typeface="ae_AlMateen" pitchFamily="2" charset="-78"/>
              </a:rPr>
              <a:t>Data</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38200"/>
            <a:ext cx="9906000" cy="5353773"/>
          </a:xfrm>
          <a:prstGeom prst="rect">
            <a:avLst/>
          </a:prstGeom>
          <a:noFill/>
        </p:spPr>
        <p:txBody>
          <a:bodyPr wrap="square">
            <a:spAutoFit/>
          </a:bodyPr>
          <a:lstStyle/>
          <a:p>
            <a:pPr algn="just"/>
            <a:r>
              <a:rPr lang="ar-SA" sz="2630" dirty="0" smtClean="0">
                <a:solidFill>
                  <a:prstClr val="black"/>
                </a:solidFill>
              </a:rPr>
              <a:t>تتطلب بعض التحليلات تحويل أرقام الجداول الخاصة بالتوزيع التكراري إلى أرقام متجمعة صاعدة أو هابطة </a:t>
            </a:r>
            <a:r>
              <a:rPr lang="ar-SA" sz="2630" b="1" i="1" dirty="0" smtClean="0">
                <a:solidFill>
                  <a:srgbClr val="FF0000"/>
                </a:solidFill>
              </a:rPr>
              <a:t>( تصاعدياً أو تنازلياً)، </a:t>
            </a:r>
            <a:r>
              <a:rPr lang="ar-SA" sz="2630" dirty="0" smtClean="0">
                <a:solidFill>
                  <a:prstClr val="black"/>
                </a:solidFill>
              </a:rPr>
              <a:t>فينشأ عن ذلك جدول التوزيع التكراري المتجمع الصاعد، ويمكن تمثيله بالمنحنى المتجمع الصاعد </a:t>
            </a:r>
            <a:r>
              <a:rPr lang="en-US" sz="2630" b="1" i="1" dirty="0" smtClean="0">
                <a:solidFill>
                  <a:srgbClr val="FF0000"/>
                </a:solidFill>
              </a:rPr>
              <a:t>Ascending Ogive</a:t>
            </a:r>
            <a:r>
              <a:rPr lang="ar-SA" sz="2630" dirty="0" smtClean="0">
                <a:solidFill>
                  <a:prstClr val="black"/>
                </a:solidFill>
              </a:rPr>
              <a:t>، أو جدول التوزيع التكراري المتجمع الهابط ويمكن تمثيله بالمنحنى المتجمع النازل </a:t>
            </a:r>
            <a:r>
              <a:rPr lang="en-US" sz="2630" b="1" dirty="0" smtClean="0">
                <a:solidFill>
                  <a:srgbClr val="FF0000"/>
                </a:solidFill>
              </a:rPr>
              <a:t>Descending Ogive</a:t>
            </a:r>
            <a:r>
              <a:rPr lang="ar-SA" sz="2630" b="1" dirty="0" smtClean="0">
                <a:solidFill>
                  <a:srgbClr val="FF0000"/>
                </a:solidFill>
              </a:rPr>
              <a:t>.</a:t>
            </a:r>
          </a:p>
          <a:p>
            <a:pPr algn="just"/>
            <a:r>
              <a:rPr lang="ar-SA" sz="2630" dirty="0" smtClean="0">
                <a:solidFill>
                  <a:prstClr val="black"/>
                </a:solidFill>
              </a:rPr>
              <a:t>وترسم المنحنيات المتجمعة </a:t>
            </a:r>
            <a:r>
              <a:rPr lang="ar-SA" sz="2630" b="1" dirty="0" smtClean="0">
                <a:solidFill>
                  <a:srgbClr val="FF0000"/>
                </a:solidFill>
              </a:rPr>
              <a:t>بنفس</a:t>
            </a:r>
            <a:r>
              <a:rPr lang="ar-SA" sz="2630" dirty="0" smtClean="0">
                <a:solidFill>
                  <a:srgbClr val="FF0000"/>
                </a:solidFill>
              </a:rPr>
              <a:t> </a:t>
            </a:r>
            <a:r>
              <a:rPr lang="ar-SA" sz="2630" dirty="0" smtClean="0">
                <a:solidFill>
                  <a:prstClr val="black"/>
                </a:solidFill>
              </a:rPr>
              <a:t>أسلوب التوزيع التكراري، </a:t>
            </a:r>
            <a:r>
              <a:rPr lang="ar-SA" sz="2630" dirty="0" smtClean="0">
                <a:solidFill>
                  <a:prstClr val="black"/>
                </a:solidFill>
              </a:rPr>
              <a:t>بـأن </a:t>
            </a:r>
            <a:r>
              <a:rPr lang="ar-SA" sz="2630" dirty="0" smtClean="0">
                <a:solidFill>
                  <a:prstClr val="black"/>
                </a:solidFill>
              </a:rPr>
              <a:t>يخصص المحور الأفقي للفئات والراسي للتكرارات، ويتم تمثيل التكرارات بالنقاط ثم نصل </a:t>
            </a:r>
            <a:r>
              <a:rPr lang="ar-SA" sz="2630" dirty="0" smtClean="0">
                <a:solidFill>
                  <a:prstClr val="black"/>
                </a:solidFill>
              </a:rPr>
              <a:t>بينها </a:t>
            </a:r>
            <a:r>
              <a:rPr lang="ar-SA" sz="2630" b="1" dirty="0" smtClean="0">
                <a:solidFill>
                  <a:srgbClr val="FF0000"/>
                </a:solidFill>
              </a:rPr>
              <a:t>بخط ممهد</a:t>
            </a:r>
            <a:r>
              <a:rPr lang="ar-SA" sz="2630" dirty="0" smtClean="0">
                <a:solidFill>
                  <a:prstClr val="black"/>
                </a:solidFill>
              </a:rPr>
              <a:t>، مع </a:t>
            </a:r>
            <a:r>
              <a:rPr lang="ar-SA" sz="2630" dirty="0" smtClean="0">
                <a:solidFill>
                  <a:prstClr val="black"/>
                </a:solidFill>
              </a:rPr>
              <a:t>ملاحظة </a:t>
            </a:r>
            <a:r>
              <a:rPr lang="ar-SA" sz="2630" dirty="0" smtClean="0">
                <a:solidFill>
                  <a:prstClr val="black"/>
                </a:solidFill>
              </a:rPr>
              <a:t>إغلاق الرسم عند طرفي المنحنى عند الحدود الدنيا للفئات في المتجمع الصاعد، وعند الحدود العليا للفئات عند المتجمع </a:t>
            </a:r>
            <a:r>
              <a:rPr lang="ar-SA" sz="2630" dirty="0" smtClean="0">
                <a:solidFill>
                  <a:prstClr val="black"/>
                </a:solidFill>
              </a:rPr>
              <a:t>الهابط.</a:t>
            </a:r>
            <a:endParaRPr lang="ar-SA" sz="2630" dirty="0" smtClean="0">
              <a:solidFill>
                <a:prstClr val="black"/>
              </a:solidFill>
            </a:endParaRPr>
          </a:p>
          <a:p>
            <a:pPr algn="just"/>
            <a:r>
              <a:rPr lang="ar-SA" sz="2630" b="1" i="1" dirty="0" smtClean="0">
                <a:solidFill>
                  <a:srgbClr val="FF0000"/>
                </a:solidFill>
              </a:rPr>
              <a:t>ولمقارنة</a:t>
            </a:r>
            <a:r>
              <a:rPr lang="ar-SA" sz="2630" dirty="0" smtClean="0">
                <a:solidFill>
                  <a:prstClr val="black"/>
                </a:solidFill>
              </a:rPr>
              <a:t> منحنيين متجمعين على الرسم نفسه، لا يشترط أن تكون الفئات متساوية في التوزيع على غير الحال في المقارنة بين مضلعين تكرارين، ولكن يشترط تحويل القيم إلى نسب مئوية، وذلك لإزالة اثر الاختلاف في المجموع الكلى بتوحيده في التوزيعيين، وذلك بمساواته بمائة.</a:t>
            </a:r>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المنحنيات التكرارية المتجمعة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Cumulative Frequency Curves</a:t>
            </a:r>
            <a:endParaRPr lang="ar-EG" sz="3200" b="1" dirty="0">
              <a:solidFill>
                <a:schemeClr val="tx1"/>
              </a:solidFill>
            </a:endParaRPr>
          </a:p>
        </p:txBody>
      </p:sp>
    </p:spTree>
    <p:extLst>
      <p:ext uri="{BB962C8B-B14F-4D97-AF65-F5344CB8AC3E}">
        <p14:creationId xmlns:p14="http://schemas.microsoft.com/office/powerpoint/2010/main" val="4152114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المنحنيات التكرارية المتجمعة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Cumulative Frequency Curves</a:t>
            </a:r>
            <a:endParaRPr lang="ar-EG" sz="3200" b="1"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738480754"/>
              </p:ext>
            </p:extLst>
          </p:nvPr>
        </p:nvGraphicFramePr>
        <p:xfrm>
          <a:off x="0" y="639761"/>
          <a:ext cx="9905999" cy="6218238"/>
        </p:xfrm>
        <a:graphic>
          <a:graphicData uri="http://schemas.openxmlformats.org/drawingml/2006/table">
            <a:tbl>
              <a:tblPr rtl="1">
                <a:tableStyleId>{5C22544A-7EE6-4342-B048-85BDC9FD1C3A}</a:tableStyleId>
              </a:tblPr>
              <a:tblGrid>
                <a:gridCol w="759836"/>
                <a:gridCol w="2152866"/>
                <a:gridCol w="1927730"/>
                <a:gridCol w="1688523"/>
                <a:gridCol w="1871445"/>
                <a:gridCol w="1505599"/>
              </a:tblGrid>
              <a:tr h="536054">
                <a:tc gridSpan="2">
                  <a:txBody>
                    <a:bodyPr/>
                    <a:lstStyle/>
                    <a:p>
                      <a:pPr algn="ctr" rtl="1" fontAlgn="b"/>
                      <a:r>
                        <a:rPr lang="ar-EG" sz="1400" u="none" strike="noStrike" dirty="0">
                          <a:effectLst/>
                        </a:rPr>
                        <a:t>جدول التوزيع </a:t>
                      </a:r>
                      <a:r>
                        <a:rPr lang="ar-EG" sz="1400" u="none" strike="noStrike" dirty="0" smtClean="0">
                          <a:effectLst/>
                        </a:rPr>
                        <a:t>التكراري </a:t>
                      </a:r>
                      <a:r>
                        <a:rPr lang="ar-EG" sz="1400" u="none" strike="noStrike" dirty="0">
                          <a:effectLst/>
                        </a:rPr>
                        <a:t>البسيط</a:t>
                      </a:r>
                      <a:endParaRPr lang="ar-EG" sz="14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rtl="1"/>
                      <a:endParaRPr lang="ar-EG"/>
                    </a:p>
                  </a:txBody>
                  <a:tcPr/>
                </a:tc>
                <a:tc gridSpan="4">
                  <a:txBody>
                    <a:bodyPr/>
                    <a:lstStyle/>
                    <a:p>
                      <a:pPr algn="ctr" rtl="1" fontAlgn="b"/>
                      <a:r>
                        <a:rPr lang="ar-EG" sz="1400" u="none" strike="noStrike" dirty="0">
                          <a:effectLst/>
                        </a:rPr>
                        <a:t>جدول التوزيع </a:t>
                      </a:r>
                      <a:r>
                        <a:rPr lang="ar-EG" sz="1400" u="none" strike="noStrike" dirty="0" smtClean="0">
                          <a:effectLst/>
                        </a:rPr>
                        <a:t>التكراري </a:t>
                      </a:r>
                      <a:r>
                        <a:rPr lang="ar-EG" sz="1400" u="none" strike="noStrike" dirty="0">
                          <a:effectLst/>
                        </a:rPr>
                        <a:t>المتجمعة</a:t>
                      </a:r>
                      <a:endParaRPr lang="ar-EG" sz="14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r>
              <a:tr h="514613">
                <a:tc rowSpan="2">
                  <a:txBody>
                    <a:bodyPr/>
                    <a:lstStyle/>
                    <a:p>
                      <a:pPr algn="ctr" rtl="1" fontAlgn="b"/>
                      <a:r>
                        <a:rPr lang="ar-EG" sz="1400" u="none" strike="noStrike" dirty="0">
                          <a:effectLst/>
                        </a:rPr>
                        <a:t>الفئات</a:t>
                      </a:r>
                      <a:endParaRPr lang="ar-EG" sz="1400" b="1" i="0" u="none" strike="noStrike" dirty="0">
                        <a:solidFill>
                          <a:srgbClr val="000000"/>
                        </a:solidFill>
                        <a:effectLst/>
                        <a:latin typeface="Arial" panose="020B0604020202020204" pitchFamily="34" charset="0"/>
                      </a:endParaRPr>
                    </a:p>
                  </a:txBody>
                  <a:tcPr marL="9525" marR="9525" marT="9525" marB="0" anchor="b"/>
                </a:tc>
                <a:tc rowSpan="2">
                  <a:txBody>
                    <a:bodyPr/>
                    <a:lstStyle/>
                    <a:p>
                      <a:pPr algn="ctr" rtl="1" fontAlgn="b"/>
                      <a:r>
                        <a:rPr lang="ar-EG" sz="1400" u="none" strike="noStrike" dirty="0">
                          <a:effectLst/>
                        </a:rPr>
                        <a:t>التكرارات</a:t>
                      </a:r>
                      <a:endParaRPr lang="ar-EG" sz="1400" b="1" i="0" u="none" strike="noStrike" dirty="0">
                        <a:solidFill>
                          <a:srgbClr val="000000"/>
                        </a:solidFill>
                        <a:effectLst/>
                        <a:latin typeface="Arial" panose="020B0604020202020204" pitchFamily="34" charset="0"/>
                      </a:endParaRPr>
                    </a:p>
                  </a:txBody>
                  <a:tcPr marL="9525" marR="9525" marT="9525" marB="0" anchor="b"/>
                </a:tc>
                <a:tc gridSpan="2">
                  <a:txBody>
                    <a:bodyPr/>
                    <a:lstStyle/>
                    <a:p>
                      <a:pPr algn="ctr" rtl="1" fontAlgn="b"/>
                      <a:r>
                        <a:rPr lang="ar-EG" sz="1400" u="none" strike="noStrike" dirty="0">
                          <a:effectLst/>
                        </a:rPr>
                        <a:t>الصاعدة</a:t>
                      </a:r>
                      <a:endParaRPr lang="ar-EG" sz="14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rtl="1"/>
                      <a:endParaRPr lang="ar-EG"/>
                    </a:p>
                  </a:txBody>
                  <a:tcPr/>
                </a:tc>
                <a:tc gridSpan="2">
                  <a:txBody>
                    <a:bodyPr/>
                    <a:lstStyle/>
                    <a:p>
                      <a:pPr algn="ctr" rtl="1" fontAlgn="b"/>
                      <a:r>
                        <a:rPr lang="ar-EG" sz="1400" u="none" strike="noStrike" dirty="0">
                          <a:effectLst/>
                        </a:rPr>
                        <a:t>الهابطة</a:t>
                      </a:r>
                      <a:endParaRPr lang="ar-EG" sz="14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rtl="1"/>
                      <a:endParaRPr lang="ar-EG"/>
                    </a:p>
                  </a:txBody>
                  <a:tcPr/>
                </a:tc>
              </a:tr>
              <a:tr h="514613">
                <a:tc vMerge="1">
                  <a:txBody>
                    <a:bodyPr/>
                    <a:lstStyle/>
                    <a:p>
                      <a:pPr rtl="1"/>
                      <a:endParaRPr lang="ar-EG"/>
                    </a:p>
                  </a:txBody>
                  <a:tcPr/>
                </a:tc>
                <a:tc vMerge="1">
                  <a:txBody>
                    <a:bodyPr/>
                    <a:lstStyle/>
                    <a:p>
                      <a:pPr rtl="1"/>
                      <a:endParaRPr lang="ar-EG"/>
                    </a:p>
                  </a:txBody>
                  <a:tcPr/>
                </a:tc>
                <a:tc>
                  <a:txBody>
                    <a:bodyPr/>
                    <a:lstStyle/>
                    <a:p>
                      <a:pPr algn="ctr" rtl="1" fontAlgn="b"/>
                      <a:r>
                        <a:rPr lang="ar-EG" sz="1400" u="none" strike="noStrike" dirty="0">
                          <a:effectLst/>
                        </a:rPr>
                        <a:t>الحدود الدنيا للفئات</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تكرارات صاعدة</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الحدود العليا للفئات</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تكرارات هابطة</a:t>
                      </a:r>
                      <a:endParaRPr lang="ar-EG" sz="1400" b="1"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20 -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4</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20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20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100</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30 -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11</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30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4</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30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96</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40 -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20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40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15</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40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88</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50 -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36</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50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35</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50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71</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60 -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17</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60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71</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60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35</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70 -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8</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70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88</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70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15</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80- 90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4</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80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96</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80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4</a:t>
                      </a:r>
                      <a:endParaRPr lang="ar-EG" sz="1400" b="0" i="0" u="none" strike="noStrike" dirty="0">
                        <a:solidFill>
                          <a:srgbClr val="000000"/>
                        </a:solidFill>
                        <a:effectLst/>
                        <a:latin typeface="Arial" panose="020B0604020202020204" pitchFamily="34" charset="0"/>
                      </a:endParaRPr>
                    </a:p>
                  </a:txBody>
                  <a:tcPr marL="9525" marR="9525" marT="9525" marB="0" anchor="b"/>
                </a:tc>
              </a:tr>
              <a:tr h="514613">
                <a:tc>
                  <a:txBody>
                    <a:bodyPr/>
                    <a:lstStyle/>
                    <a:p>
                      <a:pPr algn="ctr" rtl="1" fontAlgn="b"/>
                      <a:r>
                        <a:rPr lang="ar-EG" sz="1400" u="none" strike="noStrike" dirty="0">
                          <a:effectLst/>
                        </a:rPr>
                        <a:t>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 </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اقل من 90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100</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90 فأكثر</a:t>
                      </a:r>
                      <a:endParaRPr lang="ar-EG"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0</a:t>
                      </a:r>
                      <a:endParaRPr lang="ar-EG" sz="1400" b="0" i="0" u="none" strike="noStrike" dirty="0">
                        <a:solidFill>
                          <a:srgbClr val="000000"/>
                        </a:solidFill>
                        <a:effectLst/>
                        <a:latin typeface="Arial" panose="020B0604020202020204" pitchFamily="34" charset="0"/>
                      </a:endParaRPr>
                    </a:p>
                  </a:txBody>
                  <a:tcPr marL="9525" marR="9525" marT="9525" marB="0" anchor="b"/>
                </a:tc>
              </a:tr>
              <a:tr h="536054">
                <a:tc>
                  <a:txBody>
                    <a:bodyPr/>
                    <a:lstStyle/>
                    <a:p>
                      <a:pPr algn="ctr" rtl="1" fontAlgn="b"/>
                      <a:r>
                        <a:rPr lang="ar-EG" sz="1400" u="none" strike="noStrike" dirty="0">
                          <a:effectLst/>
                        </a:rPr>
                        <a:t>المجموع</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100</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 </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 </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 </a:t>
                      </a:r>
                      <a:endParaRPr lang="ar-EG"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rtl="1" fontAlgn="b"/>
                      <a:r>
                        <a:rPr lang="ar-EG" sz="1400" u="none" strike="noStrike" dirty="0">
                          <a:effectLst/>
                        </a:rPr>
                        <a:t> </a:t>
                      </a:r>
                      <a:endParaRPr lang="ar-EG" sz="1400" b="1" i="0" u="none" strike="noStrike" dirty="0">
                        <a:solidFill>
                          <a:srgbClr val="000000"/>
                        </a:solidFill>
                        <a:effectLst/>
                        <a:latin typeface="Arial" panose="020B0604020202020204" pitchFamily="34" charset="0"/>
                      </a:endParaRPr>
                    </a:p>
                  </a:txBody>
                  <a:tcPr marL="9525" marR="9525" marT="9525" marB="0" anchor="b"/>
                </a:tc>
              </a:tr>
            </a:tbl>
          </a:graphicData>
        </a:graphic>
      </p:graphicFrame>
    </p:spTree>
    <p:extLst>
      <p:ext uri="{BB962C8B-B14F-4D97-AF65-F5344CB8AC3E}">
        <p14:creationId xmlns:p14="http://schemas.microsoft.com/office/powerpoint/2010/main" val="1125103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l" rtl="1"/>
            <a:r>
              <a:rPr lang="ar-SA" sz="3200" b="1" spc="-150" dirty="0" smtClean="0">
                <a:solidFill>
                  <a:schemeClr val="tx1"/>
                </a:solidFill>
                <a:latin typeface="ae_AlMateen" pitchFamily="2" charset="-78"/>
                <a:cs typeface="ae_AlMateen" pitchFamily="2" charset="-78"/>
              </a:rPr>
              <a:t>المنحنيات التكرارية المتجمعة  </a:t>
            </a:r>
            <a:r>
              <a:rPr lang="ar-SA" sz="3200" b="1" dirty="0" smtClean="0">
                <a:solidFill>
                  <a:schemeClr val="tx1"/>
                </a:solidFill>
              </a:rPr>
              <a:t>........................</a:t>
            </a:r>
            <a:r>
              <a:rPr lang="en-US" sz="3200" b="1" spc="-150" dirty="0" smtClean="0">
                <a:solidFill>
                  <a:schemeClr val="tx1"/>
                </a:solidFill>
                <a:latin typeface="ae_AlMateen" pitchFamily="2" charset="-78"/>
                <a:cs typeface="ae_AlMateen" pitchFamily="2" charset="-78"/>
              </a:rPr>
              <a:t> Cumulative Frequency Curves</a:t>
            </a:r>
            <a:endParaRPr lang="ar-EG" sz="3200" b="1" dirty="0">
              <a:solidFill>
                <a:schemeClr val="tx1"/>
              </a:solidFill>
            </a:endParaRPr>
          </a:p>
        </p:txBody>
      </p:sp>
      <p:pic>
        <p:nvPicPr>
          <p:cNvPr id="4" name="Picture 3"/>
          <p:cNvPicPr>
            <a:picLocks noChangeAspect="1"/>
          </p:cNvPicPr>
          <p:nvPr/>
        </p:nvPicPr>
        <p:blipFill>
          <a:blip r:embed="rId2"/>
          <a:stretch>
            <a:fillRect/>
          </a:stretch>
        </p:blipFill>
        <p:spPr>
          <a:xfrm>
            <a:off x="838200" y="683555"/>
            <a:ext cx="8367164" cy="5029200"/>
          </a:xfrm>
          <a:prstGeom prst="rect">
            <a:avLst/>
          </a:prstGeom>
        </p:spPr>
      </p:pic>
    </p:spTree>
    <p:extLst>
      <p:ext uri="{BB962C8B-B14F-4D97-AF65-F5344CB8AC3E}">
        <p14:creationId xmlns:p14="http://schemas.microsoft.com/office/powerpoint/2010/main" val="4047495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62000"/>
            <a:ext cx="9906000" cy="5170646"/>
          </a:xfrm>
          <a:prstGeom prst="rect">
            <a:avLst/>
          </a:prstGeom>
          <a:noFill/>
        </p:spPr>
        <p:txBody>
          <a:bodyPr wrap="square">
            <a:spAutoFit/>
          </a:bodyPr>
          <a:lstStyle/>
          <a:p>
            <a:pPr algn="just"/>
            <a:r>
              <a:rPr lang="ar-SA" sz="3300" b="1" i="1" dirty="0" smtClean="0">
                <a:solidFill>
                  <a:srgbClr val="FF0000"/>
                </a:solidFill>
              </a:rPr>
              <a:t>1- الحصول على تقديرات معينة: </a:t>
            </a:r>
            <a:r>
              <a:rPr lang="ar-SA" sz="3300" dirty="0" smtClean="0">
                <a:solidFill>
                  <a:prstClr val="black"/>
                </a:solidFill>
              </a:rPr>
              <a:t>بحيث يمكننا معرفة عدد التكرارات التي تقل قيمتها عن حد معين في المنحنى الصاعد، أو التي تزيد عن حد معين في المنحنى الهابط.</a:t>
            </a:r>
          </a:p>
          <a:p>
            <a:pPr algn="just"/>
            <a:r>
              <a:rPr lang="ar-SA" sz="3300" b="1" i="1" dirty="0" smtClean="0">
                <a:solidFill>
                  <a:srgbClr val="FF0000"/>
                </a:solidFill>
              </a:rPr>
              <a:t>2- إيجاد الوسيط: </a:t>
            </a:r>
            <a:r>
              <a:rPr lang="ar-SA" sz="3300" dirty="0" smtClean="0">
                <a:solidFill>
                  <a:prstClr val="black"/>
                </a:solidFill>
              </a:rPr>
              <a:t>وذلك عند رسم المنحنين معا وبمقياس واحد، فانهما يتلاقيان في نقطة يكون بعدها عن المحور الرأسي يساوى نصف مجموع التكرارات كلها، وبعدها عن المحور الأفقي يساوى قيمة الوسيط، وهو من المعاملات الإحصائية التي سنتناولها بالشرح فيما بعد.</a:t>
            </a:r>
          </a:p>
          <a:p>
            <a:pPr algn="just"/>
            <a:r>
              <a:rPr lang="ar-SA" sz="3300" b="1" i="1" dirty="0" smtClean="0">
                <a:solidFill>
                  <a:srgbClr val="FF0000"/>
                </a:solidFill>
              </a:rPr>
              <a:t>3- إيجاد منحنى لورنز: </a:t>
            </a:r>
            <a:r>
              <a:rPr lang="ar-SA" sz="3300" dirty="0" smtClean="0">
                <a:solidFill>
                  <a:prstClr val="black"/>
                </a:solidFill>
              </a:rPr>
              <a:t>وهو المنحنى الذى يبين مدى عدالة التوزيع لبعض الظاهرات الاقتصادية، وهو أيضا سيتم تناوله فيما بعد ويعتمد إيجاده على المنحنى المتجمع الصاعد. </a:t>
            </a: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استخدام المنحنيات التكرارية</a:t>
            </a:r>
            <a:endParaRPr lang="ar-EG" sz="3200" b="1" dirty="0">
              <a:solidFill>
                <a:schemeClr val="tx1"/>
              </a:solidFill>
            </a:endParaRPr>
          </a:p>
        </p:txBody>
      </p:sp>
    </p:spTree>
    <p:extLst>
      <p:ext uri="{BB962C8B-B14F-4D97-AF65-F5344CB8AC3E}">
        <p14:creationId xmlns:p14="http://schemas.microsoft.com/office/powerpoint/2010/main" val="866549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62000"/>
            <a:ext cx="9906000" cy="4632037"/>
          </a:xfrm>
          <a:prstGeom prst="rect">
            <a:avLst/>
          </a:prstGeom>
          <a:noFill/>
        </p:spPr>
        <p:txBody>
          <a:bodyPr wrap="square">
            <a:spAutoFit/>
          </a:bodyPr>
          <a:lstStyle/>
          <a:p>
            <a:pPr algn="ctr"/>
            <a:r>
              <a:rPr lang="ar-SA" sz="3100" b="1" dirty="0" smtClean="0">
                <a:solidFill>
                  <a:srgbClr val="FF0000"/>
                </a:solidFill>
              </a:rPr>
              <a:t>تستخدم لإظهار العلاقة بين الظاهرة ( المتغير) ومدى ارتباطها بعنصر الزمن. </a:t>
            </a:r>
          </a:p>
          <a:p>
            <a:pPr algn="just"/>
            <a:r>
              <a:rPr lang="ar-SA" sz="3300" dirty="0" smtClean="0">
                <a:solidFill>
                  <a:prstClr val="black"/>
                </a:solidFill>
              </a:rPr>
              <a:t>إذ تظهر أي نقطة على الرسم البياني حجم الظاهرة خلال فترة زمنية معينة، مثال ذلك الرسم البياني الذى يمثل درجات الحرارة الشهرية أو المطر السنوي أو المواليد في العام.</a:t>
            </a:r>
          </a:p>
          <a:p>
            <a:pPr algn="just"/>
            <a:r>
              <a:rPr lang="ar-SA" sz="3300" dirty="0" smtClean="0">
                <a:solidFill>
                  <a:prstClr val="black"/>
                </a:solidFill>
              </a:rPr>
              <a:t>وهى رسوم سهلة النشأة، ويمكن رسم عدة خطوط تمثل عدة ظاهرات على الشكل نفسه لإظهارا العلاقة بينها وربطها معاً بعنصر الزمن، ثم استخدامها لدراسة الاتجاه العام للظاهرة المدروسة، وفى هذه الحالة يجب دراسة الخط البياني الذى يوصل ما بين مجموعة النقاط التي تمثل الظاهرة المدروسة.</a:t>
            </a: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الخطية .................................................................................................</a:t>
            </a:r>
            <a:r>
              <a:rPr lang="en-US" sz="3200" b="1" spc="-150" dirty="0" smtClean="0">
                <a:solidFill>
                  <a:schemeClr val="tx1"/>
                </a:solidFill>
                <a:latin typeface="ae_AlMateen" pitchFamily="2" charset="-78"/>
                <a:cs typeface="ae_AlMateen" pitchFamily="2" charset="-78"/>
              </a:rPr>
              <a:t>Line Graphs</a:t>
            </a:r>
            <a:endParaRPr lang="ar-EG" sz="3200" b="1" dirty="0">
              <a:solidFill>
                <a:schemeClr val="tx1"/>
              </a:solidFill>
            </a:endParaRPr>
          </a:p>
        </p:txBody>
      </p:sp>
    </p:spTree>
    <p:extLst>
      <p:ext uri="{BB962C8B-B14F-4D97-AF65-F5344CB8AC3E}">
        <p14:creationId xmlns:p14="http://schemas.microsoft.com/office/powerpoint/2010/main" val="1142192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تقديرات سكان المملكة العربية السعودية فيما بين 2004 و 2012 م</a:t>
            </a:r>
            <a:endParaRPr lang="ar-EG" sz="3200" b="1" dirty="0">
              <a:solidFill>
                <a:schemeClr val="tx1"/>
              </a:solidFill>
            </a:endParaRPr>
          </a:p>
        </p:txBody>
      </p:sp>
      <p:pic>
        <p:nvPicPr>
          <p:cNvPr id="5" name="Picture 4"/>
          <p:cNvPicPr>
            <a:picLocks noChangeAspect="1"/>
          </p:cNvPicPr>
          <p:nvPr/>
        </p:nvPicPr>
        <p:blipFill>
          <a:blip r:embed="rId2"/>
          <a:stretch>
            <a:fillRect/>
          </a:stretch>
        </p:blipFill>
        <p:spPr>
          <a:xfrm>
            <a:off x="1066801" y="884990"/>
            <a:ext cx="7391400" cy="5364541"/>
          </a:xfrm>
          <a:prstGeom prst="rect">
            <a:avLst/>
          </a:prstGeom>
        </p:spPr>
      </p:pic>
    </p:spTree>
    <p:extLst>
      <p:ext uri="{BB962C8B-B14F-4D97-AF65-F5344CB8AC3E}">
        <p14:creationId xmlns:p14="http://schemas.microsoft.com/office/powerpoint/2010/main" val="986851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الخطية .................................................................................................</a:t>
            </a:r>
            <a:r>
              <a:rPr lang="en-US" sz="3200" b="1" spc="-150" dirty="0" smtClean="0">
                <a:solidFill>
                  <a:schemeClr val="tx1"/>
                </a:solidFill>
                <a:latin typeface="ae_AlMateen" pitchFamily="2" charset="-78"/>
                <a:cs typeface="ae_AlMateen" pitchFamily="2" charset="-78"/>
              </a:rPr>
              <a:t>Line Graphs</a:t>
            </a:r>
            <a:endParaRPr lang="ar-EG" sz="3200" b="1" dirty="0">
              <a:solidFill>
                <a:schemeClr val="tx1"/>
              </a:solidFill>
            </a:endParaRPr>
          </a:p>
        </p:txBody>
      </p:sp>
      <p:graphicFrame>
        <p:nvGraphicFramePr>
          <p:cNvPr id="5" name="Chart 4"/>
          <p:cNvGraphicFramePr>
            <a:graphicFrameLocks noGrp="1"/>
          </p:cNvGraphicFramePr>
          <p:nvPr>
            <p:extLst>
              <p:ext uri="{D42A27DB-BD31-4B8C-83A1-F6EECF244321}">
                <p14:modId xmlns:p14="http://schemas.microsoft.com/office/powerpoint/2010/main" val="1996623831"/>
              </p:ext>
            </p:extLst>
          </p:nvPr>
        </p:nvGraphicFramePr>
        <p:xfrm>
          <a:off x="76200" y="762000"/>
          <a:ext cx="9829800" cy="5867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4702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62000"/>
            <a:ext cx="9906000" cy="4708981"/>
          </a:xfrm>
          <a:prstGeom prst="rect">
            <a:avLst/>
          </a:prstGeom>
          <a:noFill/>
        </p:spPr>
        <p:txBody>
          <a:bodyPr wrap="square">
            <a:spAutoFit/>
          </a:bodyPr>
          <a:lstStyle/>
          <a:p>
            <a:pPr algn="just"/>
            <a:r>
              <a:rPr lang="ar-SA" sz="3300" b="1" dirty="0" smtClean="0"/>
              <a:t>في الشكل </a:t>
            </a:r>
            <a:r>
              <a:rPr lang="ar-SA" sz="3300" b="1" dirty="0" smtClean="0"/>
              <a:t>السابق:</a:t>
            </a:r>
          </a:p>
          <a:p>
            <a:pPr algn="just"/>
            <a:r>
              <a:rPr lang="ar-SA" sz="3300" b="1" dirty="0" smtClean="0"/>
              <a:t> </a:t>
            </a:r>
            <a:r>
              <a:rPr lang="ar-SA" sz="3300" b="1" dirty="0" smtClean="0"/>
              <a:t>نجد أن المحور الأفقي يمثل </a:t>
            </a:r>
            <a:r>
              <a:rPr lang="ar-SA" sz="3300" b="1" dirty="0" smtClean="0">
                <a:solidFill>
                  <a:srgbClr val="FFC000"/>
                </a:solidFill>
              </a:rPr>
              <a:t>الفترة الزمنية المدروسة</a:t>
            </a:r>
            <a:r>
              <a:rPr lang="ar-SA" sz="3300" b="1" dirty="0" smtClean="0"/>
              <a:t>، بين عامي 2004 و 2014، إما المحور </a:t>
            </a:r>
            <a:r>
              <a:rPr lang="ar-SA" sz="3300" b="1" dirty="0" smtClean="0"/>
              <a:t>الرأسي </a:t>
            </a:r>
            <a:r>
              <a:rPr lang="ar-SA" sz="3300" b="1" dirty="0" smtClean="0"/>
              <a:t>فيمثل </a:t>
            </a:r>
            <a:r>
              <a:rPr lang="ar-SA" sz="3300" b="1" dirty="0">
                <a:solidFill>
                  <a:srgbClr val="FFC000"/>
                </a:solidFill>
              </a:rPr>
              <a:t>عدد السكان بالمليون</a:t>
            </a:r>
            <a:r>
              <a:rPr lang="ar-SA" sz="3300" b="1" dirty="0"/>
              <a:t>.</a:t>
            </a:r>
          </a:p>
          <a:p>
            <a:pPr algn="just"/>
            <a:r>
              <a:rPr lang="ar-SA" sz="3300" b="1" dirty="0" smtClean="0"/>
              <a:t> </a:t>
            </a:r>
            <a:r>
              <a:rPr lang="ar-SA" sz="3300" b="1" dirty="0"/>
              <a:t>وكل نقطة على الخط البياني </a:t>
            </a:r>
            <a:r>
              <a:rPr lang="ar-SA" sz="3300" b="1" dirty="0" smtClean="0"/>
              <a:t>تبين </a:t>
            </a:r>
            <a:r>
              <a:rPr lang="ar-SA" sz="3300" b="1" dirty="0"/>
              <a:t>لنا حجم الظاهرة المدروسة، وهى عدد السكان في المملكة خلال فترة زمنية معينة. كما أن الخط البياني نفسه يعطينا انطباعا عن الاتجاه العام للسكان من حيث الزيادة أو النقصان، وهنا يبدو الاتجاه العام في زيادة مضطردة، إذ كان عدد السكان في عام 2004 نحو 16.4 مليون نسمة تقريباً، في حين تزايدت أعداد السكان زيادة سنوية في خلال 9 سنوات لتصل إلى   19.8 مليون نسمة</a:t>
            </a:r>
            <a:r>
              <a:rPr lang="ar-SA" sz="3300" b="1" dirty="0" smtClean="0"/>
              <a:t>.</a:t>
            </a:r>
            <a:endParaRPr lang="ar-SA" sz="3300" dirty="0"/>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الخطية .................................................................................................</a:t>
            </a:r>
            <a:r>
              <a:rPr lang="en-US" sz="3200" b="1" spc="-150" dirty="0" smtClean="0">
                <a:solidFill>
                  <a:schemeClr val="tx1"/>
                </a:solidFill>
                <a:latin typeface="ae_AlMateen" pitchFamily="2" charset="-78"/>
                <a:cs typeface="ae_AlMateen" pitchFamily="2" charset="-78"/>
              </a:rPr>
              <a:t>Line Graphs</a:t>
            </a:r>
            <a:endParaRPr lang="ar-EG" sz="3200" b="1" dirty="0">
              <a:solidFill>
                <a:schemeClr val="tx1"/>
              </a:solidFill>
            </a:endParaRPr>
          </a:p>
        </p:txBody>
      </p:sp>
    </p:spTree>
    <p:extLst>
      <p:ext uri="{BB962C8B-B14F-4D97-AF65-F5344CB8AC3E}">
        <p14:creationId xmlns:p14="http://schemas.microsoft.com/office/powerpoint/2010/main" val="2386883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98095"/>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الخاصة بالنمو</a:t>
            </a:r>
            <a:endParaRPr lang="ar-EG" sz="3200" b="1" dirty="0">
              <a:solidFill>
                <a:schemeClr val="tx1"/>
              </a:solidFill>
            </a:endParaRPr>
          </a:p>
        </p:txBody>
      </p:sp>
      <p:sp>
        <p:nvSpPr>
          <p:cNvPr id="5" name="مستطيل 3"/>
          <p:cNvSpPr/>
          <p:nvPr/>
        </p:nvSpPr>
        <p:spPr>
          <a:xfrm>
            <a:off x="0" y="762000"/>
            <a:ext cx="9906000" cy="5370701"/>
          </a:xfrm>
          <a:prstGeom prst="rect">
            <a:avLst/>
          </a:prstGeom>
          <a:noFill/>
        </p:spPr>
        <p:txBody>
          <a:bodyPr wrap="square">
            <a:spAutoFit/>
          </a:bodyPr>
          <a:lstStyle/>
          <a:p>
            <a:pPr algn="just"/>
            <a:r>
              <a:rPr lang="ar-SA" sz="2400" dirty="0" smtClean="0"/>
              <a:t>هناك طريقتان لتمثيل الرسوم البيانية الخاصة بالنمو المضطرد لظاهرة ما (</a:t>
            </a:r>
            <a:r>
              <a:rPr lang="en-US" sz="2400" dirty="0" smtClean="0">
                <a:solidFill>
                  <a:srgbClr val="FFC000"/>
                </a:solidFill>
              </a:rPr>
              <a:t>Grows</a:t>
            </a:r>
            <a:r>
              <a:rPr lang="ar-SA" sz="2400" dirty="0" smtClean="0"/>
              <a:t>) أو اضمحلالها (</a:t>
            </a:r>
            <a:r>
              <a:rPr lang="en-US" sz="2400" dirty="0" smtClean="0">
                <a:solidFill>
                  <a:srgbClr val="FFC000"/>
                </a:solidFill>
              </a:rPr>
              <a:t>Decline</a:t>
            </a:r>
            <a:r>
              <a:rPr lang="ar-SA" sz="2400" dirty="0" smtClean="0"/>
              <a:t>)، وهنا لابد من أن نفرق بين أمرين أساسيين:</a:t>
            </a:r>
          </a:p>
          <a:p>
            <a:pPr algn="just"/>
            <a:r>
              <a:rPr lang="ar-SA" sz="2400" b="1" i="1" dirty="0" smtClean="0">
                <a:solidFill>
                  <a:srgbClr val="C00000"/>
                </a:solidFill>
              </a:rPr>
              <a:t>1- التغييرات العددية </a:t>
            </a:r>
            <a:r>
              <a:rPr lang="en-US" sz="2400" b="1" i="1" dirty="0" smtClean="0">
                <a:solidFill>
                  <a:srgbClr val="C00000"/>
                </a:solidFill>
              </a:rPr>
              <a:t>Numerical Change</a:t>
            </a:r>
            <a:r>
              <a:rPr lang="ar-SA" sz="2400" b="1" i="1" dirty="0" smtClean="0">
                <a:solidFill>
                  <a:srgbClr val="C00000"/>
                </a:solidFill>
              </a:rPr>
              <a:t>: </a:t>
            </a:r>
            <a:r>
              <a:rPr lang="ar-SA" sz="2400" dirty="0" smtClean="0"/>
              <a:t>وهى التي تطرأ على الظاهرة المدروسة سواء أكانت هذه التغيرات موجبة أو سالبة، أو تغيرات عشوائية.</a:t>
            </a:r>
          </a:p>
          <a:p>
            <a:pPr algn="just"/>
            <a:r>
              <a:rPr lang="ar-SA" sz="2400" dirty="0" smtClean="0"/>
              <a:t>ويجب الانتباه إلى أن الاستنتاجات التي تبدو من الرسم البياني لابد وان تؤخذ بحذر شديد، لأنها </a:t>
            </a:r>
            <a:r>
              <a:rPr lang="ar-SA" sz="2400" dirty="0" smtClean="0"/>
              <a:t>وإن ظهرت في الرسم إلا أنها في </a:t>
            </a:r>
            <a:r>
              <a:rPr lang="ar-SA" sz="2400" dirty="0" smtClean="0"/>
              <a:t>الغالب </a:t>
            </a:r>
            <a:r>
              <a:rPr lang="ar-SA" sz="2400" b="1" i="1" u="sng" dirty="0" smtClean="0">
                <a:solidFill>
                  <a:srgbClr val="009900"/>
                </a:solidFill>
              </a:rPr>
              <a:t>غير حقيقية</a:t>
            </a:r>
            <a:r>
              <a:rPr lang="ar-SA" sz="2400" dirty="0" smtClean="0"/>
              <a:t>، </a:t>
            </a:r>
            <a:r>
              <a:rPr lang="ar-SA" sz="2400" dirty="0" smtClean="0"/>
              <a:t>لأن </a:t>
            </a:r>
            <a:r>
              <a:rPr lang="ar-SA" sz="2400" dirty="0" smtClean="0"/>
              <a:t>وحدة القياس هي الرقم الفعلي للظاهرة وخاصة عند </a:t>
            </a:r>
            <a:r>
              <a:rPr lang="ar-SA" sz="2400" dirty="0" smtClean="0">
                <a:solidFill>
                  <a:srgbClr val="FFC000"/>
                </a:solidFill>
              </a:rPr>
              <a:t>مقارنة ظاهرتين في مدة زمنية واحدة</a:t>
            </a:r>
            <a:r>
              <a:rPr lang="ar-SA" sz="2400" dirty="0" smtClean="0"/>
              <a:t>. وفى هذه الحالة يجب أن نستخدم التغيرات النسبية وليس التغيرات العددية.</a:t>
            </a:r>
          </a:p>
          <a:p>
            <a:pPr algn="just"/>
            <a:r>
              <a:rPr lang="ar-SA" sz="2400" b="1" i="1" dirty="0" smtClean="0">
                <a:solidFill>
                  <a:srgbClr val="C00000"/>
                </a:solidFill>
              </a:rPr>
              <a:t>2- </a:t>
            </a:r>
            <a:r>
              <a:rPr lang="ar-SA" sz="2400" b="1" i="1" dirty="0">
                <a:solidFill>
                  <a:srgbClr val="C00000"/>
                </a:solidFill>
              </a:rPr>
              <a:t>التغييرات </a:t>
            </a:r>
            <a:r>
              <a:rPr lang="ar-SA" sz="2400" b="1" i="1" dirty="0" smtClean="0">
                <a:solidFill>
                  <a:srgbClr val="C00000"/>
                </a:solidFill>
              </a:rPr>
              <a:t>النسبية </a:t>
            </a:r>
            <a:r>
              <a:rPr lang="en-US" sz="2400" b="1" i="1" dirty="0" smtClean="0">
                <a:solidFill>
                  <a:srgbClr val="C00000"/>
                </a:solidFill>
              </a:rPr>
              <a:t>Proportional  </a:t>
            </a:r>
            <a:r>
              <a:rPr lang="en-US" sz="2400" b="1" i="1" dirty="0">
                <a:solidFill>
                  <a:srgbClr val="C00000"/>
                </a:solidFill>
              </a:rPr>
              <a:t>Change</a:t>
            </a:r>
            <a:r>
              <a:rPr lang="ar-SA" sz="2400" b="1" i="1" dirty="0">
                <a:solidFill>
                  <a:srgbClr val="C00000"/>
                </a:solidFill>
              </a:rPr>
              <a:t>: </a:t>
            </a:r>
            <a:r>
              <a:rPr lang="ar-SA" sz="2400" dirty="0" smtClean="0"/>
              <a:t>وهى طريقة </a:t>
            </a:r>
            <a:r>
              <a:rPr lang="ar-SA" sz="2400" dirty="0" smtClean="0"/>
              <a:t>تعتمد </a:t>
            </a:r>
            <a:r>
              <a:rPr lang="ar-SA" sz="2400" dirty="0" smtClean="0"/>
              <a:t>على الأرقام القياسية </a:t>
            </a:r>
            <a:r>
              <a:rPr lang="en-US" sz="2400" dirty="0" smtClean="0"/>
              <a:t>Index Number</a:t>
            </a:r>
            <a:r>
              <a:rPr lang="ar-SA" sz="2400" dirty="0" smtClean="0"/>
              <a:t>، </a:t>
            </a:r>
            <a:r>
              <a:rPr lang="ar-SA" sz="2400" dirty="0" smtClean="0"/>
              <a:t>بأن </a:t>
            </a:r>
            <a:r>
              <a:rPr lang="ar-SA" sz="2400" dirty="0" smtClean="0"/>
              <a:t>نختار سنة للقياس </a:t>
            </a:r>
            <a:r>
              <a:rPr lang="en-US" sz="2400" dirty="0" smtClean="0"/>
              <a:t>Base Year</a:t>
            </a:r>
            <a:r>
              <a:rPr lang="ar-SA" sz="2400" dirty="0" smtClean="0"/>
              <a:t> للحصول على الأرقام القياسية وتعطى رقم 100، ونحول كافة الأرقام الأخرى إلى نسب مئوية منسوبة إلى سنة الأساس.، كما يظهر من الجدول التالي. وإن افضل ميزة للأرقام القياسية هي أنها تلغى الأرقام الفعلية وتحولها إلى نسب مئوية من سنة الأساس، مما يجعل المقارنة سهلة بين جميع البيانات، فالرقم .118 يعطينا دلالة على نمو مقداره 18</a:t>
            </a:r>
            <a:r>
              <a:rPr lang="ar-SA" sz="2400" dirty="0" smtClean="0"/>
              <a:t>%.</a:t>
            </a:r>
            <a:endParaRPr lang="ar-SA" sz="2400" dirty="0"/>
          </a:p>
        </p:txBody>
      </p:sp>
    </p:spTree>
    <p:extLst>
      <p:ext uri="{BB962C8B-B14F-4D97-AF65-F5344CB8AC3E}">
        <p14:creationId xmlns:p14="http://schemas.microsoft.com/office/powerpoint/2010/main" val="1611617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بيانات السكان في المملكة العربية السعودية فيما بين 2004 و 2012 بالأرقام المطلقة والقياسية</a:t>
            </a:r>
            <a:endParaRPr lang="ar-EG" sz="3200" b="1" dirty="0">
              <a:solidFill>
                <a:schemeClr val="tx1"/>
              </a:solidFill>
            </a:endParaRPr>
          </a:p>
        </p:txBody>
      </p:sp>
      <p:pic>
        <p:nvPicPr>
          <p:cNvPr id="4" name="Picture 3"/>
          <p:cNvPicPr>
            <a:picLocks noChangeAspect="1"/>
          </p:cNvPicPr>
          <p:nvPr/>
        </p:nvPicPr>
        <p:blipFill>
          <a:blip r:embed="rId2"/>
          <a:stretch>
            <a:fillRect/>
          </a:stretch>
        </p:blipFill>
        <p:spPr>
          <a:xfrm>
            <a:off x="685800" y="838200"/>
            <a:ext cx="9064065" cy="4937316"/>
          </a:xfrm>
          <a:prstGeom prst="rect">
            <a:avLst/>
          </a:prstGeom>
        </p:spPr>
      </p:pic>
    </p:spTree>
    <p:extLst>
      <p:ext uri="{BB962C8B-B14F-4D97-AF65-F5344CB8AC3E}">
        <p14:creationId xmlns:p14="http://schemas.microsoft.com/office/powerpoint/2010/main" val="1636386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الخاصة بالنمو</a:t>
            </a:r>
            <a:endParaRPr lang="ar-EG" sz="3200" b="1" dirty="0">
              <a:solidFill>
                <a:schemeClr val="tx1"/>
              </a:solidFill>
            </a:endParaRPr>
          </a:p>
        </p:txBody>
      </p:sp>
      <p:graphicFrame>
        <p:nvGraphicFramePr>
          <p:cNvPr id="6" name="Chart 5"/>
          <p:cNvGraphicFramePr>
            <a:graphicFrameLocks noGrp="1"/>
          </p:cNvGraphicFramePr>
          <p:nvPr>
            <p:extLst>
              <p:ext uri="{D42A27DB-BD31-4B8C-83A1-F6EECF244321}">
                <p14:modId xmlns:p14="http://schemas.microsoft.com/office/powerpoint/2010/main" val="1083304310"/>
              </p:ext>
            </p:extLst>
          </p:nvPr>
        </p:nvGraphicFramePr>
        <p:xfrm>
          <a:off x="838200" y="838200"/>
          <a:ext cx="845820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372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الخاصة بالنمو</a:t>
            </a:r>
            <a:endParaRPr lang="ar-EG" sz="3200" b="1" dirty="0">
              <a:solidFill>
                <a:schemeClr val="tx1"/>
              </a:solidFill>
            </a:endParaRPr>
          </a:p>
        </p:txBody>
      </p:sp>
      <p:sp>
        <p:nvSpPr>
          <p:cNvPr id="5" name="مستطيل 3"/>
          <p:cNvSpPr/>
          <p:nvPr/>
        </p:nvSpPr>
        <p:spPr>
          <a:xfrm>
            <a:off x="0" y="762000"/>
            <a:ext cx="9906000" cy="5262979"/>
          </a:xfrm>
          <a:prstGeom prst="rect">
            <a:avLst/>
          </a:prstGeom>
          <a:noFill/>
        </p:spPr>
        <p:txBody>
          <a:bodyPr wrap="square">
            <a:spAutoFit/>
          </a:bodyPr>
          <a:lstStyle/>
          <a:p>
            <a:pPr algn="just"/>
            <a:r>
              <a:rPr lang="ar-SA" sz="2800" b="1" i="1" dirty="0" smtClean="0">
                <a:solidFill>
                  <a:srgbClr val="C00000"/>
                </a:solidFill>
              </a:rPr>
              <a:t>3- النمط اللوغاريتمي : </a:t>
            </a:r>
            <a:r>
              <a:rPr lang="ar-SA" sz="2800" dirty="0" smtClean="0"/>
              <a:t>من </a:t>
            </a:r>
            <a:r>
              <a:rPr lang="ar-SA" sz="2800" dirty="0" smtClean="0"/>
              <a:t>أحسن </a:t>
            </a:r>
            <a:r>
              <a:rPr lang="ar-SA" sz="2800" dirty="0" smtClean="0"/>
              <a:t>المقاييس المستعملة لبيان التغير النسبي الذى يطرأ على ظاهرة معينة خلال فترة زمنية، وأساس الرسم يتلخص في تقسيم المحورين بطريقة تجعل المسافات المتساوية على المحور تمثل انسباً متساوية وليست كميات متساوية، كما هو الحال في الرسم العادي، لان المقياس اللوغاريتمي يقيس الاختلافات النسبية، في حين المقياس العددي يقيس الاختلافات العددية.</a:t>
            </a:r>
          </a:p>
          <a:p>
            <a:pPr algn="just"/>
            <a:r>
              <a:rPr lang="ar-SA" sz="2800" dirty="0" smtClean="0"/>
              <a:t>والمقياس اللوغاريتمي يبدأ القياس فيه من أي رقم بخلاف </a:t>
            </a:r>
            <a:r>
              <a:rPr lang="ar-SA" sz="2800" b="1" dirty="0" smtClean="0">
                <a:solidFill>
                  <a:srgbClr val="FF0000"/>
                </a:solidFill>
              </a:rPr>
              <a:t>الصفر</a:t>
            </a:r>
            <a:r>
              <a:rPr lang="ar-SA" sz="2800" dirty="0" smtClean="0"/>
              <a:t> لان وجود الصفر في مقام أي نسبة يعنى أن هذه النسبة تساوى </a:t>
            </a:r>
            <a:r>
              <a:rPr lang="ar-SA" sz="2800" b="1" dirty="0" smtClean="0">
                <a:solidFill>
                  <a:srgbClr val="FF0000"/>
                </a:solidFill>
              </a:rPr>
              <a:t>ما لانهاية </a:t>
            </a:r>
            <a:r>
              <a:rPr lang="ar-SA" sz="2800" dirty="0" smtClean="0"/>
              <a:t>( رياضياً). </a:t>
            </a:r>
          </a:p>
          <a:p>
            <a:pPr algn="just"/>
            <a:r>
              <a:rPr lang="ar-SA" sz="2800" dirty="0" smtClean="0"/>
              <a:t>والمقياس النسبي </a:t>
            </a:r>
            <a:r>
              <a:rPr lang="ar-SA" sz="2800" dirty="0" smtClean="0"/>
              <a:t>(</a:t>
            </a:r>
            <a:r>
              <a:rPr lang="ar-SA" sz="2800" dirty="0" err="1" smtClean="0"/>
              <a:t>اللوغاريتمى</a:t>
            </a:r>
            <a:r>
              <a:rPr lang="ar-SA" sz="2800" dirty="0" smtClean="0"/>
              <a:t>) يتألف </a:t>
            </a:r>
            <a:r>
              <a:rPr lang="ar-SA" sz="2800" dirty="0" smtClean="0"/>
              <a:t>من دورات، فمثلا من 1-10 دورة من 10 ندخل في ، واذا كانت قيم الظاهرة </a:t>
            </a:r>
            <a:r>
              <a:rPr lang="ar-SA" sz="2800" dirty="0" smtClean="0"/>
              <a:t>اكثر من </a:t>
            </a:r>
            <a:r>
              <a:rPr lang="ar-SA" sz="2800" dirty="0" smtClean="0"/>
              <a:t>10 فإننا ندخل في الدورة الثانية ( 10-100)، والدورة الثالثة (100-1000) وهكذا، والتقسيم في جميع الدورات متماثل ويكون حسب لوغاريتم الأعداد الطبيعية من 1 إلى 10 مهما كانت طريقة الترقيم.</a:t>
            </a:r>
          </a:p>
          <a:p>
            <a:pPr algn="ctr"/>
            <a:r>
              <a:rPr lang="ar-SA" sz="2800" b="1" dirty="0" smtClean="0">
                <a:solidFill>
                  <a:schemeClr val="accent6">
                    <a:lumMod val="25000"/>
                  </a:schemeClr>
                </a:solidFill>
              </a:rPr>
              <a:t>والتقسيم اللوغاريتمي الكامل يكون عن طريق تقسيم المحورين لوغاريتميا</a:t>
            </a:r>
            <a:r>
              <a:rPr lang="ar-SA" sz="2800" b="1" dirty="0" smtClean="0">
                <a:solidFill>
                  <a:schemeClr val="accent6">
                    <a:lumMod val="25000"/>
                  </a:schemeClr>
                </a:solidFill>
              </a:rPr>
              <a:t>.</a:t>
            </a:r>
            <a:endParaRPr lang="ar-SA" sz="2800" b="1" dirty="0">
              <a:solidFill>
                <a:schemeClr val="accent6">
                  <a:lumMod val="25000"/>
                </a:schemeClr>
              </a:solidFill>
            </a:endParaRPr>
          </a:p>
        </p:txBody>
      </p:sp>
    </p:spTree>
    <p:extLst>
      <p:ext uri="{BB962C8B-B14F-4D97-AF65-F5344CB8AC3E}">
        <p14:creationId xmlns:p14="http://schemas.microsoft.com/office/powerpoint/2010/main" val="12260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التقسيم اللوغاريتمي الكامل</a:t>
            </a:r>
            <a:endParaRPr lang="ar-EG" sz="3200" b="1" dirty="0">
              <a:solidFill>
                <a:schemeClr val="tx1"/>
              </a:solidFill>
            </a:endParaRPr>
          </a:p>
        </p:txBody>
      </p:sp>
      <p:pic>
        <p:nvPicPr>
          <p:cNvPr id="4" name="Picture 3"/>
          <p:cNvPicPr>
            <a:picLocks noChangeAspect="1"/>
          </p:cNvPicPr>
          <p:nvPr/>
        </p:nvPicPr>
        <p:blipFill>
          <a:blip r:embed="rId2"/>
          <a:stretch>
            <a:fillRect/>
          </a:stretch>
        </p:blipFill>
        <p:spPr>
          <a:xfrm>
            <a:off x="1981200" y="814773"/>
            <a:ext cx="5715000" cy="5434205"/>
          </a:xfrm>
          <a:prstGeom prst="rect">
            <a:avLst/>
          </a:prstGeom>
        </p:spPr>
      </p:pic>
    </p:spTree>
    <p:extLst>
      <p:ext uri="{BB962C8B-B14F-4D97-AF65-F5344CB8AC3E}">
        <p14:creationId xmlns:p14="http://schemas.microsoft.com/office/powerpoint/2010/main" val="893845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الفرق بين التقسيم اللوغاريتمي والتقسيم العددي</a:t>
            </a:r>
            <a:endParaRPr lang="ar-EG" sz="3200" b="1"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881062"/>
            <a:ext cx="5943600" cy="5095875"/>
          </a:xfrm>
          <a:prstGeom prst="rect">
            <a:avLst/>
          </a:prstGeom>
        </p:spPr>
      </p:pic>
    </p:spTree>
    <p:extLst>
      <p:ext uri="{BB962C8B-B14F-4D97-AF65-F5344CB8AC3E}">
        <p14:creationId xmlns:p14="http://schemas.microsoft.com/office/powerpoint/2010/main" val="1249048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الرسوم البيانية الخاصة بالنمو</a:t>
            </a:r>
            <a:endParaRPr lang="ar-EG" sz="3200" b="1" dirty="0">
              <a:solidFill>
                <a:schemeClr val="tx1"/>
              </a:solidFill>
            </a:endParaRPr>
          </a:p>
        </p:txBody>
      </p:sp>
      <p:sp>
        <p:nvSpPr>
          <p:cNvPr id="5" name="مستطيل 3"/>
          <p:cNvSpPr/>
          <p:nvPr/>
        </p:nvSpPr>
        <p:spPr>
          <a:xfrm>
            <a:off x="0" y="762000"/>
            <a:ext cx="9906000" cy="4832092"/>
          </a:xfrm>
          <a:prstGeom prst="rect">
            <a:avLst/>
          </a:prstGeom>
          <a:noFill/>
        </p:spPr>
        <p:txBody>
          <a:bodyPr wrap="square">
            <a:spAutoFit/>
          </a:bodyPr>
          <a:lstStyle/>
          <a:p>
            <a:pPr algn="just"/>
            <a:r>
              <a:rPr lang="ar-SA" sz="2800" b="1" i="1" dirty="0" smtClean="0">
                <a:solidFill>
                  <a:srgbClr val="C00000"/>
                </a:solidFill>
              </a:rPr>
              <a:t>3- النمط نصف اللوغاريتمي : </a:t>
            </a:r>
            <a:r>
              <a:rPr lang="ar-SA" sz="2800" dirty="0" smtClean="0"/>
              <a:t>لا </a:t>
            </a:r>
            <a:r>
              <a:rPr lang="ar-SA" sz="2800" dirty="0" smtClean="0"/>
              <a:t>يختلف عن سابقه إلا في أن </a:t>
            </a:r>
            <a:r>
              <a:rPr lang="ar-SA" sz="2800" dirty="0" smtClean="0"/>
              <a:t>أحد </a:t>
            </a:r>
            <a:r>
              <a:rPr lang="ar-SA" sz="2800" dirty="0" smtClean="0"/>
              <a:t>المحاور فقط هو المقسم لوغاريتميا، وعادة ما يكون التقسيم على المحور </a:t>
            </a:r>
            <a:r>
              <a:rPr lang="ar-SA" sz="2800" dirty="0" smtClean="0"/>
              <a:t>الرأسي</a:t>
            </a:r>
            <a:r>
              <a:rPr lang="ar-SA" sz="2800" dirty="0" smtClean="0"/>
              <a:t>.</a:t>
            </a:r>
          </a:p>
          <a:p>
            <a:pPr algn="just"/>
            <a:r>
              <a:rPr lang="ar-SA" sz="2800" dirty="0" smtClean="0"/>
              <a:t>ويسود استخدام هذا النمط عند تمثيل </a:t>
            </a:r>
            <a:r>
              <a:rPr lang="ar-SA" sz="2800" b="1" dirty="0" smtClean="0">
                <a:solidFill>
                  <a:schemeClr val="accent6">
                    <a:lumMod val="25000"/>
                  </a:schemeClr>
                </a:solidFill>
              </a:rPr>
              <a:t>معدلات النمو </a:t>
            </a:r>
            <a:r>
              <a:rPr lang="ar-SA" sz="2800" dirty="0" smtClean="0"/>
              <a:t>لأى ظاهرة طبيعية والتي تتغير زمنيا مثل: </a:t>
            </a:r>
            <a:r>
              <a:rPr lang="ar-SA" sz="2800" b="1" dirty="0" smtClean="0"/>
              <a:t>نمو السكان</a:t>
            </a:r>
            <a:r>
              <a:rPr lang="ar-SA" sz="2800" dirty="0" smtClean="0"/>
              <a:t>، وهنا يمثل المحور </a:t>
            </a:r>
            <a:r>
              <a:rPr lang="ar-SA" sz="2800" dirty="0" smtClean="0"/>
              <a:t>الرأسي </a:t>
            </a:r>
            <a:r>
              <a:rPr lang="ar-SA" sz="2800" dirty="0" smtClean="0"/>
              <a:t>في النمط النصف لوغاريتمي التزايد اللوغاريتمي في الظاهرة والمحور الأفقي لقياس الزمن بالطريقة الحسابية.</a:t>
            </a:r>
          </a:p>
          <a:p>
            <a:pPr algn="just"/>
            <a:r>
              <a:rPr lang="ar-SA" sz="2800" dirty="0" smtClean="0"/>
              <a:t>ولاشك أن الترقيم اللوغاريتمي </a:t>
            </a:r>
            <a:r>
              <a:rPr lang="ar-SA" sz="2800" dirty="0" smtClean="0"/>
              <a:t>له عدة </a:t>
            </a:r>
            <a:r>
              <a:rPr lang="ar-SA" sz="2800" dirty="0" smtClean="0"/>
              <a:t>مميزات منها:</a:t>
            </a:r>
          </a:p>
          <a:p>
            <a:pPr algn="just"/>
            <a:r>
              <a:rPr lang="ar-SA" sz="2800" dirty="0" smtClean="0"/>
              <a:t>1- يساعد على </a:t>
            </a:r>
            <a:r>
              <a:rPr lang="ar-SA" sz="2800" b="1" dirty="0" smtClean="0">
                <a:solidFill>
                  <a:schemeClr val="accent6">
                    <a:lumMod val="25000"/>
                  </a:schemeClr>
                </a:solidFill>
              </a:rPr>
              <a:t>سهولة المقارنة </a:t>
            </a:r>
            <a:r>
              <a:rPr lang="ar-SA" sz="2800" dirty="0" smtClean="0"/>
              <a:t>بين ظاهرتين أو اكثر، مثال ذلك المقارنة بين تطور عدد السكان في مدينتين مختلفتين. </a:t>
            </a:r>
          </a:p>
          <a:p>
            <a:pPr algn="just"/>
            <a:r>
              <a:rPr lang="ar-SA" sz="2800" dirty="0" smtClean="0"/>
              <a:t>2- أن المسافة على المحور الراسي الواقع بين الرقمين ( 1000  و 2000) هي نفسها التي تقع بين الرقمين ( 3000 و 6000 )، وكذلك بين ( 4000 و </a:t>
            </a:r>
            <a:r>
              <a:rPr lang="ar-SA" sz="2800" dirty="0" smtClean="0"/>
              <a:t>8000) ، </a:t>
            </a:r>
            <a:r>
              <a:rPr lang="ar-SA" sz="2800" dirty="0" smtClean="0"/>
              <a:t>أي أن المسافة واحدة بنسبة 1: 2. </a:t>
            </a:r>
            <a:endParaRPr lang="ar-SA" sz="2800" dirty="0"/>
          </a:p>
        </p:txBody>
      </p:sp>
    </p:spTree>
    <p:extLst>
      <p:ext uri="{BB962C8B-B14F-4D97-AF65-F5344CB8AC3E}">
        <p14:creationId xmlns:p14="http://schemas.microsoft.com/office/powerpoint/2010/main" val="3241331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التقسيم النصف لوغاريتمي</a:t>
            </a:r>
            <a:endParaRPr lang="ar-EG" sz="3200" b="1" dirty="0">
              <a:solidFill>
                <a:schemeClr val="tx1"/>
              </a:solidFill>
            </a:endParaRPr>
          </a:p>
        </p:txBody>
      </p:sp>
      <p:pic>
        <p:nvPicPr>
          <p:cNvPr id="4" name="Picture 3"/>
          <p:cNvPicPr>
            <a:picLocks noChangeAspect="1"/>
          </p:cNvPicPr>
          <p:nvPr/>
        </p:nvPicPr>
        <p:blipFill>
          <a:blip r:embed="rId2"/>
          <a:stretch>
            <a:fillRect/>
          </a:stretch>
        </p:blipFill>
        <p:spPr>
          <a:xfrm>
            <a:off x="2209800" y="683555"/>
            <a:ext cx="4876800" cy="5464201"/>
          </a:xfrm>
          <a:prstGeom prst="rect">
            <a:avLst/>
          </a:prstGeom>
        </p:spPr>
      </p:pic>
    </p:spTree>
    <p:extLst>
      <p:ext uri="{BB962C8B-B14F-4D97-AF65-F5344CB8AC3E}">
        <p14:creationId xmlns:p14="http://schemas.microsoft.com/office/powerpoint/2010/main" val="17788582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بعض الاستعمالات الجغرافية للأشكال التكرارية</a:t>
            </a:r>
            <a:endParaRPr lang="ar-EG" sz="3200" b="1" dirty="0">
              <a:solidFill>
                <a:schemeClr val="tx1"/>
              </a:solidFill>
            </a:endParaRPr>
          </a:p>
        </p:txBody>
      </p:sp>
      <p:sp>
        <p:nvSpPr>
          <p:cNvPr id="5" name="مستطيل 3"/>
          <p:cNvSpPr/>
          <p:nvPr/>
        </p:nvSpPr>
        <p:spPr>
          <a:xfrm>
            <a:off x="0" y="762000"/>
            <a:ext cx="9906000" cy="4916731"/>
          </a:xfrm>
          <a:prstGeom prst="rect">
            <a:avLst/>
          </a:prstGeom>
          <a:noFill/>
        </p:spPr>
        <p:txBody>
          <a:bodyPr wrap="square">
            <a:spAutoFit/>
          </a:bodyPr>
          <a:lstStyle/>
          <a:p>
            <a:pPr algn="just"/>
            <a:r>
              <a:rPr lang="ar-SA" sz="2850" b="1" i="1" dirty="0" smtClean="0">
                <a:solidFill>
                  <a:srgbClr val="FF0000"/>
                </a:solidFill>
              </a:rPr>
              <a:t>1- وصف الظاهرات الجغرافية: </a:t>
            </a:r>
          </a:p>
          <a:p>
            <a:pPr algn="just"/>
            <a:r>
              <a:rPr lang="ar-SA" sz="2850" dirty="0" smtClean="0"/>
              <a:t>- ذكرنا فيما سبق أن </a:t>
            </a:r>
            <a:r>
              <a:rPr lang="ar-SA" sz="2850" b="1" i="1" dirty="0" smtClean="0"/>
              <a:t>المنهج الكمي </a:t>
            </a:r>
            <a:r>
              <a:rPr lang="ar-SA" sz="2850" dirty="0" smtClean="0"/>
              <a:t>الذى تعتمد عليه معظم الدراسات الجغرافية، يستخدم الجداول الإحصائية والأرقام بغرض تلخيص ووصف الظاهرة التي هي مجال البحث.</a:t>
            </a:r>
          </a:p>
          <a:p>
            <a:pPr algn="just"/>
            <a:r>
              <a:rPr lang="ar-SA" sz="2850" dirty="0" smtClean="0"/>
              <a:t>- والجداول الإحصائية بحالتها الخام لا تستهوى القارئ أو متخذ القرار غير المتخصص.</a:t>
            </a:r>
          </a:p>
          <a:p>
            <a:pPr marL="457200" indent="-457200" algn="just">
              <a:buFontTx/>
              <a:buChar char="-"/>
            </a:pPr>
            <a:r>
              <a:rPr lang="ar-SA" sz="2850" dirty="0" smtClean="0"/>
              <a:t>ومن ثم كان الرسم البياني اكثر جاذبية واسهل قراءة، واستيعابا لغير المتخصص.</a:t>
            </a:r>
          </a:p>
          <a:p>
            <a:pPr algn="just"/>
            <a:r>
              <a:rPr lang="ar-SA" sz="2850" b="1" dirty="0" smtClean="0">
                <a:solidFill>
                  <a:srgbClr val="FF0000"/>
                </a:solidFill>
              </a:rPr>
              <a:t>2- مقارنة الظاهرات الجغرافية بيانياً.</a:t>
            </a:r>
          </a:p>
          <a:p>
            <a:pPr algn="just"/>
            <a:r>
              <a:rPr lang="ar-SA" sz="2850" dirty="0" smtClean="0"/>
              <a:t>فباستخدام الأشكال التكرارية يمكن مقارنة </a:t>
            </a:r>
            <a:r>
              <a:rPr lang="ar-SA" sz="2850" b="1" dirty="0" smtClean="0">
                <a:solidFill>
                  <a:schemeClr val="accent6">
                    <a:lumMod val="25000"/>
                  </a:schemeClr>
                </a:solidFill>
              </a:rPr>
              <a:t>ظاهرتين مختلفتين</a:t>
            </a:r>
            <a:r>
              <a:rPr lang="ar-SA" sz="2850" dirty="0" smtClean="0"/>
              <a:t>، أو ظاهرة واحدة في </a:t>
            </a:r>
            <a:r>
              <a:rPr lang="ar-SA" sz="2850" b="1" dirty="0" smtClean="0">
                <a:solidFill>
                  <a:schemeClr val="accent6">
                    <a:lumMod val="25000"/>
                  </a:schemeClr>
                </a:solidFill>
              </a:rPr>
              <a:t>تاريخين مختلفين</a:t>
            </a:r>
            <a:r>
              <a:rPr lang="ar-SA" sz="2850" dirty="0" smtClean="0"/>
              <a:t>، مثال ذلك المواليد والوفيات في بلد ما، أو الواردات والصادرات، أو العمالة والبطالة</a:t>
            </a:r>
            <a:r>
              <a:rPr lang="ar-SA" sz="2850" dirty="0" smtClean="0"/>
              <a:t>.</a:t>
            </a:r>
            <a:endParaRPr lang="ar-SA" sz="2850" dirty="0" smtClean="0"/>
          </a:p>
        </p:txBody>
      </p:sp>
    </p:spTree>
    <p:extLst>
      <p:ext uri="{BB962C8B-B14F-4D97-AF65-F5344CB8AC3E}">
        <p14:creationId xmlns:p14="http://schemas.microsoft.com/office/powerpoint/2010/main" val="863437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الهرم السكاني</a:t>
            </a:r>
            <a:endParaRPr lang="ar-EG" sz="3200" b="1" dirty="0">
              <a:solidFill>
                <a:schemeClr val="tx1"/>
              </a:solidFill>
            </a:endParaRPr>
          </a:p>
        </p:txBody>
      </p:sp>
      <p:sp>
        <p:nvSpPr>
          <p:cNvPr id="5" name="مستطيل 3"/>
          <p:cNvSpPr/>
          <p:nvPr/>
        </p:nvSpPr>
        <p:spPr>
          <a:xfrm>
            <a:off x="0" y="762000"/>
            <a:ext cx="9906000" cy="4708981"/>
          </a:xfrm>
          <a:prstGeom prst="rect">
            <a:avLst/>
          </a:prstGeom>
          <a:noFill/>
        </p:spPr>
        <p:txBody>
          <a:bodyPr wrap="square">
            <a:spAutoFit/>
          </a:bodyPr>
          <a:lstStyle/>
          <a:p>
            <a:pPr algn="just"/>
            <a:r>
              <a:rPr lang="ar-SA" sz="3000" dirty="0" smtClean="0"/>
              <a:t>اذا ما احتاج الباحث إلى تمثيل التوزيع العمرى للسكان، وذلك إما لمقارنة الاختلاف في التوزيع العمرى بين الذكور والإناث، أو لمقارنة التوزيع العمرى لسكان بلد ببلد أخر، فانه يلجأ إلى استخدام ما يسمى بالهرم السكاني ( بيانات منطقة المدينة المنورة). وذلك بأن يخصص المحور الراسي لبيان فئات العمر، والأفقي على يمين ويسار المحور الراسي لبيان عدد أو نسبة الأفراد في كل فئة عمرية، ويخصص </a:t>
            </a:r>
            <a:r>
              <a:rPr lang="ar-SA" sz="3000" dirty="0" smtClean="0"/>
              <a:t>أحد </a:t>
            </a:r>
            <a:r>
              <a:rPr lang="ar-SA" sz="3000" dirty="0" smtClean="0"/>
              <a:t>جانبي الشكل للذكور والأخر للإناث، وبإقامة مستطيلات متلاصقة على جانبي المحور الراسي المخصص لفئات الأعمار المختلفة، ومن ثم يكون الشكل الناتج هو الهرم السكاني.</a:t>
            </a:r>
          </a:p>
          <a:p>
            <a:pPr algn="ctr"/>
            <a:r>
              <a:rPr lang="ar-SA" sz="3000" b="1" dirty="0" smtClean="0">
                <a:solidFill>
                  <a:schemeClr val="accent6">
                    <a:lumMod val="25000"/>
                  </a:schemeClr>
                </a:solidFill>
              </a:rPr>
              <a:t>وتوضح الأشكال التالية بعض الأهرام السكانية لمنطقة المدينة المنورة بالمملكة العربية السعودية، وبعض مناطق مختلفة من العالم.</a:t>
            </a:r>
            <a:endParaRPr lang="ar-SA" sz="2800" b="1" dirty="0">
              <a:solidFill>
                <a:schemeClr val="accent6">
                  <a:lumMod val="25000"/>
                </a:schemeClr>
              </a:solidFill>
            </a:endParaRPr>
          </a:p>
        </p:txBody>
      </p:sp>
    </p:spTree>
    <p:extLst>
      <p:ext uri="{BB962C8B-B14F-4D97-AF65-F5344CB8AC3E}">
        <p14:creationId xmlns:p14="http://schemas.microsoft.com/office/powerpoint/2010/main" val="39543844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الهرم السكاني</a:t>
            </a:r>
            <a:endParaRPr lang="ar-EG" sz="3200" b="1"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832703914"/>
              </p:ext>
            </p:extLst>
          </p:nvPr>
        </p:nvGraphicFramePr>
        <p:xfrm>
          <a:off x="1447802" y="761996"/>
          <a:ext cx="7010399" cy="5410209"/>
        </p:xfrm>
        <a:graphic>
          <a:graphicData uri="http://schemas.openxmlformats.org/drawingml/2006/table">
            <a:tbl>
              <a:tblPr rtl="1">
                <a:tableStyleId>{5C22544A-7EE6-4342-B048-85BDC9FD1C3A}</a:tableStyleId>
              </a:tblPr>
              <a:tblGrid>
                <a:gridCol w="1006224"/>
                <a:gridCol w="1691785"/>
                <a:gridCol w="1514865"/>
                <a:gridCol w="1326890"/>
                <a:gridCol w="1470635"/>
              </a:tblGrid>
              <a:tr h="257629">
                <a:tc gridSpan="5">
                  <a:txBody>
                    <a:bodyPr/>
                    <a:lstStyle/>
                    <a:p>
                      <a:pPr algn="ctr" rtl="1" fontAlgn="b"/>
                      <a:r>
                        <a:rPr lang="ar-EG" sz="1200" u="none" strike="noStrike" dirty="0">
                          <a:effectLst/>
                        </a:rPr>
                        <a:t>السكان حسب فئات السن والعمر في منطقة المدينة المنورة</a:t>
                      </a:r>
                      <a:endParaRPr lang="ar-EG" sz="1200" b="1" i="0" u="none" strike="noStrike" dirty="0">
                        <a:solidFill>
                          <a:srgbClr val="000000"/>
                        </a:solidFill>
                        <a:effectLst/>
                        <a:latin typeface="Arial" panose="020B0604020202020204" pitchFamily="34" charset="0"/>
                      </a:endParaRPr>
                    </a:p>
                  </a:txBody>
                  <a:tcPr marL="8289" marR="8289" marT="8289" marB="0" anchor="b"/>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r>
              <a:tr h="257629">
                <a:tc>
                  <a:txBody>
                    <a:bodyPr/>
                    <a:lstStyle/>
                    <a:p>
                      <a:pPr algn="ctr" rtl="1" fontAlgn="b"/>
                      <a:r>
                        <a:rPr lang="ar-EG" sz="1200" u="none" strike="noStrike" dirty="0">
                          <a:effectLst/>
                        </a:rPr>
                        <a:t>فئات العمر</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ذكور</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smtClean="0">
                          <a:effectLst/>
                        </a:rPr>
                        <a:t>إناث</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%ذكور</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 </a:t>
                      </a:r>
                      <a:r>
                        <a:rPr lang="ar-EG" sz="1200" u="none" strike="noStrike" dirty="0" smtClean="0">
                          <a:effectLst/>
                        </a:rPr>
                        <a:t>إناث</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اقل من سنة</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15474</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15451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2.6</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(1-4)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71472</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71181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11.6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11.9</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(5-9)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81527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81134</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13.2</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13.5</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(10-14)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72536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73715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11.8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12.3</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(15-19)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65711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47356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7.9</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(20-24)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58473</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56168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9.5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9.4</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(25-29)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51427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51329</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8.3</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8.6</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(30-34)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43907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43188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7.2</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35-39)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34608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35276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5.9</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(40-44)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28945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28921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4.8</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45-49)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23435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22303</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3.7</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(50-54)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21702</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28714</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4.8</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(55-59)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13588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12873</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2.2</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2.1</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(60-64)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10407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10335</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1.7</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(65-69)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8937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8421</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1.4</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1.4</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(70-74)</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6194</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5618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0.9</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(75-79)</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3977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2908</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0.6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0.5</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(80-فأكثر)</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4037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4266</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0.7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0.7</a:t>
                      </a:r>
                      <a:endParaRPr lang="ar-EG" sz="1200" b="0" i="0" u="none" strike="noStrike" dirty="0">
                        <a:solidFill>
                          <a:srgbClr val="000000"/>
                        </a:solidFill>
                        <a:effectLst/>
                        <a:latin typeface="Arial" panose="020B0604020202020204" pitchFamily="34" charset="0"/>
                      </a:endParaRPr>
                    </a:p>
                  </a:txBody>
                  <a:tcPr marL="8289" marR="8289" marT="8289" marB="0" anchor="b"/>
                </a:tc>
              </a:tr>
              <a:tr h="257629">
                <a:tc>
                  <a:txBody>
                    <a:bodyPr/>
                    <a:lstStyle/>
                    <a:p>
                      <a:pPr algn="ctr" rtl="1" fontAlgn="b"/>
                      <a:r>
                        <a:rPr lang="ar-EG" sz="1200" u="none" strike="noStrike" dirty="0">
                          <a:effectLst/>
                        </a:rPr>
                        <a:t>الجملة</a:t>
                      </a:r>
                      <a:endParaRPr lang="ar-EG" sz="1200" b="1"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616357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599157</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100</a:t>
                      </a:r>
                      <a:endParaRPr lang="ar-EG" sz="1200" b="0" i="0" u="none" strike="noStrike" dirty="0">
                        <a:solidFill>
                          <a:srgbClr val="000000"/>
                        </a:solidFill>
                        <a:effectLst/>
                        <a:latin typeface="Arial" panose="020B0604020202020204" pitchFamily="34" charset="0"/>
                      </a:endParaRPr>
                    </a:p>
                  </a:txBody>
                  <a:tcPr marL="8289" marR="8289" marT="8289" marB="0" anchor="b"/>
                </a:tc>
                <a:tc>
                  <a:txBody>
                    <a:bodyPr/>
                    <a:lstStyle/>
                    <a:p>
                      <a:pPr algn="ctr" rtl="1" fontAlgn="b"/>
                      <a:r>
                        <a:rPr lang="ar-EG" sz="1200" u="none" strike="noStrike" dirty="0">
                          <a:effectLst/>
                        </a:rPr>
                        <a:t>100</a:t>
                      </a:r>
                      <a:endParaRPr lang="ar-EG" sz="1200" b="0" i="0" u="none" strike="noStrike" dirty="0">
                        <a:solidFill>
                          <a:srgbClr val="000000"/>
                        </a:solidFill>
                        <a:effectLst/>
                        <a:latin typeface="Arial" panose="020B0604020202020204" pitchFamily="34" charset="0"/>
                      </a:endParaRPr>
                    </a:p>
                  </a:txBody>
                  <a:tcPr marL="8289" marR="8289" marT="8289" marB="0" anchor="b"/>
                </a:tc>
              </a:tr>
            </a:tbl>
          </a:graphicData>
        </a:graphic>
      </p:graphicFrame>
    </p:spTree>
    <p:extLst>
      <p:ext uri="{BB962C8B-B14F-4D97-AF65-F5344CB8AC3E}">
        <p14:creationId xmlns:p14="http://schemas.microsoft.com/office/powerpoint/2010/main" val="30263952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extLst>
              <p:ext uri="{D42A27DB-BD31-4B8C-83A1-F6EECF244321}">
                <p14:modId xmlns:p14="http://schemas.microsoft.com/office/powerpoint/2010/main" val="2521765307"/>
              </p:ext>
            </p:extLst>
          </p:nvPr>
        </p:nvGraphicFramePr>
        <p:xfrm>
          <a:off x="0" y="0"/>
          <a:ext cx="9906000" cy="6857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62925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بعض أشكال الهرم السكاني</a:t>
            </a:r>
            <a:endParaRPr lang="ar-EG" sz="3200" b="1" dirty="0">
              <a:solidFill>
                <a:schemeClr val="tx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701484"/>
            <a:ext cx="7620000" cy="5279933"/>
          </a:xfrm>
          <a:prstGeom prst="rect">
            <a:avLst/>
          </a:prstGeom>
        </p:spPr>
      </p:pic>
    </p:spTree>
    <p:extLst>
      <p:ext uri="{BB962C8B-B14F-4D97-AF65-F5344CB8AC3E}">
        <p14:creationId xmlns:p14="http://schemas.microsoft.com/office/powerpoint/2010/main" val="81178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بعض أشكال الهرم السكاني</a:t>
            </a:r>
            <a:endParaRPr lang="ar-EG" sz="3200" b="1"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83555"/>
            <a:ext cx="9906000" cy="5031445"/>
          </a:xfrm>
          <a:prstGeom prst="rect">
            <a:avLst/>
          </a:prstGeom>
        </p:spPr>
      </p:pic>
    </p:spTree>
    <p:extLst>
      <p:ext uri="{BB962C8B-B14F-4D97-AF65-F5344CB8AC3E}">
        <p14:creationId xmlns:p14="http://schemas.microsoft.com/office/powerpoint/2010/main" val="25615923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بعض أشكال الهرم السكاني</a:t>
            </a:r>
            <a:endParaRPr lang="ar-EG" sz="3200" b="1"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83555"/>
            <a:ext cx="8294152" cy="5183845"/>
          </a:xfrm>
          <a:prstGeom prst="rect">
            <a:avLst/>
          </a:prstGeom>
        </p:spPr>
      </p:pic>
    </p:spTree>
    <p:extLst>
      <p:ext uri="{BB962C8B-B14F-4D97-AF65-F5344CB8AC3E}">
        <p14:creationId xmlns:p14="http://schemas.microsoft.com/office/powerpoint/2010/main" val="3377015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بعض أشكال الهرم السكاني</a:t>
            </a:r>
            <a:endParaRPr lang="ar-EG" sz="3200" b="1"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639763"/>
            <a:ext cx="7239000" cy="5532437"/>
          </a:xfrm>
          <a:prstGeom prst="rect">
            <a:avLst/>
          </a:prstGeom>
        </p:spPr>
      </p:pic>
    </p:spTree>
    <p:extLst>
      <p:ext uri="{BB962C8B-B14F-4D97-AF65-F5344CB8AC3E}">
        <p14:creationId xmlns:p14="http://schemas.microsoft.com/office/powerpoint/2010/main" val="2562736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التمثيل البياني باستخدام الحاسوب</a:t>
            </a:r>
            <a:endParaRPr lang="ar-EG" sz="3200" b="1" dirty="0">
              <a:solidFill>
                <a:schemeClr val="tx1"/>
              </a:solidFill>
            </a:endParaRPr>
          </a:p>
        </p:txBody>
      </p:sp>
      <p:sp>
        <p:nvSpPr>
          <p:cNvPr id="5" name="مستطيل 3"/>
          <p:cNvSpPr/>
          <p:nvPr/>
        </p:nvSpPr>
        <p:spPr>
          <a:xfrm>
            <a:off x="0" y="762000"/>
            <a:ext cx="9906000" cy="7417415"/>
          </a:xfrm>
          <a:prstGeom prst="rect">
            <a:avLst/>
          </a:prstGeom>
          <a:noFill/>
        </p:spPr>
        <p:txBody>
          <a:bodyPr wrap="square">
            <a:spAutoFit/>
          </a:bodyPr>
          <a:lstStyle/>
          <a:p>
            <a:pPr algn="just"/>
            <a:r>
              <a:rPr lang="ar-SA" sz="2800" dirty="0" smtClean="0">
                <a:solidFill>
                  <a:prstClr val="black"/>
                </a:solidFill>
              </a:rPr>
              <a:t>يأخذ التمثيل البياني أشكالا ورسوما مختلفة، والهدف منه إعطاء صورة إجمالية جمالية بصرية عن البيانات وتوزيعاتها، وقد جرت </a:t>
            </a:r>
            <a:r>
              <a:rPr lang="ar-SA" sz="2800" dirty="0">
                <a:solidFill>
                  <a:prstClr val="black"/>
                </a:solidFill>
              </a:rPr>
              <a:t>العادة على رسم تلك </a:t>
            </a:r>
            <a:r>
              <a:rPr lang="ar-SA" sz="2800" dirty="0" smtClean="0">
                <a:solidFill>
                  <a:prstClr val="black"/>
                </a:solidFill>
              </a:rPr>
              <a:t>الأشكال </a:t>
            </a:r>
            <a:r>
              <a:rPr lang="ar-SA" sz="2800" dirty="0">
                <a:solidFill>
                  <a:prstClr val="black"/>
                </a:solidFill>
              </a:rPr>
              <a:t>يدويا والتدريب عليها في مقررات شعبة الخرائط </a:t>
            </a:r>
            <a:r>
              <a:rPr lang="ar-SA" sz="2800" dirty="0" smtClean="0">
                <a:solidFill>
                  <a:prstClr val="black"/>
                </a:solidFill>
              </a:rPr>
              <a:t>بأقسام </a:t>
            </a:r>
            <a:r>
              <a:rPr lang="ar-SA" sz="2800" dirty="0">
                <a:solidFill>
                  <a:prstClr val="black"/>
                </a:solidFill>
              </a:rPr>
              <a:t>الجغرافيا المختلفة</a:t>
            </a:r>
            <a:r>
              <a:rPr lang="ar-SA" sz="2800" dirty="0" smtClean="0">
                <a:solidFill>
                  <a:prstClr val="black"/>
                </a:solidFill>
              </a:rPr>
              <a:t>،</a:t>
            </a:r>
            <a:r>
              <a:rPr lang="ar-SA" sz="2800" dirty="0">
                <a:solidFill>
                  <a:prstClr val="black"/>
                </a:solidFill>
              </a:rPr>
              <a:t> بل </a:t>
            </a:r>
            <a:r>
              <a:rPr lang="ar-SA" sz="2800" dirty="0" smtClean="0">
                <a:solidFill>
                  <a:prstClr val="black"/>
                </a:solidFill>
              </a:rPr>
              <a:t>وأفردت مقررات خاصة كالدراسات الفنية، وخرائط التوزيعات البشرية. إلا أنه أصبح ممكنا الآن عمل تلك الرسومات من خلال الحاسب الآلي بشكل دقيق وتوفيرا للوقت والمجهود.</a:t>
            </a:r>
          </a:p>
          <a:p>
            <a:pPr algn="just"/>
            <a:r>
              <a:rPr lang="ar-SA" sz="2800" dirty="0" smtClean="0">
                <a:solidFill>
                  <a:prstClr val="black"/>
                </a:solidFill>
              </a:rPr>
              <a:t>ومن اشهر البرامج التي تستخدم في رسم الأشكال البيانية الكترونيا: الأوتوكاد </a:t>
            </a:r>
            <a:r>
              <a:rPr lang="en-US" sz="2800" dirty="0" smtClean="0">
                <a:solidFill>
                  <a:prstClr val="black"/>
                </a:solidFill>
              </a:rPr>
              <a:t>AutoCAD</a:t>
            </a:r>
            <a:r>
              <a:rPr lang="ar-SA" sz="2800" dirty="0" smtClean="0">
                <a:solidFill>
                  <a:prstClr val="black"/>
                </a:solidFill>
              </a:rPr>
              <a:t>، الاكسيل </a:t>
            </a:r>
            <a:r>
              <a:rPr lang="en-US" sz="2800" dirty="0" smtClean="0">
                <a:solidFill>
                  <a:prstClr val="black"/>
                </a:solidFill>
              </a:rPr>
              <a:t>Excel</a:t>
            </a:r>
            <a:r>
              <a:rPr lang="ar-SA" sz="2800" dirty="0" smtClean="0">
                <a:solidFill>
                  <a:prstClr val="black"/>
                </a:solidFill>
              </a:rPr>
              <a:t>، وحزمة البرامج الإحصائية للعلوم الاجتماعية </a:t>
            </a:r>
            <a:r>
              <a:rPr lang="en-US" sz="2800" dirty="0" smtClean="0">
                <a:solidFill>
                  <a:prstClr val="black"/>
                </a:solidFill>
              </a:rPr>
              <a:t>SPSS</a:t>
            </a:r>
            <a:r>
              <a:rPr lang="ar-SA" sz="2800" dirty="0" smtClean="0">
                <a:solidFill>
                  <a:prstClr val="black"/>
                </a:solidFill>
              </a:rPr>
              <a:t> والذى تتنوع الرسومات البيانية به، ويمكن الوصول اليها من خلال قائمة </a:t>
            </a:r>
            <a:r>
              <a:rPr lang="en-US" sz="2800" dirty="0" smtClean="0">
                <a:solidFill>
                  <a:prstClr val="black"/>
                </a:solidFill>
              </a:rPr>
              <a:t>Graphs</a:t>
            </a:r>
            <a:r>
              <a:rPr lang="ar-SA" sz="2800" dirty="0" smtClean="0">
                <a:solidFill>
                  <a:prstClr val="black"/>
                </a:solidFill>
              </a:rPr>
              <a:t>، بمجرد الضغط عليها تنسدل قائمة بها أشكال الرسومات المتاحة :</a:t>
            </a:r>
          </a:p>
          <a:p>
            <a:pPr algn="just"/>
            <a:r>
              <a:rPr lang="ar-SA" sz="2800" dirty="0" smtClean="0">
                <a:solidFill>
                  <a:prstClr val="black"/>
                </a:solidFill>
              </a:rPr>
              <a:t>الأعمدة </a:t>
            </a:r>
            <a:r>
              <a:rPr lang="en-US" sz="2800" dirty="0" smtClean="0">
                <a:solidFill>
                  <a:prstClr val="black"/>
                </a:solidFill>
              </a:rPr>
              <a:t>Bars</a:t>
            </a:r>
            <a:r>
              <a:rPr lang="ar-SA" sz="2800" dirty="0" smtClean="0">
                <a:solidFill>
                  <a:prstClr val="black"/>
                </a:solidFill>
              </a:rPr>
              <a:t>، الرسومات الخطية </a:t>
            </a:r>
            <a:r>
              <a:rPr lang="en-US" sz="2800" dirty="0" smtClean="0">
                <a:solidFill>
                  <a:prstClr val="black"/>
                </a:solidFill>
              </a:rPr>
              <a:t>Lines</a:t>
            </a:r>
            <a:r>
              <a:rPr lang="ar-SA" sz="2800" dirty="0" smtClean="0">
                <a:solidFill>
                  <a:prstClr val="black"/>
                </a:solidFill>
              </a:rPr>
              <a:t>، الرسومات المساحية </a:t>
            </a:r>
            <a:r>
              <a:rPr lang="en-US" sz="2800" dirty="0" smtClean="0">
                <a:solidFill>
                  <a:prstClr val="black"/>
                </a:solidFill>
              </a:rPr>
              <a:t>Area</a:t>
            </a:r>
            <a:r>
              <a:rPr lang="ar-SA" sz="2800" dirty="0" smtClean="0">
                <a:solidFill>
                  <a:prstClr val="black"/>
                </a:solidFill>
              </a:rPr>
              <a:t>، والرسومات الدائرية </a:t>
            </a:r>
            <a:r>
              <a:rPr lang="en-US" sz="2800" dirty="0" smtClean="0">
                <a:solidFill>
                  <a:prstClr val="black"/>
                </a:solidFill>
              </a:rPr>
              <a:t>Pie</a:t>
            </a:r>
            <a:r>
              <a:rPr lang="ar-SA" sz="2800" dirty="0" smtClean="0">
                <a:solidFill>
                  <a:prstClr val="black"/>
                </a:solidFill>
              </a:rPr>
              <a:t>، والمدرج التكراري </a:t>
            </a:r>
            <a:r>
              <a:rPr lang="en-US" sz="2800" dirty="0" smtClean="0">
                <a:solidFill>
                  <a:prstClr val="black"/>
                </a:solidFill>
              </a:rPr>
              <a:t>Histogram</a:t>
            </a:r>
            <a:r>
              <a:rPr lang="ar-SA" sz="2800" dirty="0" smtClean="0">
                <a:solidFill>
                  <a:prstClr val="black"/>
                </a:solidFill>
              </a:rPr>
              <a:t>، وأشكال الانتشار </a:t>
            </a:r>
            <a:r>
              <a:rPr lang="en-US" sz="2800" dirty="0" smtClean="0">
                <a:solidFill>
                  <a:prstClr val="black"/>
                </a:solidFill>
              </a:rPr>
              <a:t>Scatters</a:t>
            </a:r>
            <a:r>
              <a:rPr lang="ar-SA" sz="2800" dirty="0" smtClean="0">
                <a:solidFill>
                  <a:prstClr val="black"/>
                </a:solidFill>
              </a:rPr>
              <a:t>، وغيرها من الرسوم الأخرى.</a:t>
            </a:r>
          </a:p>
          <a:p>
            <a:pPr algn="just"/>
            <a:endParaRPr lang="ar-SA" sz="2800" dirty="0" smtClean="0">
              <a:solidFill>
                <a:prstClr val="black"/>
              </a:solidFill>
            </a:endParaRPr>
          </a:p>
          <a:p>
            <a:pPr marL="457200" indent="-457200" algn="just">
              <a:buFontTx/>
              <a:buChar char="-"/>
            </a:pPr>
            <a:endParaRPr lang="ar-SA" sz="2800" dirty="0" smtClean="0">
              <a:solidFill>
                <a:prstClr val="black"/>
              </a:solidFill>
            </a:endParaRPr>
          </a:p>
          <a:p>
            <a:pPr algn="just"/>
            <a:endParaRPr lang="ar-SA" sz="2800" dirty="0" smtClean="0">
              <a:solidFill>
                <a:prstClr val="black"/>
              </a:solidFill>
            </a:endParaRPr>
          </a:p>
          <a:p>
            <a:pPr algn="just"/>
            <a:endParaRPr lang="ar-SA" sz="2800" dirty="0">
              <a:solidFill>
                <a:prstClr val="black"/>
              </a:solidFill>
            </a:endParaRPr>
          </a:p>
          <a:p>
            <a:pPr algn="just"/>
            <a:endParaRPr lang="ar-SA" sz="2800" dirty="0" smtClean="0">
              <a:solidFill>
                <a:prstClr val="black"/>
              </a:solidFill>
            </a:endParaRPr>
          </a:p>
        </p:txBody>
      </p:sp>
    </p:spTree>
    <p:extLst>
      <p:ext uri="{BB962C8B-B14F-4D97-AF65-F5344CB8AC3E}">
        <p14:creationId xmlns:p14="http://schemas.microsoft.com/office/powerpoint/2010/main" val="2469884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3200" b="1" spc="-150" dirty="0" smtClean="0">
                <a:solidFill>
                  <a:schemeClr val="tx1"/>
                </a:solidFill>
                <a:latin typeface="ae_AlMateen" pitchFamily="2" charset="-78"/>
                <a:cs typeface="ae_AlMateen" pitchFamily="2" charset="-78"/>
              </a:rPr>
              <a:t>التمثيل البياني باستخدام الحاسوب (</a:t>
            </a:r>
            <a:r>
              <a:rPr lang="en-US" sz="3200" b="1" spc="-150" dirty="0" smtClean="0">
                <a:solidFill>
                  <a:schemeClr val="tx1"/>
                </a:solidFill>
                <a:latin typeface="ae_AlMateen" pitchFamily="2" charset="-78"/>
                <a:cs typeface="ae_AlMateen" pitchFamily="2" charset="-78"/>
              </a:rPr>
              <a:t>SPSS</a:t>
            </a:r>
            <a:r>
              <a:rPr lang="ar-SA" sz="3200" b="1" spc="-150" dirty="0" smtClean="0">
                <a:solidFill>
                  <a:schemeClr val="tx1"/>
                </a:solidFill>
                <a:latin typeface="ae_AlMateen" pitchFamily="2" charset="-78"/>
                <a:cs typeface="ae_AlMateen" pitchFamily="2" charset="-78"/>
              </a:rPr>
              <a:t>)</a:t>
            </a:r>
            <a:endParaRPr lang="ar-EG" sz="3200" b="1" dirty="0">
              <a:solidFill>
                <a:schemeClr val="tx1"/>
              </a:solidFill>
            </a:endParaRPr>
          </a:p>
        </p:txBody>
      </p:sp>
      <p:sp>
        <p:nvSpPr>
          <p:cNvPr id="6" name="Rectangle 3"/>
          <p:cNvSpPr txBox="1">
            <a:spLocks noChangeArrowheads="1"/>
          </p:cNvSpPr>
          <p:nvPr/>
        </p:nvSpPr>
        <p:spPr>
          <a:xfrm>
            <a:off x="-17929" y="838200"/>
            <a:ext cx="9829800" cy="434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lgn="just" rtl="1"/>
            <a:r>
              <a:rPr lang="ar-JO" sz="2900" dirty="0" smtClean="0"/>
              <a:t>ملاحظة: تتميز ملفات البيانات بظهور صورة الجدول على الأيقونة الخاصة بالملف بينما تظهر صورة رسم بياني على أيقونة ملف النتائج.</a:t>
            </a:r>
            <a:endParaRPr lang="en-US" sz="2900" dirty="0" smtClean="0"/>
          </a:p>
          <a:p>
            <a:pPr marL="609600" indent="-609600" algn="just" rtl="1"/>
            <a:r>
              <a:rPr lang="ar-JO" sz="2900" dirty="0" smtClean="0"/>
              <a:t>يمكن لبرنامج </a:t>
            </a:r>
            <a:r>
              <a:rPr lang="en-US" sz="2900" dirty="0" smtClean="0"/>
              <a:t>SPSS</a:t>
            </a:r>
            <a:r>
              <a:rPr lang="ar-JO" sz="2900" dirty="0" smtClean="0"/>
              <a:t> أن يتعرف على ملفات من أنواع أخرى. أي أنك تستطيع فتح ملف </a:t>
            </a:r>
            <a:r>
              <a:rPr lang="en-US" sz="2900" dirty="0" smtClean="0"/>
              <a:t>Excel</a:t>
            </a:r>
            <a:r>
              <a:rPr lang="ar-JO" sz="2900" dirty="0" smtClean="0"/>
              <a:t> مثلا من خلال </a:t>
            </a:r>
            <a:r>
              <a:rPr lang="en-US" sz="2900" dirty="0" smtClean="0"/>
              <a:t>SPSS</a:t>
            </a:r>
            <a:r>
              <a:rPr lang="ar-JO" sz="2900" dirty="0" smtClean="0"/>
              <a:t>.</a:t>
            </a:r>
            <a:endParaRPr lang="en-US" sz="2900" dirty="0" smtClean="0"/>
          </a:p>
          <a:p>
            <a:pPr marL="609600" indent="-609600" algn="just" rtl="1"/>
            <a:r>
              <a:rPr lang="ar-JO" sz="2900" dirty="0" smtClean="0"/>
              <a:t>من قائمة </a:t>
            </a:r>
            <a:r>
              <a:rPr lang="en-US" sz="2900" dirty="0" smtClean="0"/>
              <a:t>File</a:t>
            </a:r>
            <a:r>
              <a:rPr lang="ar-JO" sz="2900" dirty="0" smtClean="0"/>
              <a:t> اختر </a:t>
            </a:r>
            <a:r>
              <a:rPr lang="en-US" sz="2900" dirty="0" smtClean="0"/>
              <a:t>Open</a:t>
            </a:r>
            <a:r>
              <a:rPr lang="ar-JO" sz="2900" dirty="0" smtClean="0"/>
              <a:t> ثم </a:t>
            </a:r>
            <a:r>
              <a:rPr lang="en-US" sz="2900" dirty="0" smtClean="0"/>
              <a:t>Data</a:t>
            </a:r>
          </a:p>
          <a:p>
            <a:pPr marL="609600" indent="-609600" algn="just" rtl="1">
              <a:buFont typeface="Wingdings" panose="05000000000000000000" pitchFamily="2" charset="2"/>
              <a:buAutoNum type="arabicPeriod"/>
            </a:pPr>
            <a:r>
              <a:rPr lang="ar-JO" sz="2900" dirty="0" smtClean="0"/>
              <a:t>من مربع الحوار الظاهر ومن قائمة </a:t>
            </a:r>
            <a:r>
              <a:rPr lang="en-US" sz="2900" dirty="0" smtClean="0"/>
              <a:t>Files of Type</a:t>
            </a:r>
            <a:r>
              <a:rPr lang="ar-JO" sz="2900" dirty="0" smtClean="0"/>
              <a:t> حدد نوع الملف (مثال </a:t>
            </a:r>
            <a:r>
              <a:rPr lang="en-US" sz="2900" dirty="0" smtClean="0"/>
              <a:t>Excel</a:t>
            </a:r>
            <a:r>
              <a:rPr lang="ar-JO" sz="2900" dirty="0" smtClean="0"/>
              <a:t>)</a:t>
            </a:r>
          </a:p>
          <a:p>
            <a:pPr marL="609600" indent="-609600" algn="just" rtl="1">
              <a:buFont typeface="Wingdings" panose="05000000000000000000" pitchFamily="2" charset="2"/>
              <a:buAutoNum type="arabicPeriod"/>
            </a:pPr>
            <a:r>
              <a:rPr lang="ar-JO" sz="2900" dirty="0" smtClean="0"/>
              <a:t>اختر الملف ثم اضغط </a:t>
            </a:r>
            <a:r>
              <a:rPr lang="en-US" sz="2900" dirty="0" smtClean="0"/>
              <a:t>Open</a:t>
            </a:r>
            <a:endParaRPr lang="en-US" sz="2900" dirty="0"/>
          </a:p>
        </p:txBody>
      </p:sp>
    </p:spTree>
    <p:extLst>
      <p:ext uri="{BB962C8B-B14F-4D97-AF65-F5344CB8AC3E}">
        <p14:creationId xmlns:p14="http://schemas.microsoft.com/office/powerpoint/2010/main" val="6002722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323"/>
            <a:ext cx="7924800" cy="6005513"/>
          </a:xfrm>
          <a:prstGeom prst="rect">
            <a:avLst/>
          </a:prstGeom>
          <a:noFill/>
          <a:extLst>
            <a:ext uri="{909E8E84-426E-40DD-AFC4-6F175D3DCCD1}">
              <a14:hiddenFill xmlns:a14="http://schemas.microsoft.com/office/drawing/2010/main">
                <a:solidFill>
                  <a:srgbClr val="FFFFFF"/>
                </a:solidFill>
              </a14:hiddenFill>
            </a:ext>
          </a:extLst>
        </p:spPr>
      </p:pic>
      <p:sp>
        <p:nvSpPr>
          <p:cNvPr id="135171" name="Text Box 3"/>
          <p:cNvSpPr txBox="1">
            <a:spLocks noChangeArrowheads="1"/>
          </p:cNvSpPr>
          <p:nvPr/>
        </p:nvSpPr>
        <p:spPr bwMode="auto">
          <a:xfrm>
            <a:off x="609600" y="6248401"/>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ar-JO" sz="2800" dirty="0">
                <a:solidFill>
                  <a:srgbClr val="000000"/>
                </a:solidFill>
              </a:rPr>
              <a:t> ملاحظة: تخزن ملفات </a:t>
            </a:r>
            <a:r>
              <a:rPr lang="en-US" sz="2800" dirty="0">
                <a:solidFill>
                  <a:srgbClr val="000000"/>
                </a:solidFill>
              </a:rPr>
              <a:t>SPSS</a:t>
            </a:r>
            <a:r>
              <a:rPr lang="ar-JO" sz="2800" dirty="0">
                <a:solidFill>
                  <a:srgbClr val="000000"/>
                </a:solidFill>
              </a:rPr>
              <a:t> بالامتداد </a:t>
            </a:r>
            <a:r>
              <a:rPr lang="en-US" sz="2800" dirty="0">
                <a:solidFill>
                  <a:srgbClr val="000000"/>
                </a:solidFill>
              </a:rPr>
              <a:t>SAV</a:t>
            </a:r>
          </a:p>
        </p:txBody>
      </p:sp>
    </p:spTree>
    <p:extLst>
      <p:ext uri="{BB962C8B-B14F-4D97-AF65-F5344CB8AC3E}">
        <p14:creationId xmlns:p14="http://schemas.microsoft.com/office/powerpoint/2010/main" val="179040239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body" idx="4294967295"/>
          </p:nvPr>
        </p:nvSpPr>
        <p:spPr>
          <a:xfrm>
            <a:off x="685800" y="838200"/>
            <a:ext cx="8229600" cy="4911725"/>
          </a:xfrm>
        </p:spPr>
        <p:txBody>
          <a:bodyPr/>
          <a:lstStyle/>
          <a:p>
            <a:pPr marL="609600" indent="-609600" algn="r" rtl="1">
              <a:lnSpc>
                <a:spcPct val="120000"/>
              </a:lnSpc>
            </a:pPr>
            <a:r>
              <a:rPr lang="ar-JO" dirty="0"/>
              <a:t>هي عملية تلخيص البيانات لتصبح أكثر تنظيما وترتيبا مما يسمح للمحلل استنتاج المعلومات منها.</a:t>
            </a:r>
          </a:p>
          <a:p>
            <a:pPr marL="609600" indent="-609600" algn="r" rtl="1">
              <a:lnSpc>
                <a:spcPct val="120000"/>
              </a:lnSpc>
              <a:buFont typeface="Wingdings" panose="05000000000000000000" pitchFamily="2" charset="2"/>
              <a:buAutoNum type="arabicPeriod"/>
            </a:pPr>
            <a:r>
              <a:rPr lang="ar-JO" dirty="0"/>
              <a:t>طريقة الجداول التكرارية </a:t>
            </a:r>
            <a:r>
              <a:rPr lang="en-US" dirty="0"/>
              <a:t>Frequency Table</a:t>
            </a:r>
          </a:p>
          <a:p>
            <a:pPr marL="609600" indent="-609600" algn="r" rtl="1">
              <a:lnSpc>
                <a:spcPct val="120000"/>
              </a:lnSpc>
              <a:buFont typeface="Wingdings" panose="05000000000000000000" pitchFamily="2" charset="2"/>
              <a:buAutoNum type="arabicPeriod"/>
            </a:pPr>
            <a:r>
              <a:rPr lang="ar-JO" dirty="0"/>
              <a:t>طريقة </a:t>
            </a:r>
            <a:r>
              <a:rPr lang="ar-JO" dirty="0" smtClean="0"/>
              <a:t>الأعمدة </a:t>
            </a:r>
            <a:r>
              <a:rPr lang="en-US" dirty="0"/>
              <a:t>Bar Chart</a:t>
            </a:r>
            <a:endParaRPr lang="ar-JO" dirty="0"/>
          </a:p>
          <a:p>
            <a:pPr marL="609600" indent="-609600" algn="r" rtl="1">
              <a:lnSpc>
                <a:spcPct val="120000"/>
              </a:lnSpc>
              <a:buFont typeface="Wingdings" panose="05000000000000000000" pitchFamily="2" charset="2"/>
              <a:buAutoNum type="arabicPeriod"/>
            </a:pPr>
            <a:r>
              <a:rPr lang="ar-JO" dirty="0"/>
              <a:t>طريقة الخط المضلع التكراري </a:t>
            </a:r>
            <a:r>
              <a:rPr lang="en-US" dirty="0"/>
              <a:t>Line Chart</a:t>
            </a:r>
          </a:p>
          <a:p>
            <a:pPr marL="609600" indent="-609600" algn="r" rtl="1">
              <a:lnSpc>
                <a:spcPct val="120000"/>
              </a:lnSpc>
              <a:buFont typeface="Wingdings" panose="05000000000000000000" pitchFamily="2" charset="2"/>
              <a:buAutoNum type="arabicPeriod"/>
            </a:pPr>
            <a:r>
              <a:rPr lang="ar-JO" dirty="0"/>
              <a:t>طريقة الدائرة </a:t>
            </a:r>
            <a:r>
              <a:rPr lang="en-US" dirty="0"/>
              <a:t>Pie Chart</a:t>
            </a:r>
          </a:p>
          <a:p>
            <a:pPr marL="609600" indent="-609600" algn="r" rtl="1">
              <a:lnSpc>
                <a:spcPct val="120000"/>
              </a:lnSpc>
              <a:buFont typeface="Wingdings" panose="05000000000000000000" pitchFamily="2" charset="2"/>
              <a:buAutoNum type="arabicPeriod"/>
            </a:pPr>
            <a:r>
              <a:rPr lang="ar-JO" dirty="0"/>
              <a:t>طريقة المدرج التكراري </a:t>
            </a:r>
            <a:r>
              <a:rPr lang="en-US" dirty="0"/>
              <a:t>Histogram</a:t>
            </a:r>
          </a:p>
        </p:txBody>
      </p:sp>
      <p:sp>
        <p:nvSpPr>
          <p:cNvPr id="4" name="Rounded Rectangle 3"/>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500" b="1" dirty="0">
                <a:solidFill>
                  <a:prstClr val="white"/>
                </a:solidFill>
              </a:rPr>
              <a:t>طرق عرض البيانات</a:t>
            </a:r>
          </a:p>
        </p:txBody>
      </p:sp>
    </p:spTree>
    <p:extLst>
      <p:ext uri="{BB962C8B-B14F-4D97-AF65-F5344CB8AC3E}">
        <p14:creationId xmlns:p14="http://schemas.microsoft.com/office/powerpoint/2010/main" val="176672951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a:xfrm>
            <a:off x="0" y="0"/>
            <a:ext cx="9906000" cy="1143000"/>
          </a:xfrm>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ar-JO" dirty="0"/>
              <a:t>طريقة الجداول التكرارية</a:t>
            </a:r>
            <a:endParaRPr lang="en-US" dirty="0"/>
          </a:p>
        </p:txBody>
      </p:sp>
      <p:sp>
        <p:nvSpPr>
          <p:cNvPr id="139267" name="Rectangle 3"/>
          <p:cNvSpPr>
            <a:spLocks noGrp="1" noChangeArrowheads="1"/>
          </p:cNvSpPr>
          <p:nvPr>
            <p:ph type="body" idx="4294967295"/>
          </p:nvPr>
        </p:nvSpPr>
        <p:spPr>
          <a:xfrm>
            <a:off x="0" y="1219200"/>
            <a:ext cx="8915400" cy="5257800"/>
          </a:xfrm>
        </p:spPr>
        <p:txBody>
          <a:bodyPr/>
          <a:lstStyle/>
          <a:p>
            <a:pPr algn="r" rtl="1">
              <a:lnSpc>
                <a:spcPct val="90000"/>
              </a:lnSpc>
            </a:pPr>
            <a:r>
              <a:rPr lang="ar-JO" dirty="0"/>
              <a:t>يستخدم لإظهار التكرار، التكرار النسبي، والنسبة التراكمية للبيانات</a:t>
            </a:r>
          </a:p>
          <a:p>
            <a:pPr algn="r" rtl="1">
              <a:lnSpc>
                <a:spcPct val="90000"/>
              </a:lnSpc>
            </a:pPr>
            <a:r>
              <a:rPr lang="ar-JO" dirty="0"/>
              <a:t>التكرار </a:t>
            </a:r>
            <a:r>
              <a:rPr lang="en-US" dirty="0"/>
              <a:t>Frequency</a:t>
            </a:r>
            <a:r>
              <a:rPr lang="ar-JO" dirty="0"/>
              <a:t>: هو عدد مرات تكرار البيانات في العمود</a:t>
            </a:r>
          </a:p>
          <a:p>
            <a:pPr algn="r" rtl="1">
              <a:lnSpc>
                <a:spcPct val="90000"/>
              </a:lnSpc>
            </a:pPr>
            <a:r>
              <a:rPr lang="ar-JO" dirty="0"/>
              <a:t>التكرار النسبي </a:t>
            </a:r>
            <a:r>
              <a:rPr lang="en-US" dirty="0"/>
              <a:t>Percent</a:t>
            </a:r>
            <a:r>
              <a:rPr lang="ar-JO" dirty="0"/>
              <a:t>: التكرار مقسوم على عدد البيانات</a:t>
            </a:r>
          </a:p>
          <a:p>
            <a:pPr algn="r" rtl="1">
              <a:lnSpc>
                <a:spcPct val="90000"/>
              </a:lnSpc>
            </a:pPr>
            <a:r>
              <a:rPr lang="ar-JO" dirty="0"/>
              <a:t>النسبة التراكمية </a:t>
            </a:r>
            <a:r>
              <a:rPr lang="en-US" dirty="0"/>
              <a:t>Cumulative Percent</a:t>
            </a:r>
            <a:r>
              <a:rPr lang="ar-JO" dirty="0"/>
              <a:t>: التكرار النسبي مجموع له النسبة التراكمية السابقة.</a:t>
            </a:r>
          </a:p>
          <a:p>
            <a:pPr algn="r" rtl="1">
              <a:lnSpc>
                <a:spcPct val="90000"/>
              </a:lnSpc>
            </a:pPr>
            <a:r>
              <a:rPr lang="ar-JO" dirty="0"/>
              <a:t>مجموع التكرار النسبي دائما </a:t>
            </a:r>
            <a:r>
              <a:rPr lang="en-US" dirty="0"/>
              <a:t>100%</a:t>
            </a:r>
          </a:p>
          <a:p>
            <a:pPr algn="r" rtl="1">
              <a:lnSpc>
                <a:spcPct val="90000"/>
              </a:lnSpc>
            </a:pPr>
            <a:r>
              <a:rPr lang="ar-JO" dirty="0"/>
              <a:t>النسبة التراكمية الأخيرة تكون دائما </a:t>
            </a:r>
            <a:r>
              <a:rPr lang="en-US" dirty="0"/>
              <a:t>100%</a:t>
            </a:r>
          </a:p>
          <a:p>
            <a:pPr algn="r" rtl="1">
              <a:lnSpc>
                <a:spcPct val="90000"/>
              </a:lnSpc>
            </a:pPr>
            <a:r>
              <a:rPr lang="ar-JO" dirty="0"/>
              <a:t>كل جدول تكراري يمثل بيانات متغير واحد فقط ويظهر اسم المتغير في أعلى الجدول.</a:t>
            </a:r>
            <a:endParaRPr lang="en-US" dirty="0"/>
          </a:p>
        </p:txBody>
      </p:sp>
    </p:spTree>
    <p:extLst>
      <p:ext uri="{BB962C8B-B14F-4D97-AF65-F5344CB8AC3E}">
        <p14:creationId xmlns:p14="http://schemas.microsoft.com/office/powerpoint/2010/main" val="229371685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idx="4294967295"/>
          </p:nvPr>
        </p:nvSpPr>
        <p:spPr>
          <a:xfrm>
            <a:off x="0" y="0"/>
            <a:ext cx="9906000" cy="990600"/>
          </a:xfrm>
        </p:spPr>
        <p:style>
          <a:lnRef idx="1">
            <a:schemeClr val="accent6"/>
          </a:lnRef>
          <a:fillRef idx="2">
            <a:schemeClr val="accent6"/>
          </a:fillRef>
          <a:effectRef idx="1">
            <a:schemeClr val="accent6"/>
          </a:effectRef>
          <a:fontRef idx="minor">
            <a:schemeClr val="dk1"/>
          </a:fontRef>
        </p:style>
        <p:txBody>
          <a:bodyPr/>
          <a:lstStyle/>
          <a:p>
            <a:pPr algn="ctr"/>
            <a:r>
              <a:rPr lang="ar-JO" dirty="0"/>
              <a:t>طريقة </a:t>
            </a:r>
            <a:r>
              <a:rPr lang="ar-JO" dirty="0" smtClean="0"/>
              <a:t>إنشاء </a:t>
            </a:r>
            <a:r>
              <a:rPr lang="ar-JO" dirty="0"/>
              <a:t>جدول تكراري لمتغير واحد</a:t>
            </a:r>
            <a:endParaRPr lang="en-US" dirty="0"/>
          </a:p>
        </p:txBody>
      </p:sp>
      <p:sp>
        <p:nvSpPr>
          <p:cNvPr id="141315" name="Rectangle 3"/>
          <p:cNvSpPr>
            <a:spLocks noGrp="1" noChangeArrowheads="1"/>
          </p:cNvSpPr>
          <p:nvPr>
            <p:ph type="body" idx="4294967295"/>
          </p:nvPr>
        </p:nvSpPr>
        <p:spPr>
          <a:xfrm>
            <a:off x="0" y="1295400"/>
            <a:ext cx="9906000" cy="5257800"/>
          </a:xfrm>
        </p:spPr>
        <p:txBody>
          <a:bodyPr/>
          <a:lstStyle/>
          <a:p>
            <a:pPr marL="609600" indent="-609600" algn="r" rtl="1">
              <a:lnSpc>
                <a:spcPct val="90000"/>
              </a:lnSpc>
              <a:buFont typeface="Wingdings" panose="05000000000000000000" pitchFamily="2" charset="2"/>
              <a:buAutoNum type="arabicPeriod"/>
            </a:pPr>
            <a:r>
              <a:rPr lang="ar-JO" dirty="0"/>
              <a:t>من قائمة </a:t>
            </a:r>
            <a:r>
              <a:rPr lang="en-US" dirty="0"/>
              <a:t>Analyze</a:t>
            </a:r>
            <a:r>
              <a:rPr lang="ar-JO" dirty="0"/>
              <a:t> </a:t>
            </a:r>
            <a:r>
              <a:rPr lang="ar-JO" dirty="0" smtClean="0"/>
              <a:t>اختر </a:t>
            </a:r>
            <a:r>
              <a:rPr lang="ar-JO" dirty="0"/>
              <a:t>الأمر </a:t>
            </a:r>
            <a:r>
              <a:rPr lang="en-US" dirty="0"/>
              <a:t>Descriptive Statistics</a:t>
            </a:r>
            <a:endParaRPr lang="ar-JO" dirty="0"/>
          </a:p>
          <a:p>
            <a:pPr marL="609600" indent="-609600" algn="r" rtl="1">
              <a:lnSpc>
                <a:spcPct val="90000"/>
              </a:lnSpc>
              <a:buFont typeface="Wingdings" panose="05000000000000000000" pitchFamily="2" charset="2"/>
              <a:buAutoNum type="arabicPeriod"/>
            </a:pPr>
            <a:r>
              <a:rPr lang="ar-JO" dirty="0"/>
              <a:t>ثم </a:t>
            </a:r>
            <a:r>
              <a:rPr lang="ar-JO" dirty="0" smtClean="0"/>
              <a:t>اختر </a:t>
            </a:r>
            <a:r>
              <a:rPr lang="ar-JO" dirty="0"/>
              <a:t>الأمر </a:t>
            </a:r>
            <a:r>
              <a:rPr lang="en-US" dirty="0"/>
              <a:t>Frequencies</a:t>
            </a:r>
          </a:p>
          <a:p>
            <a:pPr marL="609600" indent="-609600" algn="r" rtl="1">
              <a:lnSpc>
                <a:spcPct val="90000"/>
              </a:lnSpc>
              <a:buFont typeface="Wingdings" panose="05000000000000000000" pitchFamily="2" charset="2"/>
              <a:buAutoNum type="arabicPeriod"/>
            </a:pPr>
            <a:r>
              <a:rPr lang="ar-JO" dirty="0"/>
              <a:t>حدد المتغير أو المتغيرات المراد </a:t>
            </a:r>
            <a:r>
              <a:rPr lang="ar-JO" dirty="0" smtClean="0"/>
              <a:t>إنشاء </a:t>
            </a:r>
            <a:r>
              <a:rPr lang="ar-JO" dirty="0"/>
              <a:t>جداول تكرارية لها</a:t>
            </a:r>
          </a:p>
          <a:p>
            <a:pPr marL="609600" indent="-609600" algn="r" rtl="1">
              <a:lnSpc>
                <a:spcPct val="90000"/>
              </a:lnSpc>
              <a:buFont typeface="Wingdings" panose="05000000000000000000" pitchFamily="2" charset="2"/>
              <a:buAutoNum type="arabicPeriod"/>
            </a:pPr>
            <a:r>
              <a:rPr lang="ar-JO" dirty="0" smtClean="0"/>
              <a:t>اضغط </a:t>
            </a:r>
            <a:r>
              <a:rPr lang="en-US" dirty="0" smtClean="0"/>
              <a:t>OK</a:t>
            </a:r>
            <a:endParaRPr lang="ar-JO" dirty="0"/>
          </a:p>
          <a:p>
            <a:pPr marL="609600" indent="-609600" algn="r" rtl="1">
              <a:lnSpc>
                <a:spcPct val="90000"/>
              </a:lnSpc>
            </a:pPr>
            <a:r>
              <a:rPr lang="ar-JO" dirty="0">
                <a:solidFill>
                  <a:srgbClr val="C00000"/>
                </a:solidFill>
              </a:rPr>
              <a:t>ملاحظة: يتم </a:t>
            </a:r>
            <a:r>
              <a:rPr lang="ar-JO" dirty="0" smtClean="0">
                <a:solidFill>
                  <a:srgbClr val="C00000"/>
                </a:solidFill>
              </a:rPr>
              <a:t>إنشاء </a:t>
            </a:r>
            <a:r>
              <a:rPr lang="ar-JO" dirty="0">
                <a:solidFill>
                  <a:srgbClr val="C00000"/>
                </a:solidFill>
              </a:rPr>
              <a:t>جدول تكراري لكل متغير تم اختياره.</a:t>
            </a:r>
          </a:p>
          <a:p>
            <a:pPr marL="609600" indent="-609600" algn="r" rtl="1">
              <a:lnSpc>
                <a:spcPct val="90000"/>
              </a:lnSpc>
            </a:pPr>
            <a:r>
              <a:rPr lang="ar-JO" dirty="0"/>
              <a:t>تظهر بيانات الجدول المختلفة في العمود الأول</a:t>
            </a:r>
          </a:p>
          <a:p>
            <a:pPr marL="609600" indent="-609600" algn="r" rtl="1">
              <a:lnSpc>
                <a:spcPct val="90000"/>
              </a:lnSpc>
            </a:pPr>
            <a:r>
              <a:rPr lang="ar-JO" dirty="0"/>
              <a:t>الصف الأخير </a:t>
            </a:r>
            <a:r>
              <a:rPr lang="en-US" dirty="0"/>
              <a:t>Total</a:t>
            </a:r>
            <a:r>
              <a:rPr lang="ar-JO" dirty="0"/>
              <a:t> يمثل مجموع القيم في </a:t>
            </a:r>
            <a:r>
              <a:rPr lang="ar-JO" dirty="0" smtClean="0"/>
              <a:t>الأعمدة</a:t>
            </a:r>
            <a:endParaRPr lang="ar-JO" dirty="0"/>
          </a:p>
          <a:p>
            <a:pPr marL="609600" indent="-609600" algn="r" rtl="1">
              <a:lnSpc>
                <a:spcPct val="90000"/>
              </a:lnSpc>
            </a:pPr>
            <a:r>
              <a:rPr lang="ar-JO" dirty="0"/>
              <a:t>يمكن </a:t>
            </a:r>
            <a:r>
              <a:rPr lang="ar-JO" dirty="0" smtClean="0"/>
              <a:t>إنشاء </a:t>
            </a:r>
            <a:r>
              <a:rPr lang="ar-JO" dirty="0"/>
              <a:t>أكثر من جدول تكراري لأكثر من متغير في نفس الوقت</a:t>
            </a:r>
            <a:endParaRPr lang="en-US" dirty="0"/>
          </a:p>
        </p:txBody>
      </p:sp>
    </p:spTree>
    <p:extLst>
      <p:ext uri="{BB962C8B-B14F-4D97-AF65-F5344CB8AC3E}">
        <p14:creationId xmlns:p14="http://schemas.microsoft.com/office/powerpoint/2010/main" val="1671249670"/>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7772400" cy="3124200"/>
          </a:xfrm>
          <a:prstGeom prst="rect">
            <a:avLst/>
          </a:prstGeom>
          <a:noFill/>
          <a:extLst>
            <a:ext uri="{909E8E84-426E-40DD-AFC4-6F175D3DCCD1}">
              <a14:hiddenFill xmlns:a14="http://schemas.microsoft.com/office/drawing/2010/main">
                <a:solidFill>
                  <a:srgbClr val="FFFFFF"/>
                </a:solidFill>
              </a14:hiddenFill>
            </a:ext>
          </a:extLst>
        </p:spPr>
      </p:pic>
      <p:sp>
        <p:nvSpPr>
          <p:cNvPr id="143363" name="Text Box 3"/>
          <p:cNvSpPr txBox="1">
            <a:spLocks noChangeArrowheads="1"/>
          </p:cNvSpPr>
          <p:nvPr/>
        </p:nvSpPr>
        <p:spPr bwMode="auto">
          <a:xfrm>
            <a:off x="381000" y="3101788"/>
            <a:ext cx="9144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ts val="0"/>
              </a:spcBef>
              <a:buFontTx/>
              <a:buChar char="•"/>
            </a:pPr>
            <a:r>
              <a:rPr lang="ar-JO" sz="2800" dirty="0">
                <a:solidFill>
                  <a:srgbClr val="000000"/>
                </a:solidFill>
              </a:rPr>
              <a:t> القيمة </a:t>
            </a:r>
            <a:r>
              <a:rPr lang="en-US" sz="2800" dirty="0">
                <a:solidFill>
                  <a:srgbClr val="000000"/>
                </a:solidFill>
              </a:rPr>
              <a:t>21</a:t>
            </a:r>
            <a:r>
              <a:rPr lang="ar-JO" sz="2800" dirty="0">
                <a:solidFill>
                  <a:srgbClr val="000000"/>
                </a:solidFill>
              </a:rPr>
              <a:t> تكررت ثلاث مرات وتمثل نصف عدد البيانات في الجدول</a:t>
            </a:r>
          </a:p>
          <a:p>
            <a:pPr eaLnBrk="0" hangingPunct="0">
              <a:spcBef>
                <a:spcPts val="0"/>
              </a:spcBef>
              <a:buFontTx/>
              <a:buChar char="•"/>
            </a:pPr>
            <a:r>
              <a:rPr lang="ar-JO" sz="2800" dirty="0">
                <a:solidFill>
                  <a:srgbClr val="000000"/>
                </a:solidFill>
              </a:rPr>
              <a:t> القيمة </a:t>
            </a:r>
            <a:r>
              <a:rPr lang="en-US" sz="2800" dirty="0">
                <a:solidFill>
                  <a:srgbClr val="000000"/>
                </a:solidFill>
              </a:rPr>
              <a:t>22</a:t>
            </a:r>
            <a:r>
              <a:rPr lang="ar-JO" sz="2800" dirty="0">
                <a:solidFill>
                  <a:srgbClr val="000000"/>
                </a:solidFill>
              </a:rPr>
              <a:t> تكررت مرتان وتمثل </a:t>
            </a:r>
            <a:r>
              <a:rPr lang="en-US" sz="2800" dirty="0">
                <a:solidFill>
                  <a:srgbClr val="000000"/>
                </a:solidFill>
              </a:rPr>
              <a:t>33.3</a:t>
            </a:r>
            <a:r>
              <a:rPr lang="ar-JO" sz="2800" dirty="0">
                <a:solidFill>
                  <a:srgbClr val="000000"/>
                </a:solidFill>
              </a:rPr>
              <a:t> من عدد البيانات في الجدول</a:t>
            </a:r>
          </a:p>
          <a:p>
            <a:pPr eaLnBrk="0" hangingPunct="0">
              <a:spcBef>
                <a:spcPts val="0"/>
              </a:spcBef>
              <a:buFontTx/>
              <a:buChar char="•"/>
            </a:pPr>
            <a:r>
              <a:rPr lang="ar-JO" sz="2800" dirty="0">
                <a:solidFill>
                  <a:srgbClr val="000000"/>
                </a:solidFill>
              </a:rPr>
              <a:t>القيمة </a:t>
            </a:r>
            <a:r>
              <a:rPr lang="en-US" sz="2800" dirty="0">
                <a:solidFill>
                  <a:srgbClr val="000000"/>
                </a:solidFill>
              </a:rPr>
              <a:t>24</a:t>
            </a:r>
            <a:r>
              <a:rPr lang="ar-JO" sz="2800" dirty="0">
                <a:solidFill>
                  <a:srgbClr val="000000"/>
                </a:solidFill>
              </a:rPr>
              <a:t> تكررت مرة واحدة فقط وتمثل </a:t>
            </a:r>
            <a:r>
              <a:rPr lang="en-US" sz="2800" dirty="0">
                <a:solidFill>
                  <a:srgbClr val="000000"/>
                </a:solidFill>
              </a:rPr>
              <a:t>16.7</a:t>
            </a:r>
            <a:r>
              <a:rPr lang="ar-JO" sz="2800" dirty="0">
                <a:solidFill>
                  <a:srgbClr val="000000"/>
                </a:solidFill>
              </a:rPr>
              <a:t> من عدد البيانات</a:t>
            </a:r>
          </a:p>
          <a:p>
            <a:pPr eaLnBrk="0" hangingPunct="0">
              <a:spcBef>
                <a:spcPts val="0"/>
              </a:spcBef>
              <a:buFontTx/>
              <a:buChar char="•"/>
            </a:pPr>
            <a:r>
              <a:rPr lang="ar-JO" sz="2800" dirty="0">
                <a:solidFill>
                  <a:srgbClr val="000000"/>
                </a:solidFill>
              </a:rPr>
              <a:t> عدد البيانات داخل المتغير </a:t>
            </a:r>
            <a:r>
              <a:rPr lang="en-US" sz="2800" dirty="0">
                <a:solidFill>
                  <a:srgbClr val="000000"/>
                </a:solidFill>
              </a:rPr>
              <a:t>Age</a:t>
            </a:r>
            <a:r>
              <a:rPr lang="ar-JO" sz="2800" dirty="0">
                <a:solidFill>
                  <a:srgbClr val="000000"/>
                </a:solidFill>
              </a:rPr>
              <a:t> هو </a:t>
            </a:r>
            <a:r>
              <a:rPr lang="en-US" sz="2800" dirty="0">
                <a:solidFill>
                  <a:srgbClr val="000000"/>
                </a:solidFill>
              </a:rPr>
              <a:t>6</a:t>
            </a:r>
            <a:r>
              <a:rPr lang="ar-JO" sz="2800" dirty="0">
                <a:solidFill>
                  <a:srgbClr val="000000"/>
                </a:solidFill>
              </a:rPr>
              <a:t> (</a:t>
            </a:r>
            <a:r>
              <a:rPr lang="en-US" sz="2800" dirty="0">
                <a:solidFill>
                  <a:srgbClr val="000000"/>
                </a:solidFill>
              </a:rPr>
              <a:t>Total</a:t>
            </a:r>
            <a:r>
              <a:rPr lang="ar-JO" sz="2800" dirty="0">
                <a:solidFill>
                  <a:srgbClr val="000000"/>
                </a:solidFill>
              </a:rPr>
              <a:t>)</a:t>
            </a:r>
          </a:p>
          <a:p>
            <a:pPr eaLnBrk="0" hangingPunct="0">
              <a:spcBef>
                <a:spcPts val="0"/>
              </a:spcBef>
              <a:buFontTx/>
              <a:buChar char="•"/>
            </a:pPr>
            <a:r>
              <a:rPr lang="ar-JO" sz="2800" dirty="0">
                <a:solidFill>
                  <a:srgbClr val="000000"/>
                </a:solidFill>
              </a:rPr>
              <a:t> النسبة التراكمية للقيمة </a:t>
            </a:r>
            <a:r>
              <a:rPr lang="en-US" sz="2800" dirty="0">
                <a:solidFill>
                  <a:srgbClr val="000000"/>
                </a:solidFill>
              </a:rPr>
              <a:t>22</a:t>
            </a:r>
            <a:r>
              <a:rPr lang="ar-JO" sz="2800" dirty="0">
                <a:solidFill>
                  <a:srgbClr val="000000"/>
                </a:solidFill>
              </a:rPr>
              <a:t> هي </a:t>
            </a:r>
            <a:r>
              <a:rPr lang="en-US" sz="2800" dirty="0">
                <a:solidFill>
                  <a:srgbClr val="000000"/>
                </a:solidFill>
              </a:rPr>
              <a:t>50+33.3</a:t>
            </a:r>
            <a:r>
              <a:rPr lang="ar-JO" sz="2800" dirty="0">
                <a:solidFill>
                  <a:srgbClr val="000000"/>
                </a:solidFill>
              </a:rPr>
              <a:t> أي القيمة التراكمية السابقة + التكرار النسبي للقيمة </a:t>
            </a:r>
            <a:r>
              <a:rPr lang="en-US" sz="2800" dirty="0">
                <a:solidFill>
                  <a:srgbClr val="000000"/>
                </a:solidFill>
              </a:rPr>
              <a:t>22</a:t>
            </a:r>
            <a:r>
              <a:rPr lang="ar-JO" sz="2800" dirty="0">
                <a:solidFill>
                  <a:srgbClr val="000000"/>
                </a:solidFill>
              </a:rPr>
              <a:t>.</a:t>
            </a:r>
            <a:endParaRPr lang="en-US" sz="2800" dirty="0">
              <a:solidFill>
                <a:srgbClr val="000000"/>
              </a:solidFill>
            </a:endParaRPr>
          </a:p>
        </p:txBody>
      </p:sp>
    </p:spTree>
    <p:extLst>
      <p:ext uri="{BB962C8B-B14F-4D97-AF65-F5344CB8AC3E}">
        <p14:creationId xmlns:p14="http://schemas.microsoft.com/office/powerpoint/2010/main" val="232347323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918" y="76200"/>
            <a:ext cx="9067800" cy="2792413"/>
          </a:xfrm>
          <a:prstGeom prst="rect">
            <a:avLst/>
          </a:prstGeom>
          <a:noFill/>
          <a:extLst>
            <a:ext uri="{909E8E84-426E-40DD-AFC4-6F175D3DCCD1}">
              <a14:hiddenFill xmlns:a14="http://schemas.microsoft.com/office/drawing/2010/main">
                <a:solidFill>
                  <a:srgbClr val="FFFFFF"/>
                </a:solidFill>
              </a14:hiddenFill>
            </a:ext>
          </a:extLst>
        </p:spPr>
      </p:pic>
      <p:pic>
        <p:nvPicPr>
          <p:cNvPr id="145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743200"/>
            <a:ext cx="86106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62506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idx="4294967295"/>
          </p:nvPr>
        </p:nvSpPr>
        <p:spPr>
          <a:xfrm>
            <a:off x="0" y="76200"/>
            <a:ext cx="9906000" cy="914400"/>
          </a:xfrm>
        </p:spPr>
        <p:style>
          <a:lnRef idx="1">
            <a:schemeClr val="accent1"/>
          </a:lnRef>
          <a:fillRef idx="2">
            <a:schemeClr val="accent1"/>
          </a:fillRef>
          <a:effectRef idx="1">
            <a:schemeClr val="accent1"/>
          </a:effectRef>
          <a:fontRef idx="minor">
            <a:schemeClr val="dk1"/>
          </a:fontRef>
        </p:style>
        <p:txBody>
          <a:bodyPr/>
          <a:lstStyle/>
          <a:p>
            <a:pPr algn="ctr" rtl="1"/>
            <a:r>
              <a:rPr lang="ar-JO" dirty="0"/>
              <a:t>طريقة </a:t>
            </a:r>
            <a:r>
              <a:rPr lang="ar-JO" dirty="0" smtClean="0"/>
              <a:t>الأعمدة </a:t>
            </a:r>
            <a:r>
              <a:rPr lang="en-US" dirty="0"/>
              <a:t>Bar Chart</a:t>
            </a:r>
          </a:p>
        </p:txBody>
      </p:sp>
      <p:sp>
        <p:nvSpPr>
          <p:cNvPr id="147459" name="Rectangle 3"/>
          <p:cNvSpPr>
            <a:spLocks noGrp="1" noChangeArrowheads="1"/>
          </p:cNvSpPr>
          <p:nvPr>
            <p:ph type="body" idx="4294967295"/>
          </p:nvPr>
        </p:nvSpPr>
        <p:spPr>
          <a:xfrm>
            <a:off x="0" y="1143000"/>
            <a:ext cx="9906000" cy="4648200"/>
          </a:xfrm>
        </p:spPr>
        <p:txBody>
          <a:bodyPr/>
          <a:lstStyle/>
          <a:p>
            <a:pPr marL="0" indent="0" algn="just" rtl="1">
              <a:spcBef>
                <a:spcPts val="0"/>
              </a:spcBef>
            </a:pPr>
            <a:r>
              <a:rPr lang="ar-JO" sz="3300" dirty="0"/>
              <a:t>هو عبارة عن رسم بياني يعرض ملخص للبيانات على شكل أعمدة.</a:t>
            </a:r>
          </a:p>
          <a:p>
            <a:pPr marL="0" indent="0" algn="just" rtl="1">
              <a:spcBef>
                <a:spcPts val="0"/>
              </a:spcBef>
            </a:pPr>
            <a:r>
              <a:rPr lang="ar-JO" sz="3300" dirty="0"/>
              <a:t>يستخدم لجميع أنواع البيانات، المتصلة والمنفصلة.</a:t>
            </a:r>
          </a:p>
          <a:p>
            <a:pPr marL="0" indent="0" algn="just" rtl="1">
              <a:spcBef>
                <a:spcPts val="0"/>
              </a:spcBef>
            </a:pPr>
            <a:r>
              <a:rPr lang="ar-JO" sz="3300" dirty="0">
                <a:solidFill>
                  <a:schemeClr val="accent6">
                    <a:lumMod val="25000"/>
                  </a:schemeClr>
                </a:solidFill>
              </a:rPr>
              <a:t>طرق </a:t>
            </a:r>
            <a:r>
              <a:rPr lang="ar-JO" sz="3300" dirty="0" smtClean="0">
                <a:solidFill>
                  <a:schemeClr val="accent6">
                    <a:lumMod val="25000"/>
                  </a:schemeClr>
                </a:solidFill>
              </a:rPr>
              <a:t>إنشاء </a:t>
            </a:r>
            <a:r>
              <a:rPr lang="en-US" sz="3300" dirty="0">
                <a:solidFill>
                  <a:schemeClr val="accent6">
                    <a:lumMod val="25000"/>
                  </a:schemeClr>
                </a:solidFill>
              </a:rPr>
              <a:t>Bar Chart</a:t>
            </a:r>
            <a:r>
              <a:rPr lang="ar-JO" sz="3300" dirty="0">
                <a:solidFill>
                  <a:schemeClr val="accent6">
                    <a:lumMod val="25000"/>
                  </a:schemeClr>
                </a:solidFill>
              </a:rPr>
              <a:t>:</a:t>
            </a:r>
          </a:p>
          <a:p>
            <a:pPr marL="0" indent="0" algn="just" rtl="1">
              <a:spcBef>
                <a:spcPts val="0"/>
              </a:spcBef>
              <a:buFont typeface="Wingdings" panose="05000000000000000000" pitchFamily="2" charset="2"/>
              <a:buAutoNum type="arabicPeriod"/>
            </a:pPr>
            <a:r>
              <a:rPr lang="ar-JO" sz="3300" dirty="0"/>
              <a:t> طريقة </a:t>
            </a:r>
            <a:r>
              <a:rPr lang="ar-JO" sz="3300" dirty="0" smtClean="0"/>
              <a:t>الأعمدة </a:t>
            </a:r>
            <a:r>
              <a:rPr lang="ar-JO" sz="3300" dirty="0"/>
              <a:t>البسيطة </a:t>
            </a:r>
            <a:r>
              <a:rPr lang="en-US" sz="3300" dirty="0"/>
              <a:t>Simple</a:t>
            </a:r>
            <a:r>
              <a:rPr lang="ar-JO" sz="3300" dirty="0"/>
              <a:t>: عرض بيانات متغير واحد</a:t>
            </a:r>
            <a:endParaRPr lang="en-US" sz="3300" dirty="0"/>
          </a:p>
          <a:p>
            <a:pPr marL="0" indent="0" algn="just" rtl="1">
              <a:spcBef>
                <a:spcPts val="0"/>
              </a:spcBef>
              <a:buFont typeface="Wingdings" panose="05000000000000000000" pitchFamily="2" charset="2"/>
              <a:buAutoNum type="arabicPeriod"/>
            </a:pPr>
            <a:r>
              <a:rPr lang="ar-JO" sz="3300" dirty="0"/>
              <a:t>طريقة </a:t>
            </a:r>
            <a:r>
              <a:rPr lang="ar-JO" sz="3300" dirty="0" smtClean="0"/>
              <a:t>الأعمدة </a:t>
            </a:r>
            <a:r>
              <a:rPr lang="ar-JO" sz="3300" dirty="0"/>
              <a:t>المتوازية </a:t>
            </a:r>
            <a:r>
              <a:rPr lang="en-US" sz="3300" dirty="0"/>
              <a:t>Clustered</a:t>
            </a:r>
            <a:r>
              <a:rPr lang="ar-JO" sz="3300" dirty="0"/>
              <a:t>: عرض بيانات لمتغيرين بحيث يبين العلاقة بين </a:t>
            </a:r>
            <a:r>
              <a:rPr lang="ar-JO" sz="3300" dirty="0">
                <a:cs typeface="Times New Roman" panose="02020603050405020304" pitchFamily="18" charset="0"/>
              </a:rPr>
              <a:t>هذين المتغيرين وتظهر </a:t>
            </a:r>
            <a:r>
              <a:rPr lang="ar-JO" sz="3300" dirty="0" smtClean="0">
                <a:cs typeface="Times New Roman" panose="02020603050405020304" pitchFamily="18" charset="0"/>
              </a:rPr>
              <a:t>الأعمدة </a:t>
            </a:r>
            <a:r>
              <a:rPr lang="ar-JO" sz="3300" dirty="0">
                <a:cs typeface="Times New Roman" panose="02020603050405020304" pitchFamily="18" charset="0"/>
              </a:rPr>
              <a:t>بشكل متواز.</a:t>
            </a:r>
          </a:p>
          <a:p>
            <a:pPr marL="0" indent="0" algn="just" rtl="1">
              <a:spcBef>
                <a:spcPts val="0"/>
              </a:spcBef>
              <a:buFont typeface="Wingdings" panose="05000000000000000000" pitchFamily="2" charset="2"/>
              <a:buAutoNum type="arabicPeriod"/>
            </a:pPr>
            <a:r>
              <a:rPr lang="ar-JO" sz="3300" dirty="0"/>
              <a:t>طريقة </a:t>
            </a:r>
            <a:r>
              <a:rPr lang="ar-JO" sz="3300" dirty="0" smtClean="0"/>
              <a:t>الأعمدة </a:t>
            </a:r>
            <a:r>
              <a:rPr lang="ar-JO" sz="3300" dirty="0"/>
              <a:t>المتراكمة </a:t>
            </a:r>
            <a:r>
              <a:rPr lang="en-US" sz="3300" dirty="0"/>
              <a:t>Stacked</a:t>
            </a:r>
            <a:r>
              <a:rPr lang="ar-JO" sz="3300" dirty="0"/>
              <a:t>: عرض بيانات متغيرين لتوضيح العلاقة بينهما بحيث تظهر </a:t>
            </a:r>
            <a:r>
              <a:rPr lang="ar-JO" sz="3300" dirty="0" smtClean="0"/>
              <a:t>الأعمدة </a:t>
            </a:r>
            <a:r>
              <a:rPr lang="ar-JO" sz="3300" dirty="0"/>
              <a:t>متراكمة أو متجمعة فوق بعضها البعض</a:t>
            </a:r>
            <a:endParaRPr lang="en-US" sz="3300" dirty="0"/>
          </a:p>
        </p:txBody>
      </p:sp>
    </p:spTree>
    <p:extLst>
      <p:ext uri="{BB962C8B-B14F-4D97-AF65-F5344CB8AC3E}">
        <p14:creationId xmlns:p14="http://schemas.microsoft.com/office/powerpoint/2010/main" val="2570048398"/>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idx="4294967295"/>
          </p:nvPr>
        </p:nvSpPr>
        <p:spPr>
          <a:xfrm>
            <a:off x="0" y="0"/>
            <a:ext cx="9906000" cy="1143000"/>
          </a:xfrm>
        </p:spPr>
        <p:style>
          <a:lnRef idx="1">
            <a:schemeClr val="accent1"/>
          </a:lnRef>
          <a:fillRef idx="3">
            <a:schemeClr val="accent1"/>
          </a:fillRef>
          <a:effectRef idx="2">
            <a:schemeClr val="accent1"/>
          </a:effectRef>
          <a:fontRef idx="minor">
            <a:schemeClr val="lt1"/>
          </a:fontRef>
        </p:style>
        <p:txBody>
          <a:bodyPr/>
          <a:lstStyle/>
          <a:p>
            <a:pPr algn="ctr" rtl="1"/>
            <a:r>
              <a:rPr lang="ar-JO" dirty="0" smtClean="0">
                <a:solidFill>
                  <a:srgbClr val="FFFF00"/>
                </a:solidFill>
              </a:rPr>
              <a:t>الأعمدة </a:t>
            </a:r>
            <a:r>
              <a:rPr lang="ar-JO" dirty="0">
                <a:solidFill>
                  <a:srgbClr val="FFFF00"/>
                </a:solidFill>
              </a:rPr>
              <a:t>البسيطة </a:t>
            </a:r>
            <a:r>
              <a:rPr lang="en-US" dirty="0">
                <a:solidFill>
                  <a:srgbClr val="FFFF00"/>
                </a:solidFill>
              </a:rPr>
              <a:t>Simple</a:t>
            </a:r>
          </a:p>
        </p:txBody>
      </p:sp>
      <p:sp>
        <p:nvSpPr>
          <p:cNvPr id="149507" name="Rectangle 3"/>
          <p:cNvSpPr>
            <a:spLocks noGrp="1" noChangeArrowheads="1"/>
          </p:cNvSpPr>
          <p:nvPr>
            <p:ph type="body" idx="4294967295"/>
          </p:nvPr>
        </p:nvSpPr>
        <p:spPr>
          <a:xfrm>
            <a:off x="495300" y="1676400"/>
            <a:ext cx="8915400" cy="2438400"/>
          </a:xfrm>
        </p:spPr>
        <p:txBody>
          <a:bodyPr/>
          <a:lstStyle/>
          <a:p>
            <a:pPr algn="r" rtl="1"/>
            <a:r>
              <a:rPr lang="ar-JO" dirty="0"/>
              <a:t>من قائمة </a:t>
            </a:r>
            <a:r>
              <a:rPr lang="en-US" dirty="0"/>
              <a:t>Graphs</a:t>
            </a:r>
            <a:r>
              <a:rPr lang="ar-JO" dirty="0"/>
              <a:t> </a:t>
            </a:r>
            <a:r>
              <a:rPr lang="ar-JO" dirty="0" smtClean="0"/>
              <a:t>اختر </a:t>
            </a:r>
            <a:r>
              <a:rPr lang="en-US" dirty="0"/>
              <a:t>Bar</a:t>
            </a:r>
          </a:p>
          <a:p>
            <a:pPr algn="r" rtl="1"/>
            <a:r>
              <a:rPr lang="ar-JO" dirty="0"/>
              <a:t>من الشكل الظاهر </a:t>
            </a:r>
            <a:r>
              <a:rPr lang="ar-SA" dirty="0" smtClean="0"/>
              <a:t>( القائمة المنسدلة) </a:t>
            </a:r>
            <a:r>
              <a:rPr lang="ar-JO" dirty="0" smtClean="0"/>
              <a:t>اختر </a:t>
            </a:r>
            <a:r>
              <a:rPr lang="en-US" dirty="0"/>
              <a:t>Simple</a:t>
            </a:r>
            <a:endParaRPr lang="ar-JO" dirty="0"/>
          </a:p>
          <a:p>
            <a:pPr algn="r" rtl="1"/>
            <a:r>
              <a:rPr lang="ar-JO" dirty="0"/>
              <a:t>حدد المتغير ا</a:t>
            </a:r>
            <a:r>
              <a:rPr lang="ar-JO" dirty="0">
                <a:cs typeface="Times New Roman" panose="02020603050405020304" pitchFamily="18" charset="0"/>
              </a:rPr>
              <a:t>لذي سيظهر على محور السينات في الحقل </a:t>
            </a:r>
            <a:r>
              <a:rPr lang="en-US" u="sng" dirty="0">
                <a:cs typeface="Times New Roman" panose="02020603050405020304" pitchFamily="18" charset="0"/>
              </a:rPr>
              <a:t>Category Axis</a:t>
            </a:r>
            <a:endParaRPr lang="ar-EG" u="sng" dirty="0">
              <a:cs typeface="Times New Roman" panose="02020603050405020304" pitchFamily="18" charset="0"/>
            </a:endParaRPr>
          </a:p>
        </p:txBody>
      </p:sp>
    </p:spTree>
    <p:extLst>
      <p:ext uri="{BB962C8B-B14F-4D97-AF65-F5344CB8AC3E}">
        <p14:creationId xmlns:p14="http://schemas.microsoft.com/office/powerpoint/2010/main" val="286283689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1"/>
            <a:ext cx="5624513" cy="4271963"/>
          </a:xfrm>
          <a:prstGeom prst="rect">
            <a:avLst/>
          </a:prstGeom>
          <a:noFill/>
          <a:extLst>
            <a:ext uri="{909E8E84-426E-40DD-AFC4-6F175D3DCCD1}">
              <a14:hiddenFill xmlns:a14="http://schemas.microsoft.com/office/drawing/2010/main">
                <a:solidFill>
                  <a:srgbClr val="FFFFFF"/>
                </a:solidFill>
              </a14:hiddenFill>
            </a:ext>
          </a:extLst>
        </p:spPr>
      </p:pic>
      <p:sp>
        <p:nvSpPr>
          <p:cNvPr id="151555" name="Text Box 3"/>
          <p:cNvSpPr txBox="1">
            <a:spLocks noChangeArrowheads="1"/>
          </p:cNvSpPr>
          <p:nvPr/>
        </p:nvSpPr>
        <p:spPr bwMode="auto">
          <a:xfrm>
            <a:off x="6248400" y="457201"/>
            <a:ext cx="30480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ar-JO" sz="3200" dirty="0">
                <a:solidFill>
                  <a:srgbClr val="000000"/>
                </a:solidFill>
              </a:rPr>
              <a:t> </a:t>
            </a:r>
            <a:r>
              <a:rPr lang="ar-JO" sz="3200" dirty="0">
                <a:solidFill>
                  <a:srgbClr val="000000"/>
                </a:solidFill>
                <a:cs typeface="Times New Roman" panose="02020603050405020304" pitchFamily="18" charset="0"/>
              </a:rPr>
              <a:t>أنشأ هذا الشكل بطريقة </a:t>
            </a:r>
            <a:r>
              <a:rPr lang="ar-JO" sz="3200" dirty="0" smtClean="0">
                <a:solidFill>
                  <a:srgbClr val="000000"/>
                </a:solidFill>
                <a:cs typeface="Times New Roman" panose="02020603050405020304" pitchFamily="18" charset="0"/>
              </a:rPr>
              <a:t>الأعمدة </a:t>
            </a:r>
            <a:r>
              <a:rPr lang="ar-JO" sz="3200" dirty="0">
                <a:solidFill>
                  <a:srgbClr val="000000"/>
                </a:solidFill>
                <a:cs typeface="Times New Roman" panose="02020603050405020304" pitchFamily="18" charset="0"/>
              </a:rPr>
              <a:t>البسيطة.</a:t>
            </a:r>
          </a:p>
          <a:p>
            <a:pPr eaLnBrk="0" hangingPunct="0">
              <a:spcBef>
                <a:spcPct val="50000"/>
              </a:spcBef>
              <a:buFontTx/>
              <a:buChar char="•"/>
            </a:pPr>
            <a:r>
              <a:rPr lang="ar-JO" sz="3200" dirty="0">
                <a:solidFill>
                  <a:srgbClr val="000000"/>
                </a:solidFill>
                <a:cs typeface="Times New Roman" panose="02020603050405020304" pitchFamily="18" charset="0"/>
              </a:rPr>
              <a:t> يوضح بيانات المتغير </a:t>
            </a:r>
            <a:r>
              <a:rPr lang="en-US" sz="3200" dirty="0">
                <a:solidFill>
                  <a:srgbClr val="000000"/>
                </a:solidFill>
                <a:cs typeface="Times New Roman" panose="02020603050405020304" pitchFamily="18" charset="0"/>
              </a:rPr>
              <a:t>Age</a:t>
            </a:r>
            <a:r>
              <a:rPr lang="ar-JO" sz="3200" dirty="0">
                <a:solidFill>
                  <a:srgbClr val="000000"/>
                </a:solidFill>
                <a:cs typeface="Times New Roman" panose="02020603050405020304" pitchFamily="18" charset="0"/>
              </a:rPr>
              <a:t> وتكرار كل قيمة.</a:t>
            </a:r>
          </a:p>
        </p:txBody>
      </p:sp>
      <p:sp>
        <p:nvSpPr>
          <p:cNvPr id="151556" name="Text Box 4"/>
          <p:cNvSpPr txBox="1">
            <a:spLocks noChangeArrowheads="1"/>
          </p:cNvSpPr>
          <p:nvPr/>
        </p:nvSpPr>
        <p:spPr bwMode="auto">
          <a:xfrm>
            <a:off x="609600" y="4114800"/>
            <a:ext cx="9144000" cy="166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80000"/>
              </a:lnSpc>
              <a:spcBef>
                <a:spcPts val="0"/>
              </a:spcBef>
              <a:buFontTx/>
              <a:buChar char="•"/>
            </a:pPr>
            <a:r>
              <a:rPr lang="ar-JO" sz="3200" dirty="0">
                <a:solidFill>
                  <a:srgbClr val="009900"/>
                </a:solidFill>
              </a:rPr>
              <a:t> من الشكل، القيمة </a:t>
            </a:r>
            <a:r>
              <a:rPr lang="en-US" sz="3200" dirty="0">
                <a:solidFill>
                  <a:srgbClr val="009900"/>
                </a:solidFill>
              </a:rPr>
              <a:t>21</a:t>
            </a:r>
            <a:r>
              <a:rPr lang="ar-JO" sz="3200" dirty="0">
                <a:solidFill>
                  <a:srgbClr val="009900"/>
                </a:solidFill>
              </a:rPr>
              <a:t> تكررت ثلاث مرات.</a:t>
            </a:r>
          </a:p>
          <a:p>
            <a:pPr eaLnBrk="0" hangingPunct="0">
              <a:lnSpc>
                <a:spcPct val="80000"/>
              </a:lnSpc>
              <a:spcBef>
                <a:spcPts val="0"/>
              </a:spcBef>
              <a:buFontTx/>
              <a:buChar char="•"/>
            </a:pPr>
            <a:r>
              <a:rPr lang="ar-JO" sz="3200" dirty="0">
                <a:solidFill>
                  <a:srgbClr val="009900"/>
                </a:solidFill>
              </a:rPr>
              <a:t> القيمة </a:t>
            </a:r>
            <a:r>
              <a:rPr lang="en-US" sz="3200" dirty="0">
                <a:solidFill>
                  <a:srgbClr val="009900"/>
                </a:solidFill>
              </a:rPr>
              <a:t>22</a:t>
            </a:r>
            <a:r>
              <a:rPr lang="ar-JO" sz="3200" dirty="0">
                <a:solidFill>
                  <a:srgbClr val="009900"/>
                </a:solidFill>
              </a:rPr>
              <a:t> تكررت مرتان.</a:t>
            </a:r>
          </a:p>
          <a:p>
            <a:pPr eaLnBrk="0" hangingPunct="0">
              <a:lnSpc>
                <a:spcPct val="80000"/>
              </a:lnSpc>
              <a:spcBef>
                <a:spcPts val="0"/>
              </a:spcBef>
              <a:buFontTx/>
              <a:buChar char="•"/>
            </a:pPr>
            <a:r>
              <a:rPr lang="ar-JO" sz="3200" dirty="0">
                <a:solidFill>
                  <a:srgbClr val="009900"/>
                </a:solidFill>
              </a:rPr>
              <a:t> القيمة </a:t>
            </a:r>
            <a:r>
              <a:rPr lang="en-US" sz="3200" dirty="0">
                <a:solidFill>
                  <a:srgbClr val="009900"/>
                </a:solidFill>
              </a:rPr>
              <a:t>24</a:t>
            </a:r>
            <a:r>
              <a:rPr lang="ar-JO" sz="3200" dirty="0">
                <a:solidFill>
                  <a:srgbClr val="009900"/>
                </a:solidFill>
              </a:rPr>
              <a:t> تكررت مرة واحدة فقط.</a:t>
            </a:r>
          </a:p>
          <a:p>
            <a:pPr eaLnBrk="0" hangingPunct="0">
              <a:lnSpc>
                <a:spcPct val="80000"/>
              </a:lnSpc>
              <a:spcBef>
                <a:spcPts val="0"/>
              </a:spcBef>
              <a:buFontTx/>
              <a:buChar char="•"/>
            </a:pPr>
            <a:r>
              <a:rPr lang="ar-JO" sz="3200" dirty="0">
                <a:solidFill>
                  <a:srgbClr val="009900"/>
                </a:solidFill>
              </a:rPr>
              <a:t> اسم المتغير يظهر أسفل الشكل </a:t>
            </a:r>
            <a:r>
              <a:rPr lang="en-US" sz="3200" dirty="0">
                <a:solidFill>
                  <a:srgbClr val="009900"/>
                </a:solidFill>
              </a:rPr>
              <a:t>Age</a:t>
            </a:r>
          </a:p>
        </p:txBody>
      </p:sp>
    </p:spTree>
    <p:extLst>
      <p:ext uri="{BB962C8B-B14F-4D97-AF65-F5344CB8AC3E}">
        <p14:creationId xmlns:p14="http://schemas.microsoft.com/office/powerpoint/2010/main" val="1364232961"/>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8" y="152401"/>
            <a:ext cx="8120062" cy="3770313"/>
          </a:xfrm>
          <a:prstGeom prst="rect">
            <a:avLst/>
          </a:prstGeom>
          <a:noFill/>
          <a:extLst>
            <a:ext uri="{909E8E84-426E-40DD-AFC4-6F175D3DCCD1}">
              <a14:hiddenFill xmlns:a14="http://schemas.microsoft.com/office/drawing/2010/main">
                <a:solidFill>
                  <a:srgbClr val="FFFFFF"/>
                </a:solidFill>
              </a14:hiddenFill>
            </a:ext>
          </a:extLst>
        </p:spPr>
      </p:pic>
      <p:sp>
        <p:nvSpPr>
          <p:cNvPr id="153603" name="Text Box 3"/>
          <p:cNvSpPr txBox="1">
            <a:spLocks noChangeArrowheads="1"/>
          </p:cNvSpPr>
          <p:nvPr/>
        </p:nvSpPr>
        <p:spPr bwMode="auto">
          <a:xfrm>
            <a:off x="381000" y="4038600"/>
            <a:ext cx="9144000" cy="166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80000"/>
              </a:lnSpc>
              <a:spcBef>
                <a:spcPts val="0"/>
              </a:spcBef>
              <a:buFontTx/>
              <a:buChar char="•"/>
            </a:pPr>
            <a:r>
              <a:rPr lang="ar-JO" sz="3200" dirty="0">
                <a:solidFill>
                  <a:srgbClr val="000000"/>
                </a:solidFill>
              </a:rPr>
              <a:t> الشكل يمثل أعمدة بسيطة للمتغير </a:t>
            </a:r>
            <a:r>
              <a:rPr lang="en-US" sz="3200" dirty="0">
                <a:solidFill>
                  <a:srgbClr val="000000"/>
                </a:solidFill>
              </a:rPr>
              <a:t>Salary</a:t>
            </a:r>
            <a:endParaRPr lang="ar-JO" sz="3200" dirty="0">
              <a:solidFill>
                <a:srgbClr val="000000"/>
              </a:solidFill>
            </a:endParaRPr>
          </a:p>
          <a:p>
            <a:pPr eaLnBrk="0" hangingPunct="0">
              <a:lnSpc>
                <a:spcPct val="80000"/>
              </a:lnSpc>
              <a:spcBef>
                <a:spcPts val="0"/>
              </a:spcBef>
              <a:buFontTx/>
              <a:buChar char="•"/>
            </a:pPr>
            <a:r>
              <a:rPr lang="ar-JO" sz="3200" dirty="0">
                <a:solidFill>
                  <a:srgbClr val="000000"/>
                </a:solidFill>
              </a:rPr>
              <a:t> القيمة </a:t>
            </a:r>
            <a:r>
              <a:rPr lang="en-US" sz="3200" dirty="0">
                <a:solidFill>
                  <a:srgbClr val="000000"/>
                </a:solidFill>
              </a:rPr>
              <a:t>200</a:t>
            </a:r>
            <a:r>
              <a:rPr lang="ar-JO" sz="3200" dirty="0">
                <a:solidFill>
                  <a:srgbClr val="000000"/>
                </a:solidFill>
              </a:rPr>
              <a:t> تكررت ثلاث مرات</a:t>
            </a:r>
          </a:p>
          <a:p>
            <a:pPr eaLnBrk="0" hangingPunct="0">
              <a:lnSpc>
                <a:spcPct val="80000"/>
              </a:lnSpc>
              <a:spcBef>
                <a:spcPts val="0"/>
              </a:spcBef>
              <a:buFontTx/>
              <a:buChar char="•"/>
            </a:pPr>
            <a:r>
              <a:rPr lang="ar-JO" sz="3200" dirty="0">
                <a:solidFill>
                  <a:srgbClr val="000000"/>
                </a:solidFill>
              </a:rPr>
              <a:t> القيمة </a:t>
            </a:r>
            <a:r>
              <a:rPr lang="en-US" sz="3200" dirty="0">
                <a:solidFill>
                  <a:srgbClr val="000000"/>
                </a:solidFill>
              </a:rPr>
              <a:t>300</a:t>
            </a:r>
            <a:r>
              <a:rPr lang="ar-JO" sz="3200" dirty="0">
                <a:solidFill>
                  <a:srgbClr val="000000"/>
                </a:solidFill>
              </a:rPr>
              <a:t> تكررت مرتان</a:t>
            </a:r>
          </a:p>
          <a:p>
            <a:pPr eaLnBrk="0" hangingPunct="0">
              <a:lnSpc>
                <a:spcPct val="80000"/>
              </a:lnSpc>
              <a:spcBef>
                <a:spcPts val="0"/>
              </a:spcBef>
              <a:buFontTx/>
              <a:buChar char="•"/>
            </a:pPr>
            <a:r>
              <a:rPr lang="ar-JO" sz="3200" dirty="0">
                <a:solidFill>
                  <a:srgbClr val="000000"/>
                </a:solidFill>
              </a:rPr>
              <a:t> القيمة </a:t>
            </a:r>
            <a:r>
              <a:rPr lang="en-US" sz="3200" dirty="0">
                <a:solidFill>
                  <a:srgbClr val="000000"/>
                </a:solidFill>
              </a:rPr>
              <a:t>320</a:t>
            </a:r>
            <a:r>
              <a:rPr lang="ar-JO" sz="3200" dirty="0">
                <a:solidFill>
                  <a:srgbClr val="000000"/>
                </a:solidFill>
              </a:rPr>
              <a:t> تكررت مرة واحدة فقط</a:t>
            </a:r>
            <a:endParaRPr lang="en-US" sz="3200" dirty="0">
              <a:solidFill>
                <a:srgbClr val="000000"/>
              </a:solidFill>
            </a:endParaRPr>
          </a:p>
        </p:txBody>
      </p:sp>
    </p:spTree>
    <p:extLst>
      <p:ext uri="{BB962C8B-B14F-4D97-AF65-F5344CB8AC3E}">
        <p14:creationId xmlns:p14="http://schemas.microsoft.com/office/powerpoint/2010/main" val="408854163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0" y="0"/>
            <a:ext cx="9906000" cy="1143000"/>
          </a:xfrm>
        </p:spPr>
        <p:style>
          <a:lnRef idx="0">
            <a:schemeClr val="accent1"/>
          </a:lnRef>
          <a:fillRef idx="3">
            <a:schemeClr val="accent1"/>
          </a:fillRef>
          <a:effectRef idx="3">
            <a:schemeClr val="accent1"/>
          </a:effectRef>
          <a:fontRef idx="minor">
            <a:schemeClr val="lt1"/>
          </a:fontRef>
        </p:style>
        <p:txBody>
          <a:bodyPr/>
          <a:lstStyle/>
          <a:p>
            <a:pPr algn="ctr" rtl="1"/>
            <a:r>
              <a:rPr lang="ar-JO" dirty="0" smtClean="0">
                <a:solidFill>
                  <a:srgbClr val="FFFF00"/>
                </a:solidFill>
              </a:rPr>
              <a:t>الأعمدة </a:t>
            </a:r>
            <a:r>
              <a:rPr lang="ar-JO" dirty="0">
                <a:solidFill>
                  <a:srgbClr val="FFFF00"/>
                </a:solidFill>
              </a:rPr>
              <a:t>المتوازية </a:t>
            </a:r>
            <a:r>
              <a:rPr lang="en-US" dirty="0">
                <a:solidFill>
                  <a:srgbClr val="FFFF00"/>
                </a:solidFill>
              </a:rPr>
              <a:t>Clustered</a:t>
            </a:r>
          </a:p>
        </p:txBody>
      </p:sp>
      <p:sp>
        <p:nvSpPr>
          <p:cNvPr id="155651" name="Rectangle 3"/>
          <p:cNvSpPr>
            <a:spLocks noGrp="1" noChangeArrowheads="1"/>
          </p:cNvSpPr>
          <p:nvPr>
            <p:ph type="body" idx="4294967295"/>
          </p:nvPr>
        </p:nvSpPr>
        <p:spPr>
          <a:xfrm>
            <a:off x="495300" y="1447801"/>
            <a:ext cx="8915400" cy="3429000"/>
          </a:xfrm>
        </p:spPr>
        <p:txBody>
          <a:bodyPr/>
          <a:lstStyle/>
          <a:p>
            <a:pPr algn="r" rtl="1"/>
            <a:r>
              <a:rPr lang="ar-JO" dirty="0"/>
              <a:t>من قائمة </a:t>
            </a:r>
            <a:r>
              <a:rPr lang="en-US" dirty="0"/>
              <a:t>Graphs</a:t>
            </a:r>
            <a:r>
              <a:rPr lang="ar-JO" dirty="0"/>
              <a:t> </a:t>
            </a:r>
            <a:r>
              <a:rPr lang="ar-JO" dirty="0" smtClean="0"/>
              <a:t>اختر </a:t>
            </a:r>
            <a:r>
              <a:rPr lang="en-US" dirty="0"/>
              <a:t>Bar</a:t>
            </a:r>
          </a:p>
          <a:p>
            <a:pPr algn="r" rtl="1"/>
            <a:r>
              <a:rPr lang="ar-JO" dirty="0"/>
              <a:t>من الشكل الظاهر </a:t>
            </a:r>
            <a:r>
              <a:rPr lang="ar-JO" dirty="0" smtClean="0"/>
              <a:t>اختر </a:t>
            </a:r>
            <a:r>
              <a:rPr lang="en-US" dirty="0"/>
              <a:t>Clustered</a:t>
            </a:r>
            <a:endParaRPr lang="ar-JO" dirty="0"/>
          </a:p>
          <a:p>
            <a:pPr algn="r" rtl="1"/>
            <a:r>
              <a:rPr lang="ar-JO" dirty="0"/>
              <a:t>حدد المتغير ا</a:t>
            </a:r>
            <a:r>
              <a:rPr lang="ar-JO" dirty="0">
                <a:cs typeface="Times New Roman" panose="02020603050405020304" pitchFamily="18" charset="0"/>
              </a:rPr>
              <a:t>لذي سيظهر على محور السينات في الحقل </a:t>
            </a:r>
            <a:r>
              <a:rPr lang="en-US" u="sng" dirty="0">
                <a:cs typeface="Times New Roman" panose="02020603050405020304" pitchFamily="18" charset="0"/>
              </a:rPr>
              <a:t>Category Axis</a:t>
            </a:r>
            <a:r>
              <a:rPr lang="ar-JO" dirty="0">
                <a:cs typeface="Times New Roman" panose="02020603050405020304" pitchFamily="18" charset="0"/>
              </a:rPr>
              <a:t>.</a:t>
            </a:r>
          </a:p>
          <a:p>
            <a:pPr algn="r" rtl="1"/>
            <a:r>
              <a:rPr lang="ar-JO" dirty="0">
                <a:cs typeface="Times New Roman" panose="02020603050405020304" pitchFamily="18" charset="0"/>
              </a:rPr>
              <a:t>حدد المتغير الذي سيظهر في مفتاح الرسم </a:t>
            </a:r>
            <a:r>
              <a:rPr lang="en-US" dirty="0">
                <a:cs typeface="Times New Roman" panose="02020603050405020304" pitchFamily="18" charset="0"/>
              </a:rPr>
              <a:t>Legend</a:t>
            </a:r>
            <a:r>
              <a:rPr lang="ar-JO" dirty="0">
                <a:cs typeface="Times New Roman" panose="02020603050405020304" pitchFamily="18" charset="0"/>
              </a:rPr>
              <a:t> في الحقل </a:t>
            </a:r>
            <a:r>
              <a:rPr lang="en-US" u="sng" dirty="0">
                <a:cs typeface="Times New Roman" panose="02020603050405020304" pitchFamily="18" charset="0"/>
              </a:rPr>
              <a:t>Define Clusters by</a:t>
            </a:r>
            <a:endParaRPr lang="ar-EG" u="sng" dirty="0">
              <a:cs typeface="Times New Roman" panose="02020603050405020304" pitchFamily="18" charset="0"/>
            </a:endParaRPr>
          </a:p>
        </p:txBody>
      </p:sp>
    </p:spTree>
    <p:extLst>
      <p:ext uri="{BB962C8B-B14F-4D97-AF65-F5344CB8AC3E}">
        <p14:creationId xmlns:p14="http://schemas.microsoft.com/office/powerpoint/2010/main" val="53487950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7239000" cy="4191000"/>
          </a:xfrm>
          <a:prstGeom prst="rect">
            <a:avLst/>
          </a:prstGeom>
          <a:noFill/>
          <a:extLst>
            <a:ext uri="{909E8E84-426E-40DD-AFC4-6F175D3DCCD1}">
              <a14:hiddenFill xmlns:a14="http://schemas.microsoft.com/office/drawing/2010/main">
                <a:solidFill>
                  <a:srgbClr val="FFFFFF"/>
                </a:solidFill>
              </a14:hiddenFill>
            </a:ext>
          </a:extLst>
        </p:spPr>
      </p:pic>
      <p:sp>
        <p:nvSpPr>
          <p:cNvPr id="157699" name="Text Box 3"/>
          <p:cNvSpPr txBox="1">
            <a:spLocks noChangeArrowheads="1"/>
          </p:cNvSpPr>
          <p:nvPr/>
        </p:nvSpPr>
        <p:spPr bwMode="auto">
          <a:xfrm>
            <a:off x="533400" y="4191000"/>
            <a:ext cx="914400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80000"/>
              </a:lnSpc>
              <a:spcBef>
                <a:spcPct val="50000"/>
              </a:spcBef>
              <a:buFontTx/>
              <a:buChar char="•"/>
            </a:pPr>
            <a:r>
              <a:rPr lang="ar-JO" b="1" dirty="0">
                <a:solidFill>
                  <a:srgbClr val="000000"/>
                </a:solidFill>
              </a:rPr>
              <a:t> الشكل هو </a:t>
            </a:r>
            <a:r>
              <a:rPr lang="ar-JO" b="1" u="sng" dirty="0">
                <a:solidFill>
                  <a:srgbClr val="000000"/>
                </a:solidFill>
              </a:rPr>
              <a:t>أعمدة متوازية</a:t>
            </a:r>
            <a:r>
              <a:rPr lang="ar-JO" b="1" dirty="0">
                <a:solidFill>
                  <a:srgbClr val="000000"/>
                </a:solidFill>
              </a:rPr>
              <a:t> للمتغيرين </a:t>
            </a:r>
            <a:r>
              <a:rPr lang="en-US" b="1" dirty="0">
                <a:solidFill>
                  <a:srgbClr val="000000"/>
                </a:solidFill>
              </a:rPr>
              <a:t>Gender</a:t>
            </a:r>
            <a:r>
              <a:rPr lang="ar-JO" b="1" dirty="0">
                <a:solidFill>
                  <a:srgbClr val="000000"/>
                </a:solidFill>
              </a:rPr>
              <a:t> و </a:t>
            </a:r>
            <a:r>
              <a:rPr lang="en-US" b="1" dirty="0">
                <a:solidFill>
                  <a:srgbClr val="000000"/>
                </a:solidFill>
              </a:rPr>
              <a:t>Age</a:t>
            </a:r>
            <a:endParaRPr lang="ar-JO" b="1" dirty="0">
              <a:solidFill>
                <a:srgbClr val="000000"/>
              </a:solidFill>
            </a:endParaRPr>
          </a:p>
          <a:p>
            <a:pPr eaLnBrk="0" hangingPunct="0">
              <a:lnSpc>
                <a:spcPct val="80000"/>
              </a:lnSpc>
              <a:spcBef>
                <a:spcPct val="50000"/>
              </a:spcBef>
              <a:buFontTx/>
              <a:buChar char="•"/>
            </a:pPr>
            <a:r>
              <a:rPr lang="ar-JO" b="1" dirty="0">
                <a:solidFill>
                  <a:srgbClr val="000000"/>
                </a:solidFill>
              </a:rPr>
              <a:t> أحد المتغيرين يظهر أسفل الجدول </a:t>
            </a:r>
            <a:r>
              <a:rPr lang="ar-JO" b="1" dirty="0" smtClean="0">
                <a:solidFill>
                  <a:srgbClr val="000000"/>
                </a:solidFill>
              </a:rPr>
              <a:t>والأخر </a:t>
            </a:r>
            <a:r>
              <a:rPr lang="ar-JO" b="1" dirty="0">
                <a:solidFill>
                  <a:srgbClr val="000000"/>
                </a:solidFill>
              </a:rPr>
              <a:t>في مفتاح الجدول </a:t>
            </a:r>
            <a:r>
              <a:rPr lang="en-US" b="1" dirty="0">
                <a:solidFill>
                  <a:srgbClr val="000000"/>
                </a:solidFill>
              </a:rPr>
              <a:t>Legend</a:t>
            </a:r>
            <a:endParaRPr lang="ar-JO" b="1" dirty="0">
              <a:solidFill>
                <a:srgbClr val="000000"/>
              </a:solidFill>
            </a:endParaRPr>
          </a:p>
          <a:p>
            <a:pPr eaLnBrk="0" hangingPunct="0">
              <a:lnSpc>
                <a:spcPct val="80000"/>
              </a:lnSpc>
              <a:spcBef>
                <a:spcPct val="50000"/>
              </a:spcBef>
              <a:buFontTx/>
              <a:buChar char="•"/>
            </a:pPr>
            <a:r>
              <a:rPr lang="ar-JO" b="1" dirty="0">
                <a:solidFill>
                  <a:srgbClr val="000000"/>
                </a:solidFill>
              </a:rPr>
              <a:t> هناك </a:t>
            </a:r>
            <a:r>
              <a:rPr lang="ar-JO" b="1" dirty="0" smtClean="0">
                <a:solidFill>
                  <a:srgbClr val="000000"/>
                </a:solidFill>
              </a:rPr>
              <a:t>أنثى </a:t>
            </a:r>
            <a:r>
              <a:rPr lang="ar-JO" b="1" dirty="0">
                <a:solidFill>
                  <a:srgbClr val="000000"/>
                </a:solidFill>
              </a:rPr>
              <a:t>واحدة عمرها </a:t>
            </a:r>
            <a:r>
              <a:rPr lang="en-US" b="1" dirty="0">
                <a:solidFill>
                  <a:srgbClr val="000000"/>
                </a:solidFill>
              </a:rPr>
              <a:t>22</a:t>
            </a:r>
            <a:r>
              <a:rPr lang="ar-JO" b="1" dirty="0">
                <a:solidFill>
                  <a:srgbClr val="000000"/>
                </a:solidFill>
              </a:rPr>
              <a:t> سنة واثنتان </a:t>
            </a:r>
            <a:r>
              <a:rPr lang="en-US" b="1" dirty="0">
                <a:solidFill>
                  <a:srgbClr val="000000"/>
                </a:solidFill>
              </a:rPr>
              <a:t>21</a:t>
            </a:r>
            <a:r>
              <a:rPr lang="ar-JO" b="1" dirty="0">
                <a:solidFill>
                  <a:srgbClr val="000000"/>
                </a:solidFill>
              </a:rPr>
              <a:t> سنة. و</a:t>
            </a:r>
            <a:r>
              <a:rPr lang="ar-JO" b="1" dirty="0">
                <a:solidFill>
                  <a:srgbClr val="000000"/>
                </a:solidFill>
                <a:cs typeface="Times New Roman" panose="02020603050405020304" pitchFamily="18" charset="0"/>
              </a:rPr>
              <a:t>ذلك لأن ألوان </a:t>
            </a:r>
            <a:r>
              <a:rPr lang="ar-JO" b="1" dirty="0" smtClean="0">
                <a:solidFill>
                  <a:srgbClr val="000000"/>
                </a:solidFill>
                <a:cs typeface="Times New Roman" panose="02020603050405020304" pitchFamily="18" charset="0"/>
              </a:rPr>
              <a:t>الأعمدة </a:t>
            </a:r>
            <a:r>
              <a:rPr lang="ar-JO" b="1" dirty="0">
                <a:solidFill>
                  <a:srgbClr val="000000"/>
                </a:solidFill>
                <a:cs typeface="Times New Roman" panose="02020603050405020304" pitchFamily="18" charset="0"/>
              </a:rPr>
              <a:t>تمثل الأعمار </a:t>
            </a:r>
            <a:r>
              <a:rPr lang="en-US" b="1" dirty="0">
                <a:solidFill>
                  <a:srgbClr val="000000"/>
                </a:solidFill>
                <a:cs typeface="Times New Roman" panose="02020603050405020304" pitchFamily="18" charset="0"/>
              </a:rPr>
              <a:t>Age</a:t>
            </a:r>
            <a:r>
              <a:rPr lang="ar-JO" b="1" dirty="0">
                <a:solidFill>
                  <a:srgbClr val="000000"/>
                </a:solidFill>
                <a:cs typeface="Times New Roman" panose="02020603050405020304" pitchFamily="18" charset="0"/>
              </a:rPr>
              <a:t> بينما القيمة </a:t>
            </a:r>
            <a:r>
              <a:rPr lang="en-US" b="1" dirty="0">
                <a:solidFill>
                  <a:srgbClr val="000000"/>
                </a:solidFill>
                <a:cs typeface="Times New Roman" panose="02020603050405020304" pitchFamily="18" charset="0"/>
              </a:rPr>
              <a:t>F</a:t>
            </a:r>
            <a:r>
              <a:rPr lang="ar-JO" b="1" dirty="0">
                <a:solidFill>
                  <a:srgbClr val="000000"/>
                </a:solidFill>
                <a:cs typeface="Times New Roman" panose="02020603050405020304" pitchFamily="18" charset="0"/>
              </a:rPr>
              <a:t> على محور السينات تمثل الجنس </a:t>
            </a:r>
            <a:r>
              <a:rPr lang="en-US" b="1" dirty="0">
                <a:solidFill>
                  <a:srgbClr val="000000"/>
                </a:solidFill>
                <a:cs typeface="Times New Roman" panose="02020603050405020304" pitchFamily="18" charset="0"/>
              </a:rPr>
              <a:t>Gender</a:t>
            </a:r>
            <a:endParaRPr lang="ar-JO" b="1" dirty="0">
              <a:solidFill>
                <a:srgbClr val="000000"/>
              </a:solidFill>
              <a:cs typeface="Times New Roman" panose="02020603050405020304" pitchFamily="18" charset="0"/>
            </a:endParaRPr>
          </a:p>
          <a:p>
            <a:pPr eaLnBrk="0" hangingPunct="0">
              <a:lnSpc>
                <a:spcPct val="80000"/>
              </a:lnSpc>
              <a:spcBef>
                <a:spcPct val="50000"/>
              </a:spcBef>
              <a:buFontTx/>
              <a:buChar char="•"/>
            </a:pPr>
            <a:r>
              <a:rPr lang="ar-JO" b="1" dirty="0">
                <a:solidFill>
                  <a:srgbClr val="000000"/>
                </a:solidFill>
                <a:cs typeface="Times New Roman" panose="02020603050405020304" pitchFamily="18" charset="0"/>
              </a:rPr>
              <a:t> هناك ثلاث ذكور، عمر أحدهم </a:t>
            </a:r>
            <a:r>
              <a:rPr lang="en-US" b="1" dirty="0">
                <a:solidFill>
                  <a:srgbClr val="000000"/>
                </a:solidFill>
                <a:cs typeface="Times New Roman" panose="02020603050405020304" pitchFamily="18" charset="0"/>
              </a:rPr>
              <a:t>21</a:t>
            </a:r>
            <a:r>
              <a:rPr lang="ar-JO" b="1" dirty="0">
                <a:solidFill>
                  <a:srgbClr val="000000"/>
                </a:solidFill>
                <a:cs typeface="Times New Roman" panose="02020603050405020304" pitchFamily="18" charset="0"/>
              </a:rPr>
              <a:t> والثاني </a:t>
            </a:r>
            <a:r>
              <a:rPr lang="en-US" b="1" dirty="0">
                <a:solidFill>
                  <a:srgbClr val="000000"/>
                </a:solidFill>
                <a:cs typeface="Times New Roman" panose="02020603050405020304" pitchFamily="18" charset="0"/>
              </a:rPr>
              <a:t>22</a:t>
            </a:r>
            <a:r>
              <a:rPr lang="ar-JO" b="1" dirty="0">
                <a:solidFill>
                  <a:srgbClr val="000000"/>
                </a:solidFill>
                <a:cs typeface="Times New Roman" panose="02020603050405020304" pitchFamily="18" charset="0"/>
              </a:rPr>
              <a:t> والثالث </a:t>
            </a:r>
            <a:r>
              <a:rPr lang="en-US" b="1" dirty="0">
                <a:solidFill>
                  <a:srgbClr val="000000"/>
                </a:solidFill>
                <a:cs typeface="Times New Roman" panose="02020603050405020304" pitchFamily="18" charset="0"/>
              </a:rPr>
              <a:t>24</a:t>
            </a:r>
            <a:r>
              <a:rPr lang="ar-JO" b="1" dirty="0">
                <a:solidFill>
                  <a:srgbClr val="000000"/>
                </a:solidFill>
                <a:cs typeface="Times New Roman" panose="02020603050405020304" pitchFamily="18" charset="0"/>
              </a:rPr>
              <a:t> سنة.</a:t>
            </a:r>
          </a:p>
        </p:txBody>
      </p:sp>
    </p:spTree>
    <p:extLst>
      <p:ext uri="{BB962C8B-B14F-4D97-AF65-F5344CB8AC3E}">
        <p14:creationId xmlns:p14="http://schemas.microsoft.com/office/powerpoint/2010/main" val="246012757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1" y="76201"/>
            <a:ext cx="7281863" cy="4017963"/>
          </a:xfrm>
          <a:prstGeom prst="rect">
            <a:avLst/>
          </a:prstGeom>
          <a:noFill/>
          <a:extLst>
            <a:ext uri="{909E8E84-426E-40DD-AFC4-6F175D3DCCD1}">
              <a14:hiddenFill xmlns:a14="http://schemas.microsoft.com/office/drawing/2010/main">
                <a:solidFill>
                  <a:srgbClr val="FFFFFF"/>
                </a:solidFill>
              </a14:hiddenFill>
            </a:ext>
          </a:extLst>
        </p:spPr>
      </p:pic>
      <p:sp>
        <p:nvSpPr>
          <p:cNvPr id="159747" name="Text Box 3"/>
          <p:cNvSpPr txBox="1">
            <a:spLocks noChangeArrowheads="1"/>
          </p:cNvSpPr>
          <p:nvPr/>
        </p:nvSpPr>
        <p:spPr bwMode="auto">
          <a:xfrm>
            <a:off x="381000" y="4191001"/>
            <a:ext cx="9144000" cy="16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70000"/>
              </a:lnSpc>
              <a:spcBef>
                <a:spcPct val="50000"/>
              </a:spcBef>
              <a:buFontTx/>
              <a:buChar char="•"/>
            </a:pPr>
            <a:r>
              <a:rPr lang="ar-JO" sz="2000" dirty="0">
                <a:solidFill>
                  <a:srgbClr val="000000"/>
                </a:solidFill>
              </a:rPr>
              <a:t> الشكل يمثل أعمدة متوازية تظهر العلاقة بين </a:t>
            </a:r>
            <a:r>
              <a:rPr lang="en-US" sz="2000" dirty="0">
                <a:solidFill>
                  <a:srgbClr val="000000"/>
                </a:solidFill>
              </a:rPr>
              <a:t>Salary</a:t>
            </a:r>
            <a:r>
              <a:rPr lang="ar-JO" sz="2000" dirty="0">
                <a:solidFill>
                  <a:srgbClr val="000000"/>
                </a:solidFill>
              </a:rPr>
              <a:t> و </a:t>
            </a:r>
            <a:r>
              <a:rPr lang="en-US" sz="2000" dirty="0">
                <a:solidFill>
                  <a:srgbClr val="000000"/>
                </a:solidFill>
              </a:rPr>
              <a:t>Age</a:t>
            </a:r>
          </a:p>
          <a:p>
            <a:pPr eaLnBrk="0" hangingPunct="0">
              <a:lnSpc>
                <a:spcPct val="70000"/>
              </a:lnSpc>
              <a:spcBef>
                <a:spcPct val="50000"/>
              </a:spcBef>
              <a:buFontTx/>
              <a:buChar char="•"/>
            </a:pPr>
            <a:r>
              <a:rPr lang="ar-JO" sz="2000" dirty="0">
                <a:solidFill>
                  <a:srgbClr val="000000"/>
                </a:solidFill>
              </a:rPr>
              <a:t> هناك شخص واحد عمره </a:t>
            </a:r>
            <a:r>
              <a:rPr lang="en-US" sz="2000" dirty="0">
                <a:solidFill>
                  <a:srgbClr val="000000"/>
                </a:solidFill>
              </a:rPr>
              <a:t>21</a:t>
            </a:r>
            <a:r>
              <a:rPr lang="ar-JO" sz="2000" dirty="0">
                <a:solidFill>
                  <a:srgbClr val="000000"/>
                </a:solidFill>
              </a:rPr>
              <a:t> وراتبه </a:t>
            </a:r>
            <a:r>
              <a:rPr lang="en-US" sz="2000" dirty="0">
                <a:solidFill>
                  <a:srgbClr val="000000"/>
                </a:solidFill>
              </a:rPr>
              <a:t>300</a:t>
            </a:r>
            <a:r>
              <a:rPr lang="ar-JO" sz="2000" dirty="0">
                <a:solidFill>
                  <a:srgbClr val="000000"/>
                </a:solidFill>
              </a:rPr>
              <a:t> وشخصان أعمارهم </a:t>
            </a:r>
            <a:r>
              <a:rPr lang="en-US" sz="2000" dirty="0">
                <a:solidFill>
                  <a:srgbClr val="000000"/>
                </a:solidFill>
              </a:rPr>
              <a:t>21</a:t>
            </a:r>
            <a:r>
              <a:rPr lang="ar-JO" sz="2000" dirty="0">
                <a:solidFill>
                  <a:srgbClr val="000000"/>
                </a:solidFill>
              </a:rPr>
              <a:t> وراتبهم </a:t>
            </a:r>
            <a:r>
              <a:rPr lang="en-US" sz="2000" dirty="0">
                <a:solidFill>
                  <a:srgbClr val="000000"/>
                </a:solidFill>
              </a:rPr>
              <a:t>200</a:t>
            </a:r>
            <a:r>
              <a:rPr lang="ar-JO" sz="2000" dirty="0">
                <a:solidFill>
                  <a:srgbClr val="000000"/>
                </a:solidFill>
              </a:rPr>
              <a:t>. لا يوجد أي شخص عمره </a:t>
            </a:r>
            <a:r>
              <a:rPr lang="en-US" sz="2000" dirty="0">
                <a:solidFill>
                  <a:srgbClr val="000000"/>
                </a:solidFill>
              </a:rPr>
              <a:t>21</a:t>
            </a:r>
            <a:r>
              <a:rPr lang="ar-JO" sz="2000" dirty="0">
                <a:solidFill>
                  <a:srgbClr val="000000"/>
                </a:solidFill>
              </a:rPr>
              <a:t> وراتبه </a:t>
            </a:r>
            <a:r>
              <a:rPr lang="en-US" sz="2000" dirty="0">
                <a:solidFill>
                  <a:srgbClr val="000000"/>
                </a:solidFill>
              </a:rPr>
              <a:t>320</a:t>
            </a:r>
            <a:r>
              <a:rPr lang="ar-JO" sz="2000" dirty="0">
                <a:solidFill>
                  <a:srgbClr val="000000"/>
                </a:solidFill>
              </a:rPr>
              <a:t>.</a:t>
            </a:r>
          </a:p>
          <a:p>
            <a:pPr eaLnBrk="0" hangingPunct="0">
              <a:lnSpc>
                <a:spcPct val="70000"/>
              </a:lnSpc>
              <a:spcBef>
                <a:spcPct val="50000"/>
              </a:spcBef>
              <a:buFontTx/>
              <a:buChar char="•"/>
            </a:pPr>
            <a:r>
              <a:rPr lang="ar-JO" sz="2000" dirty="0">
                <a:solidFill>
                  <a:srgbClr val="000000"/>
                </a:solidFill>
              </a:rPr>
              <a:t> لا يوجد أي شخص عمره </a:t>
            </a:r>
            <a:r>
              <a:rPr lang="en-US" sz="2000" dirty="0">
                <a:solidFill>
                  <a:srgbClr val="000000"/>
                </a:solidFill>
              </a:rPr>
              <a:t>22</a:t>
            </a:r>
            <a:r>
              <a:rPr lang="ar-JO" sz="2000" dirty="0">
                <a:solidFill>
                  <a:srgbClr val="000000"/>
                </a:solidFill>
              </a:rPr>
              <a:t> وراتبه </a:t>
            </a:r>
            <a:r>
              <a:rPr lang="en-US" sz="2000" dirty="0">
                <a:solidFill>
                  <a:srgbClr val="000000"/>
                </a:solidFill>
              </a:rPr>
              <a:t>320</a:t>
            </a:r>
          </a:p>
          <a:p>
            <a:pPr eaLnBrk="0" hangingPunct="0">
              <a:lnSpc>
                <a:spcPct val="70000"/>
              </a:lnSpc>
              <a:spcBef>
                <a:spcPct val="50000"/>
              </a:spcBef>
              <a:buFontTx/>
              <a:buChar char="•"/>
            </a:pPr>
            <a:r>
              <a:rPr lang="ar-JO" sz="2000" dirty="0">
                <a:solidFill>
                  <a:srgbClr val="000000"/>
                </a:solidFill>
              </a:rPr>
              <a:t> لا يوجد أي شخص عمره </a:t>
            </a:r>
            <a:r>
              <a:rPr lang="en-US" sz="2000" dirty="0">
                <a:solidFill>
                  <a:srgbClr val="000000"/>
                </a:solidFill>
              </a:rPr>
              <a:t>24</a:t>
            </a:r>
            <a:r>
              <a:rPr lang="ar-JO" sz="2000" dirty="0">
                <a:solidFill>
                  <a:srgbClr val="000000"/>
                </a:solidFill>
              </a:rPr>
              <a:t> وراتبه </a:t>
            </a:r>
            <a:r>
              <a:rPr lang="en-US" sz="2000" dirty="0">
                <a:solidFill>
                  <a:srgbClr val="000000"/>
                </a:solidFill>
              </a:rPr>
              <a:t>200</a:t>
            </a:r>
            <a:r>
              <a:rPr lang="ar-JO" sz="2000" dirty="0">
                <a:solidFill>
                  <a:srgbClr val="000000"/>
                </a:solidFill>
              </a:rPr>
              <a:t> أو </a:t>
            </a:r>
            <a:r>
              <a:rPr lang="en-US" sz="2000" dirty="0">
                <a:solidFill>
                  <a:srgbClr val="000000"/>
                </a:solidFill>
              </a:rPr>
              <a:t>300</a:t>
            </a:r>
            <a:endParaRPr lang="ar-JO" sz="2000" dirty="0">
              <a:solidFill>
                <a:srgbClr val="000000"/>
              </a:solidFill>
            </a:endParaRPr>
          </a:p>
        </p:txBody>
      </p:sp>
    </p:spTree>
    <p:extLst>
      <p:ext uri="{BB962C8B-B14F-4D97-AF65-F5344CB8AC3E}">
        <p14:creationId xmlns:p14="http://schemas.microsoft.com/office/powerpoint/2010/main" val="144343119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0" y="274638"/>
            <a:ext cx="9906000" cy="1143000"/>
          </a:xfrm>
        </p:spPr>
        <p:style>
          <a:lnRef idx="1">
            <a:schemeClr val="accent2"/>
          </a:lnRef>
          <a:fillRef idx="3">
            <a:schemeClr val="accent2"/>
          </a:fillRef>
          <a:effectRef idx="2">
            <a:schemeClr val="accent2"/>
          </a:effectRef>
          <a:fontRef idx="minor">
            <a:schemeClr val="lt1"/>
          </a:fontRef>
        </p:style>
        <p:txBody>
          <a:bodyPr/>
          <a:lstStyle/>
          <a:p>
            <a:pPr algn="ctr" rtl="1"/>
            <a:r>
              <a:rPr lang="ar-JO" dirty="0" smtClean="0"/>
              <a:t>الأعمدة </a:t>
            </a:r>
            <a:r>
              <a:rPr lang="ar-JO" dirty="0"/>
              <a:t>المتراكمة </a:t>
            </a:r>
            <a:r>
              <a:rPr lang="en-US" dirty="0"/>
              <a:t>Stacked</a:t>
            </a:r>
          </a:p>
        </p:txBody>
      </p:sp>
      <p:sp>
        <p:nvSpPr>
          <p:cNvPr id="161795" name="Rectangle 3"/>
          <p:cNvSpPr>
            <a:spLocks noGrp="1" noChangeArrowheads="1"/>
          </p:cNvSpPr>
          <p:nvPr>
            <p:ph type="body" idx="4294967295"/>
          </p:nvPr>
        </p:nvSpPr>
        <p:spPr>
          <a:xfrm>
            <a:off x="0" y="1600200"/>
            <a:ext cx="8915400" cy="4525963"/>
          </a:xfrm>
        </p:spPr>
        <p:txBody>
          <a:bodyPr/>
          <a:lstStyle/>
          <a:p>
            <a:pPr algn="r" rtl="1"/>
            <a:r>
              <a:rPr lang="ar-JO" dirty="0"/>
              <a:t>من قائمة </a:t>
            </a:r>
            <a:r>
              <a:rPr lang="en-US" dirty="0"/>
              <a:t>Graphs</a:t>
            </a:r>
            <a:r>
              <a:rPr lang="ar-JO" dirty="0"/>
              <a:t> </a:t>
            </a:r>
            <a:r>
              <a:rPr lang="ar-JO" dirty="0" smtClean="0"/>
              <a:t>اختر </a:t>
            </a:r>
            <a:r>
              <a:rPr lang="en-US" dirty="0"/>
              <a:t>Bar</a:t>
            </a:r>
          </a:p>
          <a:p>
            <a:pPr algn="r" rtl="1"/>
            <a:r>
              <a:rPr lang="ar-JO" dirty="0"/>
              <a:t>من الشكل الظاهر </a:t>
            </a:r>
            <a:r>
              <a:rPr lang="ar-JO" dirty="0" smtClean="0"/>
              <a:t>اختر </a:t>
            </a:r>
            <a:r>
              <a:rPr lang="en-US" dirty="0"/>
              <a:t>Stacked</a:t>
            </a:r>
            <a:endParaRPr lang="ar-JO" dirty="0"/>
          </a:p>
          <a:p>
            <a:pPr algn="r" rtl="1"/>
            <a:r>
              <a:rPr lang="ar-JO" dirty="0"/>
              <a:t>حدد المتغير ا</a:t>
            </a:r>
            <a:r>
              <a:rPr lang="ar-JO" dirty="0">
                <a:cs typeface="Times New Roman" panose="02020603050405020304" pitchFamily="18" charset="0"/>
              </a:rPr>
              <a:t>لذي سيظهر على محور السينات في الحقل </a:t>
            </a:r>
            <a:r>
              <a:rPr lang="en-US" u="sng" dirty="0">
                <a:cs typeface="Times New Roman" panose="02020603050405020304" pitchFamily="18" charset="0"/>
              </a:rPr>
              <a:t>Category Axis</a:t>
            </a:r>
          </a:p>
          <a:p>
            <a:pPr algn="r" rtl="1"/>
            <a:r>
              <a:rPr lang="ar-JO" dirty="0">
                <a:cs typeface="Times New Roman" panose="02020603050405020304" pitchFamily="18" charset="0"/>
              </a:rPr>
              <a:t>حدد المتغير الذي سيظهر في مفتاح الرسم </a:t>
            </a:r>
            <a:r>
              <a:rPr lang="en-US" dirty="0">
                <a:cs typeface="Times New Roman" panose="02020603050405020304" pitchFamily="18" charset="0"/>
              </a:rPr>
              <a:t>Legend</a:t>
            </a:r>
            <a:r>
              <a:rPr lang="ar-JO" dirty="0">
                <a:cs typeface="Times New Roman" panose="02020603050405020304" pitchFamily="18" charset="0"/>
              </a:rPr>
              <a:t> في الحقل </a:t>
            </a:r>
            <a:r>
              <a:rPr lang="en-US" u="sng" dirty="0">
                <a:cs typeface="Times New Roman" panose="02020603050405020304" pitchFamily="18" charset="0"/>
              </a:rPr>
              <a:t>Define Stacks by</a:t>
            </a:r>
            <a:endParaRPr lang="ar-EG" u="sng" dirty="0">
              <a:cs typeface="Times New Roman" panose="02020603050405020304" pitchFamily="18" charset="0"/>
            </a:endParaRPr>
          </a:p>
        </p:txBody>
      </p:sp>
    </p:spTree>
    <p:extLst>
      <p:ext uri="{BB962C8B-B14F-4D97-AF65-F5344CB8AC3E}">
        <p14:creationId xmlns:p14="http://schemas.microsoft.com/office/powerpoint/2010/main" val="185823316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264" y="0"/>
            <a:ext cx="7729537" cy="4192588"/>
          </a:xfrm>
          <a:prstGeom prst="rect">
            <a:avLst/>
          </a:prstGeom>
          <a:noFill/>
          <a:extLst>
            <a:ext uri="{909E8E84-426E-40DD-AFC4-6F175D3DCCD1}">
              <a14:hiddenFill xmlns:a14="http://schemas.microsoft.com/office/drawing/2010/main">
                <a:solidFill>
                  <a:srgbClr val="FFFFFF"/>
                </a:solidFill>
              </a14:hiddenFill>
            </a:ext>
          </a:extLst>
        </p:spPr>
      </p:pic>
      <p:sp>
        <p:nvSpPr>
          <p:cNvPr id="163843" name="Text Box 3"/>
          <p:cNvSpPr txBox="1">
            <a:spLocks noChangeArrowheads="1"/>
          </p:cNvSpPr>
          <p:nvPr/>
        </p:nvSpPr>
        <p:spPr bwMode="auto">
          <a:xfrm>
            <a:off x="0" y="4343401"/>
            <a:ext cx="9906000" cy="134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90000"/>
              </a:lnSpc>
              <a:spcBef>
                <a:spcPct val="50000"/>
              </a:spcBef>
              <a:buFontTx/>
              <a:buChar char="•"/>
            </a:pPr>
            <a:r>
              <a:rPr lang="ar-JO" sz="2200" dirty="0">
                <a:solidFill>
                  <a:srgbClr val="000000"/>
                </a:solidFill>
              </a:rPr>
              <a:t> الشكل هو أعمدة متراكمة لإيضاح العلاقة بين </a:t>
            </a:r>
            <a:r>
              <a:rPr lang="en-US" sz="2200" dirty="0">
                <a:solidFill>
                  <a:srgbClr val="000000"/>
                </a:solidFill>
              </a:rPr>
              <a:t>Gender</a:t>
            </a:r>
            <a:r>
              <a:rPr lang="ar-JO" sz="2200" dirty="0">
                <a:solidFill>
                  <a:srgbClr val="000000"/>
                </a:solidFill>
              </a:rPr>
              <a:t> و </a:t>
            </a:r>
            <a:r>
              <a:rPr lang="en-US" sz="2200" dirty="0">
                <a:solidFill>
                  <a:srgbClr val="000000"/>
                </a:solidFill>
              </a:rPr>
              <a:t>Salary</a:t>
            </a:r>
            <a:endParaRPr lang="ar-JO" sz="2200" dirty="0">
              <a:solidFill>
                <a:srgbClr val="000000"/>
              </a:solidFill>
            </a:endParaRPr>
          </a:p>
          <a:p>
            <a:pPr eaLnBrk="0" hangingPunct="0">
              <a:lnSpc>
                <a:spcPct val="90000"/>
              </a:lnSpc>
              <a:spcBef>
                <a:spcPct val="50000"/>
              </a:spcBef>
              <a:buFontTx/>
              <a:buChar char="•"/>
            </a:pPr>
            <a:r>
              <a:rPr lang="ar-JO" sz="2200" dirty="0">
                <a:solidFill>
                  <a:srgbClr val="000000"/>
                </a:solidFill>
              </a:rPr>
              <a:t> عدد </a:t>
            </a:r>
            <a:r>
              <a:rPr lang="ar-JO" sz="2200" dirty="0">
                <a:solidFill>
                  <a:srgbClr val="000000"/>
                </a:solidFill>
                <a:cs typeface="Times New Roman" panose="02020603050405020304" pitchFamily="18" charset="0"/>
              </a:rPr>
              <a:t>الذكور الذين يتقاضون </a:t>
            </a:r>
            <a:r>
              <a:rPr lang="en-US" sz="2200" dirty="0">
                <a:solidFill>
                  <a:srgbClr val="000000"/>
                </a:solidFill>
                <a:cs typeface="Times New Roman" panose="02020603050405020304" pitchFamily="18" charset="0"/>
              </a:rPr>
              <a:t>200</a:t>
            </a:r>
            <a:r>
              <a:rPr lang="ar-JO" sz="2200" dirty="0">
                <a:solidFill>
                  <a:srgbClr val="000000"/>
                </a:solidFill>
                <a:cs typeface="Times New Roman" panose="02020603050405020304" pitchFamily="18" charset="0"/>
              </a:rPr>
              <a:t> هو </a:t>
            </a:r>
            <a:r>
              <a:rPr lang="en-US" sz="2200" dirty="0">
                <a:solidFill>
                  <a:srgbClr val="000000"/>
                </a:solidFill>
                <a:cs typeface="Times New Roman" panose="02020603050405020304" pitchFamily="18" charset="0"/>
              </a:rPr>
              <a:t>2</a:t>
            </a:r>
            <a:r>
              <a:rPr lang="ar-JO" sz="2200" dirty="0">
                <a:solidFill>
                  <a:srgbClr val="000000"/>
                </a:solidFill>
                <a:cs typeface="Times New Roman" panose="02020603050405020304" pitchFamily="18" charset="0"/>
              </a:rPr>
              <a:t> والذين يتقاضون </a:t>
            </a:r>
            <a:r>
              <a:rPr lang="en-US" sz="2200" dirty="0">
                <a:solidFill>
                  <a:srgbClr val="000000"/>
                </a:solidFill>
                <a:cs typeface="Times New Roman" panose="02020603050405020304" pitchFamily="18" charset="0"/>
              </a:rPr>
              <a:t>320</a:t>
            </a:r>
            <a:r>
              <a:rPr lang="ar-JO" sz="2200" dirty="0">
                <a:solidFill>
                  <a:srgbClr val="000000"/>
                </a:solidFill>
                <a:cs typeface="Times New Roman" panose="02020603050405020304" pitchFamily="18" charset="0"/>
              </a:rPr>
              <a:t> هو </a:t>
            </a:r>
            <a:r>
              <a:rPr lang="en-US" sz="2200" dirty="0">
                <a:solidFill>
                  <a:srgbClr val="000000"/>
                </a:solidFill>
                <a:cs typeface="Times New Roman" panose="02020603050405020304" pitchFamily="18" charset="0"/>
              </a:rPr>
              <a:t>1</a:t>
            </a:r>
            <a:r>
              <a:rPr lang="ar-JO" sz="2200" dirty="0">
                <a:solidFill>
                  <a:srgbClr val="000000"/>
                </a:solidFill>
                <a:cs typeface="Times New Roman" panose="02020603050405020304" pitchFamily="18" charset="0"/>
              </a:rPr>
              <a:t> ولا يوجد ذكر يتقاضى </a:t>
            </a:r>
            <a:r>
              <a:rPr lang="en-US" sz="2200" dirty="0">
                <a:solidFill>
                  <a:srgbClr val="000000"/>
                </a:solidFill>
                <a:cs typeface="Times New Roman" panose="02020603050405020304" pitchFamily="18" charset="0"/>
              </a:rPr>
              <a:t>300</a:t>
            </a:r>
            <a:r>
              <a:rPr lang="ar-JO" sz="2200" dirty="0">
                <a:solidFill>
                  <a:srgbClr val="000000"/>
                </a:solidFill>
                <a:cs typeface="Times New Roman" panose="02020603050405020304" pitchFamily="18" charset="0"/>
              </a:rPr>
              <a:t>.</a:t>
            </a:r>
          </a:p>
          <a:p>
            <a:pPr eaLnBrk="0" hangingPunct="0">
              <a:lnSpc>
                <a:spcPct val="90000"/>
              </a:lnSpc>
              <a:spcBef>
                <a:spcPct val="50000"/>
              </a:spcBef>
              <a:buFontTx/>
              <a:buChar char="•"/>
            </a:pPr>
            <a:r>
              <a:rPr lang="ar-JO" sz="2200" dirty="0">
                <a:solidFill>
                  <a:srgbClr val="000000"/>
                </a:solidFill>
                <a:cs typeface="Times New Roman" panose="02020603050405020304" pitchFamily="18" charset="0"/>
              </a:rPr>
              <a:t> عدد الإناث اللواتي يتقاضين </a:t>
            </a:r>
            <a:r>
              <a:rPr lang="en-US" sz="2200" dirty="0">
                <a:solidFill>
                  <a:srgbClr val="000000"/>
                </a:solidFill>
                <a:cs typeface="Times New Roman" panose="02020603050405020304" pitchFamily="18" charset="0"/>
              </a:rPr>
              <a:t>200</a:t>
            </a:r>
            <a:r>
              <a:rPr lang="ar-JO" sz="2200" dirty="0">
                <a:solidFill>
                  <a:srgbClr val="000000"/>
                </a:solidFill>
                <a:cs typeface="Times New Roman" panose="02020603050405020304" pitchFamily="18" charset="0"/>
              </a:rPr>
              <a:t> هو </a:t>
            </a:r>
            <a:r>
              <a:rPr lang="en-US" sz="2200" dirty="0">
                <a:solidFill>
                  <a:srgbClr val="000000"/>
                </a:solidFill>
                <a:cs typeface="Times New Roman" panose="02020603050405020304" pitchFamily="18" charset="0"/>
              </a:rPr>
              <a:t>1</a:t>
            </a:r>
            <a:r>
              <a:rPr lang="ar-JO" sz="2200" dirty="0">
                <a:solidFill>
                  <a:srgbClr val="000000"/>
                </a:solidFill>
                <a:cs typeface="Times New Roman" panose="02020603050405020304" pitchFamily="18" charset="0"/>
              </a:rPr>
              <a:t> واللواتي يتقاضين </a:t>
            </a:r>
            <a:r>
              <a:rPr lang="en-US" sz="2200" dirty="0">
                <a:solidFill>
                  <a:srgbClr val="000000"/>
                </a:solidFill>
                <a:cs typeface="Times New Roman" panose="02020603050405020304" pitchFamily="18" charset="0"/>
              </a:rPr>
              <a:t>300</a:t>
            </a:r>
            <a:r>
              <a:rPr lang="ar-JO" sz="2200" dirty="0">
                <a:solidFill>
                  <a:srgbClr val="000000"/>
                </a:solidFill>
                <a:cs typeface="Times New Roman" panose="02020603050405020304" pitchFamily="18" charset="0"/>
              </a:rPr>
              <a:t> هو اثنان ولا يوجد </a:t>
            </a:r>
            <a:r>
              <a:rPr lang="ar-JO" sz="2200" dirty="0" smtClean="0">
                <a:solidFill>
                  <a:srgbClr val="000000"/>
                </a:solidFill>
                <a:cs typeface="Times New Roman" panose="02020603050405020304" pitchFamily="18" charset="0"/>
              </a:rPr>
              <a:t>أنثى </a:t>
            </a:r>
            <a:r>
              <a:rPr lang="ar-JO" sz="2200" dirty="0">
                <a:solidFill>
                  <a:srgbClr val="000000"/>
                </a:solidFill>
                <a:cs typeface="Times New Roman" panose="02020603050405020304" pitchFamily="18" charset="0"/>
              </a:rPr>
              <a:t>تتقاضى </a:t>
            </a:r>
            <a:r>
              <a:rPr lang="en-US" sz="2200" dirty="0">
                <a:solidFill>
                  <a:srgbClr val="000000"/>
                </a:solidFill>
                <a:cs typeface="Times New Roman" panose="02020603050405020304" pitchFamily="18" charset="0"/>
              </a:rPr>
              <a:t>320</a:t>
            </a:r>
            <a:endParaRPr lang="ar-EG" sz="2200" dirty="0" smtClean="0">
              <a:solidFill>
                <a:srgbClr val="000000"/>
              </a:solidFill>
              <a:cs typeface="Times New Roman" panose="02020603050405020304" pitchFamily="18" charset="0"/>
            </a:endParaRPr>
          </a:p>
        </p:txBody>
      </p:sp>
    </p:spTree>
    <p:extLst>
      <p:ext uri="{BB962C8B-B14F-4D97-AF65-F5344CB8AC3E}">
        <p14:creationId xmlns:p14="http://schemas.microsoft.com/office/powerpoint/2010/main" val="278351499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idx="4294967295"/>
          </p:nvPr>
        </p:nvSpPr>
        <p:spPr>
          <a:xfrm>
            <a:off x="0" y="0"/>
            <a:ext cx="9906000" cy="1143000"/>
          </a:xfrm>
        </p:spPr>
        <p:style>
          <a:lnRef idx="1">
            <a:schemeClr val="accent2"/>
          </a:lnRef>
          <a:fillRef idx="2">
            <a:schemeClr val="accent2"/>
          </a:fillRef>
          <a:effectRef idx="1">
            <a:schemeClr val="accent2"/>
          </a:effectRef>
          <a:fontRef idx="minor">
            <a:schemeClr val="dk1"/>
          </a:fontRef>
        </p:style>
        <p:txBody>
          <a:bodyPr/>
          <a:lstStyle/>
          <a:p>
            <a:pPr algn="ctr" rtl="1"/>
            <a:r>
              <a:rPr lang="ar-JO" dirty="0"/>
              <a:t>طريقة الدائرة </a:t>
            </a:r>
            <a:r>
              <a:rPr lang="en-US" dirty="0"/>
              <a:t>Pie Chart</a:t>
            </a:r>
          </a:p>
        </p:txBody>
      </p:sp>
      <p:sp>
        <p:nvSpPr>
          <p:cNvPr id="165891" name="Rectangle 3"/>
          <p:cNvSpPr>
            <a:spLocks noGrp="1" noChangeArrowheads="1"/>
          </p:cNvSpPr>
          <p:nvPr>
            <p:ph type="body" idx="4294967295"/>
          </p:nvPr>
        </p:nvSpPr>
        <p:spPr>
          <a:xfrm>
            <a:off x="0" y="1600200"/>
            <a:ext cx="8915400" cy="4525963"/>
          </a:xfrm>
        </p:spPr>
        <p:txBody>
          <a:bodyPr/>
          <a:lstStyle/>
          <a:p>
            <a:pPr algn="r" rtl="1"/>
            <a:r>
              <a:rPr lang="ar-JO" dirty="0"/>
              <a:t>يتم تقسيم الدائرة لقطاعات مختلفة بحيث يمثل كل قطاع قيمة معينة من القيم الموجودة في المتغير.</a:t>
            </a:r>
          </a:p>
          <a:p>
            <a:pPr algn="r" rtl="1"/>
            <a:r>
              <a:rPr lang="ar-JO" dirty="0"/>
              <a:t>مجموع زوايا الدائرة هو </a:t>
            </a:r>
            <a:r>
              <a:rPr lang="en-US" dirty="0"/>
              <a:t>360</a:t>
            </a:r>
            <a:r>
              <a:rPr lang="ar-JO" dirty="0"/>
              <a:t> درجة.</a:t>
            </a:r>
          </a:p>
          <a:p>
            <a:pPr algn="r" rtl="1"/>
            <a:r>
              <a:rPr lang="ar-JO" dirty="0"/>
              <a:t>التكرار النسبي = التكرار </a:t>
            </a:r>
            <a:r>
              <a:rPr lang="en-US" dirty="0"/>
              <a:t>/</a:t>
            </a:r>
            <a:r>
              <a:rPr lang="ar-JO" dirty="0"/>
              <a:t> مجموع التكرارات</a:t>
            </a:r>
          </a:p>
          <a:p>
            <a:pPr algn="r" rtl="1"/>
            <a:endParaRPr lang="ar-JO" dirty="0"/>
          </a:p>
          <a:p>
            <a:pPr algn="r" rtl="1"/>
            <a:r>
              <a:rPr lang="ar-JO" dirty="0"/>
              <a:t>زاوية القطاع = التكرار النسبي * </a:t>
            </a:r>
            <a:r>
              <a:rPr lang="en-US" dirty="0"/>
              <a:t>360</a:t>
            </a:r>
          </a:p>
        </p:txBody>
      </p:sp>
    </p:spTree>
    <p:extLst>
      <p:ext uri="{BB962C8B-B14F-4D97-AF65-F5344CB8AC3E}">
        <p14:creationId xmlns:p14="http://schemas.microsoft.com/office/powerpoint/2010/main" val="283519795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idx="4294967295"/>
          </p:nvPr>
        </p:nvSpPr>
        <p:spPr>
          <a:xfrm>
            <a:off x="0" y="0"/>
            <a:ext cx="9906000" cy="838200"/>
          </a:xfrm>
        </p:spPr>
        <p:style>
          <a:lnRef idx="1">
            <a:schemeClr val="accent1"/>
          </a:lnRef>
          <a:fillRef idx="2">
            <a:schemeClr val="accent1"/>
          </a:fillRef>
          <a:effectRef idx="1">
            <a:schemeClr val="accent1"/>
          </a:effectRef>
          <a:fontRef idx="minor">
            <a:schemeClr val="dk1"/>
          </a:fontRef>
        </p:style>
        <p:txBody>
          <a:bodyPr/>
          <a:lstStyle/>
          <a:p>
            <a:pPr algn="ctr"/>
            <a:r>
              <a:rPr lang="ar-JO" sz="5000" dirty="0"/>
              <a:t>أمثلة</a:t>
            </a:r>
            <a:endParaRPr lang="en-US" sz="5000" dirty="0"/>
          </a:p>
        </p:txBody>
      </p:sp>
      <p:sp>
        <p:nvSpPr>
          <p:cNvPr id="167939" name="Rectangle 3"/>
          <p:cNvSpPr>
            <a:spLocks noGrp="1" noChangeArrowheads="1"/>
          </p:cNvSpPr>
          <p:nvPr>
            <p:ph type="body" idx="4294967295"/>
          </p:nvPr>
        </p:nvSpPr>
        <p:spPr>
          <a:xfrm>
            <a:off x="0" y="1066800"/>
            <a:ext cx="9906000" cy="5334000"/>
          </a:xfrm>
        </p:spPr>
        <p:txBody>
          <a:bodyPr/>
          <a:lstStyle/>
          <a:p>
            <a:pPr algn="r" rtl="1"/>
            <a:r>
              <a:rPr lang="ar-JO" dirty="0"/>
              <a:t>إ</a:t>
            </a:r>
            <a:r>
              <a:rPr lang="ar-JO" dirty="0">
                <a:cs typeface="Times New Roman" panose="02020603050405020304" pitchFamily="18" charset="0"/>
              </a:rPr>
              <a:t>ذا كان التكرار النسبي لقيمة معينة هو </a:t>
            </a:r>
            <a:r>
              <a:rPr lang="en-US" dirty="0">
                <a:cs typeface="Times New Roman" panose="02020603050405020304" pitchFamily="18" charset="0"/>
              </a:rPr>
              <a:t>20%</a:t>
            </a:r>
            <a:r>
              <a:rPr lang="ar-JO" dirty="0">
                <a:cs typeface="Times New Roman" panose="02020603050405020304" pitchFamily="18" charset="0"/>
              </a:rPr>
              <a:t> فما هي زاوية القطاع لهذه القيمة؟</a:t>
            </a:r>
          </a:p>
          <a:p>
            <a:pPr lvl="1" algn="r" rtl="1"/>
            <a:r>
              <a:rPr lang="ar-JO" dirty="0">
                <a:cs typeface="Times New Roman" panose="02020603050405020304" pitchFamily="18" charset="0"/>
              </a:rPr>
              <a:t>الحل: زاوية القطاع = التكرار النسبي * </a:t>
            </a:r>
            <a:r>
              <a:rPr lang="en-US" dirty="0">
                <a:cs typeface="Times New Roman" panose="02020603050405020304" pitchFamily="18" charset="0"/>
              </a:rPr>
              <a:t>360</a:t>
            </a:r>
            <a:endParaRPr lang="ar-JO" dirty="0">
              <a:cs typeface="Times New Roman" panose="02020603050405020304" pitchFamily="18" charset="0"/>
            </a:endParaRPr>
          </a:p>
          <a:p>
            <a:pPr lvl="1" algn="r" rtl="1"/>
            <a:r>
              <a:rPr lang="ar-JO" dirty="0">
                <a:solidFill>
                  <a:srgbClr val="FF0000"/>
                </a:solidFill>
                <a:cs typeface="Times New Roman" panose="02020603050405020304" pitchFamily="18" charset="0"/>
              </a:rPr>
              <a:t>زاوية القطاع = </a:t>
            </a:r>
            <a:r>
              <a:rPr lang="en-US" dirty="0">
                <a:solidFill>
                  <a:srgbClr val="FF0000"/>
                </a:solidFill>
                <a:cs typeface="Times New Roman" panose="02020603050405020304" pitchFamily="18" charset="0"/>
              </a:rPr>
              <a:t>20%</a:t>
            </a:r>
            <a:r>
              <a:rPr lang="ar-JO" dirty="0">
                <a:solidFill>
                  <a:srgbClr val="FF0000"/>
                </a:solidFill>
                <a:cs typeface="Times New Roman" panose="02020603050405020304" pitchFamily="18" charset="0"/>
              </a:rPr>
              <a:t> * </a:t>
            </a:r>
            <a:r>
              <a:rPr lang="en-US" dirty="0">
                <a:solidFill>
                  <a:srgbClr val="FF0000"/>
                </a:solidFill>
                <a:cs typeface="Times New Roman" panose="02020603050405020304" pitchFamily="18" charset="0"/>
              </a:rPr>
              <a:t>360</a:t>
            </a:r>
            <a:r>
              <a:rPr lang="ar-JO" dirty="0">
                <a:solidFill>
                  <a:srgbClr val="FF0000"/>
                </a:solidFill>
                <a:cs typeface="Times New Roman" panose="02020603050405020304" pitchFamily="18" charset="0"/>
              </a:rPr>
              <a:t> = </a:t>
            </a:r>
            <a:r>
              <a:rPr lang="en-US" dirty="0">
                <a:solidFill>
                  <a:srgbClr val="FF0000"/>
                </a:solidFill>
                <a:cs typeface="Times New Roman" panose="02020603050405020304" pitchFamily="18" charset="0"/>
              </a:rPr>
              <a:t>72</a:t>
            </a:r>
            <a:r>
              <a:rPr lang="ar-JO" dirty="0">
                <a:solidFill>
                  <a:srgbClr val="FF0000"/>
                </a:solidFill>
                <a:cs typeface="Times New Roman" panose="02020603050405020304" pitchFamily="18" charset="0"/>
              </a:rPr>
              <a:t> درجة</a:t>
            </a:r>
          </a:p>
          <a:p>
            <a:pPr algn="r" rtl="1"/>
            <a:endParaRPr lang="ar-JO" sz="500" dirty="0"/>
          </a:p>
          <a:p>
            <a:pPr algn="r" rtl="1"/>
            <a:r>
              <a:rPr lang="ar-JO" dirty="0"/>
              <a:t>إ</a:t>
            </a:r>
            <a:r>
              <a:rPr lang="ar-JO" dirty="0">
                <a:cs typeface="Times New Roman" panose="02020603050405020304" pitchFamily="18" charset="0"/>
              </a:rPr>
              <a:t>ذا تكررت القيمة </a:t>
            </a:r>
            <a:r>
              <a:rPr lang="en-US" dirty="0">
                <a:cs typeface="Times New Roman" panose="02020603050405020304" pitchFamily="18" charset="0"/>
              </a:rPr>
              <a:t>20</a:t>
            </a:r>
            <a:r>
              <a:rPr lang="ar-JO" dirty="0">
                <a:cs typeface="Times New Roman" panose="02020603050405020304" pitchFamily="18" charset="0"/>
              </a:rPr>
              <a:t> في متغير </a:t>
            </a:r>
            <a:r>
              <a:rPr lang="en-US" dirty="0">
                <a:cs typeface="Times New Roman" panose="02020603050405020304" pitchFamily="18" charset="0"/>
              </a:rPr>
              <a:t>10</a:t>
            </a:r>
            <a:r>
              <a:rPr lang="ar-JO" dirty="0">
                <a:cs typeface="Times New Roman" panose="02020603050405020304" pitchFamily="18" charset="0"/>
              </a:rPr>
              <a:t> مرات وكان العمود يحتوي </a:t>
            </a:r>
            <a:r>
              <a:rPr lang="en-US" dirty="0">
                <a:cs typeface="Times New Roman" panose="02020603050405020304" pitchFamily="18" charset="0"/>
              </a:rPr>
              <a:t>20 </a:t>
            </a:r>
            <a:r>
              <a:rPr lang="ar-JO" dirty="0">
                <a:cs typeface="Times New Roman" panose="02020603050405020304" pitchFamily="18" charset="0"/>
              </a:rPr>
              <a:t> قيمة. فما هي زاوية القطاع للقيمة </a:t>
            </a:r>
            <a:r>
              <a:rPr lang="en-US" dirty="0">
                <a:cs typeface="Times New Roman" panose="02020603050405020304" pitchFamily="18" charset="0"/>
              </a:rPr>
              <a:t>20</a:t>
            </a:r>
            <a:r>
              <a:rPr lang="ar-JO" dirty="0">
                <a:cs typeface="Times New Roman" panose="02020603050405020304" pitchFamily="18" charset="0"/>
              </a:rPr>
              <a:t>؟</a:t>
            </a:r>
          </a:p>
          <a:p>
            <a:pPr lvl="1" algn="r" rtl="1"/>
            <a:r>
              <a:rPr lang="ar-JO" dirty="0">
                <a:cs typeface="Times New Roman" panose="02020603050405020304" pitchFamily="18" charset="0"/>
              </a:rPr>
              <a:t>الحل: التكرار النسبي للقيمة </a:t>
            </a:r>
            <a:r>
              <a:rPr lang="en-US" dirty="0">
                <a:cs typeface="Times New Roman" panose="02020603050405020304" pitchFamily="18" charset="0"/>
              </a:rPr>
              <a:t>20</a:t>
            </a:r>
            <a:r>
              <a:rPr lang="ar-JO" dirty="0">
                <a:cs typeface="Times New Roman" panose="02020603050405020304" pitchFamily="18" charset="0"/>
              </a:rPr>
              <a:t> = </a:t>
            </a:r>
            <a:r>
              <a:rPr lang="en-US" dirty="0">
                <a:cs typeface="Times New Roman" panose="02020603050405020304" pitchFamily="18" charset="0"/>
              </a:rPr>
              <a:t>10</a:t>
            </a:r>
            <a:r>
              <a:rPr lang="ar-JO" dirty="0">
                <a:cs typeface="Times New Roman" panose="02020603050405020304" pitchFamily="18" charset="0"/>
              </a:rPr>
              <a:t>(التكرار) </a:t>
            </a:r>
            <a:r>
              <a:rPr lang="en-US" dirty="0">
                <a:cs typeface="Times New Roman" panose="02020603050405020304" pitchFamily="18" charset="0"/>
              </a:rPr>
              <a:t>/</a:t>
            </a:r>
            <a:r>
              <a:rPr lang="ar-JO" dirty="0">
                <a:cs typeface="Times New Roman" panose="02020603050405020304" pitchFamily="18" charset="0"/>
              </a:rPr>
              <a:t> </a:t>
            </a:r>
            <a:r>
              <a:rPr lang="en-US" dirty="0">
                <a:cs typeface="Times New Roman" panose="02020603050405020304" pitchFamily="18" charset="0"/>
              </a:rPr>
              <a:t>20</a:t>
            </a:r>
            <a:r>
              <a:rPr lang="ar-JO" dirty="0">
                <a:cs typeface="Times New Roman" panose="02020603050405020304" pitchFamily="18" charset="0"/>
              </a:rPr>
              <a:t> (</a:t>
            </a:r>
            <a:r>
              <a:rPr lang="en-US" dirty="0">
                <a:cs typeface="Times New Roman" panose="02020603050405020304" pitchFamily="18" charset="0"/>
              </a:rPr>
              <a:t>Total</a:t>
            </a:r>
            <a:r>
              <a:rPr lang="ar-JO" dirty="0">
                <a:cs typeface="Times New Roman" panose="02020603050405020304" pitchFamily="18" charset="0"/>
              </a:rPr>
              <a:t>) </a:t>
            </a:r>
            <a:endParaRPr lang="en-US" dirty="0">
              <a:cs typeface="Times New Roman" panose="02020603050405020304" pitchFamily="18" charset="0"/>
            </a:endParaRPr>
          </a:p>
          <a:p>
            <a:pPr lvl="1" algn="r" rtl="1"/>
            <a:r>
              <a:rPr lang="ar-JO" dirty="0">
                <a:cs typeface="Times New Roman" panose="02020603050405020304" pitchFamily="18" charset="0"/>
              </a:rPr>
              <a:t>التكرار النسبي للقيمة </a:t>
            </a:r>
            <a:r>
              <a:rPr lang="en-US" dirty="0">
                <a:cs typeface="Times New Roman" panose="02020603050405020304" pitchFamily="18" charset="0"/>
              </a:rPr>
              <a:t>20</a:t>
            </a:r>
            <a:r>
              <a:rPr lang="ar-JO" dirty="0">
                <a:cs typeface="Times New Roman" panose="02020603050405020304" pitchFamily="18" charset="0"/>
              </a:rPr>
              <a:t>= </a:t>
            </a:r>
            <a:r>
              <a:rPr lang="en-US" dirty="0">
                <a:cs typeface="Times New Roman" panose="02020603050405020304" pitchFamily="18" charset="0"/>
              </a:rPr>
              <a:t>50</a:t>
            </a:r>
            <a:r>
              <a:rPr lang="ar-JO" dirty="0">
                <a:cs typeface="Times New Roman" panose="02020603050405020304" pitchFamily="18" charset="0"/>
              </a:rPr>
              <a:t>%</a:t>
            </a:r>
          </a:p>
          <a:p>
            <a:pPr lvl="1" algn="r" rtl="1"/>
            <a:r>
              <a:rPr lang="ar-JO" dirty="0">
                <a:solidFill>
                  <a:srgbClr val="FF0000"/>
                </a:solidFill>
                <a:cs typeface="Times New Roman" panose="02020603050405020304" pitchFamily="18" charset="0"/>
              </a:rPr>
              <a:t>زاوية القطاع للقيمة </a:t>
            </a:r>
            <a:r>
              <a:rPr lang="en-US" dirty="0">
                <a:solidFill>
                  <a:srgbClr val="FF0000"/>
                </a:solidFill>
                <a:cs typeface="Times New Roman" panose="02020603050405020304" pitchFamily="18" charset="0"/>
              </a:rPr>
              <a:t>20</a:t>
            </a:r>
            <a:r>
              <a:rPr lang="ar-JO" dirty="0">
                <a:solidFill>
                  <a:srgbClr val="FF0000"/>
                </a:solidFill>
                <a:cs typeface="Times New Roman" panose="02020603050405020304" pitchFamily="18" charset="0"/>
              </a:rPr>
              <a:t> = </a:t>
            </a:r>
            <a:r>
              <a:rPr lang="en-US" dirty="0">
                <a:solidFill>
                  <a:srgbClr val="FF0000"/>
                </a:solidFill>
                <a:cs typeface="Times New Roman" panose="02020603050405020304" pitchFamily="18" charset="0"/>
              </a:rPr>
              <a:t>50%</a:t>
            </a:r>
            <a:r>
              <a:rPr lang="ar-JO" dirty="0">
                <a:solidFill>
                  <a:srgbClr val="FF0000"/>
                </a:solidFill>
                <a:cs typeface="Times New Roman" panose="02020603050405020304" pitchFamily="18" charset="0"/>
              </a:rPr>
              <a:t> * </a:t>
            </a:r>
            <a:r>
              <a:rPr lang="en-US" dirty="0">
                <a:solidFill>
                  <a:srgbClr val="FF0000"/>
                </a:solidFill>
                <a:cs typeface="Times New Roman" panose="02020603050405020304" pitchFamily="18" charset="0"/>
              </a:rPr>
              <a:t>360</a:t>
            </a:r>
            <a:r>
              <a:rPr lang="ar-JO" dirty="0">
                <a:solidFill>
                  <a:srgbClr val="FF0000"/>
                </a:solidFill>
                <a:cs typeface="Times New Roman" panose="02020603050405020304" pitchFamily="18" charset="0"/>
              </a:rPr>
              <a:t> </a:t>
            </a:r>
            <a:r>
              <a:rPr lang="en-US" dirty="0">
                <a:solidFill>
                  <a:srgbClr val="FF0000"/>
                </a:solidFill>
                <a:cs typeface="Times New Roman" panose="02020603050405020304" pitchFamily="18" charset="0"/>
                <a:sym typeface="Wingdings" panose="05000000000000000000" pitchFamily="2" charset="2"/>
              </a:rPr>
              <a:t></a:t>
            </a:r>
            <a:r>
              <a:rPr lang="ar-JO" dirty="0">
                <a:solidFill>
                  <a:srgbClr val="FF0000"/>
                </a:solidFill>
                <a:cs typeface="Times New Roman" panose="02020603050405020304" pitchFamily="18" charset="0"/>
                <a:sym typeface="Wingdings" panose="05000000000000000000" pitchFamily="2" charset="2"/>
              </a:rPr>
              <a:t> </a:t>
            </a:r>
            <a:r>
              <a:rPr lang="en-US" dirty="0">
                <a:solidFill>
                  <a:srgbClr val="FF0000"/>
                </a:solidFill>
                <a:cs typeface="Times New Roman" panose="02020603050405020304" pitchFamily="18" charset="0"/>
                <a:sym typeface="Wingdings" panose="05000000000000000000" pitchFamily="2" charset="2"/>
              </a:rPr>
              <a:t>180</a:t>
            </a:r>
            <a:r>
              <a:rPr lang="ar-JO" dirty="0">
                <a:solidFill>
                  <a:srgbClr val="FF0000"/>
                </a:solidFill>
                <a:cs typeface="Times New Roman" panose="02020603050405020304" pitchFamily="18" charset="0"/>
                <a:sym typeface="Wingdings" panose="05000000000000000000" pitchFamily="2" charset="2"/>
              </a:rPr>
              <a:t> درجة</a:t>
            </a:r>
            <a:endParaRPr lang="ar-JO"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3313661969"/>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body" idx="4294967295"/>
          </p:nvPr>
        </p:nvSpPr>
        <p:spPr>
          <a:xfrm>
            <a:off x="0" y="838200"/>
            <a:ext cx="8229600" cy="5292725"/>
          </a:xfrm>
        </p:spPr>
        <p:txBody>
          <a:bodyPr/>
          <a:lstStyle/>
          <a:p>
            <a:pPr marL="609600" indent="-609600" algn="r" rtl="1"/>
            <a:r>
              <a:rPr lang="ar-JO" dirty="0"/>
              <a:t>كل دائرة تمثل عرض لبيانات عمود واحد فقط.</a:t>
            </a:r>
            <a:endParaRPr lang="en-US" dirty="0"/>
          </a:p>
          <a:p>
            <a:pPr marL="609600" indent="-609600" algn="r" rtl="1"/>
            <a:r>
              <a:rPr lang="ar-JO" dirty="0"/>
              <a:t>كل قطاع يمثل قيمة داخل المتغير بحيث يمثل القطاع الواحد نسبة تكرار القيمة داخل العمود أو المتغير.</a:t>
            </a:r>
          </a:p>
          <a:p>
            <a:pPr marL="609600" indent="-609600" algn="r" rtl="1"/>
            <a:endParaRPr lang="ar-JO" dirty="0"/>
          </a:p>
          <a:p>
            <a:pPr marL="609600" indent="-609600" algn="r" rtl="1"/>
            <a:r>
              <a:rPr lang="ar-JO" dirty="0"/>
              <a:t>طريقة عرض الدائرة:</a:t>
            </a:r>
          </a:p>
          <a:p>
            <a:pPr marL="609600" indent="-609600" algn="r" rtl="1">
              <a:buFont typeface="Wingdings" panose="05000000000000000000" pitchFamily="2" charset="2"/>
              <a:buAutoNum type="arabicPeriod"/>
            </a:pPr>
            <a:r>
              <a:rPr lang="ar-JO" dirty="0"/>
              <a:t>من قائمة </a:t>
            </a:r>
            <a:r>
              <a:rPr lang="en-US" dirty="0"/>
              <a:t>Graphs</a:t>
            </a:r>
            <a:r>
              <a:rPr lang="ar-JO" dirty="0"/>
              <a:t> </a:t>
            </a:r>
            <a:r>
              <a:rPr lang="ar-JO" dirty="0" smtClean="0"/>
              <a:t>اختر </a:t>
            </a:r>
            <a:r>
              <a:rPr lang="ar-JO" dirty="0"/>
              <a:t>الأمر </a:t>
            </a:r>
            <a:r>
              <a:rPr lang="en-US" dirty="0"/>
              <a:t>Pie</a:t>
            </a:r>
          </a:p>
          <a:p>
            <a:pPr marL="609600" indent="-609600" algn="r" rtl="1">
              <a:buFont typeface="Wingdings" panose="05000000000000000000" pitchFamily="2" charset="2"/>
              <a:buAutoNum type="arabicPeriod"/>
            </a:pPr>
            <a:r>
              <a:rPr lang="ar-JO" dirty="0"/>
              <a:t>حدد المتغير في الحقل </a:t>
            </a:r>
            <a:r>
              <a:rPr lang="en-US" u="sng" dirty="0"/>
              <a:t>Define Slices By</a:t>
            </a:r>
          </a:p>
          <a:p>
            <a:pPr marL="609600" indent="-609600" algn="r" rtl="1">
              <a:buFont typeface="Wingdings" panose="05000000000000000000" pitchFamily="2" charset="2"/>
              <a:buAutoNum type="arabicPeriod"/>
            </a:pPr>
            <a:r>
              <a:rPr lang="ar-JO" dirty="0" smtClean="0"/>
              <a:t>اضغط </a:t>
            </a:r>
            <a:r>
              <a:rPr lang="en-US" dirty="0"/>
              <a:t>OK</a:t>
            </a:r>
          </a:p>
        </p:txBody>
      </p:sp>
    </p:spTree>
    <p:extLst>
      <p:ext uri="{BB962C8B-B14F-4D97-AF65-F5344CB8AC3E}">
        <p14:creationId xmlns:p14="http://schemas.microsoft.com/office/powerpoint/2010/main" val="417341722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6172200" cy="4090988"/>
          </a:xfrm>
          <a:prstGeom prst="rect">
            <a:avLst/>
          </a:prstGeom>
          <a:noFill/>
          <a:extLst>
            <a:ext uri="{909E8E84-426E-40DD-AFC4-6F175D3DCCD1}">
              <a14:hiddenFill xmlns:a14="http://schemas.microsoft.com/office/drawing/2010/main">
                <a:solidFill>
                  <a:srgbClr val="FFFFFF"/>
                </a:solidFill>
              </a14:hiddenFill>
            </a:ext>
          </a:extLst>
        </p:spPr>
      </p:pic>
      <p:sp>
        <p:nvSpPr>
          <p:cNvPr id="172035" name="Text Box 3"/>
          <p:cNvSpPr txBox="1">
            <a:spLocks noChangeArrowheads="1"/>
          </p:cNvSpPr>
          <p:nvPr/>
        </p:nvSpPr>
        <p:spPr bwMode="auto">
          <a:xfrm>
            <a:off x="4114800" y="2588275"/>
            <a:ext cx="5791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buFontTx/>
              <a:buChar char="•"/>
            </a:pPr>
            <a:r>
              <a:rPr lang="ar-JO" sz="3200" dirty="0">
                <a:solidFill>
                  <a:srgbClr val="000000"/>
                </a:solidFill>
              </a:rPr>
              <a:t> إ</a:t>
            </a:r>
            <a:r>
              <a:rPr lang="ar-JO" sz="3200" dirty="0">
                <a:solidFill>
                  <a:srgbClr val="000000"/>
                </a:solidFill>
                <a:cs typeface="Times New Roman" panose="02020603050405020304" pitchFamily="18" charset="0"/>
              </a:rPr>
              <a:t>ذا كان</a:t>
            </a:r>
            <a:r>
              <a:rPr lang="ar-JO" sz="3200" dirty="0">
                <a:solidFill>
                  <a:srgbClr val="000000"/>
                </a:solidFill>
              </a:rPr>
              <a:t> التكرار النسبي للقيمة </a:t>
            </a:r>
            <a:r>
              <a:rPr lang="en-US" sz="3200" dirty="0">
                <a:solidFill>
                  <a:srgbClr val="000000"/>
                </a:solidFill>
              </a:rPr>
              <a:t>24</a:t>
            </a:r>
            <a:r>
              <a:rPr lang="ar-JO" sz="3200" dirty="0">
                <a:solidFill>
                  <a:srgbClr val="000000"/>
                </a:solidFill>
              </a:rPr>
              <a:t> هو </a:t>
            </a:r>
            <a:r>
              <a:rPr lang="en-US" sz="3200" dirty="0">
                <a:solidFill>
                  <a:srgbClr val="000000"/>
                </a:solidFill>
              </a:rPr>
              <a:t>16.7%</a:t>
            </a:r>
            <a:r>
              <a:rPr lang="ar-JO" sz="3200" dirty="0">
                <a:solidFill>
                  <a:srgbClr val="000000"/>
                </a:solidFill>
              </a:rPr>
              <a:t>، احسب زاوية القطاع للقيمة </a:t>
            </a:r>
            <a:r>
              <a:rPr lang="en-US" sz="3200" dirty="0">
                <a:solidFill>
                  <a:srgbClr val="000000"/>
                </a:solidFill>
              </a:rPr>
              <a:t>24</a:t>
            </a:r>
            <a:r>
              <a:rPr lang="ar-JO" sz="3200" dirty="0">
                <a:solidFill>
                  <a:srgbClr val="000000"/>
                </a:solidFill>
              </a:rPr>
              <a:t>؟</a:t>
            </a:r>
            <a:endParaRPr lang="en-US" sz="3200" dirty="0">
              <a:solidFill>
                <a:srgbClr val="000000"/>
              </a:solidFill>
            </a:endParaRPr>
          </a:p>
        </p:txBody>
      </p:sp>
      <p:sp>
        <p:nvSpPr>
          <p:cNvPr id="172036" name="Text Box 4"/>
          <p:cNvSpPr txBox="1">
            <a:spLocks noChangeArrowheads="1"/>
          </p:cNvSpPr>
          <p:nvPr/>
        </p:nvSpPr>
        <p:spPr bwMode="auto">
          <a:xfrm>
            <a:off x="6858000" y="685800"/>
            <a:ext cx="2438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ar-JO" sz="3200" dirty="0">
                <a:solidFill>
                  <a:srgbClr val="000000"/>
                </a:solidFill>
              </a:rPr>
              <a:t>الدائرة تمثل البيانات في العمود </a:t>
            </a:r>
            <a:r>
              <a:rPr lang="en-US" sz="3200" dirty="0">
                <a:solidFill>
                  <a:srgbClr val="000000"/>
                </a:solidFill>
              </a:rPr>
              <a:t>Age</a:t>
            </a:r>
          </a:p>
        </p:txBody>
      </p:sp>
      <p:sp>
        <p:nvSpPr>
          <p:cNvPr id="172037" name="Text Box 5"/>
          <p:cNvSpPr txBox="1">
            <a:spLocks noChangeArrowheads="1"/>
          </p:cNvSpPr>
          <p:nvPr/>
        </p:nvSpPr>
        <p:spPr bwMode="auto">
          <a:xfrm>
            <a:off x="847165" y="4554016"/>
            <a:ext cx="8458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ar-JO" sz="3200" dirty="0">
                <a:solidFill>
                  <a:srgbClr val="FF0000"/>
                </a:solidFill>
              </a:rPr>
              <a:t> الحل:  زاوية القطاع = </a:t>
            </a:r>
            <a:r>
              <a:rPr lang="en-US" sz="3200" dirty="0">
                <a:solidFill>
                  <a:srgbClr val="FF0000"/>
                </a:solidFill>
              </a:rPr>
              <a:t>16.7%</a:t>
            </a:r>
            <a:r>
              <a:rPr lang="ar-JO" sz="3200" dirty="0">
                <a:solidFill>
                  <a:srgbClr val="FF0000"/>
                </a:solidFill>
              </a:rPr>
              <a:t> * </a:t>
            </a:r>
            <a:r>
              <a:rPr lang="en-US" sz="3200" dirty="0">
                <a:solidFill>
                  <a:srgbClr val="FF0000"/>
                </a:solidFill>
              </a:rPr>
              <a:t>360</a:t>
            </a:r>
            <a:r>
              <a:rPr lang="ar-JO" sz="3200" dirty="0">
                <a:solidFill>
                  <a:srgbClr val="FF0000"/>
                </a:solidFill>
              </a:rPr>
              <a:t> = </a:t>
            </a:r>
            <a:r>
              <a:rPr lang="en-US" sz="3200" dirty="0">
                <a:solidFill>
                  <a:srgbClr val="FF0000"/>
                </a:solidFill>
              </a:rPr>
              <a:t>60</a:t>
            </a:r>
            <a:r>
              <a:rPr lang="ar-JO" sz="3200" dirty="0">
                <a:solidFill>
                  <a:srgbClr val="FF0000"/>
                </a:solidFill>
              </a:rPr>
              <a:t> درجة تقريبا</a:t>
            </a:r>
            <a:endParaRPr lang="en-US" sz="3200" dirty="0">
              <a:solidFill>
                <a:srgbClr val="FF0000"/>
              </a:solidFill>
            </a:endParaRPr>
          </a:p>
        </p:txBody>
      </p:sp>
    </p:spTree>
    <p:extLst>
      <p:ext uri="{BB962C8B-B14F-4D97-AF65-F5344CB8AC3E}">
        <p14:creationId xmlns:p14="http://schemas.microsoft.com/office/powerpoint/2010/main" val="10642297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72037"/>
                                        </p:tgtEl>
                                        <p:attrNameLst>
                                          <p:attrName>style.visibility</p:attrName>
                                        </p:attrNameLst>
                                      </p:cBhvr>
                                      <p:to>
                                        <p:strVal val="visible"/>
                                      </p:to>
                                    </p:set>
                                    <p:anim calcmode="lin" valueType="num">
                                      <p:cBhvr>
                                        <p:cTn id="7" dur="2000" fill="hold"/>
                                        <p:tgtEl>
                                          <p:spTgt spid="172037"/>
                                        </p:tgtEl>
                                        <p:attrNameLst>
                                          <p:attrName>ppt_w</p:attrName>
                                        </p:attrNameLst>
                                      </p:cBhvr>
                                      <p:tavLst>
                                        <p:tav tm="0">
                                          <p:val>
                                            <p:fltVal val="0"/>
                                          </p:val>
                                        </p:tav>
                                        <p:tav tm="100000">
                                          <p:val>
                                            <p:strVal val="#ppt_w"/>
                                          </p:val>
                                        </p:tav>
                                      </p:tavLst>
                                    </p:anim>
                                    <p:anim calcmode="lin" valueType="num">
                                      <p:cBhvr>
                                        <p:cTn id="8" dur="2000" fill="hold"/>
                                        <p:tgtEl>
                                          <p:spTgt spid="172037"/>
                                        </p:tgtEl>
                                        <p:attrNameLst>
                                          <p:attrName>ppt_h</p:attrName>
                                        </p:attrNameLst>
                                      </p:cBhvr>
                                      <p:tavLst>
                                        <p:tav tm="0">
                                          <p:val>
                                            <p:fltVal val="0"/>
                                          </p:val>
                                        </p:tav>
                                        <p:tav tm="100000">
                                          <p:val>
                                            <p:strVal val="#ppt_h"/>
                                          </p:val>
                                        </p:tav>
                                      </p:tavLst>
                                    </p:anim>
                                    <p:anim calcmode="lin" valueType="num">
                                      <p:cBhvr>
                                        <p:cTn id="9" dur="2000" fill="hold"/>
                                        <p:tgtEl>
                                          <p:spTgt spid="172037"/>
                                        </p:tgtEl>
                                        <p:attrNameLst>
                                          <p:attrName>style.rotation</p:attrName>
                                        </p:attrNameLst>
                                      </p:cBhvr>
                                      <p:tavLst>
                                        <p:tav tm="0">
                                          <p:val>
                                            <p:fltVal val="360"/>
                                          </p:val>
                                        </p:tav>
                                        <p:tav tm="100000">
                                          <p:val>
                                            <p:fltVal val="0"/>
                                          </p:val>
                                        </p:tav>
                                      </p:tavLst>
                                    </p:anim>
                                    <p:animEffect transition="in" filter="fade">
                                      <p:cBhvr>
                                        <p:cTn id="10" dur="2000"/>
                                        <p:tgtEl>
                                          <p:spTgt spid="172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00050"/>
            <a:ext cx="6434138" cy="4262438"/>
          </a:xfrm>
          <a:prstGeom prst="rect">
            <a:avLst/>
          </a:prstGeom>
          <a:noFill/>
          <a:extLst>
            <a:ext uri="{909E8E84-426E-40DD-AFC4-6F175D3DCCD1}">
              <a14:hiddenFill xmlns:a14="http://schemas.microsoft.com/office/drawing/2010/main">
                <a:solidFill>
                  <a:srgbClr val="FFFFFF"/>
                </a:solidFill>
              </a14:hiddenFill>
            </a:ext>
          </a:extLst>
        </p:spPr>
      </p:pic>
      <p:sp>
        <p:nvSpPr>
          <p:cNvPr id="174083" name="Text Box 3"/>
          <p:cNvSpPr txBox="1">
            <a:spLocks noChangeArrowheads="1"/>
          </p:cNvSpPr>
          <p:nvPr/>
        </p:nvSpPr>
        <p:spPr bwMode="auto">
          <a:xfrm>
            <a:off x="1447800" y="5105400"/>
            <a:ext cx="7010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ar-JO" sz="3200" dirty="0">
                <a:solidFill>
                  <a:srgbClr val="000000"/>
                </a:solidFill>
              </a:rPr>
              <a:t>فسر الرسم البياني السابق؟</a:t>
            </a:r>
            <a:endParaRPr lang="en-US" sz="3200" dirty="0">
              <a:solidFill>
                <a:srgbClr val="000000"/>
              </a:solidFill>
            </a:endParaRPr>
          </a:p>
        </p:txBody>
      </p:sp>
    </p:spTree>
    <p:extLst>
      <p:ext uri="{BB962C8B-B14F-4D97-AF65-F5344CB8AC3E}">
        <p14:creationId xmlns:p14="http://schemas.microsoft.com/office/powerpoint/2010/main" val="209530553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idx="4294967295"/>
          </p:nvPr>
        </p:nvSpPr>
        <p:spPr>
          <a:xfrm>
            <a:off x="0" y="76200"/>
            <a:ext cx="9906000" cy="914400"/>
          </a:xfrm>
        </p:spPr>
        <p:style>
          <a:lnRef idx="1">
            <a:schemeClr val="accent2"/>
          </a:lnRef>
          <a:fillRef idx="2">
            <a:schemeClr val="accent2"/>
          </a:fillRef>
          <a:effectRef idx="1">
            <a:schemeClr val="accent2"/>
          </a:effectRef>
          <a:fontRef idx="minor">
            <a:schemeClr val="dk1"/>
          </a:fontRef>
        </p:style>
        <p:txBody>
          <a:bodyPr/>
          <a:lstStyle/>
          <a:p>
            <a:pPr algn="ctr" rtl="1"/>
            <a:r>
              <a:rPr lang="ar-JO" dirty="0"/>
              <a:t>طريقة الخط </a:t>
            </a:r>
            <a:r>
              <a:rPr lang="en-US" dirty="0"/>
              <a:t>Line Chart</a:t>
            </a:r>
          </a:p>
        </p:txBody>
      </p:sp>
      <p:sp>
        <p:nvSpPr>
          <p:cNvPr id="176131" name="Rectangle 3"/>
          <p:cNvSpPr>
            <a:spLocks noGrp="1" noChangeArrowheads="1"/>
          </p:cNvSpPr>
          <p:nvPr>
            <p:ph type="body" idx="4294967295"/>
          </p:nvPr>
        </p:nvSpPr>
        <p:spPr>
          <a:xfrm>
            <a:off x="0" y="1600200"/>
            <a:ext cx="8229600" cy="5029200"/>
          </a:xfrm>
        </p:spPr>
        <p:txBody>
          <a:bodyPr/>
          <a:lstStyle/>
          <a:p>
            <a:pPr marL="609600" indent="-609600" algn="r" rtl="1">
              <a:lnSpc>
                <a:spcPct val="90000"/>
              </a:lnSpc>
            </a:pPr>
            <a:r>
              <a:rPr lang="ar-JO" dirty="0"/>
              <a:t>تستخدم لعرض البيانات </a:t>
            </a:r>
            <a:r>
              <a:rPr lang="ar-JO" dirty="0">
                <a:cs typeface="Times New Roman" panose="02020603050405020304" pitchFamily="18" charset="0"/>
              </a:rPr>
              <a:t>ذات </a:t>
            </a:r>
            <a:r>
              <a:rPr lang="ar-JO" u="sng" dirty="0">
                <a:cs typeface="Times New Roman" panose="02020603050405020304" pitchFamily="18" charset="0"/>
              </a:rPr>
              <a:t>الانتشار الواسع</a:t>
            </a:r>
            <a:r>
              <a:rPr lang="ar-JO" dirty="0">
                <a:cs typeface="Times New Roman" panose="02020603050405020304" pitchFamily="18" charset="0"/>
              </a:rPr>
              <a:t> بالذات عندما يرتبط تصنيف البيانات </a:t>
            </a:r>
            <a:r>
              <a:rPr lang="ar-JO" u="sng" dirty="0">
                <a:cs typeface="Times New Roman" panose="02020603050405020304" pitchFamily="18" charset="0"/>
              </a:rPr>
              <a:t>بالزمن</a:t>
            </a:r>
            <a:r>
              <a:rPr lang="ar-JO" dirty="0">
                <a:cs typeface="Times New Roman" panose="02020603050405020304" pitchFamily="18" charset="0"/>
              </a:rPr>
              <a:t>.</a:t>
            </a:r>
          </a:p>
          <a:p>
            <a:pPr marL="609600" indent="-609600" algn="r" rtl="1">
              <a:lnSpc>
                <a:spcPct val="90000"/>
              </a:lnSpc>
            </a:pPr>
            <a:r>
              <a:rPr lang="ar-JO" dirty="0">
                <a:cs typeface="Times New Roman" panose="02020603050405020304" pitchFamily="18" charset="0"/>
              </a:rPr>
              <a:t>هذه الطريقة تستخدم لإظهار البيانات وتكرار كل منها.</a:t>
            </a:r>
          </a:p>
          <a:p>
            <a:pPr marL="609600" indent="-609600" algn="r" rtl="1">
              <a:lnSpc>
                <a:spcPct val="90000"/>
              </a:lnSpc>
            </a:pPr>
            <a:r>
              <a:rPr lang="ar-JO" dirty="0">
                <a:cs typeface="Times New Roman" panose="02020603050405020304" pitchFamily="18" charset="0"/>
              </a:rPr>
              <a:t>يمكن إظهار أكثر من خط في نفس الرسم البياني.</a:t>
            </a:r>
            <a:endParaRPr lang="en-US" dirty="0">
              <a:cs typeface="Times New Roman" panose="02020603050405020304" pitchFamily="18" charset="0"/>
            </a:endParaRPr>
          </a:p>
          <a:p>
            <a:pPr marL="609600" indent="-609600" algn="r" rtl="1">
              <a:lnSpc>
                <a:spcPct val="90000"/>
              </a:lnSpc>
            </a:pPr>
            <a:r>
              <a:rPr lang="ar-JO" dirty="0">
                <a:cs typeface="Times New Roman" panose="02020603050405020304" pitchFamily="18" charset="0"/>
              </a:rPr>
              <a:t>كل خط يمثل بيانات متغير واحد.</a:t>
            </a:r>
          </a:p>
          <a:p>
            <a:pPr marL="609600" indent="-609600" algn="r" rtl="1">
              <a:lnSpc>
                <a:spcPct val="90000"/>
              </a:lnSpc>
            </a:pPr>
            <a:endParaRPr lang="ar-JO" dirty="0">
              <a:cs typeface="Times New Roman" panose="02020603050405020304" pitchFamily="18" charset="0"/>
            </a:endParaRPr>
          </a:p>
          <a:p>
            <a:pPr marL="609600" indent="-609600" algn="r" rtl="1">
              <a:lnSpc>
                <a:spcPct val="90000"/>
              </a:lnSpc>
              <a:buFont typeface="Wingdings" panose="05000000000000000000" pitchFamily="2" charset="2"/>
              <a:buAutoNum type="arabicPeriod"/>
            </a:pPr>
            <a:r>
              <a:rPr lang="ar-JO" dirty="0">
                <a:cs typeface="Times New Roman" panose="02020603050405020304" pitchFamily="18" charset="0"/>
              </a:rPr>
              <a:t>من قائمة </a:t>
            </a:r>
            <a:r>
              <a:rPr lang="en-US" dirty="0">
                <a:cs typeface="Times New Roman" panose="02020603050405020304" pitchFamily="18" charset="0"/>
              </a:rPr>
              <a:t>Graph</a:t>
            </a:r>
            <a:r>
              <a:rPr lang="ar-JO" dirty="0">
                <a:cs typeface="Times New Roman" panose="02020603050405020304" pitchFamily="18" charset="0"/>
              </a:rPr>
              <a:t> </a:t>
            </a:r>
            <a:r>
              <a:rPr lang="ar-JO" dirty="0" smtClean="0">
                <a:cs typeface="Times New Roman" panose="02020603050405020304" pitchFamily="18" charset="0"/>
              </a:rPr>
              <a:t>اختر </a:t>
            </a:r>
            <a:r>
              <a:rPr lang="ar-JO" dirty="0">
                <a:cs typeface="Times New Roman" panose="02020603050405020304" pitchFamily="18" charset="0"/>
              </a:rPr>
              <a:t>الأمر </a:t>
            </a:r>
            <a:r>
              <a:rPr lang="en-US" dirty="0">
                <a:cs typeface="Times New Roman" panose="02020603050405020304" pitchFamily="18" charset="0"/>
              </a:rPr>
              <a:t>Line</a:t>
            </a:r>
          </a:p>
          <a:p>
            <a:pPr marL="609600" indent="-609600" algn="r" rtl="1">
              <a:lnSpc>
                <a:spcPct val="90000"/>
              </a:lnSpc>
              <a:buFont typeface="Wingdings" panose="05000000000000000000" pitchFamily="2" charset="2"/>
              <a:buAutoNum type="arabicPeriod"/>
            </a:pPr>
            <a:r>
              <a:rPr lang="ar-JO" dirty="0">
                <a:cs typeface="Times New Roman" panose="02020603050405020304" pitchFamily="18" charset="0"/>
              </a:rPr>
              <a:t>حدد الخيار </a:t>
            </a:r>
            <a:r>
              <a:rPr lang="en-US" dirty="0">
                <a:cs typeface="Times New Roman" panose="02020603050405020304" pitchFamily="18" charset="0"/>
              </a:rPr>
              <a:t>Simple</a:t>
            </a:r>
            <a:endParaRPr lang="ar-JO" dirty="0">
              <a:cs typeface="Times New Roman" panose="02020603050405020304" pitchFamily="18" charset="0"/>
            </a:endParaRPr>
          </a:p>
          <a:p>
            <a:pPr marL="609600" indent="-609600" algn="r" rtl="1">
              <a:lnSpc>
                <a:spcPct val="90000"/>
              </a:lnSpc>
              <a:buFont typeface="Wingdings" panose="05000000000000000000" pitchFamily="2" charset="2"/>
              <a:buAutoNum type="arabicPeriod"/>
            </a:pPr>
            <a:r>
              <a:rPr lang="ar-JO" dirty="0" smtClean="0">
                <a:cs typeface="Times New Roman" panose="02020603050405020304" pitchFamily="18" charset="0"/>
              </a:rPr>
              <a:t>اضغط </a:t>
            </a:r>
            <a:r>
              <a:rPr lang="en-US" dirty="0">
                <a:cs typeface="Times New Roman" panose="02020603050405020304" pitchFamily="18" charset="0"/>
              </a:rPr>
              <a:t>Define</a:t>
            </a:r>
            <a:endParaRPr lang="ar-EG" dirty="0">
              <a:cs typeface="Times New Roman" panose="02020603050405020304" pitchFamily="18" charset="0"/>
            </a:endParaRPr>
          </a:p>
        </p:txBody>
      </p:sp>
    </p:spTree>
    <p:extLst>
      <p:ext uri="{BB962C8B-B14F-4D97-AF65-F5344CB8AC3E}">
        <p14:creationId xmlns:p14="http://schemas.microsoft.com/office/powerpoint/2010/main" val="2765322984"/>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576" y="152401"/>
            <a:ext cx="6067425" cy="4335463"/>
          </a:xfrm>
          <a:prstGeom prst="rect">
            <a:avLst/>
          </a:prstGeom>
          <a:noFill/>
          <a:extLst>
            <a:ext uri="{909E8E84-426E-40DD-AFC4-6F175D3DCCD1}">
              <a14:hiddenFill xmlns:a14="http://schemas.microsoft.com/office/drawing/2010/main">
                <a:solidFill>
                  <a:srgbClr val="FFFFFF"/>
                </a:solidFill>
              </a14:hiddenFill>
            </a:ext>
          </a:extLst>
        </p:spPr>
      </p:pic>
      <p:sp>
        <p:nvSpPr>
          <p:cNvPr id="178179" name="Text Box 3"/>
          <p:cNvSpPr txBox="1">
            <a:spLocks noChangeArrowheads="1"/>
          </p:cNvSpPr>
          <p:nvPr/>
        </p:nvSpPr>
        <p:spPr bwMode="auto">
          <a:xfrm>
            <a:off x="0" y="4648200"/>
            <a:ext cx="98298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ts val="0"/>
              </a:spcBef>
              <a:buFontTx/>
              <a:buChar char="•"/>
            </a:pPr>
            <a:r>
              <a:rPr lang="ar-JO" sz="2900" dirty="0">
                <a:solidFill>
                  <a:srgbClr val="000000"/>
                </a:solidFill>
              </a:rPr>
              <a:t> الخط في الرسم هو لبيانات المتغير </a:t>
            </a:r>
            <a:r>
              <a:rPr lang="en-US" sz="2900" dirty="0">
                <a:solidFill>
                  <a:srgbClr val="000000"/>
                </a:solidFill>
              </a:rPr>
              <a:t>Gender</a:t>
            </a:r>
            <a:endParaRPr lang="ar-JO" sz="2900" dirty="0">
              <a:solidFill>
                <a:srgbClr val="000000"/>
              </a:solidFill>
            </a:endParaRPr>
          </a:p>
          <a:p>
            <a:pPr eaLnBrk="0" hangingPunct="0">
              <a:spcBef>
                <a:spcPts val="0"/>
              </a:spcBef>
              <a:buFontTx/>
              <a:buChar char="•"/>
            </a:pPr>
            <a:r>
              <a:rPr lang="ar-JO" sz="2900" dirty="0">
                <a:solidFill>
                  <a:srgbClr val="000000"/>
                </a:solidFill>
              </a:rPr>
              <a:t> </a:t>
            </a:r>
            <a:r>
              <a:rPr lang="ar-JO" sz="2900" dirty="0">
                <a:solidFill>
                  <a:srgbClr val="000000"/>
                </a:solidFill>
                <a:cs typeface="Times New Roman" panose="02020603050405020304" pitchFamily="18" charset="0"/>
              </a:rPr>
              <a:t>بيانات الذكور </a:t>
            </a:r>
            <a:r>
              <a:rPr lang="en-US" sz="2900" dirty="0">
                <a:solidFill>
                  <a:srgbClr val="000000"/>
                </a:solidFill>
                <a:cs typeface="Times New Roman" panose="02020603050405020304" pitchFamily="18" charset="0"/>
              </a:rPr>
              <a:t>M</a:t>
            </a:r>
            <a:r>
              <a:rPr lang="ar-JO" sz="2900" dirty="0">
                <a:solidFill>
                  <a:srgbClr val="000000"/>
                </a:solidFill>
                <a:cs typeface="Times New Roman" panose="02020603050405020304" pitchFamily="18" charset="0"/>
              </a:rPr>
              <a:t> تكررت ثلاث مرات وبيانات الإناث أيضا تكررت ثلاث مرات.</a:t>
            </a:r>
          </a:p>
        </p:txBody>
      </p:sp>
    </p:spTree>
    <p:extLst>
      <p:ext uri="{BB962C8B-B14F-4D97-AF65-F5344CB8AC3E}">
        <p14:creationId xmlns:p14="http://schemas.microsoft.com/office/powerpoint/2010/main" val="75642805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6" y="304800"/>
            <a:ext cx="6772275" cy="3621088"/>
          </a:xfrm>
          <a:prstGeom prst="rect">
            <a:avLst/>
          </a:prstGeom>
          <a:noFill/>
          <a:extLst>
            <a:ext uri="{909E8E84-426E-40DD-AFC4-6F175D3DCCD1}">
              <a14:hiddenFill xmlns:a14="http://schemas.microsoft.com/office/drawing/2010/main">
                <a:solidFill>
                  <a:srgbClr val="FFFFFF"/>
                </a:solidFill>
              </a14:hiddenFill>
            </a:ext>
          </a:extLst>
        </p:spPr>
      </p:pic>
      <p:sp>
        <p:nvSpPr>
          <p:cNvPr id="180227" name="Text Box 3"/>
          <p:cNvSpPr txBox="1">
            <a:spLocks noChangeArrowheads="1"/>
          </p:cNvSpPr>
          <p:nvPr/>
        </p:nvSpPr>
        <p:spPr bwMode="auto">
          <a:xfrm>
            <a:off x="347663" y="3943817"/>
            <a:ext cx="9144000"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buFontTx/>
              <a:buChar char="•"/>
            </a:pPr>
            <a:r>
              <a:rPr lang="ar-JO" sz="3200" dirty="0">
                <a:solidFill>
                  <a:srgbClr val="000000"/>
                </a:solidFill>
              </a:rPr>
              <a:t> الخط في الرسم هو لبيانات المتغير </a:t>
            </a:r>
            <a:r>
              <a:rPr lang="en-US" sz="3200" dirty="0">
                <a:solidFill>
                  <a:srgbClr val="000000"/>
                </a:solidFill>
              </a:rPr>
              <a:t>Salary</a:t>
            </a:r>
            <a:endParaRPr lang="ar-JO" sz="3200" dirty="0">
              <a:solidFill>
                <a:srgbClr val="000000"/>
              </a:solidFill>
            </a:endParaRPr>
          </a:p>
          <a:p>
            <a:pPr eaLnBrk="0" hangingPunct="0">
              <a:spcBef>
                <a:spcPct val="50000"/>
              </a:spcBef>
              <a:buFontTx/>
              <a:buChar char="•"/>
            </a:pPr>
            <a:r>
              <a:rPr lang="ar-JO" sz="3200" dirty="0">
                <a:solidFill>
                  <a:srgbClr val="000000"/>
                </a:solidFill>
              </a:rPr>
              <a:t> القيمة </a:t>
            </a:r>
            <a:r>
              <a:rPr lang="en-US" sz="3200" dirty="0">
                <a:solidFill>
                  <a:srgbClr val="000000"/>
                </a:solidFill>
              </a:rPr>
              <a:t>200</a:t>
            </a:r>
            <a:r>
              <a:rPr lang="ar-JO" sz="3200" dirty="0">
                <a:solidFill>
                  <a:srgbClr val="000000"/>
                </a:solidFill>
              </a:rPr>
              <a:t> تكررت ثلاث مرات والقيمة </a:t>
            </a:r>
            <a:r>
              <a:rPr lang="en-US" sz="3200" dirty="0">
                <a:solidFill>
                  <a:srgbClr val="000000"/>
                </a:solidFill>
              </a:rPr>
              <a:t>300</a:t>
            </a:r>
            <a:r>
              <a:rPr lang="ar-JO" sz="3200" dirty="0">
                <a:solidFill>
                  <a:srgbClr val="000000"/>
                </a:solidFill>
              </a:rPr>
              <a:t> تكررت مرتان والقيمة </a:t>
            </a:r>
            <a:r>
              <a:rPr lang="en-US" sz="3200" dirty="0">
                <a:solidFill>
                  <a:srgbClr val="000000"/>
                </a:solidFill>
              </a:rPr>
              <a:t>320</a:t>
            </a:r>
            <a:r>
              <a:rPr lang="ar-JO" sz="3200" dirty="0">
                <a:solidFill>
                  <a:srgbClr val="000000"/>
                </a:solidFill>
              </a:rPr>
              <a:t> مرة واحدة فقط.</a:t>
            </a:r>
            <a:endParaRPr lang="ar-JO" sz="32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27856296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04801"/>
            <a:ext cx="7239000" cy="3967163"/>
          </a:xfrm>
          <a:prstGeom prst="rect">
            <a:avLst/>
          </a:prstGeom>
          <a:noFill/>
          <a:extLst>
            <a:ext uri="{909E8E84-426E-40DD-AFC4-6F175D3DCCD1}">
              <a14:hiddenFill xmlns:a14="http://schemas.microsoft.com/office/drawing/2010/main">
                <a:solidFill>
                  <a:srgbClr val="FFFFFF"/>
                </a:solidFill>
              </a14:hiddenFill>
            </a:ext>
          </a:extLst>
        </p:spPr>
      </p:pic>
      <p:sp>
        <p:nvSpPr>
          <p:cNvPr id="182275" name="Text Box 3"/>
          <p:cNvSpPr txBox="1">
            <a:spLocks noChangeArrowheads="1"/>
          </p:cNvSpPr>
          <p:nvPr/>
        </p:nvSpPr>
        <p:spPr bwMode="auto">
          <a:xfrm>
            <a:off x="1143000" y="5105400"/>
            <a:ext cx="7391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ar-JO" sz="3200" dirty="0">
                <a:solidFill>
                  <a:srgbClr val="000000"/>
                </a:solidFill>
              </a:rPr>
              <a:t>قم بتفسير البيانات في الشكل؟؟</a:t>
            </a:r>
            <a:endParaRPr lang="en-US" sz="3200" dirty="0">
              <a:solidFill>
                <a:srgbClr val="000000"/>
              </a:solidFill>
            </a:endParaRPr>
          </a:p>
        </p:txBody>
      </p:sp>
    </p:spTree>
    <p:extLst>
      <p:ext uri="{BB962C8B-B14F-4D97-AF65-F5344CB8AC3E}">
        <p14:creationId xmlns:p14="http://schemas.microsoft.com/office/powerpoint/2010/main" val="3818248909"/>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0" y="274638"/>
            <a:ext cx="9906000" cy="1143000"/>
          </a:xfrm>
        </p:spPr>
        <p:style>
          <a:lnRef idx="2">
            <a:schemeClr val="accent2">
              <a:shade val="50000"/>
            </a:schemeClr>
          </a:lnRef>
          <a:fillRef idx="1">
            <a:schemeClr val="accent2"/>
          </a:fillRef>
          <a:effectRef idx="0">
            <a:schemeClr val="accent2"/>
          </a:effectRef>
          <a:fontRef idx="minor">
            <a:schemeClr val="lt1"/>
          </a:fontRef>
        </p:style>
        <p:txBody>
          <a:bodyPr/>
          <a:lstStyle/>
          <a:p>
            <a:pPr algn="ctr" rtl="1"/>
            <a:r>
              <a:rPr lang="ar-JO" dirty="0">
                <a:solidFill>
                  <a:srgbClr val="FF0000"/>
                </a:solidFill>
              </a:rPr>
              <a:t>طريقة المدرج التكراري </a:t>
            </a:r>
            <a:r>
              <a:rPr lang="en-US" dirty="0">
                <a:solidFill>
                  <a:srgbClr val="FF0000"/>
                </a:solidFill>
              </a:rPr>
              <a:t>Histogram</a:t>
            </a:r>
          </a:p>
        </p:txBody>
      </p:sp>
      <p:sp>
        <p:nvSpPr>
          <p:cNvPr id="184323" name="Rectangle 3"/>
          <p:cNvSpPr>
            <a:spLocks noGrp="1" noChangeArrowheads="1"/>
          </p:cNvSpPr>
          <p:nvPr>
            <p:ph type="body" idx="4294967295"/>
          </p:nvPr>
        </p:nvSpPr>
        <p:spPr>
          <a:xfrm>
            <a:off x="0" y="1600200"/>
            <a:ext cx="8686800" cy="4530725"/>
          </a:xfrm>
        </p:spPr>
        <p:txBody>
          <a:bodyPr/>
          <a:lstStyle/>
          <a:p>
            <a:pPr algn="r" rtl="1"/>
            <a:r>
              <a:rPr lang="ar-JO" dirty="0"/>
              <a:t>المدرج التكراري يستخدم فقط لعرض البيانات المتصلة. لا يمكن عرض البيانات المنفصلة باستخدام المدرج التكراري إنما نستخدم طريقة </a:t>
            </a:r>
            <a:r>
              <a:rPr lang="ar-JO" dirty="0" smtClean="0"/>
              <a:t>الأعمدة </a:t>
            </a:r>
            <a:r>
              <a:rPr lang="ar-JO" dirty="0"/>
              <a:t>إ</a:t>
            </a:r>
            <a:r>
              <a:rPr lang="ar-JO" dirty="0">
                <a:cs typeface="Times New Roman" panose="02020603050405020304" pitchFamily="18" charset="0"/>
              </a:rPr>
              <a:t>ذا أردنا استخدام نفس أسلوب العرض.</a:t>
            </a:r>
          </a:p>
          <a:p>
            <a:pPr algn="r" rtl="1"/>
            <a:r>
              <a:rPr lang="ar-JO" dirty="0">
                <a:cs typeface="Times New Roman" panose="02020603050405020304" pitchFamily="18" charset="0"/>
              </a:rPr>
              <a:t>البيانات</a:t>
            </a:r>
            <a:r>
              <a:rPr lang="ar-JO" dirty="0"/>
              <a:t> المتصلة هي البيانات الرقمية التي يمكن أن تمثل على شكل فترة. مثل: العمر و الوزن والراتب ...</a:t>
            </a:r>
          </a:p>
          <a:p>
            <a:pPr algn="r" rtl="1"/>
            <a:r>
              <a:rPr lang="ar-JO" dirty="0"/>
              <a:t>البيانات المنفصلة هي بيانات غير رقمية لا يمكن تمثيلها بفترة. مثل: الجنس و تخصص الطالب و الجنسية.</a:t>
            </a:r>
            <a:endParaRPr lang="en-US" dirty="0"/>
          </a:p>
        </p:txBody>
      </p:sp>
    </p:spTree>
    <p:extLst>
      <p:ext uri="{BB962C8B-B14F-4D97-AF65-F5344CB8AC3E}">
        <p14:creationId xmlns:p14="http://schemas.microsoft.com/office/powerpoint/2010/main" val="376339457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body" idx="4294967295"/>
          </p:nvPr>
        </p:nvSpPr>
        <p:spPr>
          <a:xfrm>
            <a:off x="0" y="533400"/>
            <a:ext cx="8229600" cy="5597525"/>
          </a:xfrm>
        </p:spPr>
        <p:txBody>
          <a:bodyPr/>
          <a:lstStyle/>
          <a:p>
            <a:pPr marL="609600" indent="-609600" algn="r" rtl="1"/>
            <a:r>
              <a:rPr lang="ar-JO" dirty="0"/>
              <a:t>لتمثيل متغير بطريقة المدرج التكراري:</a:t>
            </a:r>
          </a:p>
          <a:p>
            <a:pPr marL="609600" indent="-609600" algn="r" rtl="1">
              <a:buFont typeface="Wingdings" panose="05000000000000000000" pitchFamily="2" charset="2"/>
              <a:buAutoNum type="arabicPeriod"/>
            </a:pPr>
            <a:r>
              <a:rPr lang="ar-JO" dirty="0"/>
              <a:t>من قائمة </a:t>
            </a:r>
            <a:r>
              <a:rPr lang="en-US" dirty="0"/>
              <a:t>Graphs</a:t>
            </a:r>
            <a:r>
              <a:rPr lang="ar-JO" dirty="0"/>
              <a:t> </a:t>
            </a:r>
            <a:r>
              <a:rPr lang="ar-JO" dirty="0" smtClean="0"/>
              <a:t>اختر </a:t>
            </a:r>
            <a:r>
              <a:rPr lang="ar-JO" dirty="0"/>
              <a:t>الأمر </a:t>
            </a:r>
            <a:r>
              <a:rPr lang="en-US" dirty="0"/>
              <a:t>Histogram</a:t>
            </a:r>
            <a:endParaRPr lang="ar-JO" dirty="0"/>
          </a:p>
          <a:p>
            <a:pPr marL="609600" indent="-609600" algn="r" rtl="1">
              <a:buFont typeface="Wingdings" panose="05000000000000000000" pitchFamily="2" charset="2"/>
              <a:buAutoNum type="arabicPeriod"/>
            </a:pPr>
            <a:r>
              <a:rPr lang="ar-JO" dirty="0"/>
              <a:t>حدد المتغير </a:t>
            </a:r>
            <a:r>
              <a:rPr lang="ar-JO" dirty="0">
                <a:cs typeface="Times New Roman" panose="02020603050405020304" pitchFamily="18" charset="0"/>
              </a:rPr>
              <a:t>الذي ستبنى على أساسه المدرج في الحقل </a:t>
            </a:r>
            <a:r>
              <a:rPr lang="en-US" u="sng" dirty="0">
                <a:cs typeface="Times New Roman" panose="02020603050405020304" pitchFamily="18" charset="0"/>
              </a:rPr>
              <a:t>Variable</a:t>
            </a:r>
            <a:endParaRPr lang="ar-JO" u="sng" dirty="0">
              <a:cs typeface="Times New Roman" panose="02020603050405020304" pitchFamily="18" charset="0"/>
            </a:endParaRPr>
          </a:p>
          <a:p>
            <a:pPr marL="609600" indent="-609600" algn="r" rtl="1">
              <a:buFont typeface="Wingdings" panose="05000000000000000000" pitchFamily="2" charset="2"/>
              <a:buAutoNum type="arabicPeriod"/>
            </a:pPr>
            <a:r>
              <a:rPr lang="ar-JO" dirty="0" smtClean="0">
                <a:cs typeface="Times New Roman" panose="02020603050405020304" pitchFamily="18" charset="0"/>
              </a:rPr>
              <a:t>اضغط </a:t>
            </a:r>
            <a:r>
              <a:rPr lang="en-US" dirty="0">
                <a:cs typeface="Times New Roman" panose="02020603050405020304" pitchFamily="18" charset="0"/>
              </a:rPr>
              <a:t>OK</a:t>
            </a:r>
          </a:p>
          <a:p>
            <a:pPr marL="609600" indent="-609600" algn="r" rtl="1">
              <a:buFont typeface="Wingdings" panose="05000000000000000000" pitchFamily="2" charset="2"/>
              <a:buAutoNum type="arabicPeriod"/>
            </a:pPr>
            <a:endParaRPr lang="en-US" dirty="0">
              <a:cs typeface="Times New Roman" panose="02020603050405020304" pitchFamily="18" charset="0"/>
            </a:endParaRPr>
          </a:p>
          <a:p>
            <a:pPr marL="609600" indent="-609600" algn="r" rtl="1"/>
            <a:r>
              <a:rPr lang="ar-JO" dirty="0">
                <a:cs typeface="Times New Roman" panose="02020603050405020304" pitchFamily="18" charset="0"/>
              </a:rPr>
              <a:t>ملاحظة: في حال قمت باختيار متغير منفصل من القائمة اليسرى، فإن الحقل </a:t>
            </a:r>
            <a:r>
              <a:rPr lang="en-US" dirty="0">
                <a:cs typeface="Times New Roman" panose="02020603050405020304" pitchFamily="18" charset="0"/>
              </a:rPr>
              <a:t>Variable</a:t>
            </a:r>
            <a:r>
              <a:rPr lang="ar-JO" dirty="0">
                <a:cs typeface="Times New Roman" panose="02020603050405020304" pitchFamily="18" charset="0"/>
              </a:rPr>
              <a:t> يصبح غير فعال دلالة على أن المدرج التكراري لا يقبل بيانات منفصلة</a:t>
            </a:r>
            <a:r>
              <a:rPr lang="ar-JO" sz="3600" dirty="0">
                <a:cs typeface="Times New Roman" panose="02020603050405020304" pitchFamily="18" charset="0"/>
              </a:rPr>
              <a:t>.</a:t>
            </a:r>
            <a:endParaRPr lang="ar-JO" dirty="0">
              <a:cs typeface="Times New Roman" panose="02020603050405020304" pitchFamily="18" charset="0"/>
            </a:endParaRPr>
          </a:p>
        </p:txBody>
      </p:sp>
    </p:spTree>
    <p:extLst>
      <p:ext uri="{BB962C8B-B14F-4D97-AF65-F5344CB8AC3E}">
        <p14:creationId xmlns:p14="http://schemas.microsoft.com/office/powerpoint/2010/main" val="568450432"/>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7034213" cy="4217988"/>
          </a:xfrm>
          <a:prstGeom prst="rect">
            <a:avLst/>
          </a:prstGeom>
          <a:noFill/>
          <a:extLst>
            <a:ext uri="{909E8E84-426E-40DD-AFC4-6F175D3DCCD1}">
              <a14:hiddenFill xmlns:a14="http://schemas.microsoft.com/office/drawing/2010/main">
                <a:solidFill>
                  <a:srgbClr val="FFFFFF"/>
                </a:solidFill>
              </a14:hiddenFill>
            </a:ext>
          </a:extLst>
        </p:spPr>
      </p:pic>
      <p:sp>
        <p:nvSpPr>
          <p:cNvPr id="188419" name="Text Box 3"/>
          <p:cNvSpPr txBox="1">
            <a:spLocks noChangeArrowheads="1"/>
          </p:cNvSpPr>
          <p:nvPr/>
        </p:nvSpPr>
        <p:spPr bwMode="auto">
          <a:xfrm>
            <a:off x="762000" y="4370388"/>
            <a:ext cx="8915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ts val="0"/>
              </a:spcBef>
              <a:buFontTx/>
              <a:buChar char="•"/>
            </a:pPr>
            <a:r>
              <a:rPr lang="ar-JO" sz="2800" dirty="0">
                <a:solidFill>
                  <a:srgbClr val="000000"/>
                </a:solidFill>
              </a:rPr>
              <a:t> الشكل يظهر مدرج تكراري للمتغير </a:t>
            </a:r>
            <a:r>
              <a:rPr lang="en-US" sz="2800" dirty="0">
                <a:solidFill>
                  <a:srgbClr val="000000"/>
                </a:solidFill>
              </a:rPr>
              <a:t>Salary</a:t>
            </a:r>
            <a:endParaRPr lang="ar-JO" sz="2800" dirty="0">
              <a:solidFill>
                <a:srgbClr val="000000"/>
              </a:solidFill>
            </a:endParaRPr>
          </a:p>
          <a:p>
            <a:pPr eaLnBrk="0" hangingPunct="0">
              <a:spcBef>
                <a:spcPts val="0"/>
              </a:spcBef>
              <a:buFontTx/>
              <a:buChar char="•"/>
            </a:pPr>
            <a:r>
              <a:rPr lang="ar-JO" sz="2800" dirty="0">
                <a:solidFill>
                  <a:srgbClr val="000000"/>
                </a:solidFill>
              </a:rPr>
              <a:t> عدد الأشخاص ا</a:t>
            </a:r>
            <a:r>
              <a:rPr lang="ar-JO" sz="2800" dirty="0">
                <a:solidFill>
                  <a:srgbClr val="000000"/>
                </a:solidFill>
                <a:cs typeface="Times New Roman" panose="02020603050405020304" pitchFamily="18" charset="0"/>
              </a:rPr>
              <a:t>لذين تتراوح رواتبهم من </a:t>
            </a:r>
            <a:r>
              <a:rPr lang="en-US" sz="2800" dirty="0">
                <a:solidFill>
                  <a:srgbClr val="000000"/>
                </a:solidFill>
                <a:cs typeface="Times New Roman" panose="02020603050405020304" pitchFamily="18" charset="0"/>
              </a:rPr>
              <a:t>200</a:t>
            </a:r>
            <a:r>
              <a:rPr lang="ar-JO" sz="2800" dirty="0">
                <a:solidFill>
                  <a:srgbClr val="000000"/>
                </a:solidFill>
                <a:cs typeface="Times New Roman" panose="02020603050405020304" pitchFamily="18" charset="0"/>
              </a:rPr>
              <a:t> إلى </a:t>
            </a:r>
            <a:r>
              <a:rPr lang="en-US" sz="2800" dirty="0">
                <a:solidFill>
                  <a:srgbClr val="000000"/>
                </a:solidFill>
                <a:cs typeface="Times New Roman" panose="02020603050405020304" pitchFamily="18" charset="0"/>
              </a:rPr>
              <a:t>220</a:t>
            </a:r>
            <a:r>
              <a:rPr lang="ar-JO" sz="2800" dirty="0">
                <a:solidFill>
                  <a:srgbClr val="000000"/>
                </a:solidFill>
                <a:cs typeface="Times New Roman" panose="02020603050405020304" pitchFamily="18" charset="0"/>
              </a:rPr>
              <a:t> هو ثلاثة أشخاص.</a:t>
            </a:r>
          </a:p>
          <a:p>
            <a:pPr eaLnBrk="0" hangingPunct="0">
              <a:spcBef>
                <a:spcPts val="0"/>
              </a:spcBef>
              <a:buFontTx/>
              <a:buChar char="•"/>
            </a:pPr>
            <a:r>
              <a:rPr lang="ar-JO" sz="2800" dirty="0">
                <a:solidFill>
                  <a:srgbClr val="000000"/>
                </a:solidFill>
                <a:cs typeface="Times New Roman" panose="02020603050405020304" pitchFamily="18" charset="0"/>
              </a:rPr>
              <a:t> عدد الأشخاص الذين تتراوح رواتبهم بين </a:t>
            </a:r>
            <a:r>
              <a:rPr lang="en-US" sz="2800" dirty="0">
                <a:solidFill>
                  <a:srgbClr val="000000"/>
                </a:solidFill>
                <a:cs typeface="Times New Roman" panose="02020603050405020304" pitchFamily="18" charset="0"/>
              </a:rPr>
              <a:t>300</a:t>
            </a:r>
            <a:r>
              <a:rPr lang="ar-JO" sz="2800" dirty="0">
                <a:solidFill>
                  <a:srgbClr val="000000"/>
                </a:solidFill>
                <a:cs typeface="Times New Roman" panose="02020603050405020304" pitchFamily="18" charset="0"/>
              </a:rPr>
              <a:t> و </a:t>
            </a:r>
            <a:r>
              <a:rPr lang="en-US" sz="2800" dirty="0">
                <a:solidFill>
                  <a:srgbClr val="000000"/>
                </a:solidFill>
                <a:cs typeface="Times New Roman" panose="02020603050405020304" pitchFamily="18" charset="0"/>
              </a:rPr>
              <a:t>320</a:t>
            </a:r>
            <a:r>
              <a:rPr lang="ar-JO" sz="2800" dirty="0">
                <a:solidFill>
                  <a:srgbClr val="000000"/>
                </a:solidFill>
                <a:cs typeface="Times New Roman" panose="02020603050405020304" pitchFamily="18" charset="0"/>
              </a:rPr>
              <a:t> هو ثلاثة أشخاص.</a:t>
            </a:r>
          </a:p>
        </p:txBody>
      </p:sp>
    </p:spTree>
    <p:extLst>
      <p:ext uri="{BB962C8B-B14F-4D97-AF65-F5344CB8AC3E}">
        <p14:creationId xmlns:p14="http://schemas.microsoft.com/office/powerpoint/2010/main" val="211819167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34938"/>
            <a:ext cx="7620000" cy="4741862"/>
          </a:xfrm>
          <a:prstGeom prst="rect">
            <a:avLst/>
          </a:prstGeom>
          <a:noFill/>
          <a:extLst>
            <a:ext uri="{909E8E84-426E-40DD-AFC4-6F175D3DCCD1}">
              <a14:hiddenFill xmlns:a14="http://schemas.microsoft.com/office/drawing/2010/main">
                <a:solidFill>
                  <a:srgbClr val="FFFFFF"/>
                </a:solidFill>
              </a14:hiddenFill>
            </a:ext>
          </a:extLst>
        </p:spPr>
      </p:pic>
      <p:sp>
        <p:nvSpPr>
          <p:cNvPr id="190467" name="Text Box 3"/>
          <p:cNvSpPr txBox="1">
            <a:spLocks noChangeArrowheads="1"/>
          </p:cNvSpPr>
          <p:nvPr/>
        </p:nvSpPr>
        <p:spPr bwMode="auto">
          <a:xfrm>
            <a:off x="1143000" y="5105400"/>
            <a:ext cx="7391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ar-JO" sz="3200" dirty="0">
                <a:solidFill>
                  <a:srgbClr val="000000"/>
                </a:solidFill>
              </a:rPr>
              <a:t>فسر البيانات في المدرج التكراري السابق؟</a:t>
            </a:r>
            <a:endParaRPr lang="en-US" sz="3200" dirty="0">
              <a:solidFill>
                <a:srgbClr val="000000"/>
              </a:solidFill>
            </a:endParaRPr>
          </a:p>
        </p:txBody>
      </p:sp>
    </p:spTree>
    <p:extLst>
      <p:ext uri="{BB962C8B-B14F-4D97-AF65-F5344CB8AC3E}">
        <p14:creationId xmlns:p14="http://schemas.microsoft.com/office/powerpoint/2010/main" val="141730361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0" y="6172200"/>
            <a:ext cx="9753600" cy="533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SA" sz="3000" b="1" dirty="0" smtClean="0">
                <a:solidFill>
                  <a:srgbClr val="002060"/>
                </a:solidFill>
              </a:rPr>
              <a:t>مع أطيب التمنيات بالنجاح والتوفيق            </a:t>
            </a:r>
            <a:r>
              <a:rPr lang="ar-SA" b="1" dirty="0" smtClean="0">
                <a:solidFill>
                  <a:srgbClr val="002060"/>
                </a:solidFill>
              </a:rPr>
              <a:t>د. حسن مرزوق السيد محمود</a:t>
            </a:r>
            <a:endParaRPr lang="ar-SA" b="1"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2860</TotalTime>
  <Words>3005</Words>
  <Application>Microsoft Office PowerPoint</Application>
  <PresentationFormat>A4 Paper (210x297 mm)</PresentationFormat>
  <Paragraphs>400</Paragraphs>
  <Slides>57</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ae_AlMateen</vt:lpstr>
      <vt:lpstr>Arial</vt:lpstr>
      <vt:lpstr>Calibri</vt:lpstr>
      <vt:lpstr>Times New Roman</vt:lpstr>
      <vt:lpstr>Wingdings</vt:lpstr>
      <vt:lpstr>Office Theme</vt:lpstr>
      <vt:lpstr>PowerPoint Presentation</vt:lpstr>
      <vt:lpstr>المحاضرة الخامسة  استكمال موضوع     التمثيل البياني للتوزيعات العددية Graphic Representation of Numerical Data</vt:lpstr>
      <vt:lpstr>المنحنيات التكرارية المتجمعة  ........................ Cumulative Frequency Curves</vt:lpstr>
      <vt:lpstr>المنحنيات التكرارية المتجمعة  ........................ Cumulative Frequency Curves</vt:lpstr>
      <vt:lpstr>المنحنيات التكرارية المتجمعة  ........................ Cumulative Frequency Curves</vt:lpstr>
      <vt:lpstr>استخدام المنحنيات التكرارية</vt:lpstr>
      <vt:lpstr>الرسوم البيانية الخطية .................................................................................................Line Graphs</vt:lpstr>
      <vt:lpstr>تقديرات سكان المملكة العربية السعودية فيما بين 2004 و 2012 م</vt:lpstr>
      <vt:lpstr>الرسوم البيانية الخطية .................................................................................................Line Graphs</vt:lpstr>
      <vt:lpstr>الرسوم البيانية الخطية .................................................................................................Line Graphs</vt:lpstr>
      <vt:lpstr>الرسوم البيانية الخاصة بالنمو</vt:lpstr>
      <vt:lpstr>بيانات السكان في المملكة العربية السعودية فيما بين 2004 و 2012 بالأرقام المطلقة والقياسية</vt:lpstr>
      <vt:lpstr>الرسوم البيانية الخاصة بالنمو</vt:lpstr>
      <vt:lpstr>الرسوم البيانية الخاصة بالنمو</vt:lpstr>
      <vt:lpstr>التقسيم اللوغاريتمي الكامل</vt:lpstr>
      <vt:lpstr>الفرق بين التقسيم اللوغاريتمي والتقسيم العددي</vt:lpstr>
      <vt:lpstr>الرسوم البيانية الخاصة بالنمو</vt:lpstr>
      <vt:lpstr>التقسيم النصف لوغاريتمي</vt:lpstr>
      <vt:lpstr>بعض الاستعمالات الجغرافية للأشكال التكرارية</vt:lpstr>
      <vt:lpstr>الهرم السكاني</vt:lpstr>
      <vt:lpstr>الهرم السكاني</vt:lpstr>
      <vt:lpstr>PowerPoint Presentation</vt:lpstr>
      <vt:lpstr>بعض أشكال الهرم السكاني</vt:lpstr>
      <vt:lpstr>بعض أشكال الهرم السكاني</vt:lpstr>
      <vt:lpstr>بعض أشكال الهرم السكاني</vt:lpstr>
      <vt:lpstr>بعض أشكال الهرم السكاني</vt:lpstr>
      <vt:lpstr>التمثيل البياني باستخدام الحاسوب</vt:lpstr>
      <vt:lpstr>التمثيل البياني باستخدام الحاسوب (SPSS)</vt:lpstr>
      <vt:lpstr>PowerPoint Presentation</vt:lpstr>
      <vt:lpstr>PowerPoint Presentation</vt:lpstr>
      <vt:lpstr>طريقة الجداول التكرارية</vt:lpstr>
      <vt:lpstr>طريقة إنشاء جدول تكراري لمتغير واحد</vt:lpstr>
      <vt:lpstr>PowerPoint Presentation</vt:lpstr>
      <vt:lpstr>PowerPoint Presentation</vt:lpstr>
      <vt:lpstr>طريقة الأعمدة Bar Chart</vt:lpstr>
      <vt:lpstr>الأعمدة البسيطة Simple</vt:lpstr>
      <vt:lpstr>PowerPoint Presentation</vt:lpstr>
      <vt:lpstr>PowerPoint Presentation</vt:lpstr>
      <vt:lpstr>الأعمدة المتوازية Clustered</vt:lpstr>
      <vt:lpstr>PowerPoint Presentation</vt:lpstr>
      <vt:lpstr>PowerPoint Presentation</vt:lpstr>
      <vt:lpstr>الأعمدة المتراكمة Stacked</vt:lpstr>
      <vt:lpstr>PowerPoint Presentation</vt:lpstr>
      <vt:lpstr>طريقة الدائرة Pie Chart</vt:lpstr>
      <vt:lpstr>أمثلة</vt:lpstr>
      <vt:lpstr>PowerPoint Presentation</vt:lpstr>
      <vt:lpstr>PowerPoint Presentation</vt:lpstr>
      <vt:lpstr>PowerPoint Presentation</vt:lpstr>
      <vt:lpstr>طريقة الخط Line Chart</vt:lpstr>
      <vt:lpstr>PowerPoint Presentation</vt:lpstr>
      <vt:lpstr>PowerPoint Presentation</vt:lpstr>
      <vt:lpstr>PowerPoint Presentation</vt:lpstr>
      <vt:lpstr>طريقة المدرج التكراري Histogram</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HASAN</cp:lastModifiedBy>
  <cp:revision>295</cp:revision>
  <dcterms:created xsi:type="dcterms:W3CDTF">2009-10-14T19:14:34Z</dcterms:created>
  <dcterms:modified xsi:type="dcterms:W3CDTF">2013-09-28T09:47:33Z</dcterms:modified>
</cp:coreProperties>
</file>