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300" r:id="rId2"/>
    <p:sldId id="419" r:id="rId3"/>
    <p:sldId id="357" r:id="rId4"/>
    <p:sldId id="420" r:id="rId5"/>
    <p:sldId id="421" r:id="rId6"/>
    <p:sldId id="422" r:id="rId7"/>
    <p:sldId id="423" r:id="rId8"/>
    <p:sldId id="424" r:id="rId9"/>
    <p:sldId id="42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4" r:id="rId18"/>
    <p:sldId id="433" r:id="rId19"/>
    <p:sldId id="436" r:id="rId20"/>
    <p:sldId id="437" r:id="rId21"/>
    <p:sldId id="438" r:id="rId22"/>
    <p:sldId id="439" r:id="rId23"/>
    <p:sldId id="435" r:id="rId24"/>
    <p:sldId id="440" r:id="rId25"/>
    <p:sldId id="442" r:id="rId26"/>
    <p:sldId id="443" r:id="rId27"/>
    <p:sldId id="444" r:id="rId28"/>
    <p:sldId id="445" r:id="rId29"/>
    <p:sldId id="449" r:id="rId30"/>
    <p:sldId id="448" r:id="rId31"/>
    <p:sldId id="447" r:id="rId32"/>
    <p:sldId id="446" r:id="rId33"/>
    <p:sldId id="450" r:id="rId34"/>
    <p:sldId id="457" r:id="rId35"/>
    <p:sldId id="456" r:id="rId36"/>
    <p:sldId id="455" r:id="rId37"/>
    <p:sldId id="454" r:id="rId38"/>
    <p:sldId id="453" r:id="rId39"/>
    <p:sldId id="452" r:id="rId40"/>
    <p:sldId id="451" r:id="rId41"/>
    <p:sldId id="301" r:id="rId4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709256"/>
    <a:srgbClr val="AD9968"/>
    <a:srgbClr val="3B84AF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004" autoAdjust="0"/>
  </p:normalViewPr>
  <p:slideViewPr>
    <p:cSldViewPr>
      <p:cViewPr varScale="1">
        <p:scale>
          <a:sx n="71" d="100"/>
          <a:sy n="71" d="100"/>
        </p:scale>
        <p:origin x="1188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9/30/2013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>
          <a:xfrm>
            <a:off x="0" y="2971800"/>
            <a:ext cx="5867400" cy="3733800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 اسم المقرر: </a:t>
            </a:r>
            <a:r>
              <a:rPr lang="ar-SA" b="1" dirty="0">
                <a:solidFill>
                  <a:srgbClr val="C00000"/>
                </a:solidFill>
              </a:rPr>
              <a:t>الأساليب الكمية في الجغرافيا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sz="3000" dirty="0">
                <a:solidFill>
                  <a:schemeClr val="tx1"/>
                </a:solidFill>
              </a:rPr>
              <a:t>Quantitative Methods in Geography</a:t>
            </a:r>
            <a:endParaRPr lang="ar-SA" sz="3000" dirty="0" smtClean="0">
              <a:solidFill>
                <a:schemeClr val="tx1"/>
              </a:solidFill>
            </a:endParaRPr>
          </a:p>
          <a:p>
            <a:r>
              <a:rPr lang="ar-SA" sz="3000" dirty="0">
                <a:solidFill>
                  <a:schemeClr val="tx1"/>
                </a:solidFill>
              </a:rPr>
              <a:t>رمز المقرر: </a:t>
            </a:r>
            <a:r>
              <a:rPr lang="ar-SA" sz="3000" dirty="0" smtClean="0">
                <a:solidFill>
                  <a:schemeClr val="tx1"/>
                </a:solidFill>
              </a:rPr>
              <a:t>جغر7405205</a:t>
            </a:r>
            <a:endParaRPr lang="en-US" sz="3000" dirty="0" smtClean="0">
              <a:solidFill>
                <a:schemeClr val="tx1"/>
              </a:solidFill>
            </a:endParaRPr>
          </a:p>
          <a:p>
            <a:r>
              <a:rPr lang="ar-SA" sz="3000" dirty="0">
                <a:solidFill>
                  <a:schemeClr val="tx1"/>
                </a:solidFill>
              </a:rPr>
              <a:t>عدد </a:t>
            </a:r>
            <a:r>
              <a:rPr lang="ar-SA" sz="3000" dirty="0" smtClean="0">
                <a:solidFill>
                  <a:schemeClr val="tx1"/>
                </a:solidFill>
              </a:rPr>
              <a:t>الساعات: 2 (نظري)</a:t>
            </a:r>
          </a:p>
          <a:p>
            <a:r>
              <a:rPr lang="ar-SA" b="1" dirty="0" smtClean="0">
                <a:solidFill>
                  <a:schemeClr val="tx1"/>
                </a:solidFill>
              </a:rPr>
              <a:t>د. حسن مرزوق السيد محمود</a:t>
            </a:r>
            <a:endParaRPr lang="ar-SA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8420100" cy="2743200"/>
          </a:xfrm>
        </p:spPr>
        <p:txBody>
          <a:bodyPr/>
          <a:lstStyle/>
          <a:p>
            <a:pPr rtl="1" eaLnBrk="1" hangingPunct="1"/>
            <a:r>
              <a:rPr lang="ar-SA" b="1" spc="-150" dirty="0">
                <a:solidFill>
                  <a:srgbClr val="0070C0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b="1" spc="-150" dirty="0" smtClean="0">
                <a:solidFill>
                  <a:srgbClr val="0070C0"/>
                </a:solidFill>
                <a:latin typeface="ae_AlMateen" pitchFamily="2" charset="-78"/>
                <a:cs typeface="ae_AlMateen" pitchFamily="2" charset="-78"/>
              </a:rPr>
              <a:t>السادسة</a:t>
            </a:r>
            <a:r>
              <a:rPr lang="ar-SA" b="1" spc="-150" dirty="0" smtClean="0">
                <a:solidFill>
                  <a:srgbClr val="FF0066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b="1" spc="-150" dirty="0" smtClean="0">
                <a:solidFill>
                  <a:srgbClr val="FF0066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spc="-150" dirty="0" smtClean="0">
                <a:solidFill>
                  <a:srgbClr val="FF0066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مقاييس النزعة المركزية</a:t>
            </a:r>
            <a:r>
              <a:rPr lang="ar-SA" b="1" spc="-150" dirty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b="1" spc="-150" dirty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b="1" spc="-150" dirty="0" smtClean="0">
                <a:solidFill>
                  <a:srgbClr val="FF0066"/>
                </a:solidFill>
                <a:latin typeface="ae_AlMateen" pitchFamily="2" charset="-78"/>
                <a:cs typeface="ae_AlMateen" pitchFamily="2" charset="-78"/>
              </a:rPr>
              <a:t>Measures of Central Tendency</a:t>
            </a:r>
            <a:endParaRPr lang="en-US" spc="-150" dirty="0" smtClean="0">
              <a:solidFill>
                <a:srgbClr val="FF0066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342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ar-SA" sz="3000" dirty="0" smtClean="0">
                <a:solidFill>
                  <a:prstClr val="black"/>
                </a:solidFill>
              </a:rPr>
              <a:t>في هذا الموضوع سنقوم بتلخيص البيانات الجغرافية في صورة رقمية، وذلك باستخدام بعض المقاييس كالمتوسطات، بعد </a:t>
            </a:r>
            <a:r>
              <a:rPr lang="ar-SA" sz="3000" dirty="0" smtClean="0">
                <a:solidFill>
                  <a:prstClr val="black"/>
                </a:solidFill>
              </a:rPr>
              <a:t>أن </a:t>
            </a:r>
            <a:r>
              <a:rPr lang="ar-SA" sz="3000" dirty="0" smtClean="0">
                <a:solidFill>
                  <a:prstClr val="black"/>
                </a:solidFill>
              </a:rPr>
              <a:t>قمنا بعملية التلخيص ذاتها في صورة جداول إحصائية.</a:t>
            </a:r>
          </a:p>
          <a:p>
            <a:pPr algn="just"/>
            <a:r>
              <a:rPr lang="ar-SA" sz="3000" dirty="0" smtClean="0">
                <a:solidFill>
                  <a:prstClr val="black"/>
                </a:solidFill>
              </a:rPr>
              <a:t>ففي كثير من التوزيعات التكرارية نجد </a:t>
            </a:r>
            <a:r>
              <a:rPr lang="ar-SA" sz="3000" dirty="0" smtClean="0">
                <a:solidFill>
                  <a:prstClr val="black"/>
                </a:solidFill>
              </a:rPr>
              <a:t>أن </a:t>
            </a:r>
            <a:r>
              <a:rPr lang="ar-SA" sz="3000" dirty="0" smtClean="0">
                <a:solidFill>
                  <a:prstClr val="black"/>
                </a:solidFill>
              </a:rPr>
              <a:t>عددا كبير من المفردات يميل </a:t>
            </a:r>
            <a:r>
              <a:rPr lang="ar-SA" sz="3000" dirty="0" smtClean="0">
                <a:solidFill>
                  <a:prstClr val="black"/>
                </a:solidFill>
              </a:rPr>
              <a:t>إلى </a:t>
            </a:r>
            <a:r>
              <a:rPr lang="ar-SA" sz="3000" dirty="0" smtClean="0">
                <a:solidFill>
                  <a:prstClr val="black"/>
                </a:solidFill>
              </a:rPr>
              <a:t>التجمع حول قيمة متوسطة معينة، ويقل عدد المفردات تدريجيا كلما بعدنا عن هذه القيمة المتوسطة التي مثل مركز التوزيع وتسمى الظاهرة </a:t>
            </a:r>
            <a:r>
              <a:rPr lang="ar-SA" sz="3000" dirty="0" smtClean="0">
                <a:solidFill>
                  <a:srgbClr val="FF0000"/>
                </a:solidFill>
              </a:rPr>
              <a:t>( بالنزعة </a:t>
            </a:r>
            <a:r>
              <a:rPr lang="ar-SA" sz="3000" dirty="0" smtClean="0">
                <a:solidFill>
                  <a:srgbClr val="FF0000"/>
                </a:solidFill>
              </a:rPr>
              <a:t>المركزية)، </a:t>
            </a:r>
            <a:r>
              <a:rPr lang="ar-SA" sz="3000" dirty="0" smtClean="0">
                <a:solidFill>
                  <a:prstClr val="black"/>
                </a:solidFill>
              </a:rPr>
              <a:t>أي </a:t>
            </a:r>
            <a:r>
              <a:rPr lang="ar-SA" sz="3000" dirty="0" smtClean="0">
                <a:solidFill>
                  <a:prstClr val="black"/>
                </a:solidFill>
              </a:rPr>
              <a:t>نزعة المفردات المختلفة </a:t>
            </a:r>
            <a:r>
              <a:rPr lang="ar-SA" sz="3000" dirty="0" smtClean="0">
                <a:solidFill>
                  <a:prstClr val="black"/>
                </a:solidFill>
              </a:rPr>
              <a:t>إلى </a:t>
            </a:r>
            <a:r>
              <a:rPr lang="ar-SA" sz="3000" dirty="0" smtClean="0">
                <a:solidFill>
                  <a:prstClr val="black"/>
                </a:solidFill>
              </a:rPr>
              <a:t>التجمع حول مركز التوزيع.</a:t>
            </a:r>
          </a:p>
          <a:p>
            <a:pPr algn="just"/>
            <a:r>
              <a:rPr lang="ar-SA" sz="3000" dirty="0" smtClean="0">
                <a:solidFill>
                  <a:prstClr val="black"/>
                </a:solidFill>
              </a:rPr>
              <a:t>ولكل بيانات قيمة متوسطة معينة خاصة بها، تميزها عن البيانات الأخرى، والتي يمكن استخدامها لوصف المجموعة، حيث أنها تمثل مركز </a:t>
            </a:r>
            <a:r>
              <a:rPr lang="ar-SA" sz="3000" dirty="0" smtClean="0">
                <a:solidFill>
                  <a:prstClr val="black"/>
                </a:solidFill>
              </a:rPr>
              <a:t>أو </a:t>
            </a:r>
            <a:r>
              <a:rPr lang="ar-SA" sz="3000" dirty="0" smtClean="0">
                <a:solidFill>
                  <a:prstClr val="black"/>
                </a:solidFill>
              </a:rPr>
              <a:t>متوسط المجموعة.</a:t>
            </a:r>
          </a:p>
          <a:p>
            <a:pPr algn="just"/>
            <a:r>
              <a:rPr lang="ar-SA" sz="3000" dirty="0" smtClean="0">
                <a:solidFill>
                  <a:prstClr val="black"/>
                </a:solidFill>
              </a:rPr>
              <a:t>ومقاييس النزعة المركزية شائعة الاستعمال بين الناس، فعلى سبيل المثال يهتم الجغرافيون وواضعوا البرامج الاقتصادية والاجتماعية بمعرفة: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11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440120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ar-SA" sz="2800" dirty="0" smtClean="0">
                <a:solidFill>
                  <a:prstClr val="black"/>
                </a:solidFill>
              </a:rPr>
              <a:t>معدل الزيادة في السكان.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ar-SA" sz="2800" dirty="0" smtClean="0">
                <a:solidFill>
                  <a:prstClr val="black"/>
                </a:solidFill>
              </a:rPr>
              <a:t>متوسط </a:t>
            </a:r>
            <a:r>
              <a:rPr lang="ar-SA" sz="2800" dirty="0" smtClean="0">
                <a:solidFill>
                  <a:prstClr val="black"/>
                </a:solidFill>
              </a:rPr>
              <a:t>إنتاج </a:t>
            </a:r>
            <a:r>
              <a:rPr lang="ar-SA" sz="2800" dirty="0" smtClean="0">
                <a:solidFill>
                  <a:prstClr val="black"/>
                </a:solidFill>
              </a:rPr>
              <a:t>الفدان من المحاصيل الزراعية.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ar-SA" sz="2800" dirty="0" smtClean="0">
                <a:solidFill>
                  <a:prstClr val="black"/>
                </a:solidFill>
              </a:rPr>
              <a:t>متوسط دخل الفرد </a:t>
            </a:r>
            <a:r>
              <a:rPr lang="ar-SA" sz="2800" dirty="0" smtClean="0">
                <a:solidFill>
                  <a:prstClr val="black"/>
                </a:solidFill>
              </a:rPr>
              <a:t>أو الأسرة.</a:t>
            </a:r>
            <a:endParaRPr lang="ar-SA" sz="2800" dirty="0" smtClean="0">
              <a:solidFill>
                <a:prstClr val="black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ar-SA" sz="2800" dirty="0" smtClean="0">
                <a:solidFill>
                  <a:prstClr val="black"/>
                </a:solidFill>
              </a:rPr>
              <a:t>متوسط الإنتاج </a:t>
            </a:r>
            <a:r>
              <a:rPr lang="ar-SA" sz="2800" dirty="0" smtClean="0">
                <a:solidFill>
                  <a:prstClr val="black"/>
                </a:solidFill>
              </a:rPr>
              <a:t>اليومي </a:t>
            </a:r>
            <a:r>
              <a:rPr lang="ar-SA" sz="2800" dirty="0" smtClean="0">
                <a:solidFill>
                  <a:prstClr val="black"/>
                </a:solidFill>
              </a:rPr>
              <a:t>لاحد المصانع..............................وهكذا.</a:t>
            </a:r>
          </a:p>
          <a:p>
            <a:pPr algn="ctr"/>
            <a:r>
              <a:rPr lang="ar-SA" sz="2800" b="1" i="1" u="sng" dirty="0" smtClean="0">
                <a:solidFill>
                  <a:prstClr val="black"/>
                </a:solidFill>
              </a:rPr>
              <a:t>وجميعها </a:t>
            </a:r>
            <a:r>
              <a:rPr lang="ar-SA" sz="2800" b="1" i="1" u="sng" dirty="0" smtClean="0">
                <a:solidFill>
                  <a:prstClr val="black"/>
                </a:solidFill>
              </a:rPr>
              <a:t>أمور </a:t>
            </a:r>
            <a:r>
              <a:rPr lang="ar-SA" sz="2800" b="1" i="1" u="sng" dirty="0" smtClean="0">
                <a:solidFill>
                  <a:prstClr val="black"/>
                </a:solidFill>
              </a:rPr>
              <a:t>من شأنها تبيان صفة التوزيع بطريقة مختصرة.</a:t>
            </a:r>
          </a:p>
          <a:p>
            <a:pPr algn="just"/>
            <a:r>
              <a:rPr lang="ar-SA" sz="2800" dirty="0" smtClean="0">
                <a:solidFill>
                  <a:prstClr val="black"/>
                </a:solidFill>
              </a:rPr>
              <a:t>وهناك عدة مقاييس لتقدير القيمة الوسطى لمجموعة من البيانات، واهمها:</a:t>
            </a:r>
          </a:p>
          <a:p>
            <a:pPr algn="ctr"/>
            <a:r>
              <a:rPr lang="ar-SA" sz="2800" b="1" i="1" u="sng" dirty="0" smtClean="0">
                <a:solidFill>
                  <a:srgbClr val="FF0000"/>
                </a:solidFill>
              </a:rPr>
              <a:t>(الوسط </a:t>
            </a:r>
            <a:r>
              <a:rPr lang="ar-SA" sz="2800" b="1" i="1" u="sng" dirty="0" smtClean="0">
                <a:solidFill>
                  <a:srgbClr val="FF0000"/>
                </a:solidFill>
              </a:rPr>
              <a:t>الحسابي، </a:t>
            </a:r>
            <a:r>
              <a:rPr lang="ar-SA" sz="2800" b="1" i="1" u="sng" dirty="0" smtClean="0">
                <a:solidFill>
                  <a:srgbClr val="FF0000"/>
                </a:solidFill>
              </a:rPr>
              <a:t>الوسيط، المنوال)</a:t>
            </a:r>
          </a:p>
          <a:p>
            <a:pPr algn="just"/>
            <a:r>
              <a:rPr lang="ar-SA" sz="2800" dirty="0" smtClean="0">
                <a:solidFill>
                  <a:prstClr val="black"/>
                </a:solidFill>
              </a:rPr>
              <a:t>ولكل منها مميزاته وعيوبه، ومن ثم </a:t>
            </a:r>
            <a:r>
              <a:rPr lang="ar-SA" sz="2800" dirty="0" smtClean="0">
                <a:solidFill>
                  <a:prstClr val="black"/>
                </a:solidFill>
              </a:rPr>
              <a:t>لا نستطيع </a:t>
            </a:r>
            <a:r>
              <a:rPr lang="ar-SA" sz="2800" dirty="0" smtClean="0">
                <a:solidFill>
                  <a:prstClr val="black"/>
                </a:solidFill>
              </a:rPr>
              <a:t>إعطاء </a:t>
            </a:r>
            <a:r>
              <a:rPr lang="ar-SA" sz="2800" dirty="0" smtClean="0">
                <a:solidFill>
                  <a:prstClr val="black"/>
                </a:solidFill>
              </a:rPr>
              <a:t>أفضلية </a:t>
            </a:r>
            <a:r>
              <a:rPr lang="ar-SA" sz="2800" dirty="0" smtClean="0">
                <a:solidFill>
                  <a:prstClr val="black"/>
                </a:solidFill>
              </a:rPr>
              <a:t>لاحدها على </a:t>
            </a:r>
            <a:r>
              <a:rPr lang="ar-SA" sz="2800" dirty="0" smtClean="0">
                <a:solidFill>
                  <a:prstClr val="black"/>
                </a:solidFill>
              </a:rPr>
              <a:t>الآخر، </a:t>
            </a:r>
            <a:r>
              <a:rPr lang="ar-SA" sz="2800" dirty="0" smtClean="0">
                <a:solidFill>
                  <a:prstClr val="black"/>
                </a:solidFill>
              </a:rPr>
              <a:t>ولذا سنقوم بدراسة جميع تلك المقاييس.</a:t>
            </a:r>
          </a:p>
          <a:p>
            <a:pPr algn="just"/>
            <a:endParaRPr lang="ar-SA" sz="28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04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470898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ar-SA" sz="3000" b="1" dirty="0" smtClean="0">
                <a:solidFill>
                  <a:srgbClr val="FF0000"/>
                </a:solidFill>
              </a:rPr>
              <a:t>المتوسط </a:t>
            </a:r>
            <a:r>
              <a:rPr lang="ar-SA" sz="3000" b="1" dirty="0" smtClean="0">
                <a:solidFill>
                  <a:srgbClr val="FF0000"/>
                </a:solidFill>
              </a:rPr>
              <a:t>الحسابي </a:t>
            </a:r>
            <a:r>
              <a:rPr lang="en-US" sz="3000" b="1" dirty="0" smtClean="0">
                <a:solidFill>
                  <a:srgbClr val="FF0000"/>
                </a:solidFill>
              </a:rPr>
              <a:t>Arithmetic </a:t>
            </a:r>
            <a:r>
              <a:rPr lang="en-US" sz="3000" b="1" dirty="0" smtClean="0">
                <a:solidFill>
                  <a:srgbClr val="FF0000"/>
                </a:solidFill>
              </a:rPr>
              <a:t>Mean</a:t>
            </a:r>
            <a:r>
              <a:rPr lang="ar-SA" sz="3000" b="1" dirty="0" smtClean="0">
                <a:solidFill>
                  <a:srgbClr val="FF0000"/>
                </a:solidFill>
              </a:rPr>
              <a:t>:</a:t>
            </a:r>
          </a:p>
          <a:p>
            <a:pPr algn="just"/>
            <a:r>
              <a:rPr lang="ar-SA" sz="3000" dirty="0" smtClean="0">
                <a:solidFill>
                  <a:prstClr val="black"/>
                </a:solidFill>
              </a:rPr>
              <a:t>يعتبر المتوسط الحسابي </a:t>
            </a:r>
            <a:r>
              <a:rPr lang="ar-SA" sz="3000" dirty="0" smtClean="0">
                <a:solidFill>
                  <a:prstClr val="black"/>
                </a:solidFill>
              </a:rPr>
              <a:t>أكثر أنواع المتوسطات استعمالا، واسهلها فهما بالنسبة لعامة الناس.</a:t>
            </a:r>
          </a:p>
          <a:p>
            <a:pPr algn="just"/>
            <a:r>
              <a:rPr lang="ar-SA" sz="3000" dirty="0" smtClean="0">
                <a:solidFill>
                  <a:prstClr val="black"/>
                </a:solidFill>
              </a:rPr>
              <a:t>وهو عبارة عن مجموع قيم الظاهرة المدروسة مقسوما على عددها، </a:t>
            </a:r>
            <a:r>
              <a:rPr lang="ar-SA" sz="3000" dirty="0" smtClean="0">
                <a:solidFill>
                  <a:prstClr val="black"/>
                </a:solidFill>
              </a:rPr>
              <a:t>أي أن:</a:t>
            </a:r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8875"/>
          <a:stretch/>
        </p:blipFill>
        <p:spPr>
          <a:xfrm>
            <a:off x="2438400" y="2971800"/>
            <a:ext cx="5955886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8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85800" y="914400"/>
            <a:ext cx="8534400" cy="4987112"/>
            <a:chOff x="685800" y="914400"/>
            <a:chExt cx="8534400" cy="4987112"/>
          </a:xfrm>
        </p:grpSpPr>
        <p:grpSp>
          <p:nvGrpSpPr>
            <p:cNvPr id="5" name="Group 4"/>
            <p:cNvGrpSpPr/>
            <p:nvPr/>
          </p:nvGrpSpPr>
          <p:grpSpPr>
            <a:xfrm>
              <a:off x="685800" y="914400"/>
              <a:ext cx="8534400" cy="4987112"/>
              <a:chOff x="838200" y="752666"/>
              <a:chExt cx="8534400" cy="4987112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38200" y="752666"/>
                <a:ext cx="8534400" cy="4987112"/>
              </a:xfrm>
              <a:prstGeom prst="rect">
                <a:avLst/>
              </a:prstGeom>
            </p:spPr>
          </p:pic>
          <p:sp>
            <p:nvSpPr>
              <p:cNvPr id="4" name="Rectangle 3"/>
              <p:cNvSpPr/>
              <p:nvPr/>
            </p:nvSpPr>
            <p:spPr>
              <a:xfrm>
                <a:off x="7086600" y="1371600"/>
                <a:ext cx="1600200" cy="381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3505200" y="3810000"/>
              <a:ext cx="2133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val="67927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244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ar-SA" sz="3000" b="1" dirty="0">
                <a:solidFill>
                  <a:srgbClr val="FF0000"/>
                </a:solidFill>
              </a:rPr>
              <a:t>ثانيا: الوسط الحسابي للبيانات المبوبة</a:t>
            </a:r>
          </a:p>
          <a:p>
            <a:pPr algn="just"/>
            <a:r>
              <a:rPr lang="ar-SA" sz="3000" dirty="0">
                <a:solidFill>
                  <a:prstClr val="black"/>
                </a:solidFill>
              </a:rPr>
              <a:t>	</a:t>
            </a:r>
            <a:r>
              <a:rPr lang="ar-SA" sz="3300" dirty="0">
                <a:solidFill>
                  <a:prstClr val="black"/>
                </a:solidFill>
              </a:rPr>
              <a:t>من المعلوم </a:t>
            </a:r>
            <a:r>
              <a:rPr lang="ar-SA" sz="3300" dirty="0" smtClean="0">
                <a:solidFill>
                  <a:prstClr val="black"/>
                </a:solidFill>
              </a:rPr>
              <a:t>أن </a:t>
            </a:r>
            <a:r>
              <a:rPr lang="ar-SA" sz="3300" dirty="0">
                <a:solidFill>
                  <a:prstClr val="black"/>
                </a:solidFill>
              </a:rPr>
              <a:t>القيم الأصلية ، لا يمكن معرفتها من جدول التوزيع التكراري ، حيث </a:t>
            </a:r>
            <a:r>
              <a:rPr lang="ar-SA" sz="3300" dirty="0" smtClean="0">
                <a:solidFill>
                  <a:prstClr val="black"/>
                </a:solidFill>
              </a:rPr>
              <a:t>أن </a:t>
            </a:r>
            <a:r>
              <a:rPr lang="ar-SA" sz="3300" dirty="0">
                <a:solidFill>
                  <a:prstClr val="black"/>
                </a:solidFill>
              </a:rPr>
              <a:t>هذه القيم موضوعة في شكل فئات ، ولذا يتم التعبير عن كل قيمة من القيم التي تقع داخل حدود الفئة بمركز هذه الفئة ، ومن ثم يؤخذ في الاعتبار </a:t>
            </a:r>
            <a:r>
              <a:rPr lang="ar-SA" sz="3300" dirty="0" smtClean="0">
                <a:solidFill>
                  <a:prstClr val="black"/>
                </a:solidFill>
              </a:rPr>
              <a:t>أن </a:t>
            </a:r>
            <a:r>
              <a:rPr lang="ar-SA" sz="3300" dirty="0">
                <a:solidFill>
                  <a:prstClr val="black"/>
                </a:solidFill>
              </a:rPr>
              <a:t>مركز الفئة هو القيمة التقديرية لكل مفردة تقع في هذه الفئة. </a:t>
            </a:r>
          </a:p>
          <a:p>
            <a:pPr algn="just"/>
            <a:r>
              <a:rPr lang="ar-SA" sz="3300" dirty="0">
                <a:solidFill>
                  <a:prstClr val="black"/>
                </a:solidFill>
              </a:rPr>
              <a:t>فإذا كانت </a:t>
            </a:r>
            <a:r>
              <a:rPr lang="ar-SA" sz="3300" dirty="0" smtClean="0">
                <a:solidFill>
                  <a:prstClr val="black"/>
                </a:solidFill>
              </a:rPr>
              <a:t> </a:t>
            </a:r>
            <a:r>
              <a:rPr lang="en-US" sz="3300" dirty="0" smtClean="0">
                <a:solidFill>
                  <a:prstClr val="black"/>
                </a:solidFill>
              </a:rPr>
              <a:t> </a:t>
            </a:r>
            <a:r>
              <a:rPr lang="en-US" sz="3300" b="1" dirty="0" smtClean="0">
                <a:solidFill>
                  <a:srgbClr val="FF0000"/>
                </a:solidFill>
              </a:rPr>
              <a:t>k</a:t>
            </a:r>
            <a:r>
              <a:rPr lang="ar-SA" sz="3300" dirty="0" smtClean="0">
                <a:solidFill>
                  <a:prstClr val="black"/>
                </a:solidFill>
              </a:rPr>
              <a:t> </a:t>
            </a:r>
            <a:r>
              <a:rPr lang="ar-SA" sz="3300" dirty="0" smtClean="0">
                <a:solidFill>
                  <a:prstClr val="black"/>
                </a:solidFill>
              </a:rPr>
              <a:t>هي </a:t>
            </a:r>
            <a:r>
              <a:rPr lang="ar-SA" sz="3300" dirty="0">
                <a:solidFill>
                  <a:prstClr val="black"/>
                </a:solidFill>
              </a:rPr>
              <a:t>عدد </a:t>
            </a:r>
            <a:r>
              <a:rPr lang="ar-SA" sz="3300" dirty="0" smtClean="0">
                <a:solidFill>
                  <a:prstClr val="black"/>
                </a:solidFill>
              </a:rPr>
              <a:t>الفئات.</a:t>
            </a:r>
          </a:p>
          <a:p>
            <a:pPr algn="just"/>
            <a:r>
              <a:rPr lang="ar-SA" sz="3300" dirty="0" smtClean="0">
                <a:solidFill>
                  <a:prstClr val="black"/>
                </a:solidFill>
              </a:rPr>
              <a:t>وكانت                   هي </a:t>
            </a:r>
            <a:r>
              <a:rPr lang="ar-SA" sz="3300" dirty="0">
                <a:solidFill>
                  <a:prstClr val="black"/>
                </a:solidFill>
              </a:rPr>
              <a:t>مراكز هذه </a:t>
            </a:r>
            <a:r>
              <a:rPr lang="ar-SA" sz="3300" dirty="0" smtClean="0">
                <a:solidFill>
                  <a:prstClr val="black"/>
                </a:solidFill>
              </a:rPr>
              <a:t>الفئات</a:t>
            </a:r>
          </a:p>
          <a:p>
            <a:pPr algn="just"/>
            <a:r>
              <a:rPr lang="ar-SA" sz="3300" dirty="0" smtClean="0">
                <a:solidFill>
                  <a:prstClr val="black"/>
                </a:solidFill>
              </a:rPr>
              <a:t>وكانت </a:t>
            </a:r>
            <a:r>
              <a:rPr lang="ar-SA" sz="3300" dirty="0" smtClean="0">
                <a:solidFill>
                  <a:prstClr val="black"/>
                </a:solidFill>
              </a:rPr>
              <a:t>                  هي </a:t>
            </a:r>
            <a:r>
              <a:rPr lang="ar-SA" sz="3300" dirty="0">
                <a:solidFill>
                  <a:prstClr val="black"/>
                </a:solidFill>
              </a:rPr>
              <a:t>التكرارات </a:t>
            </a:r>
            <a:endParaRPr lang="ar-SA" sz="3300" dirty="0" smtClean="0">
              <a:solidFill>
                <a:prstClr val="black"/>
              </a:solidFill>
            </a:endParaRPr>
          </a:p>
          <a:p>
            <a:pPr algn="just"/>
            <a:r>
              <a:rPr lang="ar-SA" sz="3300" dirty="0" smtClean="0">
                <a:solidFill>
                  <a:prstClr val="black"/>
                </a:solidFill>
              </a:rPr>
              <a:t> </a:t>
            </a:r>
            <a:r>
              <a:rPr lang="ar-SA" sz="3300" dirty="0">
                <a:solidFill>
                  <a:prstClr val="black"/>
                </a:solidFill>
              </a:rPr>
              <a:t>فإن الوسط الحسابي يحسب بالمعادلة التالية</a:t>
            </a:r>
            <a:r>
              <a:rPr lang="ar-SA" sz="3300" dirty="0" smtClean="0">
                <a:solidFill>
                  <a:prstClr val="black"/>
                </a:solidFill>
              </a:rPr>
              <a:t>:</a:t>
            </a:r>
            <a:endParaRPr lang="ar-SA" sz="3000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162800" y="4372824"/>
            <a:ext cx="1704867" cy="1037382"/>
            <a:chOff x="7162800" y="4372824"/>
            <a:chExt cx="1704867" cy="1037382"/>
          </a:xfrm>
          <a:effectLst>
            <a:outerShdw blurRad="50800" dist="50800" dir="5400000" algn="ctr" rotWithShape="0">
              <a:srgbClr val="FFFF00"/>
            </a:outerShdw>
          </a:effectLst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2800" y="4372824"/>
              <a:ext cx="1524000" cy="484910"/>
            </a:xfrm>
            <a:prstGeom prst="rect">
              <a:avLst/>
            </a:prstGeom>
            <a:effectLst>
              <a:outerShdw blurRad="50800" dist="50800" dir="5400000" algn="ctr" rotWithShape="0">
                <a:srgbClr val="FFFF00"/>
              </a:outerShdw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91400" y="4923525"/>
              <a:ext cx="1476267" cy="486681"/>
            </a:xfrm>
            <a:prstGeom prst="rect">
              <a:avLst/>
            </a:prstGeom>
            <a:effectLst>
              <a:outerShdw blurRad="50800" dist="50800" dir="5400000" algn="ctr" rotWithShape="0">
                <a:srgbClr val="FF0000"/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33970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470898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r="15135"/>
          <a:stretch/>
        </p:blipFill>
        <p:spPr>
          <a:xfrm>
            <a:off x="-609600" y="847344"/>
            <a:ext cx="9753600" cy="420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0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8842"/>
          <a:stretch/>
        </p:blipFill>
        <p:spPr>
          <a:xfrm>
            <a:off x="228600" y="1066800"/>
            <a:ext cx="9209262" cy="471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9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412" y="973423"/>
            <a:ext cx="7187788" cy="503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9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059" y="914400"/>
            <a:ext cx="8888050" cy="509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57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18" y="1187497"/>
            <a:ext cx="9413187" cy="22360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423523"/>
            <a:ext cx="9695576" cy="2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3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71600"/>
            <a:ext cx="9376514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7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85" y="926434"/>
            <a:ext cx="8201915" cy="508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4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89037"/>
            <a:ext cx="9340418" cy="46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7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31" y="851646"/>
            <a:ext cx="9402993" cy="364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0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2" y="1676400"/>
            <a:ext cx="9533289" cy="321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1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9381888" cy="41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43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492282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34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19200"/>
            <a:ext cx="845865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8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838200"/>
            <a:ext cx="7161734" cy="517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0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5170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16" y="894420"/>
            <a:ext cx="7534284" cy="511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2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19992"/>
            <a:ext cx="9906000" cy="519771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solidFill>
                <a:prstClr val="white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838200"/>
            <a:ext cx="9906000" cy="46166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ar-SA" sz="3300" b="1" dirty="0" smtClean="0">
                <a:solidFill>
                  <a:srgbClr val="FF0000"/>
                </a:solidFill>
              </a:rPr>
              <a:t>الوسيط </a:t>
            </a:r>
            <a:r>
              <a:rPr lang="en-US" sz="3300" b="1" dirty="0" smtClean="0">
                <a:solidFill>
                  <a:srgbClr val="FF0000"/>
                </a:solidFill>
              </a:rPr>
              <a:t>Median</a:t>
            </a:r>
            <a:r>
              <a:rPr lang="ar-SA" sz="3300" b="1" dirty="0" smtClean="0">
                <a:solidFill>
                  <a:srgbClr val="FF0000"/>
                </a:solidFill>
              </a:rPr>
              <a:t>:</a:t>
            </a:r>
          </a:p>
          <a:p>
            <a:pPr algn="just"/>
            <a:endParaRPr lang="ar-SA" sz="3000" dirty="0" smtClean="0">
              <a:solidFill>
                <a:prstClr val="black"/>
              </a:solidFill>
            </a:endParaRPr>
          </a:p>
          <a:p>
            <a:pPr algn="just"/>
            <a:r>
              <a:rPr lang="ar-SA" sz="3300" dirty="0" smtClean="0">
                <a:solidFill>
                  <a:prstClr val="black"/>
                </a:solidFill>
              </a:rPr>
              <a:t>هو </a:t>
            </a:r>
            <a:r>
              <a:rPr lang="ar-SA" sz="3300" dirty="0" smtClean="0">
                <a:solidFill>
                  <a:prstClr val="black"/>
                </a:solidFill>
              </a:rPr>
              <a:t>القيمة المتوسطة بحيث </a:t>
            </a:r>
            <a:r>
              <a:rPr lang="ar-SA" sz="3300" dirty="0" smtClean="0">
                <a:solidFill>
                  <a:prstClr val="black"/>
                </a:solidFill>
              </a:rPr>
              <a:t>أن </a:t>
            </a:r>
            <a:r>
              <a:rPr lang="ar-SA" sz="3300" dirty="0" smtClean="0">
                <a:solidFill>
                  <a:prstClr val="black"/>
                </a:solidFill>
              </a:rPr>
              <a:t>عدد القيم قبلها يساوى عدد القيم بعدها، بعد ترتيب القيم تصاعديا </a:t>
            </a:r>
            <a:r>
              <a:rPr lang="ar-SA" sz="3300" dirty="0" smtClean="0">
                <a:solidFill>
                  <a:prstClr val="black"/>
                </a:solidFill>
              </a:rPr>
              <a:t>أو </a:t>
            </a:r>
            <a:r>
              <a:rPr lang="ar-SA" sz="3300" dirty="0" smtClean="0">
                <a:solidFill>
                  <a:prstClr val="black"/>
                </a:solidFill>
              </a:rPr>
              <a:t>تنازليا.</a:t>
            </a:r>
          </a:p>
          <a:p>
            <a:pPr algn="just"/>
            <a:r>
              <a:rPr lang="ar-SA" sz="3300" dirty="0" smtClean="0">
                <a:solidFill>
                  <a:prstClr val="black"/>
                </a:solidFill>
              </a:rPr>
              <a:t>وهو </a:t>
            </a:r>
            <a:r>
              <a:rPr lang="ar-SA" sz="3300" dirty="0">
                <a:solidFill>
                  <a:prstClr val="black"/>
                </a:solidFill>
              </a:rPr>
              <a:t>أحد مقاييس النزعة المركزية، والذي يأخذ في الاعتبار رتب القيم ، ويعرف الوسيط بأنه القيمة التي يقل عنها نصف عدد </a:t>
            </a:r>
            <a:r>
              <a:rPr lang="ar-SA" sz="3300" dirty="0" smtClean="0">
                <a:solidFill>
                  <a:prstClr val="black"/>
                </a:solidFill>
              </a:rPr>
              <a:t>القيم      </a:t>
            </a:r>
            <a:r>
              <a:rPr lang="ar-SA" sz="3300" dirty="0">
                <a:solidFill>
                  <a:prstClr val="black"/>
                </a:solidFill>
              </a:rPr>
              <a:t>، ويزيد عنها النصف </a:t>
            </a:r>
            <a:r>
              <a:rPr lang="ar-SA" sz="3300" dirty="0" smtClean="0">
                <a:solidFill>
                  <a:prstClr val="black"/>
                </a:solidFill>
              </a:rPr>
              <a:t>الآخر      </a:t>
            </a:r>
            <a:r>
              <a:rPr lang="ar-SA" sz="3300" dirty="0">
                <a:solidFill>
                  <a:prstClr val="black"/>
                </a:solidFill>
              </a:rPr>
              <a:t>، أي </a:t>
            </a:r>
            <a:r>
              <a:rPr lang="ar-SA" sz="3300" dirty="0" smtClean="0">
                <a:solidFill>
                  <a:prstClr val="black"/>
                </a:solidFill>
              </a:rPr>
              <a:t>أن   </a:t>
            </a:r>
            <a:r>
              <a:rPr lang="ar-SA" sz="3300" dirty="0">
                <a:solidFill>
                  <a:prstClr val="black"/>
                </a:solidFill>
              </a:rPr>
              <a:t>50% من القيم أقل منه، 50% من القيم أعلى منه. وفيما يلي </a:t>
            </a:r>
            <a:r>
              <a:rPr lang="ar-SA" sz="3300" dirty="0" smtClean="0">
                <a:solidFill>
                  <a:prstClr val="black"/>
                </a:solidFill>
              </a:rPr>
              <a:t>معادلة حساب </a:t>
            </a:r>
            <a:r>
              <a:rPr lang="ar-SA" sz="3300" dirty="0">
                <a:solidFill>
                  <a:prstClr val="black"/>
                </a:solidFill>
              </a:rPr>
              <a:t>الوسيط في حالة البيانات غير مبوبة ، والبيانات المبوبة</a:t>
            </a:r>
            <a:r>
              <a:rPr lang="ar-SA" sz="3300" dirty="0" smtClean="0">
                <a:solidFill>
                  <a:prstClr val="black"/>
                </a:solidFill>
              </a:rPr>
              <a:t>.</a:t>
            </a:r>
            <a:endParaRPr lang="ar-SA" sz="3300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906000" cy="563563"/>
          </a:xfrm>
        </p:spPr>
        <p:txBody>
          <a:bodyPr/>
          <a:lstStyle/>
          <a:p>
            <a:pPr algn="ctr" rtl="1"/>
            <a:r>
              <a:rPr lang="ar-SA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مقاييس النزعة </a:t>
            </a:r>
            <a:r>
              <a:rPr lang="ar-SA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المركزية .......................................................................................</a:t>
            </a:r>
            <a:r>
              <a:rPr lang="en-US" sz="2800" b="1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Measures </a:t>
            </a:r>
            <a:r>
              <a:rPr lang="en-US" sz="2800" b="1" spc="-150" dirty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of Central Tendency</a:t>
            </a:r>
            <a:endParaRPr lang="ar-EG" sz="2800" b="1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376247"/>
            <a:ext cx="838200" cy="4835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3859824"/>
            <a:ext cx="838200" cy="48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8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5859"/>
            <a:ext cx="6248400" cy="621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4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48" y="0"/>
            <a:ext cx="8002154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4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33" y="152400"/>
            <a:ext cx="781499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2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2400"/>
            <a:ext cx="679874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854" y="228600"/>
            <a:ext cx="715179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02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57200"/>
            <a:ext cx="9230414" cy="503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2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0"/>
            <a:ext cx="8953617" cy="434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1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643" y="228600"/>
            <a:ext cx="9835357" cy="4796118"/>
            <a:chOff x="70643" y="228600"/>
            <a:chExt cx="9835357" cy="479611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b="36476"/>
            <a:stretch/>
          </p:blipFill>
          <p:spPr>
            <a:xfrm>
              <a:off x="4864876" y="228600"/>
              <a:ext cx="5041124" cy="479611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t="63121"/>
            <a:stretch/>
          </p:blipFill>
          <p:spPr>
            <a:xfrm>
              <a:off x="70643" y="457200"/>
              <a:ext cx="5656281" cy="411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89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600" y="1066800"/>
            <a:ext cx="8787256" cy="3739709"/>
            <a:chOff x="609600" y="1066800"/>
            <a:chExt cx="8787256" cy="373970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066800"/>
              <a:ext cx="8787256" cy="3739709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962400" y="1066800"/>
              <a:ext cx="18288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val="409824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199" y="228600"/>
            <a:ext cx="9677401" cy="5619127"/>
            <a:chOff x="76199" y="228600"/>
            <a:chExt cx="9677401" cy="561912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l="2808" r="2776" b="39472"/>
            <a:stretch/>
          </p:blipFill>
          <p:spPr>
            <a:xfrm>
              <a:off x="4419600" y="228600"/>
              <a:ext cx="5334000" cy="4953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t="62868" r="6395"/>
            <a:stretch/>
          </p:blipFill>
          <p:spPr>
            <a:xfrm>
              <a:off x="76199" y="3429000"/>
              <a:ext cx="4724401" cy="2418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064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81000"/>
            <a:ext cx="7696200" cy="522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6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152400"/>
            <a:ext cx="9753600" cy="224676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EG" sz="2800" b="1" dirty="0">
                <a:solidFill>
                  <a:srgbClr val="FF0000"/>
                </a:solidFill>
              </a:rPr>
              <a:t>المنوال </a:t>
            </a:r>
            <a:r>
              <a:rPr lang="en-US" sz="2800" b="1" dirty="0">
                <a:solidFill>
                  <a:srgbClr val="FF0000"/>
                </a:solidFill>
              </a:rPr>
              <a:t>Mode  	</a:t>
            </a:r>
          </a:p>
          <a:p>
            <a:r>
              <a:rPr lang="ar-EG" sz="2800" dirty="0" smtClean="0">
                <a:solidFill>
                  <a:schemeClr val="tx1"/>
                </a:solidFill>
              </a:rPr>
              <a:t>يعرف </a:t>
            </a:r>
            <a:r>
              <a:rPr lang="ar-EG" sz="2800" dirty="0">
                <a:solidFill>
                  <a:schemeClr val="tx1"/>
                </a:solidFill>
              </a:rPr>
              <a:t>المنوال بأنه القيمة الأكثر شيوعا أو تكرارا ، ويكثر استخدامه في حالة البيانات الوصفية ، لمعرفة النمط ( المستوى ) الشائع، ويمكن حسابة للبيانات المبوبة وغير المبوبة كما يلي: </a:t>
            </a:r>
            <a:endParaRPr lang="en-US" sz="2800" dirty="0" smtClean="0">
              <a:solidFill>
                <a:schemeClr val="tx1"/>
              </a:solidFill>
            </a:endParaRPr>
          </a:p>
          <a:p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172963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76200"/>
            <a:ext cx="5345924" cy="621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1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8839200" cy="450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10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04800"/>
            <a:ext cx="7362557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1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76200"/>
            <a:ext cx="5803124" cy="62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09600"/>
            <a:ext cx="9294933" cy="470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1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1"/>
          <p:cNvSpPr txBox="1">
            <a:spLocks/>
          </p:cNvSpPr>
          <p:nvPr/>
        </p:nvSpPr>
        <p:spPr>
          <a:xfrm>
            <a:off x="0" y="76200"/>
            <a:ext cx="9753600" cy="1295400"/>
          </a:xfrm>
          <a:prstGeom prst="rect">
            <a:avLst/>
          </a:prstGeom>
        </p:spPr>
        <p:txBody>
          <a:bodyPr/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الأساليب الكمية في الجغرافيا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 algn="l" rtl="1">
              <a:buNone/>
            </a:pPr>
            <a:r>
              <a:rPr lang="en-US" sz="3000" b="1" dirty="0" smtClean="0">
                <a:solidFill>
                  <a:srgbClr val="C00000"/>
                </a:solidFill>
              </a:rPr>
              <a:t>Quantitative Methods in Geography</a:t>
            </a:r>
            <a:endParaRPr lang="ar-SA" sz="3000" b="1" dirty="0" smtClean="0">
              <a:solidFill>
                <a:srgbClr val="C00000"/>
              </a:solidFill>
            </a:endParaRPr>
          </a:p>
        </p:txBody>
      </p:sp>
      <p:sp>
        <p:nvSpPr>
          <p:cNvPr id="4" name="عنوان فرعي 1"/>
          <p:cNvSpPr txBox="1">
            <a:spLocks/>
          </p:cNvSpPr>
          <p:nvPr/>
        </p:nvSpPr>
        <p:spPr>
          <a:xfrm>
            <a:off x="0" y="6172200"/>
            <a:ext cx="9753600" cy="533400"/>
          </a:xfrm>
          <a:prstGeom prst="rect">
            <a:avLst/>
          </a:prstGeom>
        </p:spPr>
        <p:txBody>
          <a:bodyPr/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buNone/>
            </a:pPr>
            <a:r>
              <a:rPr lang="ar-SA" sz="3000" b="1" dirty="0" smtClean="0">
                <a:solidFill>
                  <a:srgbClr val="002060"/>
                </a:solidFill>
              </a:rPr>
              <a:t>مع أطيب التمنيات بالنجاح والتوفيق            </a:t>
            </a:r>
            <a:r>
              <a:rPr lang="ar-SA" b="1" dirty="0" smtClean="0">
                <a:solidFill>
                  <a:srgbClr val="002060"/>
                </a:solidFill>
              </a:rPr>
              <a:t>د. حسن مرزوق السيد محمود</a:t>
            </a:r>
            <a:endParaRPr lang="ar-S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2988</TotalTime>
  <Words>542</Words>
  <Application>Microsoft Office PowerPoint</Application>
  <PresentationFormat>A4 Paper (210x297 mm)</PresentationFormat>
  <Paragraphs>195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ae_AlMateen</vt:lpstr>
      <vt:lpstr>Arial</vt:lpstr>
      <vt:lpstr>Calibri</vt:lpstr>
      <vt:lpstr>Office Theme</vt:lpstr>
      <vt:lpstr>PowerPoint Presentation</vt:lpstr>
      <vt:lpstr>المحاضرة السادسة  مقاييس النزعة المركزية 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مقاييس النزعة المركزية .......................................................................................Measures of Central Tendency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HASAN</cp:lastModifiedBy>
  <cp:revision>312</cp:revision>
  <dcterms:created xsi:type="dcterms:W3CDTF">2009-10-14T19:14:34Z</dcterms:created>
  <dcterms:modified xsi:type="dcterms:W3CDTF">2013-09-30T07:06:06Z</dcterms:modified>
</cp:coreProperties>
</file>