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419" r:id="rId3"/>
    <p:sldId id="450" r:id="rId4"/>
    <p:sldId id="433" r:id="rId5"/>
    <p:sldId id="434" r:id="rId6"/>
    <p:sldId id="435" r:id="rId7"/>
    <p:sldId id="436" r:id="rId8"/>
    <p:sldId id="438" r:id="rId9"/>
    <p:sldId id="437" r:id="rId10"/>
    <p:sldId id="439" r:id="rId11"/>
    <p:sldId id="441" r:id="rId12"/>
    <p:sldId id="440" r:id="rId13"/>
    <p:sldId id="442" r:id="rId14"/>
    <p:sldId id="443" r:id="rId15"/>
    <p:sldId id="444" r:id="rId16"/>
    <p:sldId id="445" r:id="rId17"/>
    <p:sldId id="449" r:id="rId18"/>
    <p:sldId id="446" r:id="rId19"/>
    <p:sldId id="448" r:id="rId20"/>
    <p:sldId id="447" r:id="rId21"/>
    <p:sldId id="45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9900"/>
    <a:srgbClr val="709256"/>
    <a:srgbClr val="AD9968"/>
    <a:srgbClr val="3B84AF"/>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004" autoAdjust="0"/>
  </p:normalViewPr>
  <p:slideViewPr>
    <p:cSldViewPr>
      <p:cViewPr varScale="1">
        <p:scale>
          <a:sx n="99" d="100"/>
          <a:sy n="99" d="100"/>
        </p:scale>
        <p:origin x="96" y="8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0" y="2971800"/>
            <a:ext cx="5867400" cy="3733800"/>
          </a:xfrm>
        </p:spPr>
        <p:style>
          <a:lnRef idx="1">
            <a:schemeClr val="accent2"/>
          </a:lnRef>
          <a:fillRef idx="2">
            <a:schemeClr val="accent2"/>
          </a:fillRef>
          <a:effectRef idx="1">
            <a:schemeClr val="accent2"/>
          </a:effectRef>
          <a:fontRef idx="minor">
            <a:schemeClr val="dk1"/>
          </a:fontRef>
        </p:style>
        <p:txBody>
          <a:bodyPr/>
          <a:lstStyle/>
          <a:p>
            <a:r>
              <a:rPr lang="ar-SA" b="1" dirty="0" smtClean="0">
                <a:solidFill>
                  <a:srgbClr val="C00000"/>
                </a:solidFill>
              </a:rPr>
              <a:t> اسم المقرر: </a:t>
            </a:r>
            <a:r>
              <a:rPr lang="ar-SA" b="1" dirty="0">
                <a:solidFill>
                  <a:srgbClr val="C00000"/>
                </a:solidFill>
              </a:rPr>
              <a:t>الأساليب الكمية في الجغرافيا</a:t>
            </a:r>
            <a:endParaRPr lang="en-US" b="1" dirty="0">
              <a:solidFill>
                <a:srgbClr val="C00000"/>
              </a:solidFill>
            </a:endParaRPr>
          </a:p>
          <a:p>
            <a:r>
              <a:rPr lang="en-US" sz="3000" dirty="0">
                <a:solidFill>
                  <a:schemeClr val="tx1"/>
                </a:solidFill>
              </a:rPr>
              <a:t>Quantitative Methods in Geography</a:t>
            </a:r>
            <a:endParaRPr lang="ar-SA" sz="3000" dirty="0" smtClean="0">
              <a:solidFill>
                <a:schemeClr val="tx1"/>
              </a:solidFill>
            </a:endParaRPr>
          </a:p>
          <a:p>
            <a:r>
              <a:rPr lang="ar-SA" sz="3000" dirty="0">
                <a:solidFill>
                  <a:schemeClr val="tx1"/>
                </a:solidFill>
              </a:rPr>
              <a:t>رمز المقرر: </a:t>
            </a:r>
            <a:r>
              <a:rPr lang="ar-SA" sz="3000" dirty="0" smtClean="0">
                <a:solidFill>
                  <a:schemeClr val="tx1"/>
                </a:solidFill>
              </a:rPr>
              <a:t>جغر7405205</a:t>
            </a:r>
            <a:endParaRPr lang="en-US" sz="3000" dirty="0" smtClean="0">
              <a:solidFill>
                <a:schemeClr val="tx1"/>
              </a:solidFill>
            </a:endParaRPr>
          </a:p>
          <a:p>
            <a:r>
              <a:rPr lang="ar-SA" sz="3000" dirty="0">
                <a:solidFill>
                  <a:schemeClr val="tx1"/>
                </a:solidFill>
              </a:rPr>
              <a:t>عدد </a:t>
            </a:r>
            <a:r>
              <a:rPr lang="ar-SA" sz="3000" dirty="0" smtClean="0">
                <a:solidFill>
                  <a:schemeClr val="tx1"/>
                </a:solidFill>
              </a:rPr>
              <a:t>الساعات: 2 (نظري)</a:t>
            </a:r>
          </a:p>
          <a:p>
            <a:r>
              <a:rPr lang="ar-SA" b="1" dirty="0" smtClean="0">
                <a:solidFill>
                  <a:schemeClr val="tx1"/>
                </a:solidFill>
              </a:rPr>
              <a:t>د. حسن مرزوق السيد محمود</a:t>
            </a:r>
            <a:endParaRPr lang="ar-SA"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43200" y="1600200"/>
            <a:ext cx="4419600" cy="2743200"/>
          </a:xfrm>
        </p:spPr>
        <p:style>
          <a:lnRef idx="1">
            <a:schemeClr val="accent5"/>
          </a:lnRef>
          <a:fillRef idx="2">
            <a:schemeClr val="accent5"/>
          </a:fillRef>
          <a:effectRef idx="1">
            <a:schemeClr val="accent5"/>
          </a:effectRef>
          <a:fontRef idx="minor">
            <a:schemeClr val="dk1"/>
          </a:fontRef>
        </p:style>
        <p:txBody>
          <a:bodyPr/>
          <a:lstStyle/>
          <a:p>
            <a:pPr rtl="1" eaLnBrk="1" hangingPunct="1"/>
            <a:r>
              <a:rPr lang="ar-SA" b="1" spc="-150" dirty="0">
                <a:solidFill>
                  <a:srgbClr val="0070C0"/>
                </a:solidFill>
                <a:latin typeface="ae_AlMateen" pitchFamily="2" charset="-78"/>
                <a:cs typeface="ae_AlMateen" pitchFamily="2" charset="-78"/>
              </a:rPr>
              <a:t>المحاضرة </a:t>
            </a:r>
            <a:r>
              <a:rPr lang="ar-SA" b="1" spc="-150" dirty="0" smtClean="0">
                <a:solidFill>
                  <a:srgbClr val="0070C0"/>
                </a:solidFill>
                <a:latin typeface="ae_AlMateen" pitchFamily="2" charset="-78"/>
                <a:cs typeface="ae_AlMateen" pitchFamily="2" charset="-78"/>
              </a:rPr>
              <a:t>الثامنة </a:t>
            </a:r>
            <a:br>
              <a:rPr lang="ar-SA" b="1" spc="-150" dirty="0" smtClean="0">
                <a:solidFill>
                  <a:srgbClr val="0070C0"/>
                </a:solidFill>
                <a:latin typeface="ae_AlMateen" pitchFamily="2" charset="-78"/>
                <a:cs typeface="ae_AlMateen" pitchFamily="2" charset="-78"/>
              </a:rPr>
            </a:br>
            <a:r>
              <a:rPr lang="ar-SA" b="1" spc="-150" dirty="0" smtClean="0">
                <a:solidFill>
                  <a:srgbClr val="0070C0"/>
                </a:solidFill>
                <a:latin typeface="ae_AlMateen" pitchFamily="2" charset="-78"/>
                <a:cs typeface="ae_AlMateen" pitchFamily="2" charset="-78"/>
              </a:rPr>
              <a:t>استكمالا لموضوع </a:t>
            </a:r>
            <a:r>
              <a:rPr lang="ar-SA" b="1" spc="-150" dirty="0" smtClean="0">
                <a:solidFill>
                  <a:srgbClr val="FF0066"/>
                </a:solidFill>
                <a:latin typeface="ae_AlMateen" pitchFamily="2" charset="-78"/>
                <a:cs typeface="ae_AlMateen" pitchFamily="2" charset="-78"/>
              </a:rPr>
              <a:t/>
            </a:r>
            <a:br>
              <a:rPr lang="ar-SA" b="1" spc="-150" dirty="0" smtClean="0">
                <a:solidFill>
                  <a:srgbClr val="FF0066"/>
                </a:solidFill>
                <a:latin typeface="ae_AlMateen" pitchFamily="2" charset="-78"/>
                <a:cs typeface="ae_AlMateen" pitchFamily="2" charset="-78"/>
              </a:rPr>
            </a:br>
            <a:r>
              <a:rPr lang="ar-SA" b="1" spc="-150" dirty="0" smtClean="0">
                <a:solidFill>
                  <a:srgbClr val="FF0066"/>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مقاييس التشتت والانتشار</a:t>
            </a:r>
            <a:r>
              <a:rPr lang="ar-SA" b="1" spc="-150" dirty="0">
                <a:solidFill>
                  <a:srgbClr val="FF0000"/>
                </a:solidFill>
                <a:latin typeface="ae_AlMateen" pitchFamily="2" charset="-78"/>
                <a:cs typeface="ae_AlMateen" pitchFamily="2" charset="-78"/>
              </a:rPr>
              <a:t/>
            </a:r>
            <a:br>
              <a:rPr lang="ar-SA" b="1" spc="-150" dirty="0">
                <a:solidFill>
                  <a:srgbClr val="FF0000"/>
                </a:solidFill>
                <a:latin typeface="ae_AlMateen" pitchFamily="2" charset="-78"/>
                <a:cs typeface="ae_AlMateen" pitchFamily="2" charset="-78"/>
              </a:rPr>
            </a:br>
            <a:r>
              <a:rPr lang="en-US" b="1" spc="-150" dirty="0" smtClean="0">
                <a:solidFill>
                  <a:srgbClr val="FF0066"/>
                </a:solidFill>
                <a:latin typeface="ae_AlMateen" pitchFamily="2" charset="-78"/>
                <a:cs typeface="ae_AlMateen" pitchFamily="2" charset="-78"/>
              </a:rPr>
              <a:t>Dispersion</a:t>
            </a:r>
            <a:endParaRPr lang="en-US" spc="-150" dirty="0" smtClean="0">
              <a:solidFill>
                <a:srgbClr val="FF0066"/>
              </a:solidFill>
              <a:latin typeface="ae_AlMateen" pitchFamily="2" charset="-78"/>
              <a:cs typeface="ae_AlMateen" pitchFamily="2" charset="-78"/>
            </a:endParaRPr>
          </a:p>
        </p:txBody>
      </p:sp>
    </p:spTree>
    <p:extLst>
      <p:ext uri="{BB962C8B-B14F-4D97-AF65-F5344CB8AC3E}">
        <p14:creationId xmlns:p14="http://schemas.microsoft.com/office/powerpoint/2010/main" val="1763420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43200" y="1600200"/>
            <a:ext cx="4419600" cy="2743200"/>
          </a:xfrm>
        </p:spPr>
        <p:style>
          <a:lnRef idx="1">
            <a:schemeClr val="accent5"/>
          </a:lnRef>
          <a:fillRef idx="2">
            <a:schemeClr val="accent5"/>
          </a:fillRef>
          <a:effectRef idx="1">
            <a:schemeClr val="accent5"/>
          </a:effectRef>
          <a:fontRef idx="minor">
            <a:schemeClr val="dk1"/>
          </a:fontRef>
        </p:style>
        <p:txBody>
          <a:bodyPr/>
          <a:lstStyle/>
          <a:p>
            <a:pPr rtl="1" eaLnBrk="1" hangingPunct="1"/>
            <a:r>
              <a:rPr lang="ar-SA" b="1" spc="-150" dirty="0">
                <a:solidFill>
                  <a:srgbClr val="002060"/>
                </a:solidFill>
                <a:latin typeface="ae_AlMateen" pitchFamily="2" charset="-78"/>
                <a:cs typeface="ae_AlMateen" pitchFamily="2" charset="-78"/>
              </a:rPr>
              <a:t>الانحراف المعياري </a:t>
            </a:r>
            <a:r>
              <a:rPr lang="en-US" b="1" spc="-150" dirty="0">
                <a:solidFill>
                  <a:srgbClr val="002060"/>
                </a:solidFill>
                <a:latin typeface="ae_AlMateen" pitchFamily="2" charset="-78"/>
                <a:cs typeface="ae_AlMateen" pitchFamily="2" charset="-78"/>
              </a:rPr>
              <a:t>Standard  Deviation</a:t>
            </a:r>
            <a:endParaRPr lang="en-US" spc="-150" dirty="0" smtClean="0">
              <a:solidFill>
                <a:srgbClr val="FF0066"/>
              </a:solidFill>
              <a:latin typeface="ae_AlMateen" pitchFamily="2" charset="-78"/>
              <a:cs typeface="ae_AlMateen" pitchFamily="2" charset="-78"/>
            </a:endParaRPr>
          </a:p>
        </p:txBody>
      </p:sp>
    </p:spTree>
    <p:extLst>
      <p:ext uri="{BB962C8B-B14F-4D97-AF65-F5344CB8AC3E}">
        <p14:creationId xmlns:p14="http://schemas.microsoft.com/office/powerpoint/2010/main" val="29053440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486287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2800" dirty="0" smtClean="0">
                <a:solidFill>
                  <a:prstClr val="black"/>
                </a:solidFill>
              </a:rPr>
              <a:t>يعد من اهم مقاييس التشتت وأكثرها استخداماً، وذلك لدخوله في حساب كثير من المقاييس الإحصائية الأخرى. وهو </a:t>
            </a:r>
            <a:r>
              <a:rPr lang="ar-SA" sz="2800" b="1" dirty="0" smtClean="0">
                <a:solidFill>
                  <a:prstClr val="black"/>
                </a:solidFill>
              </a:rPr>
              <a:t>يشبه الانحراف المتوسط </a:t>
            </a:r>
            <a:r>
              <a:rPr lang="ar-SA" sz="2800" dirty="0" smtClean="0">
                <a:solidFill>
                  <a:prstClr val="black"/>
                </a:solidFill>
              </a:rPr>
              <a:t>في اعتماده على كل قيم المجموعة. ونحصل عليه </a:t>
            </a:r>
            <a:r>
              <a:rPr lang="ar-SA" sz="2800" b="1" dirty="0" smtClean="0">
                <a:solidFill>
                  <a:schemeClr val="accent6">
                    <a:lumMod val="50000"/>
                  </a:schemeClr>
                </a:solidFill>
              </a:rPr>
              <a:t>بتربيع</a:t>
            </a:r>
            <a:r>
              <a:rPr lang="ar-SA" sz="2800" dirty="0" smtClean="0">
                <a:solidFill>
                  <a:prstClr val="black"/>
                </a:solidFill>
              </a:rPr>
              <a:t> انحرافات القيم عن متوسطها الحسابي، </a:t>
            </a:r>
            <a:r>
              <a:rPr lang="ar-SA" sz="2800" b="1" dirty="0" smtClean="0">
                <a:solidFill>
                  <a:schemeClr val="accent6">
                    <a:lumMod val="50000"/>
                  </a:schemeClr>
                </a:solidFill>
              </a:rPr>
              <a:t>وقسمتها</a:t>
            </a:r>
            <a:r>
              <a:rPr lang="ar-SA" sz="2800" dirty="0" smtClean="0">
                <a:solidFill>
                  <a:prstClr val="black"/>
                </a:solidFill>
              </a:rPr>
              <a:t> على عدد القيم كالتالي:</a:t>
            </a:r>
          </a:p>
          <a:p>
            <a:pPr algn="just"/>
            <a:r>
              <a:rPr lang="ar-SA" sz="2800" dirty="0" smtClean="0">
                <a:solidFill>
                  <a:prstClr val="black"/>
                </a:solidFill>
              </a:rPr>
              <a:t>أولاً: </a:t>
            </a:r>
            <a:r>
              <a:rPr lang="ar-SA" sz="2800" b="1" dirty="0" smtClean="0">
                <a:solidFill>
                  <a:srgbClr val="FF0000"/>
                </a:solidFill>
              </a:rPr>
              <a:t>حساب التباين </a:t>
            </a:r>
            <a:r>
              <a:rPr lang="en-US" sz="2800" b="1" dirty="0" smtClean="0">
                <a:solidFill>
                  <a:srgbClr val="FF0000"/>
                </a:solidFill>
              </a:rPr>
              <a:t>variance</a:t>
            </a:r>
            <a:r>
              <a:rPr lang="ar-SA" sz="2800" b="1" dirty="0" smtClean="0">
                <a:solidFill>
                  <a:srgbClr val="FF0000"/>
                </a:solidFill>
              </a:rPr>
              <a:t> </a:t>
            </a:r>
            <a:r>
              <a:rPr lang="ar-SA" sz="2800" dirty="0" smtClean="0">
                <a:solidFill>
                  <a:prstClr val="black"/>
                </a:solidFill>
              </a:rPr>
              <a:t>وهو عبارة عن متوسط مربعات انحرافات القيم عن وسطها الحسابي.                   </a:t>
            </a:r>
            <a:r>
              <a:rPr lang="ar-SA" sz="3000" b="1" dirty="0" smtClean="0">
                <a:solidFill>
                  <a:prstClr val="black"/>
                </a:solidFill>
              </a:rPr>
              <a:t>ع</a:t>
            </a:r>
            <a:r>
              <a:rPr lang="ar-SA" sz="3000" b="1" baseline="30000" dirty="0" smtClean="0">
                <a:solidFill>
                  <a:prstClr val="black"/>
                </a:solidFill>
              </a:rPr>
              <a:t>2</a:t>
            </a:r>
            <a:r>
              <a:rPr lang="ar-SA" sz="3000" b="1" dirty="0" smtClean="0">
                <a:solidFill>
                  <a:prstClr val="black"/>
                </a:solidFill>
              </a:rPr>
              <a:t> = مجـ ( س – س</a:t>
            </a:r>
            <a:r>
              <a:rPr lang="ar-SA" sz="3000" b="1" baseline="30000" dirty="0" smtClean="0">
                <a:solidFill>
                  <a:prstClr val="black"/>
                </a:solidFill>
              </a:rPr>
              <a:t>-</a:t>
            </a:r>
            <a:r>
              <a:rPr lang="ar-SA" sz="3000" b="1" dirty="0" smtClean="0">
                <a:solidFill>
                  <a:prstClr val="black"/>
                </a:solidFill>
              </a:rPr>
              <a:t>)</a:t>
            </a:r>
            <a:r>
              <a:rPr lang="ar-SA" sz="3000" b="1" baseline="30000" dirty="0" smtClean="0">
                <a:solidFill>
                  <a:prstClr val="black"/>
                </a:solidFill>
              </a:rPr>
              <a:t>2</a:t>
            </a:r>
            <a:r>
              <a:rPr lang="ar-SA" sz="3000" b="1" dirty="0" smtClean="0">
                <a:solidFill>
                  <a:prstClr val="black"/>
                </a:solidFill>
              </a:rPr>
              <a:t> / ن</a:t>
            </a:r>
          </a:p>
          <a:p>
            <a:endParaRPr lang="ar-SA" sz="2800" dirty="0" smtClean="0">
              <a:solidFill>
                <a:prstClr val="black"/>
              </a:solidFill>
            </a:endParaRPr>
          </a:p>
          <a:p>
            <a:endParaRPr lang="ar-SA" sz="2800" dirty="0">
              <a:solidFill>
                <a:prstClr val="black"/>
              </a:solidFill>
            </a:endParaRPr>
          </a:p>
          <a:p>
            <a:r>
              <a:rPr lang="ar-SA" sz="2800" dirty="0" smtClean="0">
                <a:solidFill>
                  <a:prstClr val="black"/>
                </a:solidFill>
              </a:rPr>
              <a:t>التباين يرمز له بالرمز سيجما(        )</a:t>
            </a:r>
          </a:p>
          <a:p>
            <a:endParaRPr lang="ar-SA" sz="2800" dirty="0" smtClean="0">
              <a:solidFill>
                <a:prstClr val="black"/>
              </a:solidFill>
            </a:endParaRPr>
          </a:p>
          <a:p>
            <a:pPr algn="ctr"/>
            <a:endParaRPr lang="ar-SA" sz="2800" b="1" dirty="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الانحراف المعياري </a:t>
            </a:r>
            <a:r>
              <a:rPr lang="en-US" sz="2800" b="1" spc="-150" dirty="0" smtClean="0">
                <a:solidFill>
                  <a:srgbClr val="002060"/>
                </a:solidFill>
                <a:latin typeface="ae_AlMateen" pitchFamily="2" charset="-78"/>
                <a:cs typeface="ae_AlMateen" pitchFamily="2" charset="-78"/>
              </a:rPr>
              <a:t>Standard  Deviation</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p>
        </p:txBody>
      </p:sp>
      <p:pic>
        <p:nvPicPr>
          <p:cNvPr id="6" name="Picture 5"/>
          <p:cNvPicPr>
            <a:picLocks noChangeAspect="1"/>
          </p:cNvPicPr>
          <p:nvPr/>
        </p:nvPicPr>
        <p:blipFill rotWithShape="1">
          <a:blip r:embed="rId2"/>
          <a:srcRect r="50763"/>
          <a:stretch/>
        </p:blipFill>
        <p:spPr>
          <a:xfrm>
            <a:off x="152400" y="3429000"/>
            <a:ext cx="4648200" cy="1621825"/>
          </a:xfrm>
          <a:prstGeom prst="rect">
            <a:avLst/>
          </a:prstGeom>
        </p:spPr>
      </p:pic>
      <p:pic>
        <p:nvPicPr>
          <p:cNvPr id="8" name="Picture 7"/>
          <p:cNvPicPr>
            <a:picLocks noChangeAspect="1"/>
          </p:cNvPicPr>
          <p:nvPr/>
        </p:nvPicPr>
        <p:blipFill>
          <a:blip r:embed="rId3"/>
          <a:stretch>
            <a:fillRect/>
          </a:stretch>
        </p:blipFill>
        <p:spPr>
          <a:xfrm>
            <a:off x="5741895" y="4114800"/>
            <a:ext cx="609600" cy="609600"/>
          </a:xfrm>
          <a:prstGeom prst="rect">
            <a:avLst/>
          </a:prstGeom>
        </p:spPr>
      </p:pic>
    </p:spTree>
    <p:extLst>
      <p:ext uri="{BB962C8B-B14F-4D97-AF65-F5344CB8AC3E}">
        <p14:creationId xmlns:p14="http://schemas.microsoft.com/office/powerpoint/2010/main" val="25427795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الانحراف المعياري </a:t>
            </a:r>
            <a:r>
              <a:rPr lang="en-US" sz="2800" b="1" spc="-150" dirty="0" smtClean="0">
                <a:solidFill>
                  <a:srgbClr val="002060"/>
                </a:solidFill>
                <a:latin typeface="ae_AlMateen" pitchFamily="2" charset="-78"/>
                <a:cs typeface="ae_AlMateen" pitchFamily="2" charset="-78"/>
              </a:rPr>
              <a:t>Standard  Deviation</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p>
        </p:txBody>
      </p:sp>
      <p:sp>
        <p:nvSpPr>
          <p:cNvPr id="4" name="مستطيل 3"/>
          <p:cNvSpPr/>
          <p:nvPr/>
        </p:nvSpPr>
        <p:spPr>
          <a:xfrm>
            <a:off x="0" y="732207"/>
            <a:ext cx="9906000" cy="5150128"/>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r>
              <a:rPr lang="ar-SA" sz="2600" dirty="0" smtClean="0">
                <a:solidFill>
                  <a:prstClr val="black"/>
                </a:solidFill>
              </a:rPr>
              <a:t>أما مقياس </a:t>
            </a:r>
            <a:r>
              <a:rPr lang="ar-SA" sz="2600" dirty="0">
                <a:solidFill>
                  <a:prstClr val="black"/>
                </a:solidFill>
              </a:rPr>
              <a:t>التشتت المسمى بالانحراف </a:t>
            </a:r>
            <a:r>
              <a:rPr lang="ar-SA" sz="2600" dirty="0" smtClean="0">
                <a:solidFill>
                  <a:prstClr val="black"/>
                </a:solidFill>
              </a:rPr>
              <a:t>المعياري </a:t>
            </a:r>
            <a:r>
              <a:rPr lang="ar-SA" sz="2600" dirty="0">
                <a:solidFill>
                  <a:prstClr val="black"/>
                </a:solidFill>
              </a:rPr>
              <a:t>فنحصل عليه بالمعادلة التالية:</a:t>
            </a:r>
          </a:p>
          <a:p>
            <a:pPr algn="ctr"/>
            <a:endParaRPr lang="ar-SA" sz="2800" b="1" dirty="0" smtClean="0">
              <a:solidFill>
                <a:prstClr val="black"/>
              </a:solidFill>
            </a:endParaRPr>
          </a:p>
          <a:p>
            <a:pPr algn="ctr"/>
            <a:r>
              <a:rPr lang="ar-SA" sz="2800" b="1" dirty="0" smtClean="0">
                <a:solidFill>
                  <a:prstClr val="black"/>
                </a:solidFill>
              </a:rPr>
              <a:t>ع =     مجـ </a:t>
            </a:r>
            <a:r>
              <a:rPr lang="ar-SA" sz="2800" b="1" dirty="0">
                <a:solidFill>
                  <a:prstClr val="black"/>
                </a:solidFill>
              </a:rPr>
              <a:t>( س – س</a:t>
            </a:r>
            <a:r>
              <a:rPr lang="ar-SA" sz="2800" b="1" baseline="30000" dirty="0">
                <a:solidFill>
                  <a:prstClr val="black"/>
                </a:solidFill>
              </a:rPr>
              <a:t>-</a:t>
            </a:r>
            <a:r>
              <a:rPr lang="ar-SA" sz="2800" b="1" dirty="0">
                <a:solidFill>
                  <a:prstClr val="black"/>
                </a:solidFill>
              </a:rPr>
              <a:t>)</a:t>
            </a:r>
            <a:r>
              <a:rPr lang="ar-SA" sz="2800" b="1" baseline="30000" dirty="0">
                <a:solidFill>
                  <a:prstClr val="black"/>
                </a:solidFill>
              </a:rPr>
              <a:t>2</a:t>
            </a:r>
            <a:r>
              <a:rPr lang="ar-SA" sz="2800" b="1" dirty="0">
                <a:solidFill>
                  <a:prstClr val="black"/>
                </a:solidFill>
              </a:rPr>
              <a:t> / </a:t>
            </a:r>
            <a:r>
              <a:rPr lang="ar-SA" sz="2800" b="1" dirty="0" smtClean="0">
                <a:solidFill>
                  <a:prstClr val="black"/>
                </a:solidFill>
              </a:rPr>
              <a:t>ن</a:t>
            </a:r>
          </a:p>
          <a:p>
            <a:pPr algn="just"/>
            <a:r>
              <a:rPr lang="ar-SA" sz="2600" b="1" dirty="0" smtClean="0">
                <a:solidFill>
                  <a:schemeClr val="accent6">
                    <a:lumMod val="50000"/>
                  </a:schemeClr>
                </a:solidFill>
              </a:rPr>
              <a:t>مثال: يراد حساب الانحراف المعياري لعدد الأيام المطيرة في بعض محطات المملكة لعام 1973، الموضحة بالجدول التالي.</a:t>
            </a:r>
          </a:p>
          <a:p>
            <a:pPr algn="just"/>
            <a:r>
              <a:rPr lang="ar-SA" sz="2500" b="1" dirty="0" smtClean="0">
                <a:solidFill>
                  <a:schemeClr val="tx1"/>
                </a:solidFill>
              </a:rPr>
              <a:t>1-  نحسب الوسط الحسابي لعدد الأيام المطيرة </a:t>
            </a:r>
            <a:r>
              <a:rPr lang="ar-SA" sz="2500" b="1" dirty="0">
                <a:solidFill>
                  <a:schemeClr val="tx1"/>
                </a:solidFill>
              </a:rPr>
              <a:t>( </a:t>
            </a:r>
            <a:r>
              <a:rPr lang="ar-SA" sz="2500" b="1" dirty="0" smtClean="0">
                <a:solidFill>
                  <a:schemeClr val="tx1"/>
                </a:solidFill>
              </a:rPr>
              <a:t>س</a:t>
            </a:r>
            <a:r>
              <a:rPr lang="ar-SA" sz="2500" b="1" baseline="30000" dirty="0" smtClean="0">
                <a:solidFill>
                  <a:schemeClr val="tx1"/>
                </a:solidFill>
              </a:rPr>
              <a:t>-</a:t>
            </a:r>
            <a:r>
              <a:rPr lang="ar-SA" sz="2500" b="1" dirty="0" smtClean="0">
                <a:solidFill>
                  <a:schemeClr val="tx1"/>
                </a:solidFill>
              </a:rPr>
              <a:t>)، وهو يساوى (عدد الأيام) عدد المحطات.</a:t>
            </a:r>
          </a:p>
          <a:p>
            <a:pPr algn="just"/>
            <a:r>
              <a:rPr lang="ar-SA" sz="2500" b="1" dirty="0" smtClean="0">
                <a:solidFill>
                  <a:schemeClr val="tx1"/>
                </a:solidFill>
              </a:rPr>
              <a:t>                 يساوى 108 / 10 = 10.8.</a:t>
            </a:r>
          </a:p>
          <a:p>
            <a:pPr algn="just"/>
            <a:r>
              <a:rPr lang="ar-SA" sz="2500" b="1" dirty="0" smtClean="0">
                <a:solidFill>
                  <a:schemeClr val="tx1"/>
                </a:solidFill>
              </a:rPr>
              <a:t>2- نحسب انحرافات القيم عن الوسط الحسابي </a:t>
            </a:r>
            <a:r>
              <a:rPr lang="ar-SA" sz="2500" b="1" dirty="0">
                <a:solidFill>
                  <a:schemeClr val="tx1"/>
                </a:solidFill>
              </a:rPr>
              <a:t>( س – س</a:t>
            </a:r>
            <a:r>
              <a:rPr lang="ar-SA" sz="2500" b="1" baseline="30000" dirty="0">
                <a:solidFill>
                  <a:schemeClr val="tx1"/>
                </a:solidFill>
              </a:rPr>
              <a:t>-</a:t>
            </a:r>
            <a:r>
              <a:rPr lang="ar-SA" sz="2500" b="1" dirty="0" smtClean="0">
                <a:solidFill>
                  <a:schemeClr val="tx1"/>
                </a:solidFill>
              </a:rPr>
              <a:t>).</a:t>
            </a:r>
          </a:p>
          <a:p>
            <a:pPr algn="just"/>
            <a:r>
              <a:rPr lang="ar-SA" sz="2500" b="1" dirty="0" smtClean="0">
                <a:solidFill>
                  <a:schemeClr val="tx1"/>
                </a:solidFill>
              </a:rPr>
              <a:t>3- نربع القيم </a:t>
            </a:r>
            <a:r>
              <a:rPr lang="ar-SA" sz="2500" b="1" dirty="0">
                <a:solidFill>
                  <a:schemeClr val="tx1"/>
                </a:solidFill>
              </a:rPr>
              <a:t>( س – س</a:t>
            </a:r>
            <a:r>
              <a:rPr lang="ar-SA" sz="2500" b="1" baseline="30000" dirty="0">
                <a:solidFill>
                  <a:schemeClr val="tx1"/>
                </a:solidFill>
              </a:rPr>
              <a:t>-</a:t>
            </a:r>
            <a:r>
              <a:rPr lang="ar-SA" sz="2500" b="1" dirty="0" smtClean="0">
                <a:solidFill>
                  <a:schemeClr val="tx1"/>
                </a:solidFill>
              </a:rPr>
              <a:t>) ، ونجمعها معاً فنحصل على </a:t>
            </a:r>
            <a:r>
              <a:rPr lang="ar-SA" sz="2500" b="1" dirty="0">
                <a:solidFill>
                  <a:schemeClr val="tx1"/>
                </a:solidFill>
              </a:rPr>
              <a:t>مجـ ( س – س</a:t>
            </a:r>
            <a:r>
              <a:rPr lang="ar-SA" sz="2500" b="1" baseline="30000" dirty="0">
                <a:solidFill>
                  <a:schemeClr val="tx1"/>
                </a:solidFill>
              </a:rPr>
              <a:t>-</a:t>
            </a:r>
            <a:r>
              <a:rPr lang="ar-SA" sz="2500" b="1" dirty="0">
                <a:solidFill>
                  <a:schemeClr val="tx1"/>
                </a:solidFill>
              </a:rPr>
              <a:t>)</a:t>
            </a:r>
            <a:r>
              <a:rPr lang="ar-SA" sz="2500" b="1" baseline="30000" dirty="0" smtClean="0">
                <a:solidFill>
                  <a:schemeClr val="tx1"/>
                </a:solidFill>
              </a:rPr>
              <a:t>2 </a:t>
            </a:r>
            <a:r>
              <a:rPr lang="ar-SA" sz="2500" b="1" dirty="0" smtClean="0">
                <a:solidFill>
                  <a:schemeClr val="tx1"/>
                </a:solidFill>
              </a:rPr>
              <a:t>= 707.6</a:t>
            </a:r>
          </a:p>
          <a:p>
            <a:pPr algn="just"/>
            <a:r>
              <a:rPr lang="ar-SA" sz="2500" b="1" dirty="0" smtClean="0">
                <a:solidFill>
                  <a:schemeClr val="tx1"/>
                </a:solidFill>
              </a:rPr>
              <a:t>4- نقسم </a:t>
            </a:r>
            <a:r>
              <a:rPr lang="ar-SA" sz="2500" b="1" dirty="0">
                <a:solidFill>
                  <a:schemeClr val="tx1"/>
                </a:solidFill>
              </a:rPr>
              <a:t>مجـ ( س – س</a:t>
            </a:r>
            <a:r>
              <a:rPr lang="ar-SA" sz="2500" b="1" baseline="30000" dirty="0">
                <a:solidFill>
                  <a:schemeClr val="tx1"/>
                </a:solidFill>
              </a:rPr>
              <a:t>-</a:t>
            </a:r>
            <a:r>
              <a:rPr lang="ar-SA" sz="2500" b="1" dirty="0">
                <a:solidFill>
                  <a:schemeClr val="tx1"/>
                </a:solidFill>
              </a:rPr>
              <a:t>)</a:t>
            </a:r>
            <a:r>
              <a:rPr lang="ar-SA" sz="2500" b="1" baseline="30000" dirty="0" smtClean="0">
                <a:solidFill>
                  <a:schemeClr val="tx1"/>
                </a:solidFill>
              </a:rPr>
              <a:t>2 </a:t>
            </a:r>
            <a:r>
              <a:rPr lang="ar-SA" sz="2500" b="1" dirty="0" smtClean="0">
                <a:solidFill>
                  <a:schemeClr val="tx1"/>
                </a:solidFill>
              </a:rPr>
              <a:t>/ عدد القيم ن فينتج لنا التباين ع</a:t>
            </a:r>
            <a:r>
              <a:rPr lang="ar-SA" sz="2500" b="1" baseline="30000" dirty="0" smtClean="0">
                <a:solidFill>
                  <a:schemeClr val="tx1"/>
                </a:solidFill>
              </a:rPr>
              <a:t>2</a:t>
            </a:r>
            <a:r>
              <a:rPr lang="ar-SA" sz="2500" b="1" dirty="0" smtClean="0">
                <a:solidFill>
                  <a:schemeClr val="tx1"/>
                </a:solidFill>
              </a:rPr>
              <a:t> = 70.76</a:t>
            </a:r>
            <a:endParaRPr lang="ar-SA" sz="2500" b="1" baseline="30000" dirty="0" smtClean="0">
              <a:solidFill>
                <a:schemeClr val="tx1"/>
              </a:solidFill>
            </a:endParaRPr>
          </a:p>
          <a:p>
            <a:pPr algn="just"/>
            <a:r>
              <a:rPr lang="ar-SA" sz="2500" b="1" dirty="0" smtClean="0">
                <a:solidFill>
                  <a:schemeClr val="tx1"/>
                </a:solidFill>
              </a:rPr>
              <a:t>5- نحصل على الانحراف المعياري بإيجاد الجذر التربيعي للتباين = 8.4</a:t>
            </a:r>
          </a:p>
          <a:p>
            <a:pPr algn="ctr"/>
            <a:endParaRPr lang="ar-SA" sz="2500" b="1" baseline="30000" dirty="0">
              <a:solidFill>
                <a:schemeClr val="tx1"/>
              </a:solidFill>
            </a:endParaRPr>
          </a:p>
          <a:p>
            <a:r>
              <a:rPr lang="ar-SA" sz="2800" b="1" dirty="0" smtClean="0">
                <a:solidFill>
                  <a:schemeClr val="accent6">
                    <a:lumMod val="50000"/>
                  </a:schemeClr>
                </a:solidFill>
              </a:rPr>
              <a:t>ع </a:t>
            </a:r>
            <a:r>
              <a:rPr lang="ar-SA" sz="2800" b="1" dirty="0">
                <a:solidFill>
                  <a:schemeClr val="accent6">
                    <a:lumMod val="50000"/>
                  </a:schemeClr>
                </a:solidFill>
              </a:rPr>
              <a:t>=     مجـ ( س – س</a:t>
            </a:r>
            <a:r>
              <a:rPr lang="ar-SA" sz="2800" b="1" baseline="30000" dirty="0">
                <a:solidFill>
                  <a:schemeClr val="accent6">
                    <a:lumMod val="50000"/>
                  </a:schemeClr>
                </a:solidFill>
              </a:rPr>
              <a:t>-</a:t>
            </a:r>
            <a:r>
              <a:rPr lang="ar-SA" sz="2800" b="1" dirty="0">
                <a:solidFill>
                  <a:schemeClr val="accent6">
                    <a:lumMod val="50000"/>
                  </a:schemeClr>
                </a:solidFill>
              </a:rPr>
              <a:t>)</a:t>
            </a:r>
            <a:r>
              <a:rPr lang="ar-SA" sz="2800" b="1" baseline="30000" dirty="0">
                <a:solidFill>
                  <a:schemeClr val="accent6">
                    <a:lumMod val="50000"/>
                  </a:schemeClr>
                </a:solidFill>
              </a:rPr>
              <a:t>2</a:t>
            </a:r>
            <a:r>
              <a:rPr lang="ar-SA" sz="2800" b="1" dirty="0">
                <a:solidFill>
                  <a:schemeClr val="accent6">
                    <a:lumMod val="50000"/>
                  </a:schemeClr>
                </a:solidFill>
              </a:rPr>
              <a:t> / </a:t>
            </a:r>
            <a:r>
              <a:rPr lang="ar-SA" sz="2800" b="1" dirty="0" smtClean="0">
                <a:solidFill>
                  <a:schemeClr val="accent6">
                    <a:lumMod val="50000"/>
                  </a:schemeClr>
                </a:solidFill>
              </a:rPr>
              <a:t>ن                     الانحراف المعياري (ع) =      ع</a:t>
            </a:r>
            <a:r>
              <a:rPr lang="ar-SA" sz="2800" b="1" baseline="30000" dirty="0" smtClean="0">
                <a:solidFill>
                  <a:schemeClr val="accent6">
                    <a:lumMod val="50000"/>
                  </a:schemeClr>
                </a:solidFill>
              </a:rPr>
              <a:t>2</a:t>
            </a:r>
            <a:endParaRPr lang="ar-SA" sz="2800" b="1" dirty="0">
              <a:solidFill>
                <a:schemeClr val="accent6">
                  <a:lumMod val="50000"/>
                </a:schemeClr>
              </a:solidFill>
            </a:endParaRPr>
          </a:p>
        </p:txBody>
      </p:sp>
      <p:grpSp>
        <p:nvGrpSpPr>
          <p:cNvPr id="23" name="Group 22"/>
          <p:cNvGrpSpPr/>
          <p:nvPr/>
        </p:nvGrpSpPr>
        <p:grpSpPr>
          <a:xfrm>
            <a:off x="3048000" y="1524000"/>
            <a:ext cx="2971800" cy="539750"/>
            <a:chOff x="3048000" y="1524000"/>
            <a:chExt cx="2971800" cy="539750"/>
          </a:xfrm>
        </p:grpSpPr>
        <p:cxnSp>
          <p:nvCxnSpPr>
            <p:cNvPr id="11" name="Elbow Connector 10"/>
            <p:cNvCxnSpPr/>
            <p:nvPr/>
          </p:nvCxnSpPr>
          <p:spPr>
            <a:xfrm>
              <a:off x="3048000" y="1524000"/>
              <a:ext cx="2819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Elbow Connector 12"/>
            <p:cNvCxnSpPr/>
            <p:nvPr/>
          </p:nvCxnSpPr>
          <p:spPr>
            <a:xfrm rot="5400000">
              <a:off x="5600700" y="1790700"/>
              <a:ext cx="533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867400" y="1752600"/>
              <a:ext cx="152400" cy="30480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6172200" y="5334000"/>
            <a:ext cx="2971800" cy="539750"/>
            <a:chOff x="3048000" y="1524000"/>
            <a:chExt cx="2971800" cy="539750"/>
          </a:xfrm>
        </p:grpSpPr>
        <p:cxnSp>
          <p:nvCxnSpPr>
            <p:cNvPr id="25" name="Elbow Connector 24"/>
            <p:cNvCxnSpPr/>
            <p:nvPr/>
          </p:nvCxnSpPr>
          <p:spPr>
            <a:xfrm>
              <a:off x="3048000" y="1524000"/>
              <a:ext cx="2819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Elbow Connector 25"/>
            <p:cNvCxnSpPr/>
            <p:nvPr/>
          </p:nvCxnSpPr>
          <p:spPr>
            <a:xfrm rot="5400000">
              <a:off x="5600700" y="1790700"/>
              <a:ext cx="533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867400" y="1752600"/>
              <a:ext cx="152400" cy="30480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24618" y="5292725"/>
            <a:ext cx="1143000" cy="539750"/>
            <a:chOff x="3048000" y="1524000"/>
            <a:chExt cx="2971800" cy="539750"/>
          </a:xfrm>
        </p:grpSpPr>
        <p:cxnSp>
          <p:nvCxnSpPr>
            <p:cNvPr id="29" name="Elbow Connector 28"/>
            <p:cNvCxnSpPr/>
            <p:nvPr/>
          </p:nvCxnSpPr>
          <p:spPr>
            <a:xfrm>
              <a:off x="3048000" y="1524000"/>
              <a:ext cx="2819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Elbow Connector 29"/>
            <p:cNvCxnSpPr/>
            <p:nvPr/>
          </p:nvCxnSpPr>
          <p:spPr>
            <a:xfrm rot="5400000">
              <a:off x="5600700" y="1790700"/>
              <a:ext cx="533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867400" y="1752600"/>
              <a:ext cx="152400" cy="30480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08369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022949681"/>
              </p:ext>
            </p:extLst>
          </p:nvPr>
        </p:nvGraphicFramePr>
        <p:xfrm>
          <a:off x="461645" y="31376"/>
          <a:ext cx="8686165" cy="5829300"/>
        </p:xfrm>
        <a:graphic>
          <a:graphicData uri="http://schemas.openxmlformats.org/drawingml/2006/table">
            <a:tbl>
              <a:tblPr rtl="1" firstRow="1" bandRow="1">
                <a:tableStyleId>{5C22544A-7EE6-4342-B048-85BDC9FD1C3A}</a:tableStyleId>
              </a:tblPr>
              <a:tblGrid>
                <a:gridCol w="1765617"/>
                <a:gridCol w="1651000"/>
                <a:gridCol w="1951355"/>
                <a:gridCol w="3318193"/>
              </a:tblGrid>
              <a:tr h="370840">
                <a:tc gridSpan="4">
                  <a:txBody>
                    <a:bodyPr/>
                    <a:lstStyle/>
                    <a:p>
                      <a:pPr algn="ctr" rtl="1"/>
                      <a:r>
                        <a:rPr lang="ar-SA" sz="2000" b="1" baseline="0" dirty="0" smtClean="0">
                          <a:solidFill>
                            <a:schemeClr val="tx1"/>
                          </a:solidFill>
                        </a:rPr>
                        <a:t>الأيام المطيرة لبعض مدن المملكة عام 1972.</a:t>
                      </a:r>
                      <a:endParaRPr lang="ar-EG" sz="2000" b="1" dirty="0">
                        <a:solidFill>
                          <a:schemeClr val="tx1"/>
                        </a:solidFill>
                      </a:endParaRPr>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dirty="0"/>
                    </a:p>
                  </a:txBody>
                  <a:tcPr/>
                </a:tc>
              </a:tr>
              <a:tr h="370840">
                <a:tc>
                  <a:txBody>
                    <a:bodyPr/>
                    <a:lstStyle/>
                    <a:p>
                      <a:pPr algn="ctr" rtl="1"/>
                      <a:r>
                        <a:rPr lang="ar-SA" sz="1850" b="1" dirty="0" smtClean="0">
                          <a:solidFill>
                            <a:schemeClr val="tx1"/>
                          </a:solidFill>
                        </a:rPr>
                        <a:t>المنطقة</a:t>
                      </a:r>
                      <a:endParaRPr lang="ar-EG" sz="1850" b="1" dirty="0">
                        <a:solidFill>
                          <a:schemeClr val="tx1"/>
                        </a:solidFill>
                      </a:endParaRPr>
                    </a:p>
                  </a:txBody>
                  <a:tcPr/>
                </a:tc>
                <a:tc>
                  <a:txBody>
                    <a:bodyPr/>
                    <a:lstStyle/>
                    <a:p>
                      <a:pPr algn="ctr"/>
                      <a:r>
                        <a:rPr lang="ar-SA" sz="1800" b="1" dirty="0" smtClean="0">
                          <a:solidFill>
                            <a:schemeClr val="tx1"/>
                          </a:solidFill>
                        </a:rPr>
                        <a:t>عدد الأيام</a:t>
                      </a:r>
                      <a:endParaRPr lang="ar-EG" b="1" dirty="0">
                        <a:solidFill>
                          <a:schemeClr val="tx1"/>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50" b="1" dirty="0" smtClean="0">
                          <a:solidFill>
                            <a:schemeClr val="tx1"/>
                          </a:solidFill>
                        </a:rPr>
                        <a:t>الانحراف عن المتوسط</a:t>
                      </a:r>
                    </a:p>
                    <a:p>
                      <a:pPr marL="0" marR="0" indent="0" algn="ctr" defTabSz="914400" rtl="1" eaLnBrk="1" fontAlgn="auto" latinLnBrk="0" hangingPunct="1">
                        <a:lnSpc>
                          <a:spcPct val="100000"/>
                        </a:lnSpc>
                        <a:spcBef>
                          <a:spcPts val="0"/>
                        </a:spcBef>
                        <a:spcAft>
                          <a:spcPts val="0"/>
                        </a:spcAft>
                        <a:buClrTx/>
                        <a:buSzTx/>
                        <a:buFontTx/>
                        <a:buNone/>
                        <a:tabLst/>
                        <a:defRPr/>
                      </a:pPr>
                      <a:r>
                        <a:rPr lang="ar-SA" sz="2000" b="1" dirty="0" smtClean="0">
                          <a:solidFill>
                            <a:prstClr val="black"/>
                          </a:solidFill>
                        </a:rPr>
                        <a:t>( س – س</a:t>
                      </a:r>
                      <a:r>
                        <a:rPr lang="ar-SA" sz="2000" b="1" baseline="30000" dirty="0" smtClean="0">
                          <a:solidFill>
                            <a:prstClr val="black"/>
                          </a:solidFill>
                        </a:rPr>
                        <a:t>-</a:t>
                      </a:r>
                      <a:r>
                        <a:rPr lang="ar-SA" sz="2000" b="1" dirty="0" smtClean="0">
                          <a:solidFill>
                            <a:prstClr val="black"/>
                          </a:solidFill>
                        </a:rPr>
                        <a:t>)</a:t>
                      </a:r>
                      <a:endParaRPr lang="ar-EG" sz="1850" b="1" dirty="0" smtClean="0">
                        <a:solidFill>
                          <a:schemeClr val="tx1"/>
                        </a:solidFill>
                      </a:endParaRPr>
                    </a:p>
                  </a:txBody>
                  <a:tcPr/>
                </a:tc>
                <a:tc>
                  <a:txBody>
                    <a:bodyPr/>
                    <a:lstStyle/>
                    <a:p>
                      <a:pPr algn="ctr" rtl="1"/>
                      <a:r>
                        <a:rPr lang="ar-SA" sz="1850" b="1" dirty="0" smtClean="0">
                          <a:solidFill>
                            <a:schemeClr val="tx1"/>
                          </a:solidFill>
                        </a:rPr>
                        <a:t>مربع الانحراف عن المتوسط </a:t>
                      </a:r>
                    </a:p>
                    <a:p>
                      <a:pPr algn="ctr" rtl="1"/>
                      <a:r>
                        <a:rPr lang="ar-SA" sz="2000" b="1" dirty="0" smtClean="0">
                          <a:solidFill>
                            <a:prstClr val="black"/>
                          </a:solidFill>
                        </a:rPr>
                        <a:t>( س – س</a:t>
                      </a:r>
                      <a:r>
                        <a:rPr lang="ar-SA" sz="2000" b="1" baseline="30000" dirty="0" smtClean="0">
                          <a:solidFill>
                            <a:prstClr val="black"/>
                          </a:solidFill>
                        </a:rPr>
                        <a:t>-</a:t>
                      </a:r>
                      <a:r>
                        <a:rPr lang="ar-SA" sz="2000" b="1" dirty="0" smtClean="0">
                          <a:solidFill>
                            <a:prstClr val="black"/>
                          </a:solidFill>
                        </a:rPr>
                        <a:t>)</a:t>
                      </a:r>
                      <a:r>
                        <a:rPr lang="ar-SA" sz="2000" b="1" baseline="30000" dirty="0" smtClean="0">
                          <a:solidFill>
                            <a:prstClr val="black"/>
                          </a:solidFill>
                        </a:rPr>
                        <a:t>2</a:t>
                      </a:r>
                      <a:r>
                        <a:rPr lang="ar-SA" sz="2000" b="1" dirty="0" smtClean="0">
                          <a:solidFill>
                            <a:prstClr val="black"/>
                          </a:solidFill>
                        </a:rPr>
                        <a:t> </a:t>
                      </a:r>
                      <a:endParaRPr lang="ar-EG" sz="1850" b="1"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الوجه</a:t>
                      </a:r>
                      <a:endParaRPr lang="ar-EG" sz="2000" b="0" dirty="0" smtClean="0">
                        <a:solidFill>
                          <a:schemeClr val="tx1"/>
                        </a:solidFill>
                      </a:endParaRPr>
                    </a:p>
                  </a:txBody>
                  <a:tcPr/>
                </a:tc>
                <a:tc>
                  <a:txBody>
                    <a:bodyPr/>
                    <a:lstStyle/>
                    <a:p>
                      <a:pPr algn="ctr"/>
                      <a:r>
                        <a:rPr lang="ar-SA" sz="2000" b="0" dirty="0" smtClean="0"/>
                        <a:t>1</a:t>
                      </a:r>
                      <a:endParaRPr lang="ar-EG" sz="2000" b="0" dirty="0"/>
                    </a:p>
                  </a:txBody>
                  <a:tcPr/>
                </a:tc>
                <a:tc>
                  <a:txBody>
                    <a:bodyPr/>
                    <a:lstStyle/>
                    <a:p>
                      <a:pPr algn="ctr" rtl="1"/>
                      <a:r>
                        <a:rPr lang="ar-SA" sz="2000" b="0" dirty="0" smtClean="0">
                          <a:solidFill>
                            <a:schemeClr val="tx1"/>
                          </a:solidFill>
                        </a:rPr>
                        <a:t>- 9.8</a:t>
                      </a:r>
                      <a:endParaRPr lang="ar-EG" sz="2000" b="0" dirty="0">
                        <a:solidFill>
                          <a:schemeClr val="tx1"/>
                        </a:solidFill>
                      </a:endParaRPr>
                    </a:p>
                  </a:txBody>
                  <a:tcPr/>
                </a:tc>
                <a:tc>
                  <a:txBody>
                    <a:bodyPr/>
                    <a:lstStyle/>
                    <a:p>
                      <a:pPr algn="ctr" rtl="1"/>
                      <a:r>
                        <a:rPr lang="ar-SA" sz="2000" b="0" dirty="0" smtClean="0">
                          <a:solidFill>
                            <a:schemeClr val="tx1"/>
                          </a:solidFill>
                        </a:rPr>
                        <a:t>96.04</a:t>
                      </a:r>
                      <a:endParaRPr lang="ar-EG" sz="20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جدة</a:t>
                      </a:r>
                      <a:endParaRPr lang="ar-EG" sz="2000" b="0" dirty="0" smtClean="0">
                        <a:solidFill>
                          <a:schemeClr val="tx1"/>
                        </a:solidFill>
                      </a:endParaRPr>
                    </a:p>
                  </a:txBody>
                  <a:tcPr/>
                </a:tc>
                <a:tc>
                  <a:txBody>
                    <a:bodyPr/>
                    <a:lstStyle/>
                    <a:p>
                      <a:pPr algn="ctr"/>
                      <a:r>
                        <a:rPr lang="ar-SA" sz="2000" b="0" dirty="0" smtClean="0"/>
                        <a:t>7</a:t>
                      </a:r>
                      <a:endParaRPr lang="ar-EG" sz="2000" b="0" dirty="0"/>
                    </a:p>
                  </a:txBody>
                  <a:tcPr/>
                </a:tc>
                <a:tc>
                  <a:txBody>
                    <a:bodyPr/>
                    <a:lstStyle/>
                    <a:p>
                      <a:pPr algn="ctr" rtl="1"/>
                      <a:r>
                        <a:rPr lang="ar-SA" sz="2000" b="0" dirty="0" smtClean="0">
                          <a:solidFill>
                            <a:schemeClr val="tx1"/>
                          </a:solidFill>
                        </a:rPr>
                        <a:t>-3.8</a:t>
                      </a:r>
                      <a:endParaRPr lang="ar-EG" sz="2000" b="0" dirty="0">
                        <a:solidFill>
                          <a:schemeClr val="tx1"/>
                        </a:solidFill>
                      </a:endParaRPr>
                    </a:p>
                  </a:txBody>
                  <a:tcPr/>
                </a:tc>
                <a:tc>
                  <a:txBody>
                    <a:bodyPr/>
                    <a:lstStyle/>
                    <a:p>
                      <a:pPr algn="ctr" rtl="1"/>
                      <a:r>
                        <a:rPr lang="ar-SA" sz="2000" b="0" dirty="0" smtClean="0">
                          <a:solidFill>
                            <a:schemeClr val="tx1"/>
                          </a:solidFill>
                        </a:rPr>
                        <a:t>14.44</a:t>
                      </a:r>
                      <a:endParaRPr lang="ar-EG" sz="20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تبوك</a:t>
                      </a:r>
                      <a:endParaRPr lang="ar-EG" sz="2000" b="0" dirty="0" smtClean="0">
                        <a:solidFill>
                          <a:schemeClr val="tx1"/>
                        </a:solidFill>
                      </a:endParaRPr>
                    </a:p>
                  </a:txBody>
                  <a:tcPr/>
                </a:tc>
                <a:tc>
                  <a:txBody>
                    <a:bodyPr/>
                    <a:lstStyle/>
                    <a:p>
                      <a:pPr algn="ctr"/>
                      <a:r>
                        <a:rPr lang="ar-SA" sz="2000" b="0" dirty="0" smtClean="0"/>
                        <a:t>2</a:t>
                      </a:r>
                      <a:endParaRPr lang="ar-EG" sz="2000" b="0" dirty="0"/>
                    </a:p>
                  </a:txBody>
                  <a:tcPr/>
                </a:tc>
                <a:tc>
                  <a:txBody>
                    <a:bodyPr/>
                    <a:lstStyle/>
                    <a:p>
                      <a:pPr algn="ctr" rtl="1"/>
                      <a:r>
                        <a:rPr lang="ar-SA" sz="2000" b="0" dirty="0" smtClean="0">
                          <a:solidFill>
                            <a:schemeClr val="tx1"/>
                          </a:solidFill>
                        </a:rPr>
                        <a:t>- 8.8</a:t>
                      </a:r>
                      <a:endParaRPr lang="ar-EG" sz="2000" b="0" dirty="0">
                        <a:solidFill>
                          <a:schemeClr val="tx1"/>
                        </a:solidFill>
                      </a:endParaRPr>
                    </a:p>
                  </a:txBody>
                  <a:tcPr/>
                </a:tc>
                <a:tc>
                  <a:txBody>
                    <a:bodyPr/>
                    <a:lstStyle/>
                    <a:p>
                      <a:pPr algn="ctr" rtl="1"/>
                      <a:r>
                        <a:rPr lang="ar-SA" sz="2000" b="0" dirty="0" smtClean="0">
                          <a:solidFill>
                            <a:schemeClr val="tx1"/>
                          </a:solidFill>
                        </a:rPr>
                        <a:t>77.44</a:t>
                      </a:r>
                      <a:endParaRPr lang="ar-EG" sz="20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i="1" dirty="0" smtClean="0">
                          <a:solidFill>
                            <a:schemeClr val="tx1"/>
                          </a:solidFill>
                        </a:rPr>
                        <a:t>المدينة</a:t>
                      </a:r>
                      <a:endParaRPr lang="ar-EG" sz="2000" b="0" i="1" dirty="0" smtClean="0">
                        <a:solidFill>
                          <a:schemeClr val="tx1"/>
                        </a:solidFill>
                      </a:endParaRPr>
                    </a:p>
                  </a:txBody>
                  <a:tcPr/>
                </a:tc>
                <a:tc>
                  <a:txBody>
                    <a:bodyPr/>
                    <a:lstStyle/>
                    <a:p>
                      <a:pPr algn="ctr"/>
                      <a:r>
                        <a:rPr lang="ar-SA" sz="2000" b="0" dirty="0" smtClean="0"/>
                        <a:t>2</a:t>
                      </a:r>
                      <a:endParaRPr lang="ar-EG" sz="2000" b="0" dirty="0"/>
                    </a:p>
                  </a:txBody>
                  <a:tcPr/>
                </a:tc>
                <a:tc>
                  <a:txBody>
                    <a:bodyPr/>
                    <a:lstStyle/>
                    <a:p>
                      <a:pPr algn="ctr" rtl="1"/>
                      <a:r>
                        <a:rPr lang="ar-SA" sz="2000" b="0" i="1" dirty="0" smtClean="0">
                          <a:solidFill>
                            <a:schemeClr val="tx1"/>
                          </a:solidFill>
                        </a:rPr>
                        <a:t>- 8.8</a:t>
                      </a:r>
                      <a:endParaRPr lang="ar-EG" sz="2000" b="0" i="1" dirty="0">
                        <a:solidFill>
                          <a:schemeClr val="tx1"/>
                        </a:solidFill>
                      </a:endParaRPr>
                    </a:p>
                  </a:txBody>
                  <a:tcPr/>
                </a:tc>
                <a:tc>
                  <a:txBody>
                    <a:bodyPr/>
                    <a:lstStyle/>
                    <a:p>
                      <a:pPr algn="ctr" rtl="1"/>
                      <a:r>
                        <a:rPr lang="ar-SA" sz="2000" b="0" dirty="0" smtClean="0">
                          <a:solidFill>
                            <a:schemeClr val="tx1"/>
                          </a:solidFill>
                        </a:rPr>
                        <a:t>77.44</a:t>
                      </a:r>
                      <a:endParaRPr lang="ar-EG" sz="2000" b="0" i="1"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الطائف</a:t>
                      </a:r>
                      <a:endParaRPr lang="ar-EG" sz="2000" b="0" dirty="0" smtClean="0">
                        <a:solidFill>
                          <a:schemeClr val="tx1"/>
                        </a:solidFill>
                      </a:endParaRPr>
                    </a:p>
                  </a:txBody>
                  <a:tcPr/>
                </a:tc>
                <a:tc>
                  <a:txBody>
                    <a:bodyPr/>
                    <a:lstStyle/>
                    <a:p>
                      <a:pPr algn="ctr"/>
                      <a:r>
                        <a:rPr lang="ar-SA" sz="2000" b="0" dirty="0" smtClean="0"/>
                        <a:t>23</a:t>
                      </a:r>
                      <a:endParaRPr lang="ar-EG" sz="2000" b="0" dirty="0"/>
                    </a:p>
                  </a:txBody>
                  <a:tcPr/>
                </a:tc>
                <a:tc>
                  <a:txBody>
                    <a:bodyPr/>
                    <a:lstStyle/>
                    <a:p>
                      <a:pPr algn="ctr" rtl="1"/>
                      <a:r>
                        <a:rPr lang="ar-SA" sz="2000" b="0" dirty="0" smtClean="0">
                          <a:solidFill>
                            <a:schemeClr val="tx1"/>
                          </a:solidFill>
                        </a:rPr>
                        <a:t>12.2</a:t>
                      </a:r>
                      <a:endParaRPr lang="ar-EG" sz="2000" b="0" dirty="0">
                        <a:solidFill>
                          <a:schemeClr val="tx1"/>
                        </a:solidFill>
                      </a:endParaRPr>
                    </a:p>
                  </a:txBody>
                  <a:tcPr/>
                </a:tc>
                <a:tc>
                  <a:txBody>
                    <a:bodyPr/>
                    <a:lstStyle/>
                    <a:p>
                      <a:pPr algn="ctr" rtl="1"/>
                      <a:r>
                        <a:rPr lang="ar-SA" sz="2000" b="0" dirty="0" smtClean="0">
                          <a:solidFill>
                            <a:schemeClr val="tx1"/>
                          </a:solidFill>
                        </a:rPr>
                        <a:t>262.44</a:t>
                      </a:r>
                      <a:endParaRPr lang="ar-EG" sz="20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خميس مشيط</a:t>
                      </a:r>
                      <a:endParaRPr lang="ar-EG" sz="2000" b="0" dirty="0" smtClean="0">
                        <a:solidFill>
                          <a:schemeClr val="tx1"/>
                        </a:solidFill>
                      </a:endParaRPr>
                    </a:p>
                  </a:txBody>
                  <a:tcPr/>
                </a:tc>
                <a:tc>
                  <a:txBody>
                    <a:bodyPr/>
                    <a:lstStyle/>
                    <a:p>
                      <a:pPr algn="ctr"/>
                      <a:r>
                        <a:rPr lang="ar-SA" sz="2000" b="0" dirty="0" smtClean="0"/>
                        <a:t>27</a:t>
                      </a:r>
                      <a:endParaRPr lang="ar-EG" sz="2000" b="0" dirty="0"/>
                    </a:p>
                  </a:txBody>
                  <a:tcPr/>
                </a:tc>
                <a:tc>
                  <a:txBody>
                    <a:bodyPr/>
                    <a:lstStyle/>
                    <a:p>
                      <a:pPr algn="ctr" rtl="1"/>
                      <a:r>
                        <a:rPr lang="ar-SA" sz="2000" b="0" dirty="0" smtClean="0">
                          <a:solidFill>
                            <a:schemeClr val="tx1"/>
                          </a:solidFill>
                        </a:rPr>
                        <a:t>16.2</a:t>
                      </a:r>
                      <a:endParaRPr lang="ar-EG" sz="2000" b="0" dirty="0">
                        <a:solidFill>
                          <a:schemeClr val="tx1"/>
                        </a:solidFill>
                      </a:endParaRPr>
                    </a:p>
                  </a:txBody>
                  <a:tcPr/>
                </a:tc>
                <a:tc>
                  <a:txBody>
                    <a:bodyPr/>
                    <a:lstStyle/>
                    <a:p>
                      <a:pPr algn="ctr" rtl="1"/>
                      <a:r>
                        <a:rPr lang="ar-SA" sz="2000" b="0" dirty="0" smtClean="0">
                          <a:solidFill>
                            <a:schemeClr val="tx1"/>
                          </a:solidFill>
                        </a:rPr>
                        <a:t>1.44</a:t>
                      </a:r>
                      <a:endParaRPr lang="ar-EG" sz="20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حائل</a:t>
                      </a:r>
                      <a:endParaRPr lang="ar-EG" sz="2000" b="0" dirty="0" smtClean="0">
                        <a:solidFill>
                          <a:schemeClr val="tx1"/>
                        </a:solidFill>
                      </a:endParaRPr>
                    </a:p>
                  </a:txBody>
                  <a:tcPr/>
                </a:tc>
                <a:tc>
                  <a:txBody>
                    <a:bodyPr/>
                    <a:lstStyle/>
                    <a:p>
                      <a:pPr algn="ctr"/>
                      <a:r>
                        <a:rPr lang="ar-SA" sz="2000" b="0" dirty="0" smtClean="0"/>
                        <a:t>12</a:t>
                      </a:r>
                      <a:endParaRPr lang="ar-EG" sz="2000" b="0" dirty="0"/>
                    </a:p>
                  </a:txBody>
                  <a:tcPr/>
                </a:tc>
                <a:tc>
                  <a:txBody>
                    <a:bodyPr/>
                    <a:lstStyle/>
                    <a:p>
                      <a:pPr algn="ctr" rtl="1"/>
                      <a:r>
                        <a:rPr lang="ar-SA" sz="2000" b="0" i="1" dirty="0" smtClean="0">
                          <a:solidFill>
                            <a:schemeClr val="tx1"/>
                          </a:solidFill>
                        </a:rPr>
                        <a:t>1.2</a:t>
                      </a:r>
                      <a:endParaRPr lang="ar-EG" sz="2000" b="0" i="1" dirty="0">
                        <a:solidFill>
                          <a:schemeClr val="tx1"/>
                        </a:solidFill>
                      </a:endParaRPr>
                    </a:p>
                  </a:txBody>
                  <a:tcPr/>
                </a:tc>
                <a:tc>
                  <a:txBody>
                    <a:bodyPr/>
                    <a:lstStyle/>
                    <a:p>
                      <a:pPr algn="ctr" rtl="1"/>
                      <a:r>
                        <a:rPr lang="ar-SA" sz="2000" b="0" i="1" dirty="0" smtClean="0">
                          <a:solidFill>
                            <a:schemeClr val="tx1"/>
                          </a:solidFill>
                        </a:rPr>
                        <a:t>4.84</a:t>
                      </a:r>
                      <a:endParaRPr lang="ar-EG" sz="2000" b="0" i="1"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i="1" dirty="0" smtClean="0">
                          <a:solidFill>
                            <a:schemeClr val="tx1"/>
                          </a:solidFill>
                        </a:rPr>
                        <a:t>القصيم</a:t>
                      </a:r>
                      <a:endParaRPr lang="ar-EG" sz="2000" b="0" i="1" dirty="0" smtClean="0">
                        <a:solidFill>
                          <a:schemeClr val="tx1"/>
                        </a:solidFill>
                      </a:endParaRPr>
                    </a:p>
                  </a:txBody>
                  <a:tcPr/>
                </a:tc>
                <a:tc>
                  <a:txBody>
                    <a:bodyPr/>
                    <a:lstStyle/>
                    <a:p>
                      <a:pPr algn="ctr"/>
                      <a:r>
                        <a:rPr lang="ar-SA" sz="2000" b="0" dirty="0" smtClean="0"/>
                        <a:t>13</a:t>
                      </a:r>
                      <a:endParaRPr lang="ar-EG" sz="2000" b="0" dirty="0"/>
                    </a:p>
                  </a:txBody>
                  <a:tcPr/>
                </a:tc>
                <a:tc>
                  <a:txBody>
                    <a:bodyPr/>
                    <a:lstStyle/>
                    <a:p>
                      <a:pPr algn="ctr" rtl="1"/>
                      <a:r>
                        <a:rPr lang="ar-SA" sz="2000" b="0" dirty="0" smtClean="0">
                          <a:solidFill>
                            <a:schemeClr val="tx1"/>
                          </a:solidFill>
                        </a:rPr>
                        <a:t>2.2</a:t>
                      </a:r>
                      <a:endParaRPr lang="ar-EG" sz="2000" b="0" dirty="0">
                        <a:solidFill>
                          <a:schemeClr val="tx1"/>
                        </a:solidFill>
                      </a:endParaRPr>
                    </a:p>
                  </a:txBody>
                  <a:tcPr/>
                </a:tc>
                <a:tc>
                  <a:txBody>
                    <a:bodyPr/>
                    <a:lstStyle/>
                    <a:p>
                      <a:pPr algn="ctr" rtl="1"/>
                      <a:r>
                        <a:rPr lang="ar-SA" sz="2000" b="0" dirty="0" smtClean="0">
                          <a:solidFill>
                            <a:schemeClr val="tx1"/>
                          </a:solidFill>
                        </a:rPr>
                        <a:t>10.24</a:t>
                      </a:r>
                      <a:endParaRPr lang="ar-EG" sz="20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الرياض</a:t>
                      </a:r>
                      <a:endParaRPr lang="ar-EG" sz="2000" b="0" dirty="0" smtClean="0">
                        <a:solidFill>
                          <a:schemeClr val="tx1"/>
                        </a:solidFill>
                      </a:endParaRPr>
                    </a:p>
                  </a:txBody>
                  <a:tcPr/>
                </a:tc>
                <a:tc>
                  <a:txBody>
                    <a:bodyPr/>
                    <a:lstStyle/>
                    <a:p>
                      <a:pPr algn="ctr"/>
                      <a:r>
                        <a:rPr lang="ar-SA" sz="2000" b="0" dirty="0" smtClean="0"/>
                        <a:t>14</a:t>
                      </a:r>
                      <a:endParaRPr lang="ar-EG" sz="2000" b="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3.2</a:t>
                      </a:r>
                      <a:endParaRPr lang="ar-EG" sz="2000" b="0" dirty="0" smtClean="0">
                        <a:solidFill>
                          <a:schemeClr val="tx1"/>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14.44</a:t>
                      </a:r>
                      <a:endParaRPr lang="ar-EG" sz="2000" b="0" dirty="0" smtClean="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الظهران</a:t>
                      </a:r>
                      <a:endParaRPr lang="ar-EG" sz="2000" b="0" dirty="0" smtClean="0">
                        <a:solidFill>
                          <a:schemeClr val="tx1"/>
                        </a:solidFill>
                      </a:endParaRPr>
                    </a:p>
                  </a:txBody>
                  <a:tcPr/>
                </a:tc>
                <a:tc>
                  <a:txBody>
                    <a:bodyPr/>
                    <a:lstStyle/>
                    <a:p>
                      <a:pPr algn="ctr"/>
                      <a:r>
                        <a:rPr lang="ar-SA" sz="2000" b="0" dirty="0" smtClean="0"/>
                        <a:t>7</a:t>
                      </a:r>
                      <a:endParaRPr lang="ar-EG" sz="2000" b="0" dirty="0"/>
                    </a:p>
                  </a:txBody>
                  <a:tcPr/>
                </a:tc>
                <a:tc>
                  <a:txBody>
                    <a:bodyPr/>
                    <a:lstStyle/>
                    <a:p>
                      <a:pPr algn="ctr" rtl="1"/>
                      <a:r>
                        <a:rPr lang="ar-SA" sz="2000" b="0" dirty="0" smtClean="0">
                          <a:solidFill>
                            <a:schemeClr val="tx1"/>
                          </a:solidFill>
                        </a:rPr>
                        <a:t>- 3.8</a:t>
                      </a:r>
                      <a:endParaRPr lang="ar-EG" sz="2000" b="0" dirty="0">
                        <a:solidFill>
                          <a:schemeClr val="tx1"/>
                        </a:solidFill>
                      </a:endParaRPr>
                    </a:p>
                  </a:txBody>
                  <a:tcPr/>
                </a:tc>
                <a:tc>
                  <a:txBody>
                    <a:bodyPr/>
                    <a:lstStyle/>
                    <a:p>
                      <a:pPr algn="ctr" rtl="1"/>
                      <a:endParaRPr lang="ar-EG" sz="2000" b="0" dirty="0">
                        <a:solidFill>
                          <a:schemeClr val="tx1"/>
                        </a:solidFill>
                      </a:endParaRPr>
                    </a:p>
                  </a:txBody>
                  <a:tcPr/>
                </a:tc>
              </a:tr>
              <a:tr h="370840">
                <a:tc>
                  <a:txBody>
                    <a:bodyPr/>
                    <a:lstStyle/>
                    <a:p>
                      <a:pPr algn="ctr" rtl="1"/>
                      <a:r>
                        <a:rPr lang="ar-SA" sz="2000" b="1" dirty="0" smtClean="0">
                          <a:solidFill>
                            <a:schemeClr val="tx1"/>
                          </a:solidFill>
                        </a:rPr>
                        <a:t>المجموع</a:t>
                      </a:r>
                      <a:endParaRPr lang="ar-EG" sz="2000" b="1" dirty="0">
                        <a:solidFill>
                          <a:schemeClr val="tx1"/>
                        </a:solidFill>
                      </a:endParaRPr>
                    </a:p>
                  </a:txBody>
                  <a:tcPr/>
                </a:tc>
                <a:tc>
                  <a:txBody>
                    <a:bodyPr/>
                    <a:lstStyle/>
                    <a:p>
                      <a:pPr algn="ctr"/>
                      <a:r>
                        <a:rPr lang="ar-SA" sz="2000" b="1" dirty="0" smtClean="0">
                          <a:solidFill>
                            <a:srgbClr val="FF0000"/>
                          </a:solidFill>
                        </a:rPr>
                        <a:t>108</a:t>
                      </a:r>
                      <a:endParaRPr lang="ar-EG" sz="2000" b="1" dirty="0">
                        <a:solidFill>
                          <a:srgbClr val="FF0000"/>
                        </a:solidFill>
                      </a:endParaRPr>
                    </a:p>
                  </a:txBody>
                  <a:tcPr/>
                </a:tc>
                <a:tc>
                  <a:txBody>
                    <a:bodyPr/>
                    <a:lstStyle/>
                    <a:p>
                      <a:pPr algn="ctr" rtl="1"/>
                      <a:r>
                        <a:rPr lang="ar-SA" sz="2000" b="1" dirty="0" smtClean="0">
                          <a:solidFill>
                            <a:schemeClr val="tx1"/>
                          </a:solidFill>
                        </a:rPr>
                        <a:t>صفر</a:t>
                      </a:r>
                      <a:endParaRPr lang="ar-EG" sz="2000" b="1" dirty="0">
                        <a:solidFill>
                          <a:schemeClr val="tx1"/>
                        </a:solidFill>
                      </a:endParaRPr>
                    </a:p>
                  </a:txBody>
                  <a:tcPr/>
                </a:tc>
                <a:tc rowSpan="2">
                  <a:txBody>
                    <a:bodyPr/>
                    <a:lstStyle/>
                    <a:p>
                      <a:pPr algn="ctr" rtl="1"/>
                      <a:r>
                        <a:rPr lang="ar-SA" sz="2000" b="1" dirty="0" smtClean="0">
                          <a:solidFill>
                            <a:prstClr val="black"/>
                          </a:solidFill>
                        </a:rPr>
                        <a:t>مجـ ( س – س</a:t>
                      </a:r>
                      <a:r>
                        <a:rPr lang="ar-SA" sz="2000" b="1" baseline="30000" dirty="0" smtClean="0">
                          <a:solidFill>
                            <a:prstClr val="black"/>
                          </a:solidFill>
                        </a:rPr>
                        <a:t>-</a:t>
                      </a:r>
                      <a:r>
                        <a:rPr lang="ar-SA" sz="2000" b="1" dirty="0" smtClean="0">
                          <a:solidFill>
                            <a:prstClr val="black"/>
                          </a:solidFill>
                        </a:rPr>
                        <a:t>)</a:t>
                      </a:r>
                      <a:r>
                        <a:rPr lang="ar-SA" sz="2000" b="1" baseline="30000" dirty="0" smtClean="0">
                          <a:solidFill>
                            <a:prstClr val="black"/>
                          </a:solidFill>
                        </a:rPr>
                        <a:t>2</a:t>
                      </a:r>
                      <a:r>
                        <a:rPr lang="ar-SA" sz="2000" b="1" dirty="0" smtClean="0">
                          <a:solidFill>
                            <a:prstClr val="black"/>
                          </a:solidFill>
                        </a:rPr>
                        <a:t> </a:t>
                      </a:r>
                    </a:p>
                    <a:p>
                      <a:pPr algn="ctr" rtl="1"/>
                      <a:r>
                        <a:rPr lang="ar-SA" sz="2000" b="1" dirty="0" smtClean="0">
                          <a:solidFill>
                            <a:prstClr val="black"/>
                          </a:solidFill>
                        </a:rPr>
                        <a:t>707.60</a:t>
                      </a:r>
                      <a:endParaRPr lang="ar-EG" sz="2000" b="1" dirty="0">
                        <a:solidFill>
                          <a:srgbClr val="FF0000"/>
                        </a:solidFill>
                      </a:endParaRPr>
                    </a:p>
                  </a:txBody>
                  <a:tcPr/>
                </a:tc>
              </a:tr>
              <a:tr h="370840">
                <a:tc>
                  <a:txBody>
                    <a:bodyPr/>
                    <a:lstStyle/>
                    <a:p>
                      <a:pPr algn="ctr" rtl="1"/>
                      <a:r>
                        <a:rPr lang="ar-SA" sz="2000" b="1" dirty="0" smtClean="0">
                          <a:solidFill>
                            <a:schemeClr val="tx1"/>
                          </a:solidFill>
                        </a:rPr>
                        <a:t>المتوسط</a:t>
                      </a:r>
                      <a:endParaRPr lang="ar-EG" sz="2000" b="1" dirty="0">
                        <a:solidFill>
                          <a:schemeClr val="tx1"/>
                        </a:solidFill>
                      </a:endParaRPr>
                    </a:p>
                  </a:txBody>
                  <a:tcPr/>
                </a:tc>
                <a:tc>
                  <a:txBody>
                    <a:bodyPr/>
                    <a:lstStyle/>
                    <a:p>
                      <a:r>
                        <a:rPr lang="ar-SA" sz="2000" b="1" dirty="0" smtClean="0">
                          <a:solidFill>
                            <a:prstClr val="black"/>
                          </a:solidFill>
                        </a:rPr>
                        <a:t>س</a:t>
                      </a:r>
                      <a:r>
                        <a:rPr lang="ar-SA" sz="2000" b="1" baseline="30000" dirty="0" smtClean="0">
                          <a:solidFill>
                            <a:prstClr val="black"/>
                          </a:solidFill>
                        </a:rPr>
                        <a:t>- </a:t>
                      </a:r>
                      <a:r>
                        <a:rPr lang="ar-SA" sz="2000" b="1" baseline="0" dirty="0" smtClean="0">
                          <a:solidFill>
                            <a:prstClr val="black"/>
                          </a:solidFill>
                        </a:rPr>
                        <a:t>= 10.8 </a:t>
                      </a:r>
                      <a:endParaRPr lang="ar-EG" sz="2000" b="1" baseline="0" dirty="0"/>
                    </a:p>
                  </a:txBody>
                  <a:tcPr/>
                </a:tc>
                <a:tc>
                  <a:txBody>
                    <a:bodyPr/>
                    <a:lstStyle/>
                    <a:p>
                      <a:pPr algn="ctr" rtl="1"/>
                      <a:endParaRPr lang="ar-EG" sz="2000" b="1" dirty="0">
                        <a:solidFill>
                          <a:schemeClr val="tx1"/>
                        </a:solidFill>
                      </a:endParaRPr>
                    </a:p>
                  </a:txBody>
                  <a:tcPr/>
                </a:tc>
                <a:tc vMerge="1">
                  <a:txBody>
                    <a:bodyPr/>
                    <a:lstStyle/>
                    <a:p>
                      <a:pPr algn="ctr" rtl="1"/>
                      <a:endParaRPr lang="ar-EG" sz="1850" b="1" dirty="0">
                        <a:solidFill>
                          <a:schemeClr val="tx1"/>
                        </a:solidFill>
                      </a:endParaRPr>
                    </a:p>
                  </a:txBody>
                  <a:tcPr/>
                </a:tc>
              </a:tr>
            </a:tbl>
          </a:graphicData>
        </a:graphic>
      </p:graphicFrame>
    </p:spTree>
    <p:extLst>
      <p:ext uri="{BB962C8B-B14F-4D97-AF65-F5344CB8AC3E}">
        <p14:creationId xmlns:p14="http://schemas.microsoft.com/office/powerpoint/2010/main" val="922922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10652"/>
            <a:ext cx="9906000" cy="5262979"/>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just"/>
            <a:r>
              <a:rPr lang="ar-SA" sz="2800" dirty="0" smtClean="0">
                <a:solidFill>
                  <a:prstClr val="black"/>
                </a:solidFill>
              </a:rPr>
              <a:t>ويلاحظ أن حساب الانحراف المعياري بالطريقة السابقة يحتاج </a:t>
            </a:r>
            <a:r>
              <a:rPr lang="ar-SA" sz="2800" dirty="0" smtClean="0">
                <a:solidFill>
                  <a:prstClr val="black"/>
                </a:solidFill>
              </a:rPr>
              <a:t>لعمليات </a:t>
            </a:r>
            <a:r>
              <a:rPr lang="ar-SA" sz="2800" dirty="0" smtClean="0">
                <a:solidFill>
                  <a:prstClr val="black"/>
                </a:solidFill>
              </a:rPr>
              <a:t>حسابية كثيرة، وخاصة اذا كان عدد المفردات كبير، كذلك اذا ما احتوى الوسط الحسابي على كسور، مما ينجم عنه احتواء الانحرافات على كسور أيضاً، ومن ثم صعوبة حساب مربعاتها، لذلك </a:t>
            </a:r>
            <a:r>
              <a:rPr lang="ar-SA" sz="2800" dirty="0" smtClean="0">
                <a:solidFill>
                  <a:prstClr val="black"/>
                </a:solidFill>
              </a:rPr>
              <a:t>من </a:t>
            </a:r>
            <a:r>
              <a:rPr lang="ar-SA" sz="2800" dirty="0" smtClean="0">
                <a:solidFill>
                  <a:prstClr val="black"/>
                </a:solidFill>
              </a:rPr>
              <a:t>الأفضل أن نستخدم صيغة أخرى لا تتضمن هذه العمليات الحسابية، وهى كالتالي:</a:t>
            </a:r>
          </a:p>
          <a:p>
            <a:pPr algn="just"/>
            <a:r>
              <a:rPr lang="ar-SA" sz="2800" dirty="0" smtClean="0">
                <a:solidFill>
                  <a:prstClr val="black"/>
                </a:solidFill>
              </a:rPr>
              <a:t>1- نحسب مربعات القيم (س) فنحصل على (س)</a:t>
            </a:r>
            <a:r>
              <a:rPr lang="ar-SA" sz="2800" baseline="30000" dirty="0" smtClean="0">
                <a:solidFill>
                  <a:prstClr val="black"/>
                </a:solidFill>
              </a:rPr>
              <a:t>2</a:t>
            </a:r>
            <a:r>
              <a:rPr lang="ar-SA" sz="2800" dirty="0" smtClean="0">
                <a:solidFill>
                  <a:prstClr val="black"/>
                </a:solidFill>
              </a:rPr>
              <a:t> .</a:t>
            </a:r>
          </a:p>
          <a:p>
            <a:pPr algn="just"/>
            <a:r>
              <a:rPr lang="ar-SA" sz="2800" dirty="0" smtClean="0">
                <a:solidFill>
                  <a:prstClr val="black"/>
                </a:solidFill>
              </a:rPr>
              <a:t>2- نجمع القيم فنحصل على : مجـ س ، ونجمع مربعات القيم فنحصل على مجـ </a:t>
            </a:r>
            <a:r>
              <a:rPr lang="ar-SA" sz="2800" dirty="0">
                <a:solidFill>
                  <a:prstClr val="black"/>
                </a:solidFill>
              </a:rPr>
              <a:t>(س)</a:t>
            </a:r>
            <a:r>
              <a:rPr lang="ar-SA" sz="2800" baseline="30000" dirty="0">
                <a:solidFill>
                  <a:prstClr val="black"/>
                </a:solidFill>
              </a:rPr>
              <a:t>2</a:t>
            </a:r>
            <a:r>
              <a:rPr lang="ar-SA" sz="2800" dirty="0">
                <a:solidFill>
                  <a:prstClr val="black"/>
                </a:solidFill>
              </a:rPr>
              <a:t> </a:t>
            </a:r>
            <a:r>
              <a:rPr lang="ar-SA" sz="2800" dirty="0" smtClean="0">
                <a:solidFill>
                  <a:prstClr val="black"/>
                </a:solidFill>
              </a:rPr>
              <a:t>.</a:t>
            </a:r>
          </a:p>
          <a:p>
            <a:pPr algn="just"/>
            <a:endParaRPr lang="ar-SA" sz="2800" dirty="0">
              <a:solidFill>
                <a:prstClr val="black"/>
              </a:solidFill>
            </a:endParaRPr>
          </a:p>
          <a:p>
            <a:pPr algn="ctr"/>
            <a:r>
              <a:rPr lang="ar-SA" sz="2800" dirty="0" smtClean="0">
                <a:solidFill>
                  <a:prstClr val="black"/>
                </a:solidFill>
              </a:rPr>
              <a:t>ع =     ( مج س</a:t>
            </a:r>
            <a:r>
              <a:rPr lang="ar-SA" sz="2800" baseline="30000" dirty="0" smtClean="0">
                <a:solidFill>
                  <a:prstClr val="black"/>
                </a:solidFill>
              </a:rPr>
              <a:t>2</a:t>
            </a:r>
            <a:r>
              <a:rPr lang="ar-SA" sz="2800" dirty="0" smtClean="0">
                <a:solidFill>
                  <a:prstClr val="black"/>
                </a:solidFill>
              </a:rPr>
              <a:t> / ن) – (مجـ س/ن)</a:t>
            </a:r>
            <a:r>
              <a:rPr lang="ar-SA" sz="2800" baseline="30000" dirty="0" smtClean="0">
                <a:solidFill>
                  <a:prstClr val="black"/>
                </a:solidFill>
              </a:rPr>
              <a:t>2</a:t>
            </a:r>
            <a:endParaRPr lang="ar-SA" sz="2800" dirty="0" smtClean="0">
              <a:solidFill>
                <a:prstClr val="black"/>
              </a:solidFill>
            </a:endParaRPr>
          </a:p>
          <a:p>
            <a:pPr algn="ctr"/>
            <a:r>
              <a:rPr lang="ar-SA" sz="2800" dirty="0" smtClean="0">
                <a:solidFill>
                  <a:prstClr val="black"/>
                </a:solidFill>
              </a:rPr>
              <a:t>واذا ما طبقنا المعادلة الجديدة على المثال السابق سنجد أن</a:t>
            </a:r>
          </a:p>
          <a:p>
            <a:pPr algn="ctr"/>
            <a:endParaRPr lang="ar-SA" sz="2800" dirty="0">
              <a:solidFill>
                <a:prstClr val="black"/>
              </a:solidFill>
            </a:endParaRPr>
          </a:p>
          <a:p>
            <a:pPr algn="ctr"/>
            <a:r>
              <a:rPr lang="ar-SA" sz="2800" dirty="0">
                <a:solidFill>
                  <a:prstClr val="black"/>
                </a:solidFill>
              </a:rPr>
              <a:t>ع =     ( </a:t>
            </a:r>
            <a:r>
              <a:rPr lang="ar-SA" sz="2800" dirty="0" smtClean="0">
                <a:solidFill>
                  <a:prstClr val="black"/>
                </a:solidFill>
              </a:rPr>
              <a:t>1874/ 10) </a:t>
            </a:r>
            <a:r>
              <a:rPr lang="ar-SA" sz="2800" dirty="0">
                <a:solidFill>
                  <a:prstClr val="black"/>
                </a:solidFill>
              </a:rPr>
              <a:t>– </a:t>
            </a:r>
            <a:r>
              <a:rPr lang="ar-SA" sz="2800" dirty="0" smtClean="0">
                <a:solidFill>
                  <a:prstClr val="black"/>
                </a:solidFill>
              </a:rPr>
              <a:t>(10/108)</a:t>
            </a:r>
            <a:r>
              <a:rPr lang="ar-SA" sz="2800" baseline="30000" dirty="0" smtClean="0">
                <a:solidFill>
                  <a:prstClr val="black"/>
                </a:solidFill>
              </a:rPr>
              <a:t>2 </a:t>
            </a:r>
            <a:r>
              <a:rPr lang="ar-SA" sz="2800" dirty="0" smtClean="0">
                <a:solidFill>
                  <a:prstClr val="black"/>
                </a:solidFill>
              </a:rPr>
              <a:t>= 8.4 وهى نفس النتيجة السابقة</a:t>
            </a:r>
            <a:endParaRPr lang="ar-SA" sz="2800" dirty="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والانتشار ....................( </a:t>
            </a:r>
            <a:r>
              <a:rPr lang="ar-SA" sz="2800" b="1" spc="-150" dirty="0">
                <a:solidFill>
                  <a:srgbClr val="002060"/>
                </a:solidFill>
                <a:latin typeface="ae_AlMateen" pitchFamily="2" charset="-78"/>
                <a:cs typeface="ae_AlMateen" pitchFamily="2" charset="-78"/>
              </a:rPr>
              <a:t>الانحراف المعياري </a:t>
            </a:r>
            <a:r>
              <a:rPr lang="en-US" sz="2800" b="1" spc="-150" dirty="0">
                <a:solidFill>
                  <a:srgbClr val="002060"/>
                </a:solidFill>
                <a:latin typeface="ae_AlMateen" pitchFamily="2" charset="-78"/>
                <a:cs typeface="ae_AlMateen" pitchFamily="2" charset="-78"/>
              </a:rPr>
              <a:t>Standard  Deviation</a:t>
            </a:r>
            <a:r>
              <a:rPr lang="ar-SA" sz="2800" b="1" spc="-150" dirty="0">
                <a:solidFill>
                  <a:schemeClr val="tx1"/>
                </a:solidFill>
                <a:latin typeface="ae_AlMateen" pitchFamily="2" charset="-78"/>
                <a:cs typeface="ae_AlMateen" pitchFamily="2" charset="-78"/>
              </a:rPr>
              <a:t>)............................ </a:t>
            </a:r>
            <a:r>
              <a:rPr lang="en-US" sz="2800" b="1" spc="-150" dirty="0">
                <a:solidFill>
                  <a:schemeClr val="tx1"/>
                </a:solidFill>
                <a:latin typeface="ae_AlMateen" pitchFamily="2" charset="-78"/>
                <a:cs typeface="ae_AlMateen" pitchFamily="2" charset="-78"/>
              </a:rPr>
              <a:t>Dispersion</a:t>
            </a:r>
            <a:endParaRPr lang="ar-EG" sz="2800" b="1" dirty="0">
              <a:solidFill>
                <a:schemeClr val="tx1"/>
              </a:solidFill>
            </a:endParaRPr>
          </a:p>
        </p:txBody>
      </p:sp>
      <p:grpSp>
        <p:nvGrpSpPr>
          <p:cNvPr id="5" name="Group 4"/>
          <p:cNvGrpSpPr/>
          <p:nvPr/>
        </p:nvGrpSpPr>
        <p:grpSpPr>
          <a:xfrm>
            <a:off x="2590800" y="4184650"/>
            <a:ext cx="3886200" cy="539750"/>
            <a:chOff x="3048000" y="1524000"/>
            <a:chExt cx="2971800" cy="539750"/>
          </a:xfrm>
        </p:grpSpPr>
        <p:cxnSp>
          <p:nvCxnSpPr>
            <p:cNvPr id="6" name="Elbow Connector 5"/>
            <p:cNvCxnSpPr/>
            <p:nvPr/>
          </p:nvCxnSpPr>
          <p:spPr>
            <a:xfrm>
              <a:off x="3048000" y="1524000"/>
              <a:ext cx="2819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Elbow Connector 6"/>
            <p:cNvCxnSpPr/>
            <p:nvPr/>
          </p:nvCxnSpPr>
          <p:spPr>
            <a:xfrm rot="5400000">
              <a:off x="5600700" y="1790700"/>
              <a:ext cx="533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867400" y="1752600"/>
              <a:ext cx="152400" cy="30480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4419600" y="5403850"/>
            <a:ext cx="3886200" cy="539750"/>
            <a:chOff x="3048000" y="1524000"/>
            <a:chExt cx="2971800" cy="539750"/>
          </a:xfrm>
        </p:grpSpPr>
        <p:cxnSp>
          <p:nvCxnSpPr>
            <p:cNvPr id="10" name="Elbow Connector 9"/>
            <p:cNvCxnSpPr/>
            <p:nvPr/>
          </p:nvCxnSpPr>
          <p:spPr>
            <a:xfrm>
              <a:off x="3048000" y="1524000"/>
              <a:ext cx="2819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Elbow Connector 10"/>
            <p:cNvCxnSpPr/>
            <p:nvPr/>
          </p:nvCxnSpPr>
          <p:spPr>
            <a:xfrm rot="5400000">
              <a:off x="5600700" y="1790700"/>
              <a:ext cx="533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867400" y="1752600"/>
              <a:ext cx="152400" cy="30480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001375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011968556"/>
              </p:ext>
            </p:extLst>
          </p:nvPr>
        </p:nvGraphicFramePr>
        <p:xfrm>
          <a:off x="941294" y="152400"/>
          <a:ext cx="8139280" cy="5151120"/>
        </p:xfrm>
        <a:graphic>
          <a:graphicData uri="http://schemas.openxmlformats.org/drawingml/2006/table">
            <a:tbl>
              <a:tblPr rtl="1" firstRow="1" bandRow="1">
                <a:tableStyleId>{5C22544A-7EE6-4342-B048-85BDC9FD1C3A}</a:tableStyleId>
              </a:tblPr>
              <a:tblGrid>
                <a:gridCol w="1765617"/>
                <a:gridCol w="2684687"/>
                <a:gridCol w="3688976"/>
              </a:tblGrid>
              <a:tr h="370840">
                <a:tc gridSpan="3">
                  <a:txBody>
                    <a:bodyPr/>
                    <a:lstStyle/>
                    <a:p>
                      <a:pPr algn="ctr" rtl="1"/>
                      <a:r>
                        <a:rPr lang="ar-SA" sz="2000" b="1" baseline="0" dirty="0" smtClean="0">
                          <a:solidFill>
                            <a:schemeClr val="tx1"/>
                          </a:solidFill>
                        </a:rPr>
                        <a:t>الطريقة الثانية لاستخراج الانحراف المعياري لعدد الأيام المطيرة لبعض مدن المملكة عام 1972.</a:t>
                      </a:r>
                      <a:endParaRPr lang="ar-EG" sz="2000" b="1" dirty="0">
                        <a:solidFill>
                          <a:schemeClr val="tx1"/>
                        </a:solidFill>
                      </a:endParaRPr>
                    </a:p>
                  </a:txBody>
                  <a:tcPr/>
                </a:tc>
                <a:tc hMerge="1">
                  <a:txBody>
                    <a:bodyPr/>
                    <a:lstStyle/>
                    <a:p>
                      <a:pPr rtl="1"/>
                      <a:endParaRPr lang="ar-EG"/>
                    </a:p>
                  </a:txBody>
                  <a:tcPr/>
                </a:tc>
                <a:tc hMerge="1">
                  <a:txBody>
                    <a:bodyPr/>
                    <a:lstStyle/>
                    <a:p>
                      <a:pPr rtl="1"/>
                      <a:endParaRPr lang="ar-EG"/>
                    </a:p>
                  </a:txBody>
                  <a:tcPr/>
                </a:tc>
              </a:tr>
              <a:tr h="370840">
                <a:tc>
                  <a:txBody>
                    <a:bodyPr/>
                    <a:lstStyle/>
                    <a:p>
                      <a:pPr algn="ctr" rtl="1"/>
                      <a:r>
                        <a:rPr lang="ar-SA" sz="1850" b="1" dirty="0" smtClean="0">
                          <a:solidFill>
                            <a:schemeClr val="tx1"/>
                          </a:solidFill>
                        </a:rPr>
                        <a:t>المنطقة</a:t>
                      </a:r>
                      <a:endParaRPr lang="ar-EG" sz="1850" b="1" dirty="0">
                        <a:solidFill>
                          <a:schemeClr val="tx1"/>
                        </a:solidFill>
                      </a:endParaRPr>
                    </a:p>
                  </a:txBody>
                  <a:tcPr/>
                </a:tc>
                <a:tc>
                  <a:txBody>
                    <a:bodyPr/>
                    <a:lstStyle/>
                    <a:p>
                      <a:pPr algn="ctr"/>
                      <a:r>
                        <a:rPr lang="ar-SA" sz="1800" b="1" dirty="0" smtClean="0">
                          <a:solidFill>
                            <a:schemeClr val="tx1"/>
                          </a:solidFill>
                        </a:rPr>
                        <a:t>س</a:t>
                      </a:r>
                      <a:endParaRPr lang="ar-EG" b="1" dirty="0">
                        <a:solidFill>
                          <a:schemeClr val="tx1"/>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1" dirty="0" smtClean="0">
                          <a:solidFill>
                            <a:prstClr val="black"/>
                          </a:solidFill>
                        </a:rPr>
                        <a:t>( س</a:t>
                      </a:r>
                      <a:r>
                        <a:rPr lang="ar-SA" sz="2000" b="1" baseline="30000" dirty="0" smtClean="0">
                          <a:solidFill>
                            <a:prstClr val="black"/>
                          </a:solidFill>
                        </a:rPr>
                        <a:t>2</a:t>
                      </a:r>
                      <a:r>
                        <a:rPr lang="ar-SA" sz="2000" b="1" dirty="0" smtClean="0">
                          <a:solidFill>
                            <a:prstClr val="black"/>
                          </a:solidFill>
                        </a:rPr>
                        <a:t>)</a:t>
                      </a:r>
                      <a:endParaRPr lang="ar-EG" sz="1850" b="1" dirty="0" smtClean="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الوجه</a:t>
                      </a:r>
                      <a:endParaRPr lang="ar-EG" sz="2000" b="0" dirty="0" smtClean="0">
                        <a:solidFill>
                          <a:schemeClr val="tx1"/>
                        </a:solidFill>
                      </a:endParaRPr>
                    </a:p>
                  </a:txBody>
                  <a:tcPr/>
                </a:tc>
                <a:tc>
                  <a:txBody>
                    <a:bodyPr/>
                    <a:lstStyle/>
                    <a:p>
                      <a:pPr algn="ctr"/>
                      <a:r>
                        <a:rPr lang="ar-SA" sz="2000" b="0" dirty="0" smtClean="0"/>
                        <a:t>1</a:t>
                      </a:r>
                      <a:endParaRPr lang="ar-EG" sz="2000" b="0" dirty="0"/>
                    </a:p>
                  </a:txBody>
                  <a:tcPr/>
                </a:tc>
                <a:tc>
                  <a:txBody>
                    <a:bodyPr/>
                    <a:lstStyle/>
                    <a:p>
                      <a:pPr algn="ctr" rtl="1"/>
                      <a:r>
                        <a:rPr lang="ar-SA" sz="2000" b="0" dirty="0" smtClean="0">
                          <a:solidFill>
                            <a:schemeClr val="tx1"/>
                          </a:solidFill>
                        </a:rPr>
                        <a:t>2</a:t>
                      </a:r>
                      <a:endParaRPr lang="ar-EG" sz="20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جدة</a:t>
                      </a:r>
                      <a:endParaRPr lang="ar-EG" sz="2000" b="0" dirty="0" smtClean="0">
                        <a:solidFill>
                          <a:schemeClr val="tx1"/>
                        </a:solidFill>
                      </a:endParaRPr>
                    </a:p>
                  </a:txBody>
                  <a:tcPr/>
                </a:tc>
                <a:tc>
                  <a:txBody>
                    <a:bodyPr/>
                    <a:lstStyle/>
                    <a:p>
                      <a:pPr algn="ctr"/>
                      <a:r>
                        <a:rPr lang="ar-SA" sz="2000" b="0" dirty="0" smtClean="0"/>
                        <a:t>7</a:t>
                      </a:r>
                      <a:endParaRPr lang="ar-EG" sz="2000" b="0" dirty="0"/>
                    </a:p>
                  </a:txBody>
                  <a:tcPr/>
                </a:tc>
                <a:tc>
                  <a:txBody>
                    <a:bodyPr/>
                    <a:lstStyle/>
                    <a:p>
                      <a:pPr algn="ctr" rtl="1"/>
                      <a:r>
                        <a:rPr lang="ar-SA" sz="2000" b="0" dirty="0" smtClean="0">
                          <a:solidFill>
                            <a:schemeClr val="tx1"/>
                          </a:solidFill>
                        </a:rPr>
                        <a:t>49</a:t>
                      </a:r>
                      <a:endParaRPr lang="ar-EG" sz="20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تبوك</a:t>
                      </a:r>
                      <a:endParaRPr lang="ar-EG" sz="2000" b="0" dirty="0" smtClean="0">
                        <a:solidFill>
                          <a:schemeClr val="tx1"/>
                        </a:solidFill>
                      </a:endParaRPr>
                    </a:p>
                  </a:txBody>
                  <a:tcPr/>
                </a:tc>
                <a:tc>
                  <a:txBody>
                    <a:bodyPr/>
                    <a:lstStyle/>
                    <a:p>
                      <a:pPr algn="ctr"/>
                      <a:r>
                        <a:rPr lang="ar-SA" sz="2000" b="0" dirty="0" smtClean="0"/>
                        <a:t>2</a:t>
                      </a:r>
                      <a:endParaRPr lang="ar-EG" sz="2000" b="0" dirty="0"/>
                    </a:p>
                  </a:txBody>
                  <a:tcPr/>
                </a:tc>
                <a:tc>
                  <a:txBody>
                    <a:bodyPr/>
                    <a:lstStyle/>
                    <a:p>
                      <a:pPr algn="ctr" rtl="1"/>
                      <a:r>
                        <a:rPr lang="ar-SA" sz="2000" b="0" dirty="0" smtClean="0">
                          <a:solidFill>
                            <a:schemeClr val="tx1"/>
                          </a:solidFill>
                        </a:rPr>
                        <a:t>4</a:t>
                      </a:r>
                      <a:endParaRPr lang="ar-EG" sz="20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i="1" dirty="0" smtClean="0">
                          <a:solidFill>
                            <a:schemeClr val="tx1"/>
                          </a:solidFill>
                        </a:rPr>
                        <a:t>المدينة</a:t>
                      </a:r>
                      <a:endParaRPr lang="ar-EG" sz="2000" b="0" i="1" dirty="0" smtClean="0">
                        <a:solidFill>
                          <a:schemeClr val="tx1"/>
                        </a:solidFill>
                      </a:endParaRPr>
                    </a:p>
                  </a:txBody>
                  <a:tcPr/>
                </a:tc>
                <a:tc>
                  <a:txBody>
                    <a:bodyPr/>
                    <a:lstStyle/>
                    <a:p>
                      <a:pPr algn="ctr"/>
                      <a:r>
                        <a:rPr lang="ar-SA" sz="2000" b="0" dirty="0" smtClean="0"/>
                        <a:t>2</a:t>
                      </a:r>
                      <a:endParaRPr lang="ar-EG" sz="2000" b="0" dirty="0"/>
                    </a:p>
                  </a:txBody>
                  <a:tcPr/>
                </a:tc>
                <a:tc>
                  <a:txBody>
                    <a:bodyPr/>
                    <a:lstStyle/>
                    <a:p>
                      <a:pPr algn="ctr" rtl="1"/>
                      <a:r>
                        <a:rPr lang="ar-SA" sz="2000" b="0" i="1" dirty="0" smtClean="0">
                          <a:solidFill>
                            <a:schemeClr val="tx1"/>
                          </a:solidFill>
                        </a:rPr>
                        <a:t>4</a:t>
                      </a:r>
                      <a:endParaRPr lang="ar-EG" sz="2000" b="0" i="1"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الطائف</a:t>
                      </a:r>
                      <a:endParaRPr lang="ar-EG" sz="2000" b="0" dirty="0" smtClean="0">
                        <a:solidFill>
                          <a:schemeClr val="tx1"/>
                        </a:solidFill>
                      </a:endParaRPr>
                    </a:p>
                  </a:txBody>
                  <a:tcPr/>
                </a:tc>
                <a:tc>
                  <a:txBody>
                    <a:bodyPr/>
                    <a:lstStyle/>
                    <a:p>
                      <a:pPr algn="ctr"/>
                      <a:r>
                        <a:rPr lang="ar-SA" sz="2000" b="0" dirty="0" smtClean="0"/>
                        <a:t>23</a:t>
                      </a:r>
                      <a:endParaRPr lang="ar-EG" sz="2000" b="0" dirty="0"/>
                    </a:p>
                  </a:txBody>
                  <a:tcPr/>
                </a:tc>
                <a:tc>
                  <a:txBody>
                    <a:bodyPr/>
                    <a:lstStyle/>
                    <a:p>
                      <a:pPr algn="ctr" rtl="1"/>
                      <a:r>
                        <a:rPr lang="ar-SA" sz="2000" b="0" dirty="0" smtClean="0">
                          <a:solidFill>
                            <a:schemeClr val="tx1"/>
                          </a:solidFill>
                        </a:rPr>
                        <a:t>529</a:t>
                      </a:r>
                      <a:endParaRPr lang="ar-EG" sz="20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خميس مشيط</a:t>
                      </a:r>
                      <a:endParaRPr lang="ar-EG" sz="2000" b="0" dirty="0" smtClean="0">
                        <a:solidFill>
                          <a:schemeClr val="tx1"/>
                        </a:solidFill>
                      </a:endParaRPr>
                    </a:p>
                  </a:txBody>
                  <a:tcPr/>
                </a:tc>
                <a:tc>
                  <a:txBody>
                    <a:bodyPr/>
                    <a:lstStyle/>
                    <a:p>
                      <a:pPr algn="ctr"/>
                      <a:r>
                        <a:rPr lang="ar-SA" sz="2000" b="0" dirty="0" smtClean="0"/>
                        <a:t>27</a:t>
                      </a:r>
                      <a:endParaRPr lang="ar-EG" sz="2000" b="0" dirty="0"/>
                    </a:p>
                  </a:txBody>
                  <a:tcPr/>
                </a:tc>
                <a:tc>
                  <a:txBody>
                    <a:bodyPr/>
                    <a:lstStyle/>
                    <a:p>
                      <a:pPr algn="ctr" rtl="1"/>
                      <a:r>
                        <a:rPr lang="ar-SA" sz="2000" b="0" dirty="0" smtClean="0">
                          <a:solidFill>
                            <a:schemeClr val="tx1"/>
                          </a:solidFill>
                        </a:rPr>
                        <a:t>729</a:t>
                      </a:r>
                      <a:endParaRPr lang="ar-EG" sz="20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حائل</a:t>
                      </a:r>
                      <a:endParaRPr lang="ar-EG" sz="2000" b="0" dirty="0" smtClean="0">
                        <a:solidFill>
                          <a:schemeClr val="tx1"/>
                        </a:solidFill>
                      </a:endParaRPr>
                    </a:p>
                  </a:txBody>
                  <a:tcPr/>
                </a:tc>
                <a:tc>
                  <a:txBody>
                    <a:bodyPr/>
                    <a:lstStyle/>
                    <a:p>
                      <a:pPr algn="ctr"/>
                      <a:r>
                        <a:rPr lang="ar-SA" sz="2000" b="0" dirty="0" smtClean="0"/>
                        <a:t>12</a:t>
                      </a:r>
                      <a:endParaRPr lang="ar-EG" sz="2000" b="0" dirty="0"/>
                    </a:p>
                  </a:txBody>
                  <a:tcPr/>
                </a:tc>
                <a:tc>
                  <a:txBody>
                    <a:bodyPr/>
                    <a:lstStyle/>
                    <a:p>
                      <a:pPr algn="ctr" rtl="1"/>
                      <a:r>
                        <a:rPr lang="ar-SA" sz="2000" b="0" i="1" dirty="0" smtClean="0">
                          <a:solidFill>
                            <a:schemeClr val="tx1"/>
                          </a:solidFill>
                        </a:rPr>
                        <a:t>144</a:t>
                      </a:r>
                      <a:endParaRPr lang="ar-EG" sz="2000" b="0" i="1"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i="1" dirty="0" smtClean="0">
                          <a:solidFill>
                            <a:schemeClr val="tx1"/>
                          </a:solidFill>
                        </a:rPr>
                        <a:t>القصيم</a:t>
                      </a:r>
                      <a:endParaRPr lang="ar-EG" sz="2000" b="0" i="1" dirty="0" smtClean="0">
                        <a:solidFill>
                          <a:schemeClr val="tx1"/>
                        </a:solidFill>
                      </a:endParaRPr>
                    </a:p>
                  </a:txBody>
                  <a:tcPr/>
                </a:tc>
                <a:tc>
                  <a:txBody>
                    <a:bodyPr/>
                    <a:lstStyle/>
                    <a:p>
                      <a:pPr algn="ctr"/>
                      <a:r>
                        <a:rPr lang="ar-SA" sz="2000" b="0" dirty="0" smtClean="0"/>
                        <a:t>13</a:t>
                      </a:r>
                      <a:endParaRPr lang="ar-EG" sz="2000" b="0" dirty="0"/>
                    </a:p>
                  </a:txBody>
                  <a:tcPr/>
                </a:tc>
                <a:tc>
                  <a:txBody>
                    <a:bodyPr/>
                    <a:lstStyle/>
                    <a:p>
                      <a:pPr algn="ctr" rtl="1"/>
                      <a:r>
                        <a:rPr lang="ar-SA" sz="2000" b="0" dirty="0" smtClean="0">
                          <a:solidFill>
                            <a:schemeClr val="tx1"/>
                          </a:solidFill>
                        </a:rPr>
                        <a:t>169</a:t>
                      </a:r>
                      <a:endParaRPr lang="ar-EG" sz="20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الرياض</a:t>
                      </a:r>
                      <a:endParaRPr lang="ar-EG" sz="2000" b="0" dirty="0" smtClean="0">
                        <a:solidFill>
                          <a:schemeClr val="tx1"/>
                        </a:solidFill>
                      </a:endParaRPr>
                    </a:p>
                  </a:txBody>
                  <a:tcPr/>
                </a:tc>
                <a:tc>
                  <a:txBody>
                    <a:bodyPr/>
                    <a:lstStyle/>
                    <a:p>
                      <a:pPr algn="ctr"/>
                      <a:r>
                        <a:rPr lang="ar-SA" sz="2000" b="0" dirty="0" smtClean="0"/>
                        <a:t>14</a:t>
                      </a:r>
                      <a:endParaRPr lang="ar-EG" sz="2000" b="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196</a:t>
                      </a:r>
                      <a:endParaRPr lang="ar-EG" sz="2000" b="0" dirty="0" smtClean="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000" b="0" dirty="0" smtClean="0">
                          <a:solidFill>
                            <a:schemeClr val="tx1"/>
                          </a:solidFill>
                        </a:rPr>
                        <a:t>الظهران</a:t>
                      </a:r>
                      <a:endParaRPr lang="ar-EG" sz="2000" b="0" dirty="0" smtClean="0">
                        <a:solidFill>
                          <a:schemeClr val="tx1"/>
                        </a:solidFill>
                      </a:endParaRPr>
                    </a:p>
                  </a:txBody>
                  <a:tcPr/>
                </a:tc>
                <a:tc>
                  <a:txBody>
                    <a:bodyPr/>
                    <a:lstStyle/>
                    <a:p>
                      <a:pPr algn="ctr"/>
                      <a:r>
                        <a:rPr lang="ar-SA" sz="2000" b="0" dirty="0" smtClean="0"/>
                        <a:t>7</a:t>
                      </a:r>
                      <a:endParaRPr lang="ar-EG" sz="2000" b="0" dirty="0"/>
                    </a:p>
                  </a:txBody>
                  <a:tcPr/>
                </a:tc>
                <a:tc>
                  <a:txBody>
                    <a:bodyPr/>
                    <a:lstStyle/>
                    <a:p>
                      <a:pPr algn="ctr" rtl="1"/>
                      <a:r>
                        <a:rPr lang="ar-SA" sz="2000" b="0" dirty="0" smtClean="0">
                          <a:solidFill>
                            <a:schemeClr val="tx1"/>
                          </a:solidFill>
                        </a:rPr>
                        <a:t>49</a:t>
                      </a:r>
                      <a:endParaRPr lang="ar-EG" sz="2000" b="0" dirty="0">
                        <a:solidFill>
                          <a:schemeClr val="tx1"/>
                        </a:solidFill>
                      </a:endParaRPr>
                    </a:p>
                  </a:txBody>
                  <a:tcPr/>
                </a:tc>
              </a:tr>
              <a:tr h="370840">
                <a:tc>
                  <a:txBody>
                    <a:bodyPr/>
                    <a:lstStyle/>
                    <a:p>
                      <a:pPr algn="ctr" rtl="1"/>
                      <a:r>
                        <a:rPr lang="ar-SA" sz="2000" b="1" dirty="0" smtClean="0">
                          <a:solidFill>
                            <a:schemeClr val="tx1"/>
                          </a:solidFill>
                        </a:rPr>
                        <a:t>المجموع</a:t>
                      </a:r>
                      <a:endParaRPr lang="ar-EG" sz="2000" b="1" dirty="0">
                        <a:solidFill>
                          <a:schemeClr val="tx1"/>
                        </a:solidFill>
                      </a:endParaRPr>
                    </a:p>
                  </a:txBody>
                  <a:tcPr/>
                </a:tc>
                <a:tc>
                  <a:txBody>
                    <a:bodyPr/>
                    <a:lstStyle/>
                    <a:p>
                      <a:pPr algn="ctr"/>
                      <a:r>
                        <a:rPr lang="ar-SA" sz="2000" b="1" dirty="0" smtClean="0">
                          <a:solidFill>
                            <a:srgbClr val="FF0000"/>
                          </a:solidFill>
                        </a:rPr>
                        <a:t>108</a:t>
                      </a:r>
                      <a:endParaRPr lang="ar-EG" sz="2000" b="1" dirty="0">
                        <a:solidFill>
                          <a:srgbClr val="FF0000"/>
                        </a:solidFill>
                      </a:endParaRPr>
                    </a:p>
                  </a:txBody>
                  <a:tcPr/>
                </a:tc>
                <a:tc>
                  <a:txBody>
                    <a:bodyPr/>
                    <a:lstStyle/>
                    <a:p>
                      <a:pPr algn="ctr" rtl="1"/>
                      <a:r>
                        <a:rPr lang="ar-SA" sz="2000" b="1" dirty="0" smtClean="0">
                          <a:solidFill>
                            <a:srgbClr val="FF0000"/>
                          </a:solidFill>
                        </a:rPr>
                        <a:t>1847</a:t>
                      </a:r>
                      <a:endParaRPr lang="ar-EG" sz="2000" b="1" dirty="0">
                        <a:solidFill>
                          <a:srgbClr val="FF0000"/>
                        </a:solidFill>
                      </a:endParaRPr>
                    </a:p>
                  </a:txBody>
                  <a:tcPr/>
                </a:tc>
              </a:tr>
            </a:tbl>
          </a:graphicData>
        </a:graphic>
      </p:graphicFrame>
    </p:spTree>
    <p:extLst>
      <p:ext uri="{BB962C8B-B14F-4D97-AF65-F5344CB8AC3E}">
        <p14:creationId xmlns:p14="http://schemas.microsoft.com/office/powerpoint/2010/main" val="26057665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10652"/>
            <a:ext cx="9906000" cy="5970865"/>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just"/>
            <a:r>
              <a:rPr lang="ar-SA" sz="2600" dirty="0" smtClean="0">
                <a:solidFill>
                  <a:srgbClr val="FF0000"/>
                </a:solidFill>
              </a:rPr>
              <a:t>في حالة اذا ما اردنا إيجاد الانحراف المعياري من بيانات مبوبة، في جداول تكرارية، فإننا نلجأ إلى الخطوات التالية:</a:t>
            </a:r>
          </a:p>
          <a:p>
            <a:pPr algn="just"/>
            <a:r>
              <a:rPr lang="ar-SA" sz="2600" dirty="0" smtClean="0">
                <a:solidFill>
                  <a:srgbClr val="FF0000"/>
                </a:solidFill>
              </a:rPr>
              <a:t>1- نحسب مراكز الفئات</a:t>
            </a:r>
            <a:r>
              <a:rPr lang="ar-SA" sz="2600" b="1" dirty="0" smtClean="0">
                <a:solidFill>
                  <a:schemeClr val="tx1"/>
                </a:solidFill>
              </a:rPr>
              <a:t> (س).</a:t>
            </a:r>
          </a:p>
          <a:p>
            <a:pPr algn="just"/>
            <a:r>
              <a:rPr lang="ar-SA" sz="2600" dirty="0" smtClean="0">
                <a:solidFill>
                  <a:srgbClr val="FF0000"/>
                </a:solidFill>
              </a:rPr>
              <a:t>2- نطرح من كل مركز وسطا فرضيا</a:t>
            </a:r>
            <a:r>
              <a:rPr lang="ar-SA" sz="2600" b="1" dirty="0" smtClean="0">
                <a:solidFill>
                  <a:schemeClr val="tx1"/>
                </a:solidFill>
              </a:rPr>
              <a:t> (و) </a:t>
            </a:r>
            <a:r>
              <a:rPr lang="ar-SA" sz="2600" dirty="0" smtClean="0">
                <a:solidFill>
                  <a:srgbClr val="FF0000"/>
                </a:solidFill>
              </a:rPr>
              <a:t>ونكتب الباقي في عمود</a:t>
            </a:r>
            <a:r>
              <a:rPr lang="ar-SA" sz="2600" b="1" dirty="0" smtClean="0">
                <a:solidFill>
                  <a:schemeClr val="tx1"/>
                </a:solidFill>
              </a:rPr>
              <a:t>(ح) </a:t>
            </a:r>
            <a:r>
              <a:rPr lang="ar-SA" sz="2600" dirty="0" smtClean="0">
                <a:solidFill>
                  <a:srgbClr val="FF0000"/>
                </a:solidFill>
              </a:rPr>
              <a:t>، أي أن</a:t>
            </a:r>
          </a:p>
          <a:p>
            <a:pPr algn="ctr"/>
            <a:r>
              <a:rPr lang="ar-SA" sz="2600" b="1" dirty="0" smtClean="0">
                <a:solidFill>
                  <a:schemeClr val="tx1"/>
                </a:solidFill>
              </a:rPr>
              <a:t> ح = ( س – و ).</a:t>
            </a:r>
          </a:p>
          <a:p>
            <a:pPr algn="just"/>
            <a:r>
              <a:rPr lang="ar-SA" sz="2800" dirty="0" smtClean="0">
                <a:solidFill>
                  <a:srgbClr val="FF0000"/>
                </a:solidFill>
              </a:rPr>
              <a:t>3- نضرب كل </a:t>
            </a:r>
            <a:r>
              <a:rPr lang="ar-SA" sz="2800" b="1" dirty="0" smtClean="0">
                <a:solidFill>
                  <a:schemeClr val="tx1"/>
                </a:solidFill>
              </a:rPr>
              <a:t>(ح) </a:t>
            </a:r>
            <a:r>
              <a:rPr lang="ar-SA" sz="2800" dirty="0" smtClean="0">
                <a:solidFill>
                  <a:srgbClr val="FF0000"/>
                </a:solidFill>
              </a:rPr>
              <a:t>في </a:t>
            </a:r>
            <a:r>
              <a:rPr lang="ar-SA" sz="2800" b="1" dirty="0" smtClean="0">
                <a:solidFill>
                  <a:schemeClr val="tx1"/>
                </a:solidFill>
              </a:rPr>
              <a:t>(ك) </a:t>
            </a:r>
            <a:r>
              <a:rPr lang="ar-SA" sz="2800" dirty="0" smtClean="0">
                <a:solidFill>
                  <a:srgbClr val="FF0000"/>
                </a:solidFill>
              </a:rPr>
              <a:t>المناظرة، ونكتب حواصل الضرب في عمود </a:t>
            </a:r>
            <a:r>
              <a:rPr lang="ar-SA" sz="2800" b="1" dirty="0" smtClean="0">
                <a:solidFill>
                  <a:schemeClr val="tx1"/>
                </a:solidFill>
              </a:rPr>
              <a:t>(ح ك)، </a:t>
            </a:r>
            <a:r>
              <a:rPr lang="ar-SA" sz="2800" dirty="0" smtClean="0">
                <a:solidFill>
                  <a:srgbClr val="FF0000"/>
                </a:solidFill>
              </a:rPr>
              <a:t>الذى نجمعه لنحصل على </a:t>
            </a:r>
            <a:r>
              <a:rPr lang="ar-SA" sz="2800" b="1" dirty="0" smtClean="0">
                <a:solidFill>
                  <a:schemeClr val="tx1"/>
                </a:solidFill>
              </a:rPr>
              <a:t>( مجـ ح ك).</a:t>
            </a:r>
          </a:p>
          <a:p>
            <a:pPr algn="just"/>
            <a:r>
              <a:rPr lang="ar-SA" sz="2800" dirty="0" smtClean="0">
                <a:solidFill>
                  <a:srgbClr val="FF0000"/>
                </a:solidFill>
              </a:rPr>
              <a:t>4- نضرب كل </a:t>
            </a:r>
            <a:r>
              <a:rPr lang="ar-SA" sz="2800" b="1" dirty="0" smtClean="0">
                <a:solidFill>
                  <a:schemeClr val="tx1"/>
                </a:solidFill>
              </a:rPr>
              <a:t>(ح) </a:t>
            </a:r>
            <a:r>
              <a:rPr lang="ar-SA" sz="2800" dirty="0" smtClean="0">
                <a:solidFill>
                  <a:srgbClr val="FF0000"/>
                </a:solidFill>
              </a:rPr>
              <a:t>في </a:t>
            </a:r>
            <a:r>
              <a:rPr lang="ar-SA" sz="2800" b="1" dirty="0" smtClean="0">
                <a:solidFill>
                  <a:schemeClr val="tx1"/>
                </a:solidFill>
              </a:rPr>
              <a:t>( ح ك)  </a:t>
            </a:r>
            <a:r>
              <a:rPr lang="ar-SA" sz="2800" dirty="0" smtClean="0">
                <a:solidFill>
                  <a:srgbClr val="FF0000"/>
                </a:solidFill>
              </a:rPr>
              <a:t>المناظرة لنحصل على عمود </a:t>
            </a:r>
            <a:r>
              <a:rPr lang="ar-SA" sz="2800" b="1" dirty="0" smtClean="0">
                <a:solidFill>
                  <a:schemeClr val="tx1"/>
                </a:solidFill>
              </a:rPr>
              <a:t>( ح</a:t>
            </a:r>
            <a:r>
              <a:rPr lang="ar-SA" sz="2800" b="1" baseline="30000" dirty="0" smtClean="0">
                <a:solidFill>
                  <a:schemeClr val="tx1"/>
                </a:solidFill>
              </a:rPr>
              <a:t>2</a:t>
            </a:r>
            <a:r>
              <a:rPr lang="ar-SA" sz="2800" b="1" dirty="0" smtClean="0">
                <a:solidFill>
                  <a:schemeClr val="tx1"/>
                </a:solidFill>
              </a:rPr>
              <a:t> ك)، </a:t>
            </a:r>
            <a:r>
              <a:rPr lang="ar-SA" sz="2800" dirty="0" smtClean="0">
                <a:solidFill>
                  <a:srgbClr val="FF0000"/>
                </a:solidFill>
              </a:rPr>
              <a:t>الذى نجمعه لنحصل على </a:t>
            </a:r>
            <a:r>
              <a:rPr lang="ar-SA" sz="2800" dirty="0">
                <a:solidFill>
                  <a:srgbClr val="FF0000"/>
                </a:solidFill>
              </a:rPr>
              <a:t> </a:t>
            </a:r>
            <a:r>
              <a:rPr lang="ar-SA" sz="2800" b="1" dirty="0">
                <a:solidFill>
                  <a:schemeClr val="tx1"/>
                </a:solidFill>
              </a:rPr>
              <a:t>( </a:t>
            </a:r>
            <a:r>
              <a:rPr lang="ar-SA" sz="2800" b="1" dirty="0" smtClean="0">
                <a:solidFill>
                  <a:schemeClr val="tx1"/>
                </a:solidFill>
              </a:rPr>
              <a:t>مجـ ح</a:t>
            </a:r>
            <a:r>
              <a:rPr lang="ar-SA" sz="2800" b="1" baseline="30000" dirty="0" smtClean="0">
                <a:solidFill>
                  <a:schemeClr val="tx1"/>
                </a:solidFill>
              </a:rPr>
              <a:t>2</a:t>
            </a:r>
            <a:r>
              <a:rPr lang="ar-SA" sz="2800" b="1" dirty="0" smtClean="0">
                <a:solidFill>
                  <a:schemeClr val="tx1"/>
                </a:solidFill>
              </a:rPr>
              <a:t> </a:t>
            </a:r>
            <a:r>
              <a:rPr lang="ar-SA" sz="2800" b="1" dirty="0">
                <a:solidFill>
                  <a:schemeClr val="tx1"/>
                </a:solidFill>
              </a:rPr>
              <a:t>ك). </a:t>
            </a:r>
            <a:endParaRPr lang="ar-SA" sz="2800" b="1" dirty="0" smtClean="0">
              <a:solidFill>
                <a:schemeClr val="tx1"/>
              </a:solidFill>
            </a:endParaRPr>
          </a:p>
          <a:p>
            <a:pPr algn="just"/>
            <a:endParaRPr lang="ar-SA" sz="2800" dirty="0" smtClean="0">
              <a:solidFill>
                <a:srgbClr val="FF0000"/>
              </a:solidFill>
            </a:endParaRPr>
          </a:p>
          <a:p>
            <a:pPr algn="just"/>
            <a:r>
              <a:rPr lang="ar-SA" sz="2800" dirty="0" smtClean="0">
                <a:solidFill>
                  <a:srgbClr val="FF0000"/>
                </a:solidFill>
              </a:rPr>
              <a:t>5- نطبق القانون : </a:t>
            </a:r>
            <a:r>
              <a:rPr lang="ar-SA" sz="2800" b="1" dirty="0" smtClean="0">
                <a:solidFill>
                  <a:schemeClr val="tx1"/>
                </a:solidFill>
              </a:rPr>
              <a:t>ع</a:t>
            </a:r>
            <a:r>
              <a:rPr lang="ar-SA" sz="2800" dirty="0" smtClean="0">
                <a:solidFill>
                  <a:srgbClr val="FF0000"/>
                </a:solidFill>
              </a:rPr>
              <a:t> =     (</a:t>
            </a:r>
            <a:r>
              <a:rPr lang="ar-SA" sz="2800" dirty="0">
                <a:solidFill>
                  <a:srgbClr val="FF0000"/>
                </a:solidFill>
              </a:rPr>
              <a:t>مجـ ح</a:t>
            </a:r>
            <a:r>
              <a:rPr lang="ar-SA" sz="2800" baseline="30000" dirty="0">
                <a:solidFill>
                  <a:srgbClr val="FF0000"/>
                </a:solidFill>
              </a:rPr>
              <a:t>2</a:t>
            </a:r>
            <a:r>
              <a:rPr lang="ar-SA" sz="2800" dirty="0">
                <a:solidFill>
                  <a:srgbClr val="FF0000"/>
                </a:solidFill>
              </a:rPr>
              <a:t> </a:t>
            </a:r>
            <a:r>
              <a:rPr lang="ar-SA" sz="2800" dirty="0" smtClean="0">
                <a:solidFill>
                  <a:srgbClr val="FF0000"/>
                </a:solidFill>
              </a:rPr>
              <a:t>ك) / </a:t>
            </a:r>
            <a:r>
              <a:rPr lang="ar-SA" sz="2800" dirty="0">
                <a:solidFill>
                  <a:srgbClr val="FF0000"/>
                </a:solidFill>
              </a:rPr>
              <a:t>( مجـ </a:t>
            </a:r>
            <a:r>
              <a:rPr lang="ar-SA" sz="2800" dirty="0" smtClean="0">
                <a:solidFill>
                  <a:srgbClr val="FF0000"/>
                </a:solidFill>
              </a:rPr>
              <a:t>ك)  </a:t>
            </a:r>
            <a:r>
              <a:rPr lang="ar-SA" sz="3000" b="1" dirty="0" smtClean="0">
                <a:solidFill>
                  <a:schemeClr val="tx1"/>
                </a:solidFill>
              </a:rPr>
              <a:t>ـــــ</a:t>
            </a:r>
            <a:r>
              <a:rPr lang="ar-SA" sz="2800" dirty="0" smtClean="0">
                <a:solidFill>
                  <a:srgbClr val="FF0000"/>
                </a:solidFill>
              </a:rPr>
              <a:t> ( </a:t>
            </a:r>
            <a:r>
              <a:rPr lang="ar-SA" sz="2800" dirty="0">
                <a:solidFill>
                  <a:srgbClr val="FF0000"/>
                </a:solidFill>
              </a:rPr>
              <a:t>مجـ ح </a:t>
            </a:r>
            <a:r>
              <a:rPr lang="ar-SA" sz="2800" dirty="0" smtClean="0">
                <a:solidFill>
                  <a:srgbClr val="FF0000"/>
                </a:solidFill>
              </a:rPr>
              <a:t>ك / مجـ ك)</a:t>
            </a:r>
            <a:r>
              <a:rPr lang="ar-SA" sz="2800" baseline="30000" dirty="0" smtClean="0">
                <a:solidFill>
                  <a:srgbClr val="FF0000"/>
                </a:solidFill>
              </a:rPr>
              <a:t>2</a:t>
            </a:r>
            <a:r>
              <a:rPr lang="ar-SA" sz="2800" dirty="0" smtClean="0">
                <a:solidFill>
                  <a:srgbClr val="FF0000"/>
                </a:solidFill>
              </a:rPr>
              <a:t> </a:t>
            </a:r>
            <a:endParaRPr lang="ar-SA" sz="2800" dirty="0">
              <a:solidFill>
                <a:srgbClr val="FF0000"/>
              </a:solidFill>
            </a:endParaRPr>
          </a:p>
          <a:p>
            <a:pPr algn="just"/>
            <a:endParaRPr lang="ar-SA" sz="2800" dirty="0" smtClean="0">
              <a:solidFill>
                <a:srgbClr val="FF0000"/>
              </a:solidFill>
            </a:endParaRPr>
          </a:p>
          <a:p>
            <a:pPr algn="just"/>
            <a:endParaRPr lang="ar-SA" sz="2800" dirty="0">
              <a:solidFill>
                <a:prstClr val="black"/>
              </a:solidFill>
            </a:endParaRPr>
          </a:p>
          <a:p>
            <a:pPr algn="ctr"/>
            <a:endParaRPr lang="ar-SA" sz="2800" dirty="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والانتشار ....................( </a:t>
            </a:r>
            <a:r>
              <a:rPr lang="ar-SA" sz="2800" b="1" spc="-150" dirty="0">
                <a:solidFill>
                  <a:srgbClr val="002060"/>
                </a:solidFill>
                <a:latin typeface="ae_AlMateen" pitchFamily="2" charset="-78"/>
                <a:cs typeface="ae_AlMateen" pitchFamily="2" charset="-78"/>
              </a:rPr>
              <a:t>الانحراف المعياري </a:t>
            </a:r>
            <a:r>
              <a:rPr lang="en-US" sz="2800" b="1" spc="-150" dirty="0">
                <a:solidFill>
                  <a:srgbClr val="002060"/>
                </a:solidFill>
                <a:latin typeface="ae_AlMateen" pitchFamily="2" charset="-78"/>
                <a:cs typeface="ae_AlMateen" pitchFamily="2" charset="-78"/>
              </a:rPr>
              <a:t>Standard  Deviation</a:t>
            </a:r>
            <a:r>
              <a:rPr lang="ar-SA" sz="2800" b="1" spc="-150" dirty="0">
                <a:solidFill>
                  <a:schemeClr val="tx1"/>
                </a:solidFill>
                <a:latin typeface="ae_AlMateen" pitchFamily="2" charset="-78"/>
                <a:cs typeface="ae_AlMateen" pitchFamily="2" charset="-78"/>
              </a:rPr>
              <a:t>)............................ </a:t>
            </a:r>
            <a:r>
              <a:rPr lang="en-US" sz="2800" b="1" spc="-150" dirty="0">
                <a:solidFill>
                  <a:schemeClr val="tx1"/>
                </a:solidFill>
                <a:latin typeface="ae_AlMateen" pitchFamily="2" charset="-78"/>
                <a:cs typeface="ae_AlMateen" pitchFamily="2" charset="-78"/>
              </a:rPr>
              <a:t>Dispersion</a:t>
            </a:r>
            <a:endParaRPr lang="ar-EG" sz="2800" b="1" dirty="0">
              <a:solidFill>
                <a:schemeClr val="tx1"/>
              </a:solidFill>
            </a:endParaRPr>
          </a:p>
        </p:txBody>
      </p:sp>
      <p:grpSp>
        <p:nvGrpSpPr>
          <p:cNvPr id="9" name="Group 8"/>
          <p:cNvGrpSpPr/>
          <p:nvPr/>
        </p:nvGrpSpPr>
        <p:grpSpPr>
          <a:xfrm>
            <a:off x="304800" y="4870450"/>
            <a:ext cx="6781800" cy="539750"/>
            <a:chOff x="3048000" y="1524000"/>
            <a:chExt cx="2971800" cy="539750"/>
          </a:xfrm>
        </p:grpSpPr>
        <p:cxnSp>
          <p:nvCxnSpPr>
            <p:cNvPr id="10" name="Elbow Connector 9"/>
            <p:cNvCxnSpPr/>
            <p:nvPr/>
          </p:nvCxnSpPr>
          <p:spPr>
            <a:xfrm>
              <a:off x="3048000" y="1524000"/>
              <a:ext cx="2819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Elbow Connector 10"/>
            <p:cNvCxnSpPr/>
            <p:nvPr/>
          </p:nvCxnSpPr>
          <p:spPr>
            <a:xfrm rot="5400000">
              <a:off x="5600700" y="1790700"/>
              <a:ext cx="533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867400" y="1752600"/>
              <a:ext cx="152400" cy="30480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879142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810652"/>
            <a:ext cx="9906000" cy="3539430"/>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just"/>
            <a:r>
              <a:rPr lang="ar-SA" sz="2600" dirty="0" smtClean="0">
                <a:solidFill>
                  <a:srgbClr val="FF0000"/>
                </a:solidFill>
              </a:rPr>
              <a:t>واذا وجدنا أن الانحرافات عن الوسط الفرضي </a:t>
            </a:r>
            <a:r>
              <a:rPr lang="ar-SA" sz="2600" b="1" dirty="0">
                <a:solidFill>
                  <a:schemeClr val="tx1"/>
                </a:solidFill>
              </a:rPr>
              <a:t>( س – و </a:t>
            </a:r>
            <a:r>
              <a:rPr lang="ar-SA" sz="2600" b="1" dirty="0" smtClean="0">
                <a:solidFill>
                  <a:schemeClr val="tx1"/>
                </a:solidFill>
              </a:rPr>
              <a:t>) </a:t>
            </a:r>
            <a:r>
              <a:rPr lang="ar-SA" sz="2600" dirty="0" smtClean="0">
                <a:solidFill>
                  <a:srgbClr val="FF0000"/>
                </a:solidFill>
              </a:rPr>
              <a:t>والمشار اليها بـ </a:t>
            </a:r>
            <a:r>
              <a:rPr lang="ar-SA" sz="2400" b="1" dirty="0">
                <a:solidFill>
                  <a:schemeClr val="tx1"/>
                </a:solidFill>
              </a:rPr>
              <a:t>(ح) </a:t>
            </a:r>
            <a:r>
              <a:rPr lang="ar-SA" sz="2600" dirty="0" smtClean="0">
                <a:solidFill>
                  <a:srgbClr val="FF0000"/>
                </a:solidFill>
              </a:rPr>
              <a:t>تقبل القسمة على عدد ثابت </a:t>
            </a:r>
            <a:r>
              <a:rPr lang="ar-SA" sz="2600" b="1" dirty="0" smtClean="0">
                <a:solidFill>
                  <a:schemeClr val="tx1"/>
                </a:solidFill>
              </a:rPr>
              <a:t>(ث)، </a:t>
            </a:r>
            <a:r>
              <a:rPr lang="ar-SA" sz="2600" dirty="0" smtClean="0">
                <a:solidFill>
                  <a:srgbClr val="FF0000"/>
                </a:solidFill>
              </a:rPr>
              <a:t>فنقسم </a:t>
            </a:r>
            <a:r>
              <a:rPr lang="ar-SA" sz="2600" b="1" dirty="0" smtClean="0">
                <a:solidFill>
                  <a:schemeClr val="tx1"/>
                </a:solidFill>
              </a:rPr>
              <a:t>(ح÷ ث) </a:t>
            </a:r>
            <a:r>
              <a:rPr lang="ar-SA" sz="2600" dirty="0" smtClean="0">
                <a:solidFill>
                  <a:srgbClr val="FF0000"/>
                </a:solidFill>
              </a:rPr>
              <a:t>لنحصل على العمود</a:t>
            </a:r>
            <a:r>
              <a:rPr lang="ar-SA" sz="3000" b="1" dirty="0" smtClean="0">
                <a:solidFill>
                  <a:schemeClr val="tx1"/>
                </a:solidFill>
              </a:rPr>
              <a:t> حَ</a:t>
            </a:r>
            <a:r>
              <a:rPr lang="ar-SA" sz="2600" dirty="0" smtClean="0">
                <a:solidFill>
                  <a:srgbClr val="FF0000"/>
                </a:solidFill>
              </a:rPr>
              <a:t>، ونكمل العملية الحسابية، مع تعديل في القانون، حيث بتم حساب الانحراف المعياري بالمعادلة التالية.</a:t>
            </a:r>
          </a:p>
          <a:p>
            <a:pPr algn="just"/>
            <a:endParaRPr lang="ar-SA" sz="2800" dirty="0" smtClean="0">
              <a:solidFill>
                <a:srgbClr val="FF0000"/>
              </a:solidFill>
            </a:endParaRPr>
          </a:p>
          <a:p>
            <a:pPr algn="just"/>
            <a:r>
              <a:rPr lang="ar-SA" sz="2800" b="1" dirty="0" smtClean="0">
                <a:solidFill>
                  <a:schemeClr val="tx1"/>
                </a:solidFill>
              </a:rPr>
              <a:t>       ع</a:t>
            </a:r>
            <a:r>
              <a:rPr lang="ar-SA" sz="2800" dirty="0" smtClean="0">
                <a:solidFill>
                  <a:srgbClr val="FF0000"/>
                </a:solidFill>
              </a:rPr>
              <a:t> =  ث       (</a:t>
            </a:r>
            <a:r>
              <a:rPr lang="ar-SA" sz="2800" dirty="0">
                <a:solidFill>
                  <a:srgbClr val="FF0000"/>
                </a:solidFill>
              </a:rPr>
              <a:t>مجـ </a:t>
            </a:r>
            <a:r>
              <a:rPr lang="ar-SA" sz="2800" b="1" dirty="0">
                <a:solidFill>
                  <a:schemeClr val="tx1"/>
                </a:solidFill>
              </a:rPr>
              <a:t>حَ </a:t>
            </a:r>
            <a:r>
              <a:rPr lang="ar-SA" sz="2800" baseline="30000" dirty="0" smtClean="0">
                <a:solidFill>
                  <a:srgbClr val="FF0000"/>
                </a:solidFill>
              </a:rPr>
              <a:t>2</a:t>
            </a:r>
            <a:r>
              <a:rPr lang="ar-SA" sz="2800" dirty="0" smtClean="0">
                <a:solidFill>
                  <a:srgbClr val="FF0000"/>
                </a:solidFill>
              </a:rPr>
              <a:t> ك) / </a:t>
            </a:r>
            <a:r>
              <a:rPr lang="ar-SA" sz="2800" dirty="0">
                <a:solidFill>
                  <a:srgbClr val="FF0000"/>
                </a:solidFill>
              </a:rPr>
              <a:t>( مجـ ح </a:t>
            </a:r>
            <a:r>
              <a:rPr lang="ar-SA" sz="2800" dirty="0" smtClean="0">
                <a:solidFill>
                  <a:srgbClr val="FF0000"/>
                </a:solidFill>
              </a:rPr>
              <a:t>ك)  </a:t>
            </a:r>
            <a:r>
              <a:rPr lang="ar-SA" sz="3000" b="1" dirty="0" smtClean="0">
                <a:solidFill>
                  <a:schemeClr val="tx1"/>
                </a:solidFill>
              </a:rPr>
              <a:t>ـــــ</a:t>
            </a:r>
            <a:r>
              <a:rPr lang="ar-SA" sz="2800" dirty="0" smtClean="0">
                <a:solidFill>
                  <a:srgbClr val="FF0000"/>
                </a:solidFill>
              </a:rPr>
              <a:t> ( </a:t>
            </a:r>
            <a:r>
              <a:rPr lang="ar-SA" sz="2800" dirty="0">
                <a:solidFill>
                  <a:srgbClr val="FF0000"/>
                </a:solidFill>
              </a:rPr>
              <a:t>مجـ </a:t>
            </a:r>
            <a:r>
              <a:rPr lang="ar-SA" sz="2800" b="1" dirty="0">
                <a:solidFill>
                  <a:schemeClr val="tx1"/>
                </a:solidFill>
              </a:rPr>
              <a:t>حَ</a:t>
            </a:r>
            <a:r>
              <a:rPr lang="ar-SA" sz="2800" dirty="0" smtClean="0">
                <a:solidFill>
                  <a:srgbClr val="FF0000"/>
                </a:solidFill>
              </a:rPr>
              <a:t> ك / مجـ ك)</a:t>
            </a:r>
            <a:r>
              <a:rPr lang="ar-SA" sz="2800" baseline="30000" dirty="0" smtClean="0">
                <a:solidFill>
                  <a:srgbClr val="FF0000"/>
                </a:solidFill>
              </a:rPr>
              <a:t>2</a:t>
            </a:r>
            <a:r>
              <a:rPr lang="ar-SA" sz="2800" dirty="0" smtClean="0">
                <a:solidFill>
                  <a:srgbClr val="FF0000"/>
                </a:solidFill>
              </a:rPr>
              <a:t> </a:t>
            </a:r>
            <a:endParaRPr lang="ar-SA" sz="2800" dirty="0">
              <a:solidFill>
                <a:srgbClr val="FF0000"/>
              </a:solidFill>
            </a:endParaRPr>
          </a:p>
          <a:p>
            <a:pPr algn="just"/>
            <a:endParaRPr lang="ar-SA" sz="2800" dirty="0" smtClean="0">
              <a:solidFill>
                <a:srgbClr val="FF0000"/>
              </a:solidFill>
            </a:endParaRPr>
          </a:p>
          <a:p>
            <a:pPr algn="just"/>
            <a:r>
              <a:rPr lang="ar-SA" sz="2800" dirty="0" smtClean="0">
                <a:solidFill>
                  <a:prstClr val="black"/>
                </a:solidFill>
              </a:rPr>
              <a:t>يمكن التدرب على إيجاد الانحراف المعياري من بيانات الجدولين التاليين.</a:t>
            </a:r>
            <a:endParaRPr lang="ar-SA" sz="2800" dirty="0">
              <a:solidFill>
                <a:prstClr val="black"/>
              </a:solidFill>
            </a:endParaRPr>
          </a:p>
          <a:p>
            <a:pPr algn="ctr"/>
            <a:endParaRPr lang="ar-SA" sz="2800" dirty="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والانتشار ....................( </a:t>
            </a:r>
            <a:r>
              <a:rPr lang="ar-SA" sz="2800" b="1" spc="-150" dirty="0">
                <a:solidFill>
                  <a:srgbClr val="002060"/>
                </a:solidFill>
                <a:latin typeface="ae_AlMateen" pitchFamily="2" charset="-78"/>
                <a:cs typeface="ae_AlMateen" pitchFamily="2" charset="-78"/>
              </a:rPr>
              <a:t>الانحراف المعياري </a:t>
            </a:r>
            <a:r>
              <a:rPr lang="en-US" sz="2800" b="1" spc="-150" dirty="0">
                <a:solidFill>
                  <a:srgbClr val="002060"/>
                </a:solidFill>
                <a:latin typeface="ae_AlMateen" pitchFamily="2" charset="-78"/>
                <a:cs typeface="ae_AlMateen" pitchFamily="2" charset="-78"/>
              </a:rPr>
              <a:t>Standard  Deviation</a:t>
            </a:r>
            <a:r>
              <a:rPr lang="ar-SA" sz="2800" b="1" spc="-150" dirty="0">
                <a:solidFill>
                  <a:schemeClr val="tx1"/>
                </a:solidFill>
                <a:latin typeface="ae_AlMateen" pitchFamily="2" charset="-78"/>
                <a:cs typeface="ae_AlMateen" pitchFamily="2" charset="-78"/>
              </a:rPr>
              <a:t>)............................ </a:t>
            </a:r>
            <a:r>
              <a:rPr lang="en-US" sz="2800" b="1" spc="-150" dirty="0">
                <a:solidFill>
                  <a:schemeClr val="tx1"/>
                </a:solidFill>
                <a:latin typeface="ae_AlMateen" pitchFamily="2" charset="-78"/>
                <a:cs typeface="ae_AlMateen" pitchFamily="2" charset="-78"/>
              </a:rPr>
              <a:t>Dispersion</a:t>
            </a:r>
            <a:endParaRPr lang="ar-EG" sz="2800" b="1" dirty="0">
              <a:solidFill>
                <a:schemeClr val="tx1"/>
              </a:solidFill>
            </a:endParaRPr>
          </a:p>
        </p:txBody>
      </p:sp>
      <p:grpSp>
        <p:nvGrpSpPr>
          <p:cNvPr id="9" name="Group 8"/>
          <p:cNvGrpSpPr/>
          <p:nvPr/>
        </p:nvGrpSpPr>
        <p:grpSpPr>
          <a:xfrm>
            <a:off x="1295400" y="2286000"/>
            <a:ext cx="6781800" cy="803339"/>
            <a:chOff x="3048000" y="1524000"/>
            <a:chExt cx="2971800" cy="539750"/>
          </a:xfrm>
        </p:grpSpPr>
        <p:cxnSp>
          <p:nvCxnSpPr>
            <p:cNvPr id="10" name="Elbow Connector 9"/>
            <p:cNvCxnSpPr/>
            <p:nvPr/>
          </p:nvCxnSpPr>
          <p:spPr>
            <a:xfrm>
              <a:off x="3048000" y="1524000"/>
              <a:ext cx="2819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Elbow Connector 10"/>
            <p:cNvCxnSpPr/>
            <p:nvPr/>
          </p:nvCxnSpPr>
          <p:spPr>
            <a:xfrm rot="5400000">
              <a:off x="5600700" y="1790700"/>
              <a:ext cx="533400" cy="12700"/>
            </a:xfrm>
            <a:prstGeom prst="bentConnector3">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867400" y="1752600"/>
              <a:ext cx="152400" cy="30480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057683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274687992"/>
              </p:ext>
            </p:extLst>
          </p:nvPr>
        </p:nvGraphicFramePr>
        <p:xfrm>
          <a:off x="170330" y="381000"/>
          <a:ext cx="9412268" cy="5394960"/>
        </p:xfrm>
        <a:graphic>
          <a:graphicData uri="http://schemas.openxmlformats.org/drawingml/2006/table">
            <a:tbl>
              <a:tblPr rtl="1" firstRow="1" bandRow="1">
                <a:tableStyleId>{5C22544A-7EE6-4342-B048-85BDC9FD1C3A}</a:tableStyleId>
              </a:tblPr>
              <a:tblGrid>
                <a:gridCol w="1231974"/>
                <a:gridCol w="1380566"/>
                <a:gridCol w="1573306"/>
                <a:gridCol w="2451846"/>
                <a:gridCol w="1286436"/>
                <a:gridCol w="1488140"/>
              </a:tblGrid>
              <a:tr h="370840">
                <a:tc gridSpan="6">
                  <a:txBody>
                    <a:bodyPr/>
                    <a:lstStyle/>
                    <a:p>
                      <a:pPr algn="ctr" rtl="1"/>
                      <a:r>
                        <a:rPr lang="ar-SA" sz="2500" b="1" baseline="0" dirty="0" smtClean="0">
                          <a:solidFill>
                            <a:schemeClr val="tx1"/>
                          </a:solidFill>
                        </a:rPr>
                        <a:t>مطلوب حساب الانحراف المعياري للبيانات المبوبة عن عدد الأيام المطيرة في بعض مدن المملكة </a:t>
                      </a:r>
                      <a:r>
                        <a:rPr lang="ar-SA" sz="2500" b="1" baseline="0" dirty="0" smtClean="0">
                          <a:solidFill>
                            <a:srgbClr val="FF0066"/>
                          </a:solidFill>
                        </a:rPr>
                        <a:t>( الوسط الفرضي = 8، قيمة الانحراف = 8.08)</a:t>
                      </a:r>
                      <a:endParaRPr lang="ar-EG" sz="2500" b="1" dirty="0">
                        <a:solidFill>
                          <a:srgbClr val="FF0066"/>
                        </a:solidFill>
                      </a:endParaRPr>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dirty="0"/>
                    </a:p>
                  </a:txBody>
                  <a:tcPr/>
                </a:tc>
                <a:tc hMerge="1">
                  <a:txBody>
                    <a:bodyPr/>
                    <a:lstStyle/>
                    <a:p>
                      <a:pPr algn="ctr" rtl="1"/>
                      <a:endParaRPr lang="ar-EG" sz="2000" b="1" dirty="0">
                        <a:solidFill>
                          <a:schemeClr val="tx1"/>
                        </a:solidFill>
                      </a:endParaRPr>
                    </a:p>
                  </a:txBody>
                  <a:tcPr/>
                </a:tc>
                <a:tc hMerge="1">
                  <a:txBody>
                    <a:bodyPr/>
                    <a:lstStyle/>
                    <a:p>
                      <a:pPr algn="ctr" rtl="1"/>
                      <a:endParaRPr lang="ar-EG" sz="2000" b="1" dirty="0">
                        <a:solidFill>
                          <a:schemeClr val="tx1"/>
                        </a:solidFill>
                      </a:endParaRPr>
                    </a:p>
                  </a:txBody>
                  <a:tcPr/>
                </a:tc>
              </a:tr>
              <a:tr h="370840">
                <a:tc>
                  <a:txBody>
                    <a:bodyPr/>
                    <a:lstStyle/>
                    <a:p>
                      <a:pPr algn="ctr" rtl="1"/>
                      <a:r>
                        <a:rPr lang="ar-SA" sz="2500" b="1" dirty="0" smtClean="0">
                          <a:solidFill>
                            <a:srgbClr val="FF0066"/>
                          </a:solidFill>
                        </a:rPr>
                        <a:t>الفئات</a:t>
                      </a:r>
                      <a:endParaRPr lang="ar-EG" sz="2500" b="1" dirty="0">
                        <a:solidFill>
                          <a:srgbClr val="FF0066"/>
                        </a:solidFill>
                      </a:endParaRPr>
                    </a:p>
                  </a:txBody>
                  <a:tcPr/>
                </a:tc>
                <a:tc>
                  <a:txBody>
                    <a:bodyPr/>
                    <a:lstStyle/>
                    <a:p>
                      <a:pPr algn="ctr"/>
                      <a:r>
                        <a:rPr lang="ar-SA" sz="2500" b="1" dirty="0" smtClean="0">
                          <a:solidFill>
                            <a:srgbClr val="FF0066"/>
                          </a:solidFill>
                        </a:rPr>
                        <a:t>مراكز الفئات</a:t>
                      </a:r>
                    </a:p>
                    <a:p>
                      <a:pPr algn="ctr"/>
                      <a:r>
                        <a:rPr lang="ar-SA" sz="2500" b="1" dirty="0" smtClean="0">
                          <a:solidFill>
                            <a:srgbClr val="FF0066"/>
                          </a:solidFill>
                        </a:rPr>
                        <a:t>(س)</a:t>
                      </a:r>
                      <a:endParaRPr lang="ar-EG" sz="2500" b="1" dirty="0">
                        <a:solidFill>
                          <a:srgbClr val="FF0066"/>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1" dirty="0" smtClean="0">
                          <a:solidFill>
                            <a:srgbClr val="FF0066"/>
                          </a:solidFill>
                        </a:rPr>
                        <a:t>عدد التكرارات</a:t>
                      </a:r>
                    </a:p>
                    <a:p>
                      <a:pPr marL="0" marR="0" indent="0" algn="ctr" defTabSz="914400" rtl="1" eaLnBrk="1" fontAlgn="auto" latinLnBrk="0" hangingPunct="1">
                        <a:lnSpc>
                          <a:spcPct val="100000"/>
                        </a:lnSpc>
                        <a:spcBef>
                          <a:spcPts val="0"/>
                        </a:spcBef>
                        <a:spcAft>
                          <a:spcPts val="0"/>
                        </a:spcAft>
                        <a:buClrTx/>
                        <a:buSzTx/>
                        <a:buFontTx/>
                        <a:buNone/>
                        <a:tabLst/>
                        <a:defRPr/>
                      </a:pPr>
                      <a:r>
                        <a:rPr lang="ar-SA" sz="2500" b="1" dirty="0" smtClean="0">
                          <a:solidFill>
                            <a:srgbClr val="FF0066"/>
                          </a:solidFill>
                        </a:rPr>
                        <a:t>(ك)</a:t>
                      </a:r>
                      <a:endParaRPr lang="ar-EG" sz="2500" b="1" dirty="0" smtClean="0">
                        <a:solidFill>
                          <a:srgbClr val="FF0066"/>
                        </a:solidFill>
                      </a:endParaRPr>
                    </a:p>
                  </a:txBody>
                  <a:tcPr/>
                </a:tc>
                <a:tc>
                  <a:txBody>
                    <a:bodyPr/>
                    <a:lstStyle/>
                    <a:p>
                      <a:pPr algn="ctr" rtl="1"/>
                      <a:r>
                        <a:rPr lang="ar-SA" sz="2500" b="1" dirty="0" smtClean="0">
                          <a:solidFill>
                            <a:srgbClr val="FF0066"/>
                          </a:solidFill>
                        </a:rPr>
                        <a:t>الانحراف عن الوسط الفرضي</a:t>
                      </a:r>
                    </a:p>
                    <a:p>
                      <a:pPr algn="ctr" rtl="1"/>
                      <a:r>
                        <a:rPr lang="ar-SA" sz="2500" b="1" dirty="0" smtClean="0">
                          <a:solidFill>
                            <a:srgbClr val="FF0066"/>
                          </a:solidFill>
                        </a:rPr>
                        <a:t>ح</a:t>
                      </a:r>
                      <a:r>
                        <a:rPr lang="ar-SA" sz="2500" b="1" baseline="0" dirty="0" smtClean="0">
                          <a:solidFill>
                            <a:srgbClr val="FF0066"/>
                          </a:solidFill>
                        </a:rPr>
                        <a:t> (س – و)</a:t>
                      </a:r>
                      <a:endParaRPr lang="ar-SA" sz="2500" b="1" dirty="0" smtClean="0">
                        <a:solidFill>
                          <a:srgbClr val="FF0066"/>
                        </a:solidFill>
                      </a:endParaRPr>
                    </a:p>
                  </a:txBody>
                  <a:tcPr/>
                </a:tc>
                <a:tc>
                  <a:txBody>
                    <a:bodyPr/>
                    <a:lstStyle/>
                    <a:p>
                      <a:pPr algn="ctr" rtl="1"/>
                      <a:r>
                        <a:rPr lang="ar-SA" sz="2500" b="1" dirty="0" smtClean="0">
                          <a:solidFill>
                            <a:srgbClr val="FF0066"/>
                          </a:solidFill>
                        </a:rPr>
                        <a:t>ح</a:t>
                      </a:r>
                      <a:r>
                        <a:rPr lang="ar-SA" sz="2500" b="1" baseline="0" dirty="0" smtClean="0">
                          <a:solidFill>
                            <a:srgbClr val="FF0066"/>
                          </a:solidFill>
                        </a:rPr>
                        <a:t> ك</a:t>
                      </a:r>
                      <a:endParaRPr lang="ar-EG" sz="2500" b="1" dirty="0">
                        <a:solidFill>
                          <a:srgbClr val="FF0066"/>
                        </a:solidFill>
                      </a:endParaRPr>
                    </a:p>
                  </a:txBody>
                  <a:tcPr/>
                </a:tc>
                <a:tc>
                  <a:txBody>
                    <a:bodyPr/>
                    <a:lstStyle/>
                    <a:p>
                      <a:pPr algn="ctr" rtl="1"/>
                      <a:r>
                        <a:rPr lang="ar-SA" sz="2500" b="1" dirty="0" smtClean="0">
                          <a:solidFill>
                            <a:srgbClr val="FF0066"/>
                          </a:solidFill>
                        </a:rPr>
                        <a:t>ح</a:t>
                      </a:r>
                      <a:r>
                        <a:rPr lang="ar-SA" sz="2500" b="1" baseline="30000" dirty="0" smtClean="0">
                          <a:solidFill>
                            <a:srgbClr val="FF0066"/>
                          </a:solidFill>
                        </a:rPr>
                        <a:t>2</a:t>
                      </a:r>
                      <a:r>
                        <a:rPr lang="ar-SA" sz="2500" b="1" dirty="0" smtClean="0">
                          <a:solidFill>
                            <a:srgbClr val="FF0066"/>
                          </a:solidFill>
                        </a:rPr>
                        <a:t> ك</a:t>
                      </a:r>
                      <a:endParaRPr lang="ar-EG" sz="2500" b="1" dirty="0">
                        <a:solidFill>
                          <a:srgbClr val="FF0066"/>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1-5</a:t>
                      </a:r>
                      <a:endParaRPr lang="ar-EG" sz="2500" b="0" dirty="0" smtClean="0">
                        <a:solidFill>
                          <a:schemeClr val="tx1"/>
                        </a:solidFill>
                      </a:endParaRPr>
                    </a:p>
                  </a:txBody>
                  <a:tcPr/>
                </a:tc>
                <a:tc>
                  <a:txBody>
                    <a:bodyPr/>
                    <a:lstStyle/>
                    <a:p>
                      <a:pPr algn="ctr"/>
                      <a:r>
                        <a:rPr lang="ar-SA" sz="2500" b="0" dirty="0" smtClean="0"/>
                        <a:t>3</a:t>
                      </a:r>
                      <a:endParaRPr lang="ar-EG" sz="2500" b="0" dirty="0"/>
                    </a:p>
                  </a:txBody>
                  <a:tcPr/>
                </a:tc>
                <a:tc>
                  <a:txBody>
                    <a:bodyPr/>
                    <a:lstStyle/>
                    <a:p>
                      <a:pPr algn="ctr" rtl="1"/>
                      <a:r>
                        <a:rPr lang="ar-SA" sz="2500" b="0" dirty="0" smtClean="0">
                          <a:solidFill>
                            <a:schemeClr val="tx1"/>
                          </a:solidFill>
                        </a:rPr>
                        <a:t>3</a:t>
                      </a:r>
                      <a:endParaRPr lang="ar-EG" sz="2500" b="0" dirty="0">
                        <a:solidFill>
                          <a:schemeClr val="tx1"/>
                        </a:solidFill>
                      </a:endParaRPr>
                    </a:p>
                  </a:txBody>
                  <a:tcPr/>
                </a:tc>
                <a:tc>
                  <a:txBody>
                    <a:bodyPr/>
                    <a:lstStyle/>
                    <a:p>
                      <a:pPr marL="342900" indent="-342900" algn="ctr" rtl="1">
                        <a:buFontTx/>
                        <a:buChar char="-"/>
                      </a:pPr>
                      <a:r>
                        <a:rPr lang="ar-SA" sz="2500" b="0" dirty="0" smtClean="0">
                          <a:solidFill>
                            <a:schemeClr val="tx1"/>
                          </a:solidFill>
                        </a:rPr>
                        <a:t>5</a:t>
                      </a:r>
                      <a:endParaRPr lang="ar-EG" sz="2500" b="0" dirty="0">
                        <a:solidFill>
                          <a:schemeClr val="tx1"/>
                        </a:solidFill>
                      </a:endParaRPr>
                    </a:p>
                  </a:txBody>
                  <a:tcPr/>
                </a:tc>
                <a:tc>
                  <a:txBody>
                    <a:bodyPr/>
                    <a:lstStyle/>
                    <a:p>
                      <a:pPr algn="ctr" rtl="1"/>
                      <a:r>
                        <a:rPr lang="ar-SA" sz="2500" b="0" dirty="0" smtClean="0">
                          <a:solidFill>
                            <a:schemeClr val="tx1"/>
                          </a:solidFill>
                        </a:rPr>
                        <a:t>15</a:t>
                      </a:r>
                      <a:endParaRPr lang="ar-EG" sz="2500" b="0" dirty="0">
                        <a:solidFill>
                          <a:schemeClr val="tx1"/>
                        </a:solidFill>
                      </a:endParaRPr>
                    </a:p>
                  </a:txBody>
                  <a:tcPr/>
                </a:tc>
                <a:tc>
                  <a:txBody>
                    <a:bodyPr/>
                    <a:lstStyle/>
                    <a:p>
                      <a:pPr algn="ctr" rtl="1"/>
                      <a:r>
                        <a:rPr lang="ar-SA" sz="2500" b="0" dirty="0" smtClean="0">
                          <a:solidFill>
                            <a:schemeClr val="tx1"/>
                          </a:solidFill>
                        </a:rPr>
                        <a:t>75</a:t>
                      </a:r>
                      <a:endParaRPr lang="ar-EG" sz="25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6-10</a:t>
                      </a:r>
                      <a:endParaRPr lang="ar-EG" sz="2500" b="0" dirty="0" smtClean="0">
                        <a:solidFill>
                          <a:schemeClr val="tx1"/>
                        </a:solidFill>
                      </a:endParaRPr>
                    </a:p>
                  </a:txBody>
                  <a:tcPr/>
                </a:tc>
                <a:tc>
                  <a:txBody>
                    <a:bodyPr/>
                    <a:lstStyle/>
                    <a:p>
                      <a:pPr algn="ctr"/>
                      <a:r>
                        <a:rPr lang="ar-SA" sz="2500" b="0" dirty="0" smtClean="0"/>
                        <a:t>8</a:t>
                      </a:r>
                      <a:endParaRPr lang="ar-EG" sz="2500" b="0" dirty="0"/>
                    </a:p>
                  </a:txBody>
                  <a:tcPr/>
                </a:tc>
                <a:tc>
                  <a:txBody>
                    <a:bodyPr/>
                    <a:lstStyle/>
                    <a:p>
                      <a:pPr algn="ctr" rtl="1"/>
                      <a:r>
                        <a:rPr lang="ar-SA" sz="2500" b="0" dirty="0" smtClean="0">
                          <a:solidFill>
                            <a:schemeClr val="tx1"/>
                          </a:solidFill>
                        </a:rPr>
                        <a:t>2</a:t>
                      </a:r>
                      <a:endParaRPr lang="ar-EG" sz="2500" b="0" dirty="0">
                        <a:solidFill>
                          <a:schemeClr val="tx1"/>
                        </a:solidFill>
                      </a:endParaRPr>
                    </a:p>
                  </a:txBody>
                  <a:tcPr/>
                </a:tc>
                <a:tc>
                  <a:txBody>
                    <a:bodyPr/>
                    <a:lstStyle/>
                    <a:p>
                      <a:pPr algn="ctr" rtl="1"/>
                      <a:r>
                        <a:rPr lang="ar-SA" sz="2500" b="0" dirty="0" smtClean="0">
                          <a:solidFill>
                            <a:schemeClr val="tx1"/>
                          </a:solidFill>
                        </a:rPr>
                        <a:t>صفر</a:t>
                      </a:r>
                      <a:endParaRPr lang="ar-EG" sz="2500" b="0" dirty="0">
                        <a:solidFill>
                          <a:schemeClr val="tx1"/>
                        </a:solidFill>
                      </a:endParaRPr>
                    </a:p>
                  </a:txBody>
                  <a:tcPr/>
                </a:tc>
                <a:tc>
                  <a:txBody>
                    <a:bodyPr/>
                    <a:lstStyle/>
                    <a:p>
                      <a:pPr algn="ctr" rtl="1"/>
                      <a:r>
                        <a:rPr lang="ar-SA" sz="2500" b="0" dirty="0" smtClean="0">
                          <a:solidFill>
                            <a:schemeClr val="tx1"/>
                          </a:solidFill>
                        </a:rPr>
                        <a:t>صفر</a:t>
                      </a:r>
                      <a:endParaRPr lang="ar-EG" sz="2500" b="0" dirty="0">
                        <a:solidFill>
                          <a:schemeClr val="tx1"/>
                        </a:solidFill>
                      </a:endParaRPr>
                    </a:p>
                  </a:txBody>
                  <a:tcPr/>
                </a:tc>
                <a:tc>
                  <a:txBody>
                    <a:bodyPr/>
                    <a:lstStyle/>
                    <a:p>
                      <a:pPr algn="ctr" rtl="1"/>
                      <a:r>
                        <a:rPr lang="ar-SA" sz="2500" b="0" dirty="0" smtClean="0">
                          <a:solidFill>
                            <a:schemeClr val="tx1"/>
                          </a:solidFill>
                        </a:rPr>
                        <a:t>صفر</a:t>
                      </a:r>
                      <a:endParaRPr lang="ar-EG" sz="25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11-15</a:t>
                      </a:r>
                      <a:endParaRPr lang="ar-EG" sz="2500" b="0" dirty="0" smtClean="0">
                        <a:solidFill>
                          <a:schemeClr val="tx1"/>
                        </a:solidFill>
                      </a:endParaRPr>
                    </a:p>
                  </a:txBody>
                  <a:tcPr/>
                </a:tc>
                <a:tc>
                  <a:txBody>
                    <a:bodyPr/>
                    <a:lstStyle/>
                    <a:p>
                      <a:pPr algn="ctr"/>
                      <a:r>
                        <a:rPr lang="ar-SA" sz="2500" b="0" dirty="0" smtClean="0"/>
                        <a:t>13</a:t>
                      </a:r>
                      <a:endParaRPr lang="ar-EG" sz="2500" b="0" dirty="0"/>
                    </a:p>
                  </a:txBody>
                  <a:tcPr/>
                </a:tc>
                <a:tc>
                  <a:txBody>
                    <a:bodyPr/>
                    <a:lstStyle/>
                    <a:p>
                      <a:pPr algn="ctr" rtl="1"/>
                      <a:r>
                        <a:rPr lang="ar-SA" sz="2500" b="0" dirty="0" smtClean="0">
                          <a:solidFill>
                            <a:schemeClr val="tx1"/>
                          </a:solidFill>
                        </a:rPr>
                        <a:t>3</a:t>
                      </a:r>
                      <a:endParaRPr lang="ar-EG" sz="2500" b="0" dirty="0">
                        <a:solidFill>
                          <a:schemeClr val="tx1"/>
                        </a:solidFill>
                      </a:endParaRPr>
                    </a:p>
                  </a:txBody>
                  <a:tcPr/>
                </a:tc>
                <a:tc>
                  <a:txBody>
                    <a:bodyPr/>
                    <a:lstStyle/>
                    <a:p>
                      <a:pPr algn="ctr" rtl="1"/>
                      <a:r>
                        <a:rPr lang="ar-SA" sz="2500" b="0" dirty="0" smtClean="0">
                          <a:solidFill>
                            <a:schemeClr val="tx1"/>
                          </a:solidFill>
                        </a:rPr>
                        <a:t>5</a:t>
                      </a:r>
                      <a:endParaRPr lang="ar-EG" sz="2500" b="0" dirty="0">
                        <a:solidFill>
                          <a:schemeClr val="tx1"/>
                        </a:solidFill>
                      </a:endParaRPr>
                    </a:p>
                  </a:txBody>
                  <a:tcPr/>
                </a:tc>
                <a:tc>
                  <a:txBody>
                    <a:bodyPr/>
                    <a:lstStyle/>
                    <a:p>
                      <a:pPr algn="ctr" rtl="1"/>
                      <a:r>
                        <a:rPr lang="ar-SA" sz="2500" b="0" dirty="0" smtClean="0">
                          <a:solidFill>
                            <a:schemeClr val="tx1"/>
                          </a:solidFill>
                        </a:rPr>
                        <a:t>15</a:t>
                      </a:r>
                      <a:endParaRPr lang="ar-EG" sz="2500" b="0" dirty="0">
                        <a:solidFill>
                          <a:schemeClr val="tx1"/>
                        </a:solidFill>
                      </a:endParaRPr>
                    </a:p>
                  </a:txBody>
                  <a:tcPr/>
                </a:tc>
                <a:tc>
                  <a:txBody>
                    <a:bodyPr/>
                    <a:lstStyle/>
                    <a:p>
                      <a:pPr algn="ctr" rtl="1"/>
                      <a:r>
                        <a:rPr lang="ar-SA" sz="2500" b="0" dirty="0" smtClean="0">
                          <a:solidFill>
                            <a:schemeClr val="tx1"/>
                          </a:solidFill>
                        </a:rPr>
                        <a:t>75</a:t>
                      </a:r>
                      <a:endParaRPr lang="ar-EG" sz="25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i="1" dirty="0" smtClean="0">
                          <a:solidFill>
                            <a:schemeClr val="tx1"/>
                          </a:solidFill>
                        </a:rPr>
                        <a:t>16-20</a:t>
                      </a:r>
                      <a:endParaRPr lang="ar-EG" sz="2500" b="0" i="1" dirty="0" smtClean="0">
                        <a:solidFill>
                          <a:schemeClr val="tx1"/>
                        </a:solidFill>
                      </a:endParaRPr>
                    </a:p>
                  </a:txBody>
                  <a:tcPr/>
                </a:tc>
                <a:tc>
                  <a:txBody>
                    <a:bodyPr/>
                    <a:lstStyle/>
                    <a:p>
                      <a:pPr algn="ctr"/>
                      <a:r>
                        <a:rPr lang="ar-SA" sz="2500" b="0" dirty="0" smtClean="0"/>
                        <a:t>18</a:t>
                      </a:r>
                      <a:endParaRPr lang="ar-EG" sz="2500" b="0" dirty="0"/>
                    </a:p>
                  </a:txBody>
                  <a:tcPr/>
                </a:tc>
                <a:tc>
                  <a:txBody>
                    <a:bodyPr/>
                    <a:lstStyle/>
                    <a:p>
                      <a:pPr algn="ctr" rtl="1"/>
                      <a:r>
                        <a:rPr lang="ar-SA" sz="2500" b="0" dirty="0" smtClean="0">
                          <a:solidFill>
                            <a:schemeClr val="tx1"/>
                          </a:solidFill>
                        </a:rPr>
                        <a:t>صفر</a:t>
                      </a:r>
                      <a:endParaRPr lang="ar-EG" sz="2500" b="0" i="1" dirty="0">
                        <a:solidFill>
                          <a:schemeClr val="tx1"/>
                        </a:solidFill>
                      </a:endParaRPr>
                    </a:p>
                  </a:txBody>
                  <a:tcPr/>
                </a:tc>
                <a:tc>
                  <a:txBody>
                    <a:bodyPr/>
                    <a:lstStyle/>
                    <a:p>
                      <a:pPr algn="ctr" rtl="1"/>
                      <a:r>
                        <a:rPr lang="ar-SA" sz="2500" b="0" i="1" dirty="0" smtClean="0">
                          <a:solidFill>
                            <a:schemeClr val="tx1"/>
                          </a:solidFill>
                        </a:rPr>
                        <a:t>10</a:t>
                      </a:r>
                      <a:endParaRPr lang="ar-EG" sz="2500" b="0" i="1" dirty="0">
                        <a:solidFill>
                          <a:schemeClr val="tx1"/>
                        </a:solidFill>
                      </a:endParaRPr>
                    </a:p>
                  </a:txBody>
                  <a:tcPr/>
                </a:tc>
                <a:tc>
                  <a:txBody>
                    <a:bodyPr/>
                    <a:lstStyle/>
                    <a:p>
                      <a:pPr algn="ctr" rtl="1"/>
                      <a:r>
                        <a:rPr lang="ar-SA" sz="2500" b="0" dirty="0" smtClean="0">
                          <a:solidFill>
                            <a:schemeClr val="tx1"/>
                          </a:solidFill>
                        </a:rPr>
                        <a:t>صفر</a:t>
                      </a:r>
                      <a:endParaRPr lang="ar-EG" sz="2500" b="0" i="1" dirty="0">
                        <a:solidFill>
                          <a:schemeClr val="tx1"/>
                        </a:solidFill>
                      </a:endParaRPr>
                    </a:p>
                  </a:txBody>
                  <a:tcPr/>
                </a:tc>
                <a:tc>
                  <a:txBody>
                    <a:bodyPr/>
                    <a:lstStyle/>
                    <a:p>
                      <a:pPr algn="ctr" rtl="1"/>
                      <a:r>
                        <a:rPr lang="ar-SA" sz="2500" b="0" dirty="0" smtClean="0">
                          <a:solidFill>
                            <a:schemeClr val="tx1"/>
                          </a:solidFill>
                        </a:rPr>
                        <a:t>صفر</a:t>
                      </a:r>
                      <a:endParaRPr lang="ar-EG" sz="2500" b="0" i="1"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21-25</a:t>
                      </a:r>
                      <a:endParaRPr lang="ar-EG" sz="2500" b="0" dirty="0" smtClean="0">
                        <a:solidFill>
                          <a:schemeClr val="tx1"/>
                        </a:solidFill>
                      </a:endParaRPr>
                    </a:p>
                  </a:txBody>
                  <a:tcPr/>
                </a:tc>
                <a:tc>
                  <a:txBody>
                    <a:bodyPr/>
                    <a:lstStyle/>
                    <a:p>
                      <a:pPr algn="ctr"/>
                      <a:r>
                        <a:rPr lang="ar-SA" sz="2500" b="0" dirty="0" smtClean="0"/>
                        <a:t>23</a:t>
                      </a:r>
                      <a:endParaRPr lang="ar-EG" sz="2500" b="0" dirty="0"/>
                    </a:p>
                  </a:txBody>
                  <a:tcPr/>
                </a:tc>
                <a:tc>
                  <a:txBody>
                    <a:bodyPr/>
                    <a:lstStyle/>
                    <a:p>
                      <a:pPr algn="ctr" rtl="1"/>
                      <a:r>
                        <a:rPr lang="ar-SA" sz="2500" b="0" dirty="0" smtClean="0">
                          <a:solidFill>
                            <a:schemeClr val="tx1"/>
                          </a:solidFill>
                        </a:rPr>
                        <a:t>1</a:t>
                      </a:r>
                      <a:endParaRPr lang="ar-EG" sz="2500" b="0" dirty="0">
                        <a:solidFill>
                          <a:schemeClr val="tx1"/>
                        </a:solidFill>
                      </a:endParaRPr>
                    </a:p>
                  </a:txBody>
                  <a:tcPr/>
                </a:tc>
                <a:tc>
                  <a:txBody>
                    <a:bodyPr/>
                    <a:lstStyle/>
                    <a:p>
                      <a:pPr algn="ctr" rtl="1"/>
                      <a:r>
                        <a:rPr lang="ar-SA" sz="2500" b="0" dirty="0" smtClean="0">
                          <a:solidFill>
                            <a:schemeClr val="tx1"/>
                          </a:solidFill>
                        </a:rPr>
                        <a:t>15</a:t>
                      </a:r>
                      <a:endParaRPr lang="ar-EG" sz="2500" b="0" dirty="0">
                        <a:solidFill>
                          <a:schemeClr val="tx1"/>
                        </a:solidFill>
                      </a:endParaRPr>
                    </a:p>
                  </a:txBody>
                  <a:tcPr/>
                </a:tc>
                <a:tc>
                  <a:txBody>
                    <a:bodyPr/>
                    <a:lstStyle/>
                    <a:p>
                      <a:pPr algn="ctr" rtl="1"/>
                      <a:r>
                        <a:rPr lang="ar-SA" sz="2500" b="0" dirty="0" smtClean="0">
                          <a:solidFill>
                            <a:schemeClr val="tx1"/>
                          </a:solidFill>
                        </a:rPr>
                        <a:t>15</a:t>
                      </a:r>
                      <a:endParaRPr lang="ar-EG" sz="2500" b="0" dirty="0">
                        <a:solidFill>
                          <a:schemeClr val="tx1"/>
                        </a:solidFill>
                      </a:endParaRPr>
                    </a:p>
                  </a:txBody>
                  <a:tcPr/>
                </a:tc>
                <a:tc>
                  <a:txBody>
                    <a:bodyPr/>
                    <a:lstStyle/>
                    <a:p>
                      <a:pPr algn="ctr" rtl="1"/>
                      <a:r>
                        <a:rPr lang="ar-SA" sz="2500" b="0" dirty="0" smtClean="0">
                          <a:solidFill>
                            <a:schemeClr val="tx1"/>
                          </a:solidFill>
                        </a:rPr>
                        <a:t>225</a:t>
                      </a:r>
                      <a:endParaRPr lang="ar-EG" sz="25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26-30</a:t>
                      </a:r>
                      <a:endParaRPr lang="ar-EG" sz="2500" b="0" dirty="0" smtClean="0">
                        <a:solidFill>
                          <a:schemeClr val="tx1"/>
                        </a:solidFill>
                      </a:endParaRPr>
                    </a:p>
                  </a:txBody>
                  <a:tcPr/>
                </a:tc>
                <a:tc>
                  <a:txBody>
                    <a:bodyPr/>
                    <a:lstStyle/>
                    <a:p>
                      <a:pPr algn="ctr"/>
                      <a:r>
                        <a:rPr lang="ar-SA" sz="2500" b="0" dirty="0" smtClean="0"/>
                        <a:t>28</a:t>
                      </a:r>
                      <a:endParaRPr lang="ar-EG" sz="2500" b="0" dirty="0"/>
                    </a:p>
                  </a:txBody>
                  <a:tcPr/>
                </a:tc>
                <a:tc>
                  <a:txBody>
                    <a:bodyPr/>
                    <a:lstStyle/>
                    <a:p>
                      <a:pPr algn="ctr" rtl="1"/>
                      <a:r>
                        <a:rPr lang="ar-SA" sz="2500" b="0" dirty="0" smtClean="0">
                          <a:solidFill>
                            <a:schemeClr val="tx1"/>
                          </a:solidFill>
                        </a:rPr>
                        <a:t>1</a:t>
                      </a:r>
                      <a:endParaRPr lang="ar-EG" sz="2500" b="0" dirty="0">
                        <a:solidFill>
                          <a:schemeClr val="tx1"/>
                        </a:solidFill>
                      </a:endParaRPr>
                    </a:p>
                  </a:txBody>
                  <a:tcPr/>
                </a:tc>
                <a:tc>
                  <a:txBody>
                    <a:bodyPr/>
                    <a:lstStyle/>
                    <a:p>
                      <a:pPr algn="ctr" rtl="1"/>
                      <a:r>
                        <a:rPr lang="ar-SA" sz="2500" b="0" dirty="0" smtClean="0">
                          <a:solidFill>
                            <a:schemeClr val="tx1"/>
                          </a:solidFill>
                        </a:rPr>
                        <a:t>20</a:t>
                      </a:r>
                      <a:endParaRPr lang="ar-EG" sz="2500" b="0" dirty="0">
                        <a:solidFill>
                          <a:schemeClr val="tx1"/>
                        </a:solidFill>
                      </a:endParaRPr>
                    </a:p>
                  </a:txBody>
                  <a:tcPr/>
                </a:tc>
                <a:tc>
                  <a:txBody>
                    <a:bodyPr/>
                    <a:lstStyle/>
                    <a:p>
                      <a:pPr algn="ctr" rtl="1"/>
                      <a:r>
                        <a:rPr lang="ar-SA" sz="2500" b="0" dirty="0" smtClean="0">
                          <a:solidFill>
                            <a:schemeClr val="tx1"/>
                          </a:solidFill>
                        </a:rPr>
                        <a:t>20</a:t>
                      </a:r>
                      <a:endParaRPr lang="ar-EG" sz="2500" b="0" dirty="0">
                        <a:solidFill>
                          <a:schemeClr val="tx1"/>
                        </a:solidFill>
                      </a:endParaRPr>
                    </a:p>
                  </a:txBody>
                  <a:tcPr/>
                </a:tc>
                <a:tc>
                  <a:txBody>
                    <a:bodyPr/>
                    <a:lstStyle/>
                    <a:p>
                      <a:pPr algn="ctr" rtl="1"/>
                      <a:r>
                        <a:rPr lang="ar-SA" sz="2500" b="0" dirty="0" smtClean="0">
                          <a:solidFill>
                            <a:schemeClr val="tx1"/>
                          </a:solidFill>
                        </a:rPr>
                        <a:t>400</a:t>
                      </a:r>
                      <a:endParaRPr lang="ar-EG" sz="25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1" dirty="0" smtClean="0">
                          <a:solidFill>
                            <a:srgbClr val="FF0066"/>
                          </a:solidFill>
                        </a:rPr>
                        <a:t>المجموع</a:t>
                      </a:r>
                      <a:endParaRPr lang="ar-EG" sz="2500" b="1" dirty="0" smtClean="0">
                        <a:solidFill>
                          <a:srgbClr val="FF0066"/>
                        </a:solidFill>
                      </a:endParaRPr>
                    </a:p>
                  </a:txBody>
                  <a:tcPr/>
                </a:tc>
                <a:tc>
                  <a:txBody>
                    <a:bodyPr/>
                    <a:lstStyle/>
                    <a:p>
                      <a:pPr algn="ctr"/>
                      <a:endParaRPr lang="ar-EG" sz="2500" b="1" dirty="0">
                        <a:solidFill>
                          <a:srgbClr val="FF0066"/>
                        </a:solidFill>
                      </a:endParaRPr>
                    </a:p>
                  </a:txBody>
                  <a:tcPr/>
                </a:tc>
                <a:tc>
                  <a:txBody>
                    <a:bodyPr/>
                    <a:lstStyle/>
                    <a:p>
                      <a:pPr algn="ctr" rtl="1"/>
                      <a:r>
                        <a:rPr lang="ar-SA" sz="2500" b="1" i="1" dirty="0" smtClean="0">
                          <a:solidFill>
                            <a:srgbClr val="FF0066"/>
                          </a:solidFill>
                        </a:rPr>
                        <a:t>10</a:t>
                      </a:r>
                      <a:endParaRPr lang="ar-EG" sz="2500" b="1" i="1" dirty="0">
                        <a:solidFill>
                          <a:srgbClr val="FF0066"/>
                        </a:solidFill>
                      </a:endParaRPr>
                    </a:p>
                  </a:txBody>
                  <a:tcPr/>
                </a:tc>
                <a:tc>
                  <a:txBody>
                    <a:bodyPr/>
                    <a:lstStyle/>
                    <a:p>
                      <a:pPr algn="ctr" rtl="1"/>
                      <a:endParaRPr lang="ar-EG" sz="2500" b="1" i="1" dirty="0">
                        <a:solidFill>
                          <a:srgbClr val="FF0066"/>
                        </a:solidFill>
                      </a:endParaRPr>
                    </a:p>
                  </a:txBody>
                  <a:tcPr/>
                </a:tc>
                <a:tc>
                  <a:txBody>
                    <a:bodyPr/>
                    <a:lstStyle/>
                    <a:p>
                      <a:pPr algn="ctr" rtl="1"/>
                      <a:r>
                        <a:rPr lang="ar-SA" sz="2500" b="1" i="1" dirty="0" smtClean="0">
                          <a:solidFill>
                            <a:srgbClr val="FF0066"/>
                          </a:solidFill>
                        </a:rPr>
                        <a:t>35</a:t>
                      </a:r>
                      <a:endParaRPr lang="ar-EG" sz="2500" b="1" i="1" dirty="0">
                        <a:solidFill>
                          <a:srgbClr val="FF0066"/>
                        </a:solidFill>
                      </a:endParaRPr>
                    </a:p>
                  </a:txBody>
                  <a:tcPr/>
                </a:tc>
                <a:tc>
                  <a:txBody>
                    <a:bodyPr/>
                    <a:lstStyle/>
                    <a:p>
                      <a:pPr algn="ctr" rtl="1"/>
                      <a:r>
                        <a:rPr lang="ar-SA" sz="2500" b="1" i="1" dirty="0" smtClean="0">
                          <a:solidFill>
                            <a:srgbClr val="FF0066"/>
                          </a:solidFill>
                        </a:rPr>
                        <a:t>775</a:t>
                      </a:r>
                      <a:endParaRPr lang="ar-EG" sz="2500" b="1" i="1" dirty="0">
                        <a:solidFill>
                          <a:srgbClr val="FF0066"/>
                        </a:solidFill>
                      </a:endParaRPr>
                    </a:p>
                  </a:txBody>
                  <a:tcPr/>
                </a:tc>
              </a:tr>
            </a:tbl>
          </a:graphicData>
        </a:graphic>
      </p:graphicFrame>
    </p:spTree>
    <p:extLst>
      <p:ext uri="{BB962C8B-B14F-4D97-AF65-F5344CB8AC3E}">
        <p14:creationId xmlns:p14="http://schemas.microsoft.com/office/powerpoint/2010/main" val="2127552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923182059"/>
              </p:ext>
            </p:extLst>
          </p:nvPr>
        </p:nvGraphicFramePr>
        <p:xfrm>
          <a:off x="170329" y="381000"/>
          <a:ext cx="9412269" cy="5394960"/>
        </p:xfrm>
        <a:graphic>
          <a:graphicData uri="http://schemas.openxmlformats.org/drawingml/2006/table">
            <a:tbl>
              <a:tblPr rtl="1" firstRow="1" bandRow="1">
                <a:tableStyleId>{5C22544A-7EE6-4342-B048-85BDC9FD1C3A}</a:tableStyleId>
              </a:tblPr>
              <a:tblGrid>
                <a:gridCol w="1083839"/>
                <a:gridCol w="1214564"/>
                <a:gridCol w="1384128"/>
                <a:gridCol w="2157031"/>
                <a:gridCol w="1286706"/>
                <a:gridCol w="976798"/>
                <a:gridCol w="1309203"/>
              </a:tblGrid>
              <a:tr h="370840">
                <a:tc gridSpan="7">
                  <a:txBody>
                    <a:bodyPr/>
                    <a:lstStyle/>
                    <a:p>
                      <a:pPr algn="ctr" rtl="1"/>
                      <a:r>
                        <a:rPr lang="ar-SA" sz="2500" b="1" baseline="0" dirty="0" smtClean="0">
                          <a:solidFill>
                            <a:schemeClr val="tx1"/>
                          </a:solidFill>
                        </a:rPr>
                        <a:t>مطلوب حساب الانحراف المعياري للبيانات المبوبة عن عدد الأيام المطيرة في بعض مدن المملكة </a:t>
                      </a:r>
                      <a:r>
                        <a:rPr lang="ar-SA" sz="2500" b="1" baseline="0" dirty="0" smtClean="0">
                          <a:solidFill>
                            <a:srgbClr val="FF0066"/>
                          </a:solidFill>
                        </a:rPr>
                        <a:t>( الوسط الفرضي = 8، قيمة الانحراف = 8.08)، لاحظ القسمة على ث (5)</a:t>
                      </a:r>
                      <a:endParaRPr lang="ar-EG" sz="2500" b="1" dirty="0">
                        <a:solidFill>
                          <a:srgbClr val="FF0066"/>
                        </a:solidFill>
                      </a:endParaRPr>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dirty="0"/>
                    </a:p>
                  </a:txBody>
                  <a:tcPr/>
                </a:tc>
                <a:tc hMerge="1">
                  <a:txBody>
                    <a:bodyPr/>
                    <a:lstStyle/>
                    <a:p>
                      <a:pPr algn="ctr" rtl="1"/>
                      <a:endParaRPr lang="ar-EG" sz="2000" b="1" dirty="0">
                        <a:solidFill>
                          <a:schemeClr val="tx1"/>
                        </a:solidFill>
                      </a:endParaRPr>
                    </a:p>
                  </a:txBody>
                  <a:tcPr/>
                </a:tc>
                <a:tc hMerge="1">
                  <a:txBody>
                    <a:bodyPr/>
                    <a:lstStyle/>
                    <a:p>
                      <a:pPr rtl="1"/>
                      <a:endParaRPr lang="ar-EG"/>
                    </a:p>
                  </a:txBody>
                  <a:tcPr/>
                </a:tc>
                <a:tc hMerge="1">
                  <a:txBody>
                    <a:bodyPr/>
                    <a:lstStyle/>
                    <a:p>
                      <a:pPr algn="ctr" rtl="1"/>
                      <a:endParaRPr lang="ar-EG" sz="2000" b="1" dirty="0">
                        <a:solidFill>
                          <a:schemeClr val="tx1"/>
                        </a:solidFill>
                      </a:endParaRPr>
                    </a:p>
                  </a:txBody>
                  <a:tcPr/>
                </a:tc>
              </a:tr>
              <a:tr h="370840">
                <a:tc>
                  <a:txBody>
                    <a:bodyPr/>
                    <a:lstStyle/>
                    <a:p>
                      <a:pPr algn="ctr" rtl="1"/>
                      <a:r>
                        <a:rPr lang="ar-SA" sz="2500" b="1" dirty="0" smtClean="0">
                          <a:solidFill>
                            <a:srgbClr val="FF0066"/>
                          </a:solidFill>
                        </a:rPr>
                        <a:t>الفئات</a:t>
                      </a:r>
                      <a:endParaRPr lang="ar-EG" sz="2500" b="1" dirty="0">
                        <a:solidFill>
                          <a:srgbClr val="FF0066"/>
                        </a:solidFill>
                      </a:endParaRPr>
                    </a:p>
                  </a:txBody>
                  <a:tcPr/>
                </a:tc>
                <a:tc>
                  <a:txBody>
                    <a:bodyPr/>
                    <a:lstStyle/>
                    <a:p>
                      <a:pPr algn="ctr"/>
                      <a:r>
                        <a:rPr lang="ar-SA" sz="2500" b="1" dirty="0" smtClean="0">
                          <a:solidFill>
                            <a:srgbClr val="FF0066"/>
                          </a:solidFill>
                        </a:rPr>
                        <a:t>مراكز الفئات</a:t>
                      </a:r>
                    </a:p>
                    <a:p>
                      <a:pPr algn="ctr"/>
                      <a:r>
                        <a:rPr lang="ar-SA" sz="2500" b="1" dirty="0" smtClean="0">
                          <a:solidFill>
                            <a:srgbClr val="FF0066"/>
                          </a:solidFill>
                        </a:rPr>
                        <a:t>(س)</a:t>
                      </a:r>
                      <a:endParaRPr lang="ar-EG" sz="2500" b="1" dirty="0">
                        <a:solidFill>
                          <a:srgbClr val="FF0066"/>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1" dirty="0" smtClean="0">
                          <a:solidFill>
                            <a:srgbClr val="FF0066"/>
                          </a:solidFill>
                        </a:rPr>
                        <a:t>عدد التكرارات</a:t>
                      </a:r>
                    </a:p>
                    <a:p>
                      <a:pPr marL="0" marR="0" indent="0" algn="ctr" defTabSz="914400" rtl="1" eaLnBrk="1" fontAlgn="auto" latinLnBrk="0" hangingPunct="1">
                        <a:lnSpc>
                          <a:spcPct val="100000"/>
                        </a:lnSpc>
                        <a:spcBef>
                          <a:spcPts val="0"/>
                        </a:spcBef>
                        <a:spcAft>
                          <a:spcPts val="0"/>
                        </a:spcAft>
                        <a:buClrTx/>
                        <a:buSzTx/>
                        <a:buFontTx/>
                        <a:buNone/>
                        <a:tabLst/>
                        <a:defRPr/>
                      </a:pPr>
                      <a:r>
                        <a:rPr lang="ar-SA" sz="2500" b="1" dirty="0" smtClean="0">
                          <a:solidFill>
                            <a:srgbClr val="FF0066"/>
                          </a:solidFill>
                        </a:rPr>
                        <a:t>(ك)</a:t>
                      </a:r>
                      <a:endParaRPr lang="ar-EG" sz="2500" b="1" dirty="0" smtClean="0">
                        <a:solidFill>
                          <a:srgbClr val="FF0066"/>
                        </a:solidFill>
                      </a:endParaRPr>
                    </a:p>
                  </a:txBody>
                  <a:tcPr/>
                </a:tc>
                <a:tc>
                  <a:txBody>
                    <a:bodyPr/>
                    <a:lstStyle/>
                    <a:p>
                      <a:pPr algn="ctr" rtl="1"/>
                      <a:r>
                        <a:rPr lang="ar-SA" sz="2500" b="1" dirty="0" smtClean="0">
                          <a:solidFill>
                            <a:srgbClr val="FF0066"/>
                          </a:solidFill>
                        </a:rPr>
                        <a:t>الانحراف عن الوسط الفرضي</a:t>
                      </a:r>
                    </a:p>
                    <a:p>
                      <a:pPr algn="ctr" rtl="1"/>
                      <a:r>
                        <a:rPr lang="ar-SA" sz="2500" b="1" dirty="0" smtClean="0">
                          <a:solidFill>
                            <a:srgbClr val="FF0066"/>
                          </a:solidFill>
                        </a:rPr>
                        <a:t>ح</a:t>
                      </a:r>
                      <a:r>
                        <a:rPr lang="ar-SA" sz="2500" b="1" baseline="0" dirty="0" smtClean="0">
                          <a:solidFill>
                            <a:srgbClr val="FF0066"/>
                          </a:solidFill>
                        </a:rPr>
                        <a:t> (س – و)</a:t>
                      </a:r>
                      <a:endParaRPr lang="ar-SA" sz="2500" b="1" dirty="0" smtClean="0">
                        <a:solidFill>
                          <a:srgbClr val="FF0066"/>
                        </a:solidFill>
                      </a:endParaRPr>
                    </a:p>
                  </a:txBody>
                  <a:tcPr/>
                </a:tc>
                <a:tc>
                  <a:txBody>
                    <a:bodyPr/>
                    <a:lstStyle/>
                    <a:p>
                      <a:pPr algn="ctr" rtl="1"/>
                      <a:r>
                        <a:rPr lang="ar-SA" sz="2800" b="1" dirty="0" smtClean="0">
                          <a:solidFill>
                            <a:schemeClr val="tx1"/>
                          </a:solidFill>
                        </a:rPr>
                        <a:t>حَ</a:t>
                      </a:r>
                    </a:p>
                    <a:p>
                      <a:pPr algn="ctr" rtl="1"/>
                      <a:r>
                        <a:rPr lang="ar-SA" sz="2800" b="1" dirty="0" smtClean="0">
                          <a:solidFill>
                            <a:schemeClr val="tx1"/>
                          </a:solidFill>
                        </a:rPr>
                        <a:t>(ح ÷ ث)</a:t>
                      </a:r>
                      <a:endParaRPr lang="ar-EG" sz="2500" b="1" dirty="0">
                        <a:solidFill>
                          <a:srgbClr val="FF0066"/>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400" b="1" dirty="0" smtClean="0">
                          <a:solidFill>
                            <a:schemeClr val="tx1"/>
                          </a:solidFill>
                        </a:rPr>
                        <a:t>حَ </a:t>
                      </a:r>
                      <a:r>
                        <a:rPr lang="ar-SA" sz="2500" b="1" baseline="0" dirty="0" smtClean="0">
                          <a:solidFill>
                            <a:srgbClr val="FF0066"/>
                          </a:solidFill>
                        </a:rPr>
                        <a:t>ك</a:t>
                      </a:r>
                      <a:endParaRPr lang="ar-EG" sz="2500" b="1" dirty="0" smtClean="0">
                        <a:solidFill>
                          <a:srgbClr val="FF0066"/>
                        </a:solidFill>
                      </a:endParaRPr>
                    </a:p>
                    <a:p>
                      <a:pPr algn="ctr" rtl="1"/>
                      <a:endParaRPr lang="ar-EG" sz="2500" b="1" dirty="0">
                        <a:solidFill>
                          <a:srgbClr val="FF0066"/>
                        </a:solidFill>
                      </a:endParaRPr>
                    </a:p>
                  </a:txBody>
                  <a:tcPr/>
                </a:tc>
                <a:tc>
                  <a:txBody>
                    <a:bodyPr/>
                    <a:lstStyle/>
                    <a:p>
                      <a:pPr algn="ctr" rtl="1"/>
                      <a:r>
                        <a:rPr lang="ar-SA" sz="2500" b="1" dirty="0" smtClean="0">
                          <a:solidFill>
                            <a:schemeClr val="tx1"/>
                          </a:solidFill>
                        </a:rPr>
                        <a:t>حَ</a:t>
                      </a:r>
                      <a:r>
                        <a:rPr lang="ar-SA" sz="2500" b="1" baseline="30000" dirty="0" smtClean="0">
                          <a:solidFill>
                            <a:schemeClr val="tx1"/>
                          </a:solidFill>
                        </a:rPr>
                        <a:t>2</a:t>
                      </a:r>
                      <a:r>
                        <a:rPr lang="ar-SA" sz="2500" b="1" dirty="0" smtClean="0">
                          <a:solidFill>
                            <a:srgbClr val="FF0066"/>
                          </a:solidFill>
                        </a:rPr>
                        <a:t> ك</a:t>
                      </a:r>
                      <a:endParaRPr lang="ar-EG" sz="2500" b="1" dirty="0">
                        <a:solidFill>
                          <a:srgbClr val="FF0066"/>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1-5</a:t>
                      </a:r>
                      <a:endParaRPr lang="ar-EG" sz="2500" b="0" dirty="0" smtClean="0">
                        <a:solidFill>
                          <a:schemeClr val="tx1"/>
                        </a:solidFill>
                      </a:endParaRPr>
                    </a:p>
                  </a:txBody>
                  <a:tcPr/>
                </a:tc>
                <a:tc>
                  <a:txBody>
                    <a:bodyPr/>
                    <a:lstStyle/>
                    <a:p>
                      <a:pPr algn="ctr"/>
                      <a:r>
                        <a:rPr lang="ar-SA" sz="2500" b="0" dirty="0" smtClean="0"/>
                        <a:t>3</a:t>
                      </a:r>
                      <a:endParaRPr lang="ar-EG" sz="2500" b="0" dirty="0"/>
                    </a:p>
                  </a:txBody>
                  <a:tcPr/>
                </a:tc>
                <a:tc>
                  <a:txBody>
                    <a:bodyPr/>
                    <a:lstStyle/>
                    <a:p>
                      <a:pPr algn="ctr" rtl="1"/>
                      <a:r>
                        <a:rPr lang="ar-SA" sz="2500" b="0" dirty="0" smtClean="0">
                          <a:solidFill>
                            <a:schemeClr val="tx1"/>
                          </a:solidFill>
                        </a:rPr>
                        <a:t>3</a:t>
                      </a:r>
                      <a:endParaRPr lang="ar-EG" sz="2500" b="0" dirty="0">
                        <a:solidFill>
                          <a:schemeClr val="tx1"/>
                        </a:solidFill>
                      </a:endParaRPr>
                    </a:p>
                  </a:txBody>
                  <a:tcPr/>
                </a:tc>
                <a:tc>
                  <a:txBody>
                    <a:bodyPr/>
                    <a:lstStyle/>
                    <a:p>
                      <a:pPr marL="342900" indent="-342900" algn="ctr" rtl="1">
                        <a:buFontTx/>
                        <a:buChar char="-"/>
                      </a:pPr>
                      <a:r>
                        <a:rPr lang="ar-SA" sz="2500" b="0" dirty="0" smtClean="0">
                          <a:solidFill>
                            <a:schemeClr val="tx1"/>
                          </a:solidFill>
                        </a:rPr>
                        <a:t>5</a:t>
                      </a:r>
                      <a:endParaRPr lang="ar-EG" sz="2500" b="0" dirty="0">
                        <a:solidFill>
                          <a:schemeClr val="tx1"/>
                        </a:solidFill>
                      </a:endParaRPr>
                    </a:p>
                  </a:txBody>
                  <a:tcPr/>
                </a:tc>
                <a:tc>
                  <a:txBody>
                    <a:bodyPr/>
                    <a:lstStyle/>
                    <a:p>
                      <a:pPr algn="ctr" rtl="1"/>
                      <a:r>
                        <a:rPr lang="ar-SA" sz="2500" b="0" dirty="0" smtClean="0">
                          <a:solidFill>
                            <a:schemeClr val="tx1"/>
                          </a:solidFill>
                        </a:rPr>
                        <a:t>-1</a:t>
                      </a:r>
                      <a:endParaRPr lang="ar-EG" sz="2500" b="0" dirty="0">
                        <a:solidFill>
                          <a:schemeClr val="tx1"/>
                        </a:solidFill>
                      </a:endParaRPr>
                    </a:p>
                  </a:txBody>
                  <a:tcPr/>
                </a:tc>
                <a:tc>
                  <a:txBody>
                    <a:bodyPr/>
                    <a:lstStyle/>
                    <a:p>
                      <a:pPr algn="ctr" rtl="1"/>
                      <a:r>
                        <a:rPr lang="ar-SA" sz="2500" b="0" dirty="0" smtClean="0">
                          <a:solidFill>
                            <a:schemeClr val="tx1"/>
                          </a:solidFill>
                        </a:rPr>
                        <a:t>-3</a:t>
                      </a:r>
                      <a:endParaRPr lang="ar-EG" sz="2500" b="0" dirty="0">
                        <a:solidFill>
                          <a:schemeClr val="tx1"/>
                        </a:solidFill>
                      </a:endParaRPr>
                    </a:p>
                  </a:txBody>
                  <a:tcPr/>
                </a:tc>
                <a:tc>
                  <a:txBody>
                    <a:bodyPr/>
                    <a:lstStyle/>
                    <a:p>
                      <a:pPr algn="ctr" rtl="1"/>
                      <a:r>
                        <a:rPr lang="ar-SA" sz="2500" b="0" dirty="0" smtClean="0">
                          <a:solidFill>
                            <a:schemeClr val="tx1"/>
                          </a:solidFill>
                        </a:rPr>
                        <a:t>3</a:t>
                      </a:r>
                      <a:endParaRPr lang="ar-EG" sz="25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6-10</a:t>
                      </a:r>
                      <a:endParaRPr lang="ar-EG" sz="2500" b="0" dirty="0" smtClean="0">
                        <a:solidFill>
                          <a:schemeClr val="tx1"/>
                        </a:solidFill>
                      </a:endParaRPr>
                    </a:p>
                  </a:txBody>
                  <a:tcPr/>
                </a:tc>
                <a:tc>
                  <a:txBody>
                    <a:bodyPr/>
                    <a:lstStyle/>
                    <a:p>
                      <a:pPr algn="ctr"/>
                      <a:r>
                        <a:rPr lang="ar-SA" sz="2500" b="0" dirty="0" smtClean="0"/>
                        <a:t>8</a:t>
                      </a:r>
                      <a:endParaRPr lang="ar-EG" sz="2500" b="0" dirty="0"/>
                    </a:p>
                  </a:txBody>
                  <a:tcPr/>
                </a:tc>
                <a:tc>
                  <a:txBody>
                    <a:bodyPr/>
                    <a:lstStyle/>
                    <a:p>
                      <a:pPr algn="ctr" rtl="1"/>
                      <a:r>
                        <a:rPr lang="ar-SA" sz="2500" b="0" dirty="0" smtClean="0">
                          <a:solidFill>
                            <a:schemeClr val="tx1"/>
                          </a:solidFill>
                        </a:rPr>
                        <a:t>2</a:t>
                      </a:r>
                      <a:endParaRPr lang="ar-EG" sz="2500" b="0" dirty="0">
                        <a:solidFill>
                          <a:schemeClr val="tx1"/>
                        </a:solidFill>
                      </a:endParaRPr>
                    </a:p>
                  </a:txBody>
                  <a:tcPr/>
                </a:tc>
                <a:tc>
                  <a:txBody>
                    <a:bodyPr/>
                    <a:lstStyle/>
                    <a:p>
                      <a:pPr algn="ctr" rtl="1"/>
                      <a:r>
                        <a:rPr lang="ar-SA" sz="2500" b="0" dirty="0" smtClean="0">
                          <a:solidFill>
                            <a:schemeClr val="tx1"/>
                          </a:solidFill>
                        </a:rPr>
                        <a:t>صفر</a:t>
                      </a:r>
                      <a:endParaRPr lang="ar-EG" sz="2500" b="0" dirty="0">
                        <a:solidFill>
                          <a:schemeClr val="tx1"/>
                        </a:solidFill>
                      </a:endParaRPr>
                    </a:p>
                  </a:txBody>
                  <a:tcPr/>
                </a:tc>
                <a:tc>
                  <a:txBody>
                    <a:bodyPr/>
                    <a:lstStyle/>
                    <a:p>
                      <a:pPr algn="ctr" rtl="1"/>
                      <a:r>
                        <a:rPr lang="ar-SA" sz="2500" b="0" dirty="0" smtClean="0">
                          <a:solidFill>
                            <a:schemeClr val="tx1"/>
                          </a:solidFill>
                        </a:rPr>
                        <a:t>صفر</a:t>
                      </a:r>
                      <a:endParaRPr lang="ar-EG" sz="2500" b="0" dirty="0">
                        <a:solidFill>
                          <a:schemeClr val="tx1"/>
                        </a:solidFill>
                      </a:endParaRPr>
                    </a:p>
                  </a:txBody>
                  <a:tcPr/>
                </a:tc>
                <a:tc>
                  <a:txBody>
                    <a:bodyPr/>
                    <a:lstStyle/>
                    <a:p>
                      <a:pPr algn="ctr" rtl="1"/>
                      <a:r>
                        <a:rPr lang="ar-SA" sz="2500" b="0" dirty="0" smtClean="0">
                          <a:solidFill>
                            <a:schemeClr val="tx1"/>
                          </a:solidFill>
                        </a:rPr>
                        <a:t>صفر</a:t>
                      </a:r>
                      <a:endParaRPr lang="ar-EG" sz="2500" b="0" dirty="0">
                        <a:solidFill>
                          <a:schemeClr val="tx1"/>
                        </a:solidFill>
                      </a:endParaRPr>
                    </a:p>
                  </a:txBody>
                  <a:tcPr/>
                </a:tc>
                <a:tc>
                  <a:txBody>
                    <a:bodyPr/>
                    <a:lstStyle/>
                    <a:p>
                      <a:pPr algn="ctr" rtl="1"/>
                      <a:r>
                        <a:rPr lang="ar-SA" sz="2500" b="0" dirty="0" smtClean="0">
                          <a:solidFill>
                            <a:schemeClr val="tx1"/>
                          </a:solidFill>
                        </a:rPr>
                        <a:t>صفر</a:t>
                      </a:r>
                      <a:endParaRPr lang="ar-EG" sz="25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11-15</a:t>
                      </a:r>
                      <a:endParaRPr lang="ar-EG" sz="2500" b="0" dirty="0" smtClean="0">
                        <a:solidFill>
                          <a:schemeClr val="tx1"/>
                        </a:solidFill>
                      </a:endParaRPr>
                    </a:p>
                  </a:txBody>
                  <a:tcPr/>
                </a:tc>
                <a:tc>
                  <a:txBody>
                    <a:bodyPr/>
                    <a:lstStyle/>
                    <a:p>
                      <a:pPr algn="ctr"/>
                      <a:r>
                        <a:rPr lang="ar-SA" sz="2500" b="0" dirty="0" smtClean="0"/>
                        <a:t>13</a:t>
                      </a:r>
                      <a:endParaRPr lang="ar-EG" sz="2500" b="0" dirty="0"/>
                    </a:p>
                  </a:txBody>
                  <a:tcPr/>
                </a:tc>
                <a:tc>
                  <a:txBody>
                    <a:bodyPr/>
                    <a:lstStyle/>
                    <a:p>
                      <a:pPr algn="ctr" rtl="1"/>
                      <a:r>
                        <a:rPr lang="ar-SA" sz="2500" b="0" dirty="0" smtClean="0">
                          <a:solidFill>
                            <a:schemeClr val="tx1"/>
                          </a:solidFill>
                        </a:rPr>
                        <a:t>3</a:t>
                      </a:r>
                      <a:endParaRPr lang="ar-EG" sz="2500" b="0" dirty="0">
                        <a:solidFill>
                          <a:schemeClr val="tx1"/>
                        </a:solidFill>
                      </a:endParaRPr>
                    </a:p>
                  </a:txBody>
                  <a:tcPr/>
                </a:tc>
                <a:tc>
                  <a:txBody>
                    <a:bodyPr/>
                    <a:lstStyle/>
                    <a:p>
                      <a:pPr algn="ctr" rtl="1"/>
                      <a:r>
                        <a:rPr lang="ar-SA" sz="2500" b="0" dirty="0" smtClean="0">
                          <a:solidFill>
                            <a:schemeClr val="tx1"/>
                          </a:solidFill>
                        </a:rPr>
                        <a:t>5</a:t>
                      </a:r>
                      <a:endParaRPr lang="ar-EG" sz="2500" b="0" dirty="0">
                        <a:solidFill>
                          <a:schemeClr val="tx1"/>
                        </a:solidFill>
                      </a:endParaRPr>
                    </a:p>
                  </a:txBody>
                  <a:tcPr/>
                </a:tc>
                <a:tc>
                  <a:txBody>
                    <a:bodyPr/>
                    <a:lstStyle/>
                    <a:p>
                      <a:pPr algn="ctr" rtl="1"/>
                      <a:r>
                        <a:rPr lang="ar-SA" sz="2500" b="0" dirty="0" smtClean="0">
                          <a:solidFill>
                            <a:schemeClr val="tx1"/>
                          </a:solidFill>
                        </a:rPr>
                        <a:t>1</a:t>
                      </a:r>
                      <a:endParaRPr lang="ar-EG" sz="2500" b="0" dirty="0">
                        <a:solidFill>
                          <a:schemeClr val="tx1"/>
                        </a:solidFill>
                      </a:endParaRPr>
                    </a:p>
                  </a:txBody>
                  <a:tcPr/>
                </a:tc>
                <a:tc>
                  <a:txBody>
                    <a:bodyPr/>
                    <a:lstStyle/>
                    <a:p>
                      <a:pPr algn="ctr" rtl="1"/>
                      <a:r>
                        <a:rPr lang="ar-SA" sz="2500" b="0" dirty="0" smtClean="0">
                          <a:solidFill>
                            <a:schemeClr val="tx1"/>
                          </a:solidFill>
                        </a:rPr>
                        <a:t>3</a:t>
                      </a:r>
                      <a:endParaRPr lang="ar-EG" sz="2500" b="0" dirty="0">
                        <a:solidFill>
                          <a:schemeClr val="tx1"/>
                        </a:solidFill>
                      </a:endParaRPr>
                    </a:p>
                  </a:txBody>
                  <a:tcPr/>
                </a:tc>
                <a:tc>
                  <a:txBody>
                    <a:bodyPr/>
                    <a:lstStyle/>
                    <a:p>
                      <a:pPr algn="ctr" rtl="1"/>
                      <a:r>
                        <a:rPr lang="ar-SA" sz="2500" b="0" dirty="0" smtClean="0">
                          <a:solidFill>
                            <a:schemeClr val="tx1"/>
                          </a:solidFill>
                        </a:rPr>
                        <a:t>3</a:t>
                      </a:r>
                      <a:endParaRPr lang="ar-EG" sz="25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i="1" dirty="0" smtClean="0">
                          <a:solidFill>
                            <a:schemeClr val="tx1"/>
                          </a:solidFill>
                        </a:rPr>
                        <a:t>16-20</a:t>
                      </a:r>
                      <a:endParaRPr lang="ar-EG" sz="2500" b="0" i="1" dirty="0" smtClean="0">
                        <a:solidFill>
                          <a:schemeClr val="tx1"/>
                        </a:solidFill>
                      </a:endParaRPr>
                    </a:p>
                  </a:txBody>
                  <a:tcPr/>
                </a:tc>
                <a:tc>
                  <a:txBody>
                    <a:bodyPr/>
                    <a:lstStyle/>
                    <a:p>
                      <a:pPr algn="ctr"/>
                      <a:r>
                        <a:rPr lang="ar-SA" sz="2500" b="0" dirty="0" smtClean="0"/>
                        <a:t>18</a:t>
                      </a:r>
                      <a:endParaRPr lang="ar-EG" sz="2500" b="0" dirty="0"/>
                    </a:p>
                  </a:txBody>
                  <a:tcPr/>
                </a:tc>
                <a:tc>
                  <a:txBody>
                    <a:bodyPr/>
                    <a:lstStyle/>
                    <a:p>
                      <a:pPr algn="ctr" rtl="1"/>
                      <a:r>
                        <a:rPr lang="ar-SA" sz="2500" b="0" dirty="0" smtClean="0">
                          <a:solidFill>
                            <a:schemeClr val="tx1"/>
                          </a:solidFill>
                        </a:rPr>
                        <a:t>صفر</a:t>
                      </a:r>
                      <a:endParaRPr lang="ar-EG" sz="2500" b="0" i="1" dirty="0">
                        <a:solidFill>
                          <a:schemeClr val="tx1"/>
                        </a:solidFill>
                      </a:endParaRPr>
                    </a:p>
                  </a:txBody>
                  <a:tcPr/>
                </a:tc>
                <a:tc>
                  <a:txBody>
                    <a:bodyPr/>
                    <a:lstStyle/>
                    <a:p>
                      <a:pPr algn="ctr" rtl="1"/>
                      <a:r>
                        <a:rPr lang="ar-SA" sz="2500" b="0" i="1" dirty="0" smtClean="0">
                          <a:solidFill>
                            <a:schemeClr val="tx1"/>
                          </a:solidFill>
                        </a:rPr>
                        <a:t>10</a:t>
                      </a:r>
                      <a:endParaRPr lang="ar-EG" sz="2500" b="0" i="1" dirty="0">
                        <a:solidFill>
                          <a:schemeClr val="tx1"/>
                        </a:solidFill>
                      </a:endParaRPr>
                    </a:p>
                  </a:txBody>
                  <a:tcPr/>
                </a:tc>
                <a:tc>
                  <a:txBody>
                    <a:bodyPr/>
                    <a:lstStyle/>
                    <a:p>
                      <a:pPr algn="ctr" rtl="1"/>
                      <a:r>
                        <a:rPr lang="ar-SA" sz="2500" b="0" i="1" dirty="0" smtClean="0">
                          <a:solidFill>
                            <a:schemeClr val="tx1"/>
                          </a:solidFill>
                        </a:rPr>
                        <a:t>2</a:t>
                      </a:r>
                      <a:endParaRPr lang="ar-EG" sz="2500" b="0" i="1" dirty="0">
                        <a:solidFill>
                          <a:schemeClr val="tx1"/>
                        </a:solidFill>
                      </a:endParaRPr>
                    </a:p>
                  </a:txBody>
                  <a:tcPr/>
                </a:tc>
                <a:tc>
                  <a:txBody>
                    <a:bodyPr/>
                    <a:lstStyle/>
                    <a:p>
                      <a:pPr algn="ctr" rtl="1"/>
                      <a:r>
                        <a:rPr lang="ar-SA" sz="2500" b="0" dirty="0" smtClean="0">
                          <a:solidFill>
                            <a:schemeClr val="tx1"/>
                          </a:solidFill>
                        </a:rPr>
                        <a:t>صفر</a:t>
                      </a:r>
                      <a:endParaRPr lang="ar-EG" sz="2500" b="0" i="1" dirty="0">
                        <a:solidFill>
                          <a:schemeClr val="tx1"/>
                        </a:solidFill>
                      </a:endParaRPr>
                    </a:p>
                  </a:txBody>
                  <a:tcPr/>
                </a:tc>
                <a:tc>
                  <a:txBody>
                    <a:bodyPr/>
                    <a:lstStyle/>
                    <a:p>
                      <a:pPr algn="ctr" rtl="1"/>
                      <a:r>
                        <a:rPr lang="ar-SA" sz="2500" b="0" i="1" dirty="0" smtClean="0">
                          <a:solidFill>
                            <a:schemeClr val="tx1"/>
                          </a:solidFill>
                        </a:rPr>
                        <a:t>صفر</a:t>
                      </a:r>
                      <a:endParaRPr lang="ar-EG" sz="2500" b="0" i="1"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21-25</a:t>
                      </a:r>
                      <a:endParaRPr lang="ar-EG" sz="2500" b="0" dirty="0" smtClean="0">
                        <a:solidFill>
                          <a:schemeClr val="tx1"/>
                        </a:solidFill>
                      </a:endParaRPr>
                    </a:p>
                  </a:txBody>
                  <a:tcPr/>
                </a:tc>
                <a:tc>
                  <a:txBody>
                    <a:bodyPr/>
                    <a:lstStyle/>
                    <a:p>
                      <a:pPr algn="ctr"/>
                      <a:r>
                        <a:rPr lang="ar-SA" sz="2500" b="0" dirty="0" smtClean="0"/>
                        <a:t>23</a:t>
                      </a:r>
                      <a:endParaRPr lang="ar-EG" sz="2500" b="0" dirty="0"/>
                    </a:p>
                  </a:txBody>
                  <a:tcPr/>
                </a:tc>
                <a:tc>
                  <a:txBody>
                    <a:bodyPr/>
                    <a:lstStyle/>
                    <a:p>
                      <a:pPr algn="ctr" rtl="1"/>
                      <a:r>
                        <a:rPr lang="ar-SA" sz="2500" b="0" dirty="0" smtClean="0">
                          <a:solidFill>
                            <a:schemeClr val="tx1"/>
                          </a:solidFill>
                        </a:rPr>
                        <a:t>1</a:t>
                      </a:r>
                      <a:endParaRPr lang="ar-EG" sz="2500" b="0" dirty="0">
                        <a:solidFill>
                          <a:schemeClr val="tx1"/>
                        </a:solidFill>
                      </a:endParaRPr>
                    </a:p>
                  </a:txBody>
                  <a:tcPr/>
                </a:tc>
                <a:tc>
                  <a:txBody>
                    <a:bodyPr/>
                    <a:lstStyle/>
                    <a:p>
                      <a:pPr algn="ctr" rtl="1"/>
                      <a:r>
                        <a:rPr lang="ar-SA" sz="2500" b="0" dirty="0" smtClean="0">
                          <a:solidFill>
                            <a:schemeClr val="tx1"/>
                          </a:solidFill>
                        </a:rPr>
                        <a:t>15</a:t>
                      </a:r>
                      <a:endParaRPr lang="ar-EG" sz="2500" b="0" dirty="0">
                        <a:solidFill>
                          <a:schemeClr val="tx1"/>
                        </a:solidFill>
                      </a:endParaRPr>
                    </a:p>
                  </a:txBody>
                  <a:tcPr/>
                </a:tc>
                <a:tc>
                  <a:txBody>
                    <a:bodyPr/>
                    <a:lstStyle/>
                    <a:p>
                      <a:pPr algn="ctr" rtl="1"/>
                      <a:r>
                        <a:rPr lang="ar-SA" sz="2500" b="0" dirty="0" smtClean="0">
                          <a:solidFill>
                            <a:schemeClr val="tx1"/>
                          </a:solidFill>
                        </a:rPr>
                        <a:t>3</a:t>
                      </a:r>
                      <a:endParaRPr lang="ar-EG" sz="2500" b="0" dirty="0">
                        <a:solidFill>
                          <a:schemeClr val="tx1"/>
                        </a:solidFill>
                      </a:endParaRPr>
                    </a:p>
                  </a:txBody>
                  <a:tcPr/>
                </a:tc>
                <a:tc>
                  <a:txBody>
                    <a:bodyPr/>
                    <a:lstStyle/>
                    <a:p>
                      <a:pPr algn="ctr" rtl="1"/>
                      <a:r>
                        <a:rPr lang="ar-SA" sz="2500" b="0" dirty="0" smtClean="0">
                          <a:solidFill>
                            <a:schemeClr val="tx1"/>
                          </a:solidFill>
                        </a:rPr>
                        <a:t>3</a:t>
                      </a:r>
                      <a:endParaRPr lang="ar-EG" sz="2500" b="0" dirty="0">
                        <a:solidFill>
                          <a:schemeClr val="tx1"/>
                        </a:solidFill>
                      </a:endParaRPr>
                    </a:p>
                  </a:txBody>
                  <a:tcPr/>
                </a:tc>
                <a:tc>
                  <a:txBody>
                    <a:bodyPr/>
                    <a:lstStyle/>
                    <a:p>
                      <a:pPr algn="ctr" rtl="1"/>
                      <a:r>
                        <a:rPr lang="ar-SA" sz="2500" b="0" dirty="0" smtClean="0">
                          <a:solidFill>
                            <a:schemeClr val="tx1"/>
                          </a:solidFill>
                        </a:rPr>
                        <a:t>9</a:t>
                      </a:r>
                      <a:endParaRPr lang="ar-EG" sz="25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26-30</a:t>
                      </a:r>
                      <a:endParaRPr lang="ar-EG" sz="2500" b="0" dirty="0" smtClean="0">
                        <a:solidFill>
                          <a:schemeClr val="tx1"/>
                        </a:solidFill>
                      </a:endParaRPr>
                    </a:p>
                  </a:txBody>
                  <a:tcPr/>
                </a:tc>
                <a:tc>
                  <a:txBody>
                    <a:bodyPr/>
                    <a:lstStyle/>
                    <a:p>
                      <a:pPr algn="ctr"/>
                      <a:r>
                        <a:rPr lang="ar-SA" sz="2500" b="0" dirty="0" smtClean="0"/>
                        <a:t>28</a:t>
                      </a:r>
                      <a:endParaRPr lang="ar-EG" sz="2500" b="0" dirty="0"/>
                    </a:p>
                  </a:txBody>
                  <a:tcPr/>
                </a:tc>
                <a:tc>
                  <a:txBody>
                    <a:bodyPr/>
                    <a:lstStyle/>
                    <a:p>
                      <a:pPr algn="ctr" rtl="1"/>
                      <a:r>
                        <a:rPr lang="ar-SA" sz="2500" b="0" dirty="0" smtClean="0">
                          <a:solidFill>
                            <a:schemeClr val="tx1"/>
                          </a:solidFill>
                        </a:rPr>
                        <a:t>1</a:t>
                      </a:r>
                      <a:endParaRPr lang="ar-EG" sz="2500" b="0" dirty="0">
                        <a:solidFill>
                          <a:schemeClr val="tx1"/>
                        </a:solidFill>
                      </a:endParaRPr>
                    </a:p>
                  </a:txBody>
                  <a:tcPr/>
                </a:tc>
                <a:tc>
                  <a:txBody>
                    <a:bodyPr/>
                    <a:lstStyle/>
                    <a:p>
                      <a:pPr algn="ctr" rtl="1"/>
                      <a:r>
                        <a:rPr lang="ar-SA" sz="2500" b="0" dirty="0" smtClean="0">
                          <a:solidFill>
                            <a:schemeClr val="tx1"/>
                          </a:solidFill>
                        </a:rPr>
                        <a:t>20</a:t>
                      </a:r>
                      <a:endParaRPr lang="ar-EG" sz="2500" b="0" dirty="0">
                        <a:solidFill>
                          <a:schemeClr val="tx1"/>
                        </a:solidFill>
                      </a:endParaRPr>
                    </a:p>
                  </a:txBody>
                  <a:tcPr/>
                </a:tc>
                <a:tc>
                  <a:txBody>
                    <a:bodyPr/>
                    <a:lstStyle/>
                    <a:p>
                      <a:pPr algn="ctr" rtl="1"/>
                      <a:r>
                        <a:rPr lang="ar-SA" sz="2500" b="0" dirty="0" smtClean="0">
                          <a:solidFill>
                            <a:schemeClr val="tx1"/>
                          </a:solidFill>
                        </a:rPr>
                        <a:t>4</a:t>
                      </a:r>
                      <a:endParaRPr lang="ar-EG" sz="2500" b="0" dirty="0">
                        <a:solidFill>
                          <a:schemeClr val="tx1"/>
                        </a:solidFill>
                      </a:endParaRPr>
                    </a:p>
                  </a:txBody>
                  <a:tcPr/>
                </a:tc>
                <a:tc>
                  <a:txBody>
                    <a:bodyPr/>
                    <a:lstStyle/>
                    <a:p>
                      <a:pPr algn="ctr" rtl="1"/>
                      <a:r>
                        <a:rPr lang="ar-SA" sz="2500" b="0" dirty="0" smtClean="0">
                          <a:solidFill>
                            <a:schemeClr val="tx1"/>
                          </a:solidFill>
                        </a:rPr>
                        <a:t>4</a:t>
                      </a:r>
                      <a:endParaRPr lang="ar-EG" sz="2500" b="0" dirty="0">
                        <a:solidFill>
                          <a:schemeClr val="tx1"/>
                        </a:solidFill>
                      </a:endParaRPr>
                    </a:p>
                  </a:txBody>
                  <a:tcPr/>
                </a:tc>
                <a:tc>
                  <a:txBody>
                    <a:bodyPr/>
                    <a:lstStyle/>
                    <a:p>
                      <a:pPr algn="ctr" rtl="1"/>
                      <a:r>
                        <a:rPr lang="ar-SA" sz="2500" b="0" dirty="0" smtClean="0">
                          <a:solidFill>
                            <a:schemeClr val="tx1"/>
                          </a:solidFill>
                        </a:rPr>
                        <a:t>16</a:t>
                      </a:r>
                      <a:endParaRPr lang="ar-EG" sz="2500" b="0"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1" dirty="0" smtClean="0">
                          <a:solidFill>
                            <a:srgbClr val="FF0066"/>
                          </a:solidFill>
                        </a:rPr>
                        <a:t>المجموع</a:t>
                      </a:r>
                      <a:endParaRPr lang="ar-EG" sz="2500" b="1" dirty="0" smtClean="0">
                        <a:solidFill>
                          <a:srgbClr val="FF0066"/>
                        </a:solidFill>
                      </a:endParaRPr>
                    </a:p>
                  </a:txBody>
                  <a:tcPr/>
                </a:tc>
                <a:tc>
                  <a:txBody>
                    <a:bodyPr/>
                    <a:lstStyle/>
                    <a:p>
                      <a:pPr algn="ctr"/>
                      <a:endParaRPr lang="ar-EG" sz="2500" b="1" dirty="0">
                        <a:solidFill>
                          <a:srgbClr val="FF0066"/>
                        </a:solidFill>
                      </a:endParaRPr>
                    </a:p>
                  </a:txBody>
                  <a:tcPr/>
                </a:tc>
                <a:tc>
                  <a:txBody>
                    <a:bodyPr/>
                    <a:lstStyle/>
                    <a:p>
                      <a:pPr algn="ctr" rtl="1"/>
                      <a:r>
                        <a:rPr lang="ar-SA" sz="2500" b="1" i="1" dirty="0" smtClean="0">
                          <a:solidFill>
                            <a:srgbClr val="FF0066"/>
                          </a:solidFill>
                        </a:rPr>
                        <a:t>10</a:t>
                      </a:r>
                      <a:endParaRPr lang="ar-EG" sz="2500" b="1" i="1" dirty="0">
                        <a:solidFill>
                          <a:srgbClr val="FF0066"/>
                        </a:solidFill>
                      </a:endParaRPr>
                    </a:p>
                  </a:txBody>
                  <a:tcPr/>
                </a:tc>
                <a:tc>
                  <a:txBody>
                    <a:bodyPr/>
                    <a:lstStyle/>
                    <a:p>
                      <a:pPr algn="ctr" rtl="1"/>
                      <a:endParaRPr lang="ar-EG" sz="2500" b="1" i="1" dirty="0">
                        <a:solidFill>
                          <a:srgbClr val="FF0066"/>
                        </a:solidFill>
                      </a:endParaRPr>
                    </a:p>
                  </a:txBody>
                  <a:tcPr/>
                </a:tc>
                <a:tc>
                  <a:txBody>
                    <a:bodyPr/>
                    <a:lstStyle/>
                    <a:p>
                      <a:pPr algn="ctr" rtl="1"/>
                      <a:endParaRPr lang="ar-EG" sz="2500" b="1" i="1" dirty="0">
                        <a:solidFill>
                          <a:srgbClr val="FF0066"/>
                        </a:solidFill>
                      </a:endParaRPr>
                    </a:p>
                  </a:txBody>
                  <a:tcPr/>
                </a:tc>
                <a:tc>
                  <a:txBody>
                    <a:bodyPr/>
                    <a:lstStyle/>
                    <a:p>
                      <a:pPr algn="ctr" rtl="1"/>
                      <a:r>
                        <a:rPr lang="ar-SA" sz="2500" b="1" i="1" dirty="0" smtClean="0">
                          <a:solidFill>
                            <a:srgbClr val="FF0066"/>
                          </a:solidFill>
                        </a:rPr>
                        <a:t>7</a:t>
                      </a:r>
                      <a:endParaRPr lang="ar-EG" sz="2500" b="1" i="1" dirty="0">
                        <a:solidFill>
                          <a:srgbClr val="FF0066"/>
                        </a:solidFill>
                      </a:endParaRPr>
                    </a:p>
                  </a:txBody>
                  <a:tcPr/>
                </a:tc>
                <a:tc>
                  <a:txBody>
                    <a:bodyPr/>
                    <a:lstStyle/>
                    <a:p>
                      <a:pPr algn="ctr" rtl="1"/>
                      <a:r>
                        <a:rPr lang="ar-SA" sz="2500" b="1" i="1" dirty="0" smtClean="0">
                          <a:solidFill>
                            <a:srgbClr val="FF0066"/>
                          </a:solidFill>
                        </a:rPr>
                        <a:t>31</a:t>
                      </a:r>
                      <a:endParaRPr lang="ar-EG" sz="2500" b="1" i="1" dirty="0">
                        <a:solidFill>
                          <a:srgbClr val="FF0066"/>
                        </a:solidFill>
                      </a:endParaRPr>
                    </a:p>
                  </a:txBody>
                  <a:tcPr/>
                </a:tc>
              </a:tr>
            </a:tbl>
          </a:graphicData>
        </a:graphic>
      </p:graphicFrame>
    </p:spTree>
    <p:extLst>
      <p:ext uri="{BB962C8B-B14F-4D97-AF65-F5344CB8AC3E}">
        <p14:creationId xmlns:p14="http://schemas.microsoft.com/office/powerpoint/2010/main" val="39915368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5093702"/>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2500" b="1" dirty="0" smtClean="0">
                <a:solidFill>
                  <a:srgbClr val="C00000"/>
                </a:solidFill>
              </a:rPr>
              <a:t>مزايا وعيوب الانحراف المعياري:</a:t>
            </a:r>
          </a:p>
          <a:p>
            <a:pPr algn="just"/>
            <a:r>
              <a:rPr lang="ar-SA" sz="2500" dirty="0" smtClean="0">
                <a:solidFill>
                  <a:prstClr val="black"/>
                </a:solidFill>
              </a:rPr>
              <a:t>1- الانحراف المعياري من </a:t>
            </a:r>
            <a:r>
              <a:rPr lang="ar-SA" sz="2500" dirty="0" smtClean="0">
                <a:solidFill>
                  <a:schemeClr val="accent6">
                    <a:lumMod val="50000"/>
                  </a:schemeClr>
                </a:solidFill>
              </a:rPr>
              <a:t>اهم</a:t>
            </a:r>
            <a:r>
              <a:rPr lang="ar-SA" sz="2500" dirty="0" smtClean="0">
                <a:solidFill>
                  <a:prstClr val="black"/>
                </a:solidFill>
              </a:rPr>
              <a:t> وادق مقاييس التشتت.</a:t>
            </a:r>
          </a:p>
          <a:p>
            <a:pPr algn="just"/>
            <a:r>
              <a:rPr lang="ar-SA" sz="2500" dirty="0" smtClean="0">
                <a:solidFill>
                  <a:prstClr val="black"/>
                </a:solidFill>
              </a:rPr>
              <a:t>2- في البيانات المبوبة نجد أن افتراض كل القيم متمركزة في منتصف الفئة أمر لا يخلو من الخطأ، ومن ثم قام </a:t>
            </a:r>
            <a:r>
              <a:rPr lang="ar-SA" sz="2500" b="1" dirty="0" smtClean="0">
                <a:solidFill>
                  <a:prstClr val="black"/>
                </a:solidFill>
              </a:rPr>
              <a:t>شبرد</a:t>
            </a:r>
            <a:r>
              <a:rPr lang="ar-SA" sz="2500" dirty="0" smtClean="0">
                <a:solidFill>
                  <a:prstClr val="black"/>
                </a:solidFill>
              </a:rPr>
              <a:t> بعمل </a:t>
            </a:r>
            <a:r>
              <a:rPr lang="ar-SA" sz="2500" dirty="0" smtClean="0">
                <a:solidFill>
                  <a:schemeClr val="accent6">
                    <a:lumMod val="50000"/>
                  </a:schemeClr>
                </a:solidFill>
              </a:rPr>
              <a:t>تصحيح</a:t>
            </a:r>
            <a:r>
              <a:rPr lang="ar-SA" sz="2500" dirty="0" smtClean="0">
                <a:solidFill>
                  <a:prstClr val="black"/>
                </a:solidFill>
              </a:rPr>
              <a:t> لمعادلة الانحراف المعياري للبيانات المبوبة كالتالي:</a:t>
            </a:r>
          </a:p>
          <a:p>
            <a:pPr algn="just"/>
            <a:r>
              <a:rPr lang="ar-SA" sz="2500" dirty="0" smtClean="0">
                <a:solidFill>
                  <a:prstClr val="black"/>
                </a:solidFill>
              </a:rPr>
              <a:t>الانحراف المعياري المصحح = </a:t>
            </a:r>
            <a:r>
              <a:rPr lang="ar-SA" sz="2500" b="1" dirty="0" smtClean="0">
                <a:solidFill>
                  <a:schemeClr val="accent6">
                    <a:lumMod val="50000"/>
                  </a:schemeClr>
                </a:solidFill>
              </a:rPr>
              <a:t>الانحراف المعياري – ف</a:t>
            </a:r>
            <a:r>
              <a:rPr lang="ar-SA" sz="2500" b="1" baseline="30000" dirty="0" smtClean="0">
                <a:solidFill>
                  <a:schemeClr val="accent6">
                    <a:lumMod val="50000"/>
                  </a:schemeClr>
                </a:solidFill>
              </a:rPr>
              <a:t>2</a:t>
            </a:r>
            <a:r>
              <a:rPr lang="ar-SA" sz="2500" b="1" dirty="0" smtClean="0">
                <a:solidFill>
                  <a:schemeClr val="accent6">
                    <a:lumMod val="50000"/>
                  </a:schemeClr>
                </a:solidFill>
              </a:rPr>
              <a:t> ÷ 12</a:t>
            </a:r>
            <a:r>
              <a:rPr lang="ar-SA" sz="2500" dirty="0" smtClean="0">
                <a:solidFill>
                  <a:prstClr val="black"/>
                </a:solidFill>
              </a:rPr>
              <a:t>...............حيث:</a:t>
            </a:r>
          </a:p>
          <a:p>
            <a:pPr algn="ctr"/>
            <a:r>
              <a:rPr lang="ar-SA" sz="2500" b="1" dirty="0" smtClean="0">
                <a:solidFill>
                  <a:srgbClr val="C00000"/>
                </a:solidFill>
              </a:rPr>
              <a:t>ف  طول الفئة.</a:t>
            </a:r>
          </a:p>
          <a:p>
            <a:pPr algn="just"/>
            <a:r>
              <a:rPr lang="ar-SA" sz="2500" dirty="0" smtClean="0">
                <a:solidFill>
                  <a:prstClr val="black"/>
                </a:solidFill>
              </a:rPr>
              <a:t>3- الانحراف المعياري </a:t>
            </a:r>
            <a:r>
              <a:rPr lang="ar-SA" sz="2500" dirty="0" smtClean="0">
                <a:solidFill>
                  <a:schemeClr val="accent6">
                    <a:lumMod val="50000"/>
                  </a:schemeClr>
                </a:solidFill>
              </a:rPr>
              <a:t>لا يصلح </a:t>
            </a:r>
            <a:r>
              <a:rPr lang="ar-SA" sz="2500" dirty="0" smtClean="0">
                <a:solidFill>
                  <a:prstClr val="black"/>
                </a:solidFill>
              </a:rPr>
              <a:t>في الجداول المفتوحة، وغير المحددة، وفى هذه الحالة يحسن استخدام الانحراف الربيعي.</a:t>
            </a:r>
          </a:p>
          <a:p>
            <a:pPr algn="just"/>
            <a:r>
              <a:rPr lang="ar-SA" sz="2500" dirty="0" smtClean="0">
                <a:solidFill>
                  <a:prstClr val="black"/>
                </a:solidFill>
              </a:rPr>
              <a:t>4- يرتبط الانحراف المعياري </a:t>
            </a:r>
            <a:r>
              <a:rPr lang="ar-SA" sz="2500" b="1" dirty="0" smtClean="0">
                <a:solidFill>
                  <a:schemeClr val="accent6">
                    <a:lumMod val="50000"/>
                  </a:schemeClr>
                </a:solidFill>
              </a:rPr>
              <a:t>كثيرا بالمتوسط الحسابي</a:t>
            </a:r>
            <a:r>
              <a:rPr lang="ar-SA" sz="2500" dirty="0" smtClean="0">
                <a:solidFill>
                  <a:prstClr val="black"/>
                </a:solidFill>
              </a:rPr>
              <a:t>، فكلما كان المتوسط كبيرا كلما زاد الانحراف المعياري حتى لو لم يكن انتشار المشاهدات كثيراً. كذلك فان الوحدات التي يعبر عنها الانحراف المعياري هي الوحدات نفسها المستخدمة للتعبير عن المتوسط الحسابي. ولهذا فان الانحراف المعياري لا يصلح للموازنات بين توزيعات تكرارية ذات وحدة </a:t>
            </a:r>
            <a:r>
              <a:rPr lang="ar-SA" sz="2500" dirty="0" smtClean="0">
                <a:solidFill>
                  <a:prstClr val="black"/>
                </a:solidFill>
              </a:rPr>
              <a:t>قياس </a:t>
            </a:r>
            <a:r>
              <a:rPr lang="ar-SA" sz="2500" dirty="0" smtClean="0">
                <a:solidFill>
                  <a:prstClr val="black"/>
                </a:solidFill>
              </a:rPr>
              <a:t>مختلفة، كمجموع الأمطار التي تقاس بالملم، وإنتاجية المحصول التي تقاس بالطن.</a:t>
            </a:r>
            <a:endParaRPr lang="ar-SA" sz="2500" dirty="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والانتشار ....................( </a:t>
            </a:r>
            <a:r>
              <a:rPr lang="ar-SA" sz="2800" b="1" spc="-150" dirty="0">
                <a:solidFill>
                  <a:srgbClr val="002060"/>
                </a:solidFill>
                <a:latin typeface="ae_AlMateen" pitchFamily="2" charset="-78"/>
                <a:cs typeface="ae_AlMateen" pitchFamily="2" charset="-78"/>
              </a:rPr>
              <a:t>الانحراف المعياري </a:t>
            </a:r>
            <a:r>
              <a:rPr lang="en-US" sz="2800" b="1" spc="-150" dirty="0">
                <a:solidFill>
                  <a:srgbClr val="002060"/>
                </a:solidFill>
                <a:latin typeface="ae_AlMateen" pitchFamily="2" charset="-78"/>
                <a:cs typeface="ae_AlMateen" pitchFamily="2" charset="-78"/>
              </a:rPr>
              <a:t>Standard  Deviation</a:t>
            </a:r>
            <a:r>
              <a:rPr lang="ar-SA" sz="2800" b="1" spc="-150" dirty="0">
                <a:solidFill>
                  <a:schemeClr val="tx1"/>
                </a:solidFill>
                <a:latin typeface="ae_AlMateen" pitchFamily="2" charset="-78"/>
                <a:cs typeface="ae_AlMateen" pitchFamily="2" charset="-78"/>
              </a:rPr>
              <a:t>)............................ </a:t>
            </a:r>
            <a:r>
              <a:rPr lang="en-US" sz="2800" b="1" spc="-150" dirty="0">
                <a:solidFill>
                  <a:schemeClr val="tx1"/>
                </a:solidFill>
                <a:latin typeface="ae_AlMateen" pitchFamily="2" charset="-78"/>
                <a:cs typeface="ae_AlMateen" pitchFamily="2" charset="-78"/>
              </a:rPr>
              <a:t>Dispersion</a:t>
            </a:r>
            <a:endParaRPr lang="ar-EG" sz="2800" b="1" dirty="0">
              <a:solidFill>
                <a:schemeClr val="tx1"/>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3380551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5093702"/>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2500" dirty="0" smtClean="0">
                <a:solidFill>
                  <a:prstClr val="black"/>
                </a:solidFill>
              </a:rPr>
              <a:t>وهى عبارة عن القيم الناتجة عن </a:t>
            </a:r>
            <a:r>
              <a:rPr lang="ar-SA" sz="2500" dirty="0" smtClean="0">
                <a:solidFill>
                  <a:schemeClr val="accent6">
                    <a:lumMod val="50000"/>
                  </a:schemeClr>
                </a:solidFill>
              </a:rPr>
              <a:t>قسمة</a:t>
            </a:r>
            <a:r>
              <a:rPr lang="ar-SA" sz="2500" dirty="0" smtClean="0">
                <a:solidFill>
                  <a:prstClr val="black"/>
                </a:solidFill>
              </a:rPr>
              <a:t> انحرافات القيم عن متوسطاتها الحسابية، على انحرافاتها المعيارية. </a:t>
            </a:r>
            <a:r>
              <a:rPr lang="ar-SA" sz="2500" dirty="0" smtClean="0">
                <a:solidFill>
                  <a:schemeClr val="accent6">
                    <a:lumMod val="50000"/>
                  </a:schemeClr>
                </a:solidFill>
              </a:rPr>
              <a:t>والعلامة المعيارية </a:t>
            </a:r>
            <a:r>
              <a:rPr lang="ar-SA" sz="2500" dirty="0" smtClean="0">
                <a:solidFill>
                  <a:prstClr val="black"/>
                </a:solidFill>
              </a:rPr>
              <a:t>هي التي تستخدم في المقارنة بين الحالات التي تقاس بمعايير مختلفة، كان تكون قياسات المطر بالملم، أو أن تكون قياسات الأبعاد والمسافات بالكيلومترات، أو مقدار الإنتاجية بالأطنان، وهكذا..... ويستخرج من المعادلة التالية</a:t>
            </a:r>
            <a:r>
              <a:rPr lang="ar-SA" sz="2500" smtClean="0">
                <a:solidFill>
                  <a:schemeClr val="accent6">
                    <a:lumMod val="50000"/>
                  </a:schemeClr>
                </a:solidFill>
              </a:rPr>
              <a:t>:  </a:t>
            </a:r>
            <a:endParaRPr lang="ar-SA" sz="2500" smtClean="0">
              <a:solidFill>
                <a:schemeClr val="accent6">
                  <a:lumMod val="50000"/>
                </a:schemeClr>
              </a:solidFill>
            </a:endParaRPr>
          </a:p>
          <a:p>
            <a:pPr algn="ctr"/>
            <a:r>
              <a:rPr lang="ar-SA" sz="2500" smtClean="0">
                <a:solidFill>
                  <a:schemeClr val="accent6">
                    <a:lumMod val="50000"/>
                  </a:schemeClr>
                </a:solidFill>
              </a:rPr>
              <a:t>  </a:t>
            </a:r>
            <a:r>
              <a:rPr lang="ar-SA" sz="2500" dirty="0" smtClean="0">
                <a:solidFill>
                  <a:schemeClr val="accent6">
                    <a:lumMod val="50000"/>
                  </a:schemeClr>
                </a:solidFill>
              </a:rPr>
              <a:t>ز = ( س – س َ) / ع ........................</a:t>
            </a:r>
            <a:r>
              <a:rPr lang="ar-SA" sz="2500" dirty="0" smtClean="0">
                <a:solidFill>
                  <a:prstClr val="black"/>
                </a:solidFill>
              </a:rPr>
              <a:t>حيث:</a:t>
            </a:r>
          </a:p>
          <a:p>
            <a:pPr marL="457200" indent="-457200" algn="just">
              <a:buFontTx/>
              <a:buChar char="-"/>
            </a:pPr>
            <a:r>
              <a:rPr lang="ar-SA" sz="2500" dirty="0" smtClean="0">
                <a:solidFill>
                  <a:prstClr val="black"/>
                </a:solidFill>
              </a:rPr>
              <a:t>ز =  العلامة المعيارية.</a:t>
            </a:r>
          </a:p>
          <a:p>
            <a:pPr marL="457200" indent="-457200" algn="just">
              <a:buFontTx/>
              <a:buChar char="-"/>
            </a:pPr>
            <a:r>
              <a:rPr lang="ar-SA" sz="2500" dirty="0" smtClean="0">
                <a:solidFill>
                  <a:prstClr val="black"/>
                </a:solidFill>
              </a:rPr>
              <a:t>س = مقادير القيم.</a:t>
            </a:r>
          </a:p>
          <a:p>
            <a:pPr marL="457200" indent="-457200" algn="just">
              <a:buFontTx/>
              <a:buChar char="-"/>
            </a:pPr>
            <a:r>
              <a:rPr lang="ar-SA" sz="2500" dirty="0" smtClean="0">
                <a:solidFill>
                  <a:prstClr val="black"/>
                </a:solidFill>
              </a:rPr>
              <a:t>س َ = .متوسط القيم.</a:t>
            </a:r>
          </a:p>
          <a:p>
            <a:pPr marL="457200" indent="-457200" algn="just">
              <a:buFontTx/>
              <a:buChar char="-"/>
            </a:pPr>
            <a:r>
              <a:rPr lang="ar-SA" sz="2500" dirty="0" smtClean="0">
                <a:solidFill>
                  <a:prstClr val="black"/>
                </a:solidFill>
              </a:rPr>
              <a:t>ع = الانحراف المعياري.</a:t>
            </a:r>
          </a:p>
          <a:p>
            <a:pPr algn="just"/>
            <a:r>
              <a:rPr lang="ar-SA" sz="2500" dirty="0" smtClean="0">
                <a:solidFill>
                  <a:schemeClr val="accent6">
                    <a:lumMod val="25000"/>
                  </a:schemeClr>
                </a:solidFill>
              </a:rPr>
              <a:t>مثال: ما هي العلامة المعيارية لأحد محطات المملكة المناخية التي يبلغ عدد الأيام المطيرة فيها 23، حيث أن المتوسط الحسابي هو 10.8 ، وقيمة الانحراف المعياري 8.4.</a:t>
            </a:r>
          </a:p>
          <a:p>
            <a:pPr algn="ctr"/>
            <a:r>
              <a:rPr lang="ar-SA" sz="2500" dirty="0" smtClean="0">
                <a:solidFill>
                  <a:prstClr val="black"/>
                </a:solidFill>
              </a:rPr>
              <a:t>العلامة المعيارية </a:t>
            </a:r>
            <a:r>
              <a:rPr lang="ar-SA" sz="2500" dirty="0">
                <a:solidFill>
                  <a:prstClr val="black"/>
                </a:solidFill>
              </a:rPr>
              <a:t>ز = ( س – س َ) / ع </a:t>
            </a:r>
            <a:endParaRPr lang="ar-SA" sz="2500" dirty="0" smtClean="0">
              <a:solidFill>
                <a:prstClr val="black"/>
              </a:solidFill>
            </a:endParaRPr>
          </a:p>
          <a:p>
            <a:pPr algn="ctr"/>
            <a:r>
              <a:rPr lang="ar-SA" sz="2500" dirty="0" smtClean="0">
                <a:solidFill>
                  <a:prstClr val="black"/>
                </a:solidFill>
              </a:rPr>
              <a:t>= (23 – 10.8) / 8.4 = 1.45.</a:t>
            </a:r>
            <a:endParaRPr lang="ar-SA" sz="2500" dirty="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a:solidFill>
                  <a:schemeClr val="tx1"/>
                </a:solidFill>
                <a:latin typeface="ae_AlMateen" pitchFamily="2" charset="-78"/>
                <a:cs typeface="ae_AlMateen" pitchFamily="2" charset="-78"/>
              </a:rPr>
              <a:t>مقاييس التشتت </a:t>
            </a:r>
            <a:r>
              <a:rPr lang="ar-SA" sz="2800" b="1" spc="-150" dirty="0" smtClean="0">
                <a:solidFill>
                  <a:schemeClr val="tx1"/>
                </a:solidFill>
                <a:latin typeface="ae_AlMateen" pitchFamily="2" charset="-78"/>
                <a:cs typeface="ae_AlMateen" pitchFamily="2" charset="-78"/>
              </a:rPr>
              <a:t>والانتشار ......................( </a:t>
            </a:r>
            <a:r>
              <a:rPr lang="ar-SA" sz="2800" b="1" spc="-150" dirty="0" smtClean="0">
                <a:solidFill>
                  <a:srgbClr val="002060"/>
                </a:solidFill>
                <a:latin typeface="ae_AlMateen" pitchFamily="2" charset="-78"/>
                <a:cs typeface="ae_AlMateen" pitchFamily="2" charset="-78"/>
              </a:rPr>
              <a:t>العلامة المعيارية </a:t>
            </a:r>
            <a:r>
              <a:rPr lang="en-US" sz="2800" b="1" spc="-150" dirty="0" smtClean="0">
                <a:solidFill>
                  <a:srgbClr val="002060"/>
                </a:solidFill>
                <a:latin typeface="ae_AlMateen" pitchFamily="2" charset="-78"/>
                <a:cs typeface="ae_AlMateen" pitchFamily="2" charset="-78"/>
              </a:rPr>
              <a:t>Standard Scores</a:t>
            </a:r>
            <a:r>
              <a:rPr lang="ar-SA" sz="2800" b="1" spc="-150" dirty="0" smtClean="0">
                <a:solidFill>
                  <a:schemeClr val="tx1"/>
                </a:solidFill>
                <a:latin typeface="ae_AlMateen" pitchFamily="2" charset="-78"/>
                <a:cs typeface="ae_AlMateen" pitchFamily="2" charset="-78"/>
              </a:rPr>
              <a:t>).............................. </a:t>
            </a:r>
            <a:r>
              <a:rPr lang="en-US" sz="2800" b="1" spc="-150" dirty="0" smtClean="0">
                <a:solidFill>
                  <a:schemeClr val="tx1"/>
                </a:solidFill>
                <a:latin typeface="ae_AlMateen" pitchFamily="2" charset="-78"/>
                <a:cs typeface="ae_AlMateen" pitchFamily="2" charset="-78"/>
              </a:rPr>
              <a:t>Dispersion</a:t>
            </a:r>
            <a:endParaRPr lang="ar-EG" sz="2800" b="1" dirty="0">
              <a:solidFill>
                <a:schemeClr val="tx1"/>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22698925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119992"/>
            <a:ext cx="9906000" cy="519771"/>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solidFill>
                <a:prstClr val="white"/>
              </a:solidFill>
            </a:endParaRPr>
          </a:p>
        </p:txBody>
      </p:sp>
      <p:sp>
        <p:nvSpPr>
          <p:cNvPr id="4" name="مستطيل 3"/>
          <p:cNvSpPr/>
          <p:nvPr/>
        </p:nvSpPr>
        <p:spPr>
          <a:xfrm>
            <a:off x="0" y="732207"/>
            <a:ext cx="9906000" cy="5093702"/>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ar-SA" sz="2500" dirty="0" smtClean="0">
                <a:solidFill>
                  <a:prstClr val="black"/>
                </a:solidFill>
              </a:rPr>
              <a:t>يمكننا استخدام برامج إحصائية متعددة لاستخراج مقاييس النزعة المركزية ومقاييس التشتت.</a:t>
            </a:r>
          </a:p>
          <a:p>
            <a:pPr algn="just"/>
            <a:r>
              <a:rPr lang="ar-SA" sz="2500" dirty="0" smtClean="0">
                <a:solidFill>
                  <a:prstClr val="black"/>
                </a:solidFill>
              </a:rPr>
              <a:t>ويمكننا إدخال البيانات السابق الاعتماد عليها سابقاً إلى الحاسب الألي في برنامج </a:t>
            </a:r>
            <a:r>
              <a:rPr lang="en-US" sz="2500" dirty="0" smtClean="0">
                <a:solidFill>
                  <a:prstClr val="black"/>
                </a:solidFill>
              </a:rPr>
              <a:t>Spss</a:t>
            </a:r>
            <a:r>
              <a:rPr lang="ar-SA" sz="2500" dirty="0" smtClean="0">
                <a:solidFill>
                  <a:prstClr val="black"/>
                </a:solidFill>
              </a:rPr>
              <a:t>.</a:t>
            </a:r>
          </a:p>
          <a:p>
            <a:pPr algn="just"/>
            <a:r>
              <a:rPr lang="ar-SA" sz="2500" dirty="0" smtClean="0">
                <a:solidFill>
                  <a:prstClr val="black"/>
                </a:solidFill>
              </a:rPr>
              <a:t>ويمكننا استخدام قائمة </a:t>
            </a:r>
            <a:r>
              <a:rPr lang="en-US" sz="2500" dirty="0" smtClean="0">
                <a:solidFill>
                  <a:prstClr val="black"/>
                </a:solidFill>
              </a:rPr>
              <a:t>statistical </a:t>
            </a:r>
            <a:r>
              <a:rPr lang="ar-SA" sz="2500" dirty="0" smtClean="0">
                <a:solidFill>
                  <a:prstClr val="black"/>
                </a:solidFill>
              </a:rPr>
              <a:t> من قائمة الأوامر التي تنسدل منها قائمة نختار منها </a:t>
            </a:r>
            <a:r>
              <a:rPr lang="en-US" sz="2500" dirty="0" smtClean="0">
                <a:solidFill>
                  <a:prstClr val="black"/>
                </a:solidFill>
              </a:rPr>
              <a:t>Summarize</a:t>
            </a:r>
            <a:r>
              <a:rPr lang="ar-SA" sz="2500" dirty="0" smtClean="0">
                <a:solidFill>
                  <a:prstClr val="black"/>
                </a:solidFill>
              </a:rPr>
              <a:t> التي تنسدل بدورها منها قائمة نختار منها </a:t>
            </a:r>
            <a:r>
              <a:rPr lang="en-US" sz="2500" dirty="0" smtClean="0">
                <a:solidFill>
                  <a:prstClr val="black"/>
                </a:solidFill>
              </a:rPr>
              <a:t>Frequencies</a:t>
            </a:r>
            <a:r>
              <a:rPr lang="ar-SA" sz="2500" dirty="0" smtClean="0">
                <a:solidFill>
                  <a:prstClr val="black"/>
                </a:solidFill>
              </a:rPr>
              <a:t>.</a:t>
            </a:r>
          </a:p>
          <a:p>
            <a:pPr marL="342900" indent="-342900" algn="just">
              <a:buFontTx/>
              <a:buChar char="-"/>
            </a:pPr>
            <a:r>
              <a:rPr lang="ar-SA" sz="2500" dirty="0" smtClean="0">
                <a:solidFill>
                  <a:prstClr val="black"/>
                </a:solidFill>
              </a:rPr>
              <a:t>في قائمة </a:t>
            </a:r>
            <a:r>
              <a:rPr lang="en-US" sz="2500" dirty="0" smtClean="0">
                <a:solidFill>
                  <a:prstClr val="black"/>
                </a:solidFill>
              </a:rPr>
              <a:t>Frequencies</a:t>
            </a:r>
            <a:r>
              <a:rPr lang="ar-SA" sz="2500" dirty="0" smtClean="0">
                <a:solidFill>
                  <a:prstClr val="black"/>
                </a:solidFill>
              </a:rPr>
              <a:t> نحدد المتغير الذى نريد التعامل معه، وتطبيق المقاييس على بياناته، فنختاره بان ندخله إلى المستطيل الأيمن للبيانات، ثم نضغط على كلمة </a:t>
            </a:r>
            <a:r>
              <a:rPr lang="en-US" sz="2500" dirty="0" smtClean="0">
                <a:solidFill>
                  <a:prstClr val="black"/>
                </a:solidFill>
              </a:rPr>
              <a:t>Frequencies</a:t>
            </a:r>
            <a:r>
              <a:rPr lang="ar-SA" sz="2500" dirty="0" smtClean="0">
                <a:solidFill>
                  <a:prstClr val="black"/>
                </a:solidFill>
              </a:rPr>
              <a:t> في اسفل اللوحة.</a:t>
            </a:r>
          </a:p>
          <a:p>
            <a:pPr marL="342900" indent="-342900" algn="just">
              <a:buFontTx/>
              <a:buChar char="-"/>
            </a:pPr>
            <a:r>
              <a:rPr lang="ar-SA" sz="2500" dirty="0" smtClean="0">
                <a:solidFill>
                  <a:prstClr val="black"/>
                </a:solidFill>
              </a:rPr>
              <a:t>- تظهر شاشة جديدة تتضمن قائمة بمختلف مقاييس النزعة المركزية والتشتت، نختار منها ما نرغب في تطبيقه.</a:t>
            </a:r>
          </a:p>
          <a:p>
            <a:pPr marL="342900" indent="-342900" algn="just">
              <a:buFontTx/>
              <a:buChar char="-"/>
            </a:pPr>
            <a:r>
              <a:rPr lang="ar-SA" sz="2500" dirty="0" smtClean="0">
                <a:solidFill>
                  <a:prstClr val="black"/>
                </a:solidFill>
              </a:rPr>
              <a:t>( المتوسط الحسابي </a:t>
            </a:r>
            <a:r>
              <a:rPr lang="en-US" sz="2500" dirty="0" smtClean="0">
                <a:solidFill>
                  <a:prstClr val="black"/>
                </a:solidFill>
              </a:rPr>
              <a:t>Mean</a:t>
            </a:r>
            <a:r>
              <a:rPr lang="ar-SA" sz="2500" dirty="0" smtClean="0">
                <a:solidFill>
                  <a:prstClr val="black"/>
                </a:solidFill>
              </a:rPr>
              <a:t>، الوسيط </a:t>
            </a:r>
            <a:r>
              <a:rPr lang="en-US" sz="2500" dirty="0" smtClean="0">
                <a:solidFill>
                  <a:prstClr val="black"/>
                </a:solidFill>
              </a:rPr>
              <a:t>median</a:t>
            </a:r>
            <a:r>
              <a:rPr lang="ar-SA" sz="2500" dirty="0" smtClean="0">
                <a:solidFill>
                  <a:prstClr val="black"/>
                </a:solidFill>
              </a:rPr>
              <a:t>، المنوال </a:t>
            </a:r>
            <a:r>
              <a:rPr lang="en-US" sz="2500" dirty="0" smtClean="0">
                <a:solidFill>
                  <a:prstClr val="black"/>
                </a:solidFill>
              </a:rPr>
              <a:t>Mode</a:t>
            </a:r>
            <a:r>
              <a:rPr lang="ar-SA" sz="2500" dirty="0" smtClean="0">
                <a:solidFill>
                  <a:prstClr val="black"/>
                </a:solidFill>
              </a:rPr>
              <a:t>، المدى </a:t>
            </a:r>
            <a:r>
              <a:rPr lang="en-US" sz="2500" dirty="0" smtClean="0">
                <a:solidFill>
                  <a:prstClr val="black"/>
                </a:solidFill>
              </a:rPr>
              <a:t>range</a:t>
            </a:r>
            <a:r>
              <a:rPr lang="ar-SA" sz="2500" dirty="0" smtClean="0">
                <a:solidFill>
                  <a:prstClr val="black"/>
                </a:solidFill>
              </a:rPr>
              <a:t>، اصغر قيمة </a:t>
            </a:r>
            <a:r>
              <a:rPr lang="en-US" sz="2500" dirty="0" smtClean="0">
                <a:solidFill>
                  <a:prstClr val="black"/>
                </a:solidFill>
              </a:rPr>
              <a:t>Minimum</a:t>
            </a:r>
            <a:r>
              <a:rPr lang="ar-SA" sz="2500" dirty="0" smtClean="0">
                <a:solidFill>
                  <a:prstClr val="black"/>
                </a:solidFill>
              </a:rPr>
              <a:t>، واعلى قيمة </a:t>
            </a:r>
            <a:r>
              <a:rPr lang="en-US" sz="2500" dirty="0" smtClean="0">
                <a:solidFill>
                  <a:prstClr val="black"/>
                </a:solidFill>
              </a:rPr>
              <a:t>Maximum</a:t>
            </a:r>
            <a:r>
              <a:rPr lang="ar-SA" sz="2500" dirty="0" smtClean="0">
                <a:solidFill>
                  <a:prstClr val="black"/>
                </a:solidFill>
              </a:rPr>
              <a:t>، والتباين </a:t>
            </a:r>
            <a:r>
              <a:rPr lang="en-US" sz="2500" dirty="0" smtClean="0">
                <a:solidFill>
                  <a:prstClr val="black"/>
                </a:solidFill>
              </a:rPr>
              <a:t>Variance</a:t>
            </a:r>
            <a:r>
              <a:rPr lang="ar-SA" sz="2500" dirty="0" smtClean="0">
                <a:solidFill>
                  <a:prstClr val="black"/>
                </a:solidFill>
              </a:rPr>
              <a:t>، والانحراف المعياري </a:t>
            </a:r>
            <a:r>
              <a:rPr lang="en-US" sz="2500" dirty="0" smtClean="0">
                <a:solidFill>
                  <a:prstClr val="black"/>
                </a:solidFill>
              </a:rPr>
              <a:t>Std. Dev.</a:t>
            </a:r>
            <a:r>
              <a:rPr lang="ar-SA" sz="2500" dirty="0" smtClean="0">
                <a:solidFill>
                  <a:prstClr val="black"/>
                </a:solidFill>
              </a:rPr>
              <a:t>، الربيع الأعلى </a:t>
            </a:r>
            <a:r>
              <a:rPr lang="en-US" sz="2500" dirty="0" smtClean="0">
                <a:solidFill>
                  <a:prstClr val="black"/>
                </a:solidFill>
              </a:rPr>
              <a:t>Percentile 75</a:t>
            </a:r>
            <a:r>
              <a:rPr lang="ar-SA" sz="2500" dirty="0" smtClean="0">
                <a:solidFill>
                  <a:prstClr val="black"/>
                </a:solidFill>
              </a:rPr>
              <a:t>، </a:t>
            </a:r>
            <a:r>
              <a:rPr lang="ar-SA" sz="2500" dirty="0">
                <a:solidFill>
                  <a:prstClr val="black"/>
                </a:solidFill>
              </a:rPr>
              <a:t>الربيع </a:t>
            </a:r>
            <a:r>
              <a:rPr lang="ar-SA" sz="2500" dirty="0" smtClean="0">
                <a:solidFill>
                  <a:prstClr val="black"/>
                </a:solidFill>
              </a:rPr>
              <a:t>الأدنى  </a:t>
            </a:r>
            <a:r>
              <a:rPr lang="en-US" sz="2500" dirty="0">
                <a:solidFill>
                  <a:prstClr val="black"/>
                </a:solidFill>
              </a:rPr>
              <a:t>Percentile </a:t>
            </a:r>
            <a:r>
              <a:rPr lang="en-US" sz="2500" dirty="0" smtClean="0">
                <a:solidFill>
                  <a:prstClr val="black"/>
                </a:solidFill>
              </a:rPr>
              <a:t>25</a:t>
            </a:r>
            <a:endParaRPr lang="ar-SA" sz="2500" dirty="0" smtClean="0">
              <a:solidFill>
                <a:prstClr val="black"/>
              </a:solidFill>
            </a:endParaRPr>
          </a:p>
          <a:p>
            <a:pPr marL="342900" indent="-342900" algn="just">
              <a:buFontTx/>
              <a:buChar char="-"/>
            </a:pPr>
            <a:r>
              <a:rPr lang="ar-SA" sz="2500" dirty="0" smtClean="0">
                <a:solidFill>
                  <a:prstClr val="black"/>
                </a:solidFill>
              </a:rPr>
              <a:t>وسنقوم بتطبيق الخطوات عمليا على بيانات الأيام المطيرة في الجدول التالي </a:t>
            </a:r>
            <a:endParaRPr lang="ar-SA" sz="2500" dirty="0">
              <a:solidFill>
                <a:prstClr val="black"/>
              </a:solidFill>
            </a:endParaRPr>
          </a:p>
        </p:txBody>
      </p:sp>
      <p:sp>
        <p:nvSpPr>
          <p:cNvPr id="2" name="Title 1"/>
          <p:cNvSpPr>
            <a:spLocks noGrp="1"/>
          </p:cNvSpPr>
          <p:nvPr>
            <p:ph type="title" idx="4294967295"/>
          </p:nvPr>
        </p:nvSpPr>
        <p:spPr>
          <a:xfrm>
            <a:off x="0" y="76200"/>
            <a:ext cx="9906000" cy="563563"/>
          </a:xfrm>
        </p:spPr>
        <p:txBody>
          <a:bodyPr/>
          <a:lstStyle/>
          <a:p>
            <a:pPr algn="ctr" rtl="1"/>
            <a:r>
              <a:rPr lang="ar-SA" sz="2800" b="1" spc="-150" dirty="0" smtClean="0">
                <a:solidFill>
                  <a:schemeClr val="tx1"/>
                </a:solidFill>
                <a:cs typeface="ae_AlMateen" pitchFamily="2" charset="-78"/>
              </a:rPr>
              <a:t>حساب مقاييس النزعة المركزية والتشتت باستخدام الحاسوب</a:t>
            </a:r>
            <a:endParaRPr lang="ar-EG" sz="2800" b="1" dirty="0">
              <a:solidFill>
                <a:schemeClr val="tx1"/>
              </a:solidFill>
            </a:endParaRPr>
          </a:p>
        </p:txBody>
      </p:sp>
      <p:sp>
        <p:nvSpPr>
          <p:cNvPr id="5" name="Rectangle 2"/>
          <p:cNvSpPr>
            <a:spLocks noChangeArrowheads="1"/>
          </p:cNvSpPr>
          <p:nvPr/>
        </p:nvSpPr>
        <p:spPr bwMode="auto">
          <a:xfrm>
            <a:off x="0" y="-7844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
        <p:nvSpPr>
          <p:cNvPr id="7" name="Rectangle 3"/>
          <p:cNvSpPr>
            <a:spLocks noChangeArrowheads="1"/>
          </p:cNvSpPr>
          <p:nvPr/>
        </p:nvSpPr>
        <p:spPr bwMode="auto">
          <a:xfrm>
            <a:off x="0" y="15015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dirty="0">
              <a:solidFill>
                <a:prstClr val="black"/>
              </a:solidFill>
            </a:endParaRPr>
          </a:p>
        </p:txBody>
      </p:sp>
    </p:spTree>
    <p:extLst>
      <p:ext uri="{BB962C8B-B14F-4D97-AF65-F5344CB8AC3E}">
        <p14:creationId xmlns:p14="http://schemas.microsoft.com/office/powerpoint/2010/main" val="39439671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982392711"/>
              </p:ext>
            </p:extLst>
          </p:nvPr>
        </p:nvGraphicFramePr>
        <p:xfrm>
          <a:off x="762000" y="0"/>
          <a:ext cx="8077200" cy="5821680"/>
        </p:xfrm>
        <a:graphic>
          <a:graphicData uri="http://schemas.openxmlformats.org/drawingml/2006/table">
            <a:tbl>
              <a:tblPr rtl="1" firstRow="1" bandRow="1">
                <a:tableStyleId>{5C22544A-7EE6-4342-B048-85BDC9FD1C3A}</a:tableStyleId>
              </a:tblPr>
              <a:tblGrid>
                <a:gridCol w="2975617"/>
                <a:gridCol w="5101583"/>
              </a:tblGrid>
              <a:tr h="624840">
                <a:tc gridSpan="2">
                  <a:txBody>
                    <a:bodyPr/>
                    <a:lstStyle/>
                    <a:p>
                      <a:pPr algn="ctr" rtl="1"/>
                      <a:r>
                        <a:rPr lang="ar-SA" sz="2500" b="1" baseline="0" dirty="0" smtClean="0">
                          <a:solidFill>
                            <a:schemeClr val="tx1"/>
                          </a:solidFill>
                        </a:rPr>
                        <a:t>الأيام المطيرة لبعض مدن المملكة عام 1972.</a:t>
                      </a:r>
                      <a:endParaRPr lang="ar-EG" sz="2500" b="1" dirty="0">
                        <a:solidFill>
                          <a:schemeClr val="tx1"/>
                        </a:solidFill>
                      </a:endParaRPr>
                    </a:p>
                  </a:txBody>
                  <a:tcPr/>
                </a:tc>
                <a:tc hMerge="1">
                  <a:txBody>
                    <a:bodyPr/>
                    <a:lstStyle/>
                    <a:p>
                      <a:pPr rtl="1"/>
                      <a:endParaRPr lang="ar-EG"/>
                    </a:p>
                  </a:txBody>
                  <a:tcPr/>
                </a:tc>
              </a:tr>
              <a:tr h="370840">
                <a:tc>
                  <a:txBody>
                    <a:bodyPr/>
                    <a:lstStyle/>
                    <a:p>
                      <a:pPr algn="ctr" rtl="1"/>
                      <a:r>
                        <a:rPr lang="ar-SA" sz="2500" b="1" dirty="0" smtClean="0">
                          <a:solidFill>
                            <a:schemeClr val="tx1"/>
                          </a:solidFill>
                        </a:rPr>
                        <a:t>المنطقة</a:t>
                      </a:r>
                      <a:endParaRPr lang="ar-EG" sz="2500" b="1" dirty="0">
                        <a:solidFill>
                          <a:schemeClr val="tx1"/>
                        </a:solidFill>
                      </a:endParaRPr>
                    </a:p>
                  </a:txBody>
                  <a:tcPr/>
                </a:tc>
                <a:tc>
                  <a:txBody>
                    <a:bodyPr/>
                    <a:lstStyle/>
                    <a:p>
                      <a:pPr algn="ctr"/>
                      <a:r>
                        <a:rPr lang="ar-SA" sz="2500" b="1" dirty="0" smtClean="0">
                          <a:solidFill>
                            <a:schemeClr val="tx1"/>
                          </a:solidFill>
                        </a:rPr>
                        <a:t>عدد الأيام</a:t>
                      </a:r>
                      <a:endParaRPr lang="ar-EG" sz="2500" b="1" dirty="0">
                        <a:solidFill>
                          <a:schemeClr val="tx1"/>
                        </a:solidFill>
                      </a:endParaRPr>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الوجه</a:t>
                      </a:r>
                      <a:endParaRPr lang="ar-EG" sz="2500" b="0" dirty="0" smtClean="0">
                        <a:solidFill>
                          <a:schemeClr val="tx1"/>
                        </a:solidFill>
                      </a:endParaRPr>
                    </a:p>
                  </a:txBody>
                  <a:tcPr/>
                </a:tc>
                <a:tc>
                  <a:txBody>
                    <a:bodyPr/>
                    <a:lstStyle/>
                    <a:p>
                      <a:pPr algn="ctr"/>
                      <a:r>
                        <a:rPr lang="ar-SA" sz="2500" b="0" dirty="0" smtClean="0"/>
                        <a:t>1</a:t>
                      </a:r>
                      <a:endParaRPr lang="ar-EG" sz="2500" b="0" dirty="0"/>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جدة</a:t>
                      </a:r>
                      <a:endParaRPr lang="ar-EG" sz="2500" b="0" dirty="0" smtClean="0">
                        <a:solidFill>
                          <a:schemeClr val="tx1"/>
                        </a:solidFill>
                      </a:endParaRPr>
                    </a:p>
                  </a:txBody>
                  <a:tcPr/>
                </a:tc>
                <a:tc>
                  <a:txBody>
                    <a:bodyPr/>
                    <a:lstStyle/>
                    <a:p>
                      <a:pPr algn="ctr"/>
                      <a:r>
                        <a:rPr lang="ar-SA" sz="2500" b="0" dirty="0" smtClean="0"/>
                        <a:t>7</a:t>
                      </a:r>
                      <a:endParaRPr lang="ar-EG" sz="2500" b="0" dirty="0"/>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تبوك</a:t>
                      </a:r>
                      <a:endParaRPr lang="ar-EG" sz="2500" b="0" dirty="0" smtClean="0">
                        <a:solidFill>
                          <a:schemeClr val="tx1"/>
                        </a:solidFill>
                      </a:endParaRPr>
                    </a:p>
                  </a:txBody>
                  <a:tcPr/>
                </a:tc>
                <a:tc>
                  <a:txBody>
                    <a:bodyPr/>
                    <a:lstStyle/>
                    <a:p>
                      <a:pPr algn="ctr"/>
                      <a:r>
                        <a:rPr lang="ar-SA" sz="2500" b="0" dirty="0" smtClean="0"/>
                        <a:t>2</a:t>
                      </a:r>
                      <a:endParaRPr lang="ar-EG" sz="2500" b="0" dirty="0"/>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i="1" dirty="0" smtClean="0">
                          <a:solidFill>
                            <a:schemeClr val="tx1"/>
                          </a:solidFill>
                        </a:rPr>
                        <a:t>المدينة</a:t>
                      </a:r>
                      <a:endParaRPr lang="ar-EG" sz="2500" b="0" i="1" dirty="0" smtClean="0">
                        <a:solidFill>
                          <a:schemeClr val="tx1"/>
                        </a:solidFill>
                      </a:endParaRPr>
                    </a:p>
                  </a:txBody>
                  <a:tcPr/>
                </a:tc>
                <a:tc>
                  <a:txBody>
                    <a:bodyPr/>
                    <a:lstStyle/>
                    <a:p>
                      <a:pPr algn="ctr"/>
                      <a:r>
                        <a:rPr lang="ar-SA" sz="2500" b="0" dirty="0" smtClean="0"/>
                        <a:t>2</a:t>
                      </a:r>
                      <a:endParaRPr lang="ar-EG" sz="2500" b="0" dirty="0"/>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الطائف</a:t>
                      </a:r>
                      <a:endParaRPr lang="ar-EG" sz="2500" b="0" dirty="0" smtClean="0">
                        <a:solidFill>
                          <a:schemeClr val="tx1"/>
                        </a:solidFill>
                      </a:endParaRPr>
                    </a:p>
                  </a:txBody>
                  <a:tcPr/>
                </a:tc>
                <a:tc>
                  <a:txBody>
                    <a:bodyPr/>
                    <a:lstStyle/>
                    <a:p>
                      <a:pPr algn="ctr"/>
                      <a:r>
                        <a:rPr lang="ar-SA" sz="2500" b="0" dirty="0" smtClean="0"/>
                        <a:t>23</a:t>
                      </a:r>
                      <a:endParaRPr lang="ar-EG" sz="2500" b="0" dirty="0"/>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خميس مشيط</a:t>
                      </a:r>
                      <a:endParaRPr lang="ar-EG" sz="2500" b="0" dirty="0" smtClean="0">
                        <a:solidFill>
                          <a:schemeClr val="tx1"/>
                        </a:solidFill>
                      </a:endParaRPr>
                    </a:p>
                  </a:txBody>
                  <a:tcPr/>
                </a:tc>
                <a:tc>
                  <a:txBody>
                    <a:bodyPr/>
                    <a:lstStyle/>
                    <a:p>
                      <a:pPr algn="ctr"/>
                      <a:r>
                        <a:rPr lang="ar-SA" sz="2500" b="0" dirty="0" smtClean="0"/>
                        <a:t>27</a:t>
                      </a:r>
                      <a:endParaRPr lang="ar-EG" sz="2500" b="0" dirty="0"/>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حائل</a:t>
                      </a:r>
                      <a:endParaRPr lang="ar-EG" sz="2500" b="0" dirty="0" smtClean="0">
                        <a:solidFill>
                          <a:schemeClr val="tx1"/>
                        </a:solidFill>
                      </a:endParaRPr>
                    </a:p>
                  </a:txBody>
                  <a:tcPr/>
                </a:tc>
                <a:tc>
                  <a:txBody>
                    <a:bodyPr/>
                    <a:lstStyle/>
                    <a:p>
                      <a:pPr algn="ctr"/>
                      <a:r>
                        <a:rPr lang="ar-SA" sz="2500" b="0" dirty="0" smtClean="0"/>
                        <a:t>12</a:t>
                      </a:r>
                      <a:endParaRPr lang="ar-EG" sz="2500" b="0" dirty="0"/>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i="1" dirty="0" smtClean="0">
                          <a:solidFill>
                            <a:schemeClr val="tx1"/>
                          </a:solidFill>
                        </a:rPr>
                        <a:t>القصيم</a:t>
                      </a:r>
                      <a:endParaRPr lang="ar-EG" sz="2500" b="0" i="1" dirty="0" smtClean="0">
                        <a:solidFill>
                          <a:schemeClr val="tx1"/>
                        </a:solidFill>
                      </a:endParaRPr>
                    </a:p>
                  </a:txBody>
                  <a:tcPr/>
                </a:tc>
                <a:tc>
                  <a:txBody>
                    <a:bodyPr/>
                    <a:lstStyle/>
                    <a:p>
                      <a:pPr algn="ctr"/>
                      <a:r>
                        <a:rPr lang="ar-SA" sz="2500" b="0" dirty="0" smtClean="0"/>
                        <a:t>13</a:t>
                      </a:r>
                      <a:endParaRPr lang="ar-EG" sz="2500" b="0" dirty="0"/>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الرياض</a:t>
                      </a:r>
                      <a:endParaRPr lang="ar-EG" sz="2500" b="0" dirty="0" smtClean="0">
                        <a:solidFill>
                          <a:schemeClr val="tx1"/>
                        </a:solidFill>
                      </a:endParaRPr>
                    </a:p>
                  </a:txBody>
                  <a:tcPr/>
                </a:tc>
                <a:tc>
                  <a:txBody>
                    <a:bodyPr/>
                    <a:lstStyle/>
                    <a:p>
                      <a:pPr algn="ctr"/>
                      <a:r>
                        <a:rPr lang="ar-SA" sz="2500" b="0" dirty="0" smtClean="0"/>
                        <a:t>14</a:t>
                      </a:r>
                      <a:endParaRPr lang="ar-EG" sz="2500" b="0" dirty="0"/>
                    </a:p>
                  </a:txBody>
                  <a:tcPr/>
                </a:tc>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0" dirty="0" smtClean="0">
                          <a:solidFill>
                            <a:schemeClr val="tx1"/>
                          </a:solidFill>
                        </a:rPr>
                        <a:t>الظهران</a:t>
                      </a:r>
                      <a:endParaRPr lang="ar-EG" sz="2500" b="0" dirty="0" smtClean="0">
                        <a:solidFill>
                          <a:schemeClr val="tx1"/>
                        </a:solidFill>
                      </a:endParaRPr>
                    </a:p>
                  </a:txBody>
                  <a:tcPr/>
                </a:tc>
                <a:tc>
                  <a:txBody>
                    <a:bodyPr/>
                    <a:lstStyle/>
                    <a:p>
                      <a:pPr algn="ctr"/>
                      <a:r>
                        <a:rPr lang="ar-SA" sz="2500" b="0" dirty="0" smtClean="0"/>
                        <a:t>7</a:t>
                      </a:r>
                      <a:endParaRPr lang="ar-EG" sz="2500" b="0" dirty="0"/>
                    </a:p>
                  </a:txBody>
                  <a:tcPr/>
                </a:tc>
              </a:tr>
            </a:tbl>
          </a:graphicData>
        </a:graphic>
      </p:graphicFrame>
    </p:spTree>
    <p:extLst>
      <p:ext uri="{BB962C8B-B14F-4D97-AF65-F5344CB8AC3E}">
        <p14:creationId xmlns:p14="http://schemas.microsoft.com/office/powerpoint/2010/main" val="11537958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85800" y="0"/>
            <a:ext cx="8433926" cy="5690945"/>
          </a:xfrm>
          <a:prstGeom prst="rect">
            <a:avLst/>
          </a:prstGeom>
        </p:spPr>
      </p:pic>
    </p:spTree>
    <p:extLst>
      <p:ext uri="{BB962C8B-B14F-4D97-AF65-F5344CB8AC3E}">
        <p14:creationId xmlns:p14="http://schemas.microsoft.com/office/powerpoint/2010/main" val="30894287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365" y="17929"/>
            <a:ext cx="9753600" cy="5632311"/>
          </a:xfrm>
          <a:prstGeom prst="rect">
            <a:avLst/>
          </a:prstGeom>
        </p:spPr>
        <p:txBody>
          <a:bodyPr wrap="square">
            <a:spAutoFit/>
          </a:bodyPr>
          <a:lstStyle/>
          <a:p>
            <a:pPr algn="l" rtl="0"/>
            <a:endParaRPr lang="en-US" dirty="0"/>
          </a:p>
          <a:p>
            <a:pPr algn="l" rtl="0"/>
            <a:r>
              <a:rPr lang="en-US" dirty="0"/>
              <a:t>  Frequencies</a:t>
            </a:r>
          </a:p>
          <a:p>
            <a:pPr algn="l" rtl="0"/>
            <a:endParaRPr lang="en-US" dirty="0"/>
          </a:p>
          <a:p>
            <a:pPr algn="l" rtl="0"/>
            <a:r>
              <a:rPr lang="en-US" dirty="0"/>
              <a:t>*Notes* Output Created 	04 Oct 13 21:59:18</a:t>
            </a:r>
          </a:p>
          <a:p>
            <a:pPr algn="l" rtl="0"/>
            <a:r>
              <a:rPr lang="en-US" dirty="0"/>
              <a:t>Comments 	</a:t>
            </a:r>
          </a:p>
          <a:p>
            <a:pPr algn="l" rtl="0"/>
            <a:r>
              <a:rPr lang="en-US" dirty="0"/>
              <a:t>Input 	Data 	C:\Users\HASAN\Desktop\pop.sav</a:t>
            </a:r>
          </a:p>
          <a:p>
            <a:pPr algn="l" rtl="0"/>
            <a:r>
              <a:rPr lang="en-US" dirty="0"/>
              <a:t>Filter 	&lt;none&gt;</a:t>
            </a:r>
          </a:p>
          <a:p>
            <a:pPr algn="l" rtl="0"/>
            <a:r>
              <a:rPr lang="en-US" dirty="0"/>
              <a:t>Weight 	&lt;none&gt;</a:t>
            </a:r>
          </a:p>
          <a:p>
            <a:pPr algn="l" rtl="0"/>
            <a:r>
              <a:rPr lang="en-US" dirty="0"/>
              <a:t>Split File 	&lt;none&gt;</a:t>
            </a:r>
          </a:p>
          <a:p>
            <a:pPr algn="l" rtl="0"/>
            <a:r>
              <a:rPr lang="en-US" dirty="0"/>
              <a:t>N of Rows in Working Data File 	10</a:t>
            </a:r>
          </a:p>
          <a:p>
            <a:pPr algn="l" rtl="0"/>
            <a:r>
              <a:rPr lang="en-US" dirty="0"/>
              <a:t>Missing Value Handling 	Definition of Missing 	User-defined missing</a:t>
            </a:r>
          </a:p>
          <a:p>
            <a:pPr algn="l" rtl="0"/>
            <a:r>
              <a:rPr lang="en-US" dirty="0"/>
              <a:t>values are treated as missing.</a:t>
            </a:r>
          </a:p>
          <a:p>
            <a:pPr algn="l" rtl="0"/>
            <a:r>
              <a:rPr lang="en-US" dirty="0"/>
              <a:t>Cases Used 	Statistics are based on all cases with valid data.</a:t>
            </a:r>
          </a:p>
          <a:p>
            <a:pPr algn="l" rtl="0"/>
            <a:r>
              <a:rPr lang="en-US" dirty="0"/>
              <a:t>Syntax 	FREQUENCIES</a:t>
            </a:r>
          </a:p>
          <a:p>
            <a:pPr algn="l" rtl="0"/>
            <a:r>
              <a:rPr lang="en-US" dirty="0" smtClean="0"/>
              <a:t>VARIABLES=rain days</a:t>
            </a:r>
            <a:endParaRPr lang="en-US" dirty="0"/>
          </a:p>
          <a:p>
            <a:pPr algn="l" rtl="0"/>
            <a:r>
              <a:rPr lang="en-US" dirty="0"/>
              <a:t>/STATISTICS=STDDEV VARIANCE RANGE MINIMUM MAXIMUM SEMEAN MEAN MEDIAN</a:t>
            </a:r>
          </a:p>
          <a:p>
            <a:pPr algn="l" rtl="0"/>
            <a:r>
              <a:rPr lang="en-US" dirty="0"/>
              <a:t>MODE SUM</a:t>
            </a:r>
          </a:p>
          <a:p>
            <a:pPr algn="l" rtl="0"/>
            <a:r>
              <a:rPr lang="en-US" dirty="0"/>
              <a:t>/ORDER ANALYSIS .</a:t>
            </a:r>
          </a:p>
          <a:p>
            <a:pPr algn="l" rtl="0"/>
            <a:r>
              <a:rPr lang="en-US" dirty="0"/>
              <a:t>Resources 	Total Values Allowed 	18724</a:t>
            </a:r>
          </a:p>
          <a:p>
            <a:pPr algn="l" rtl="0"/>
            <a:r>
              <a:rPr lang="en-US" dirty="0"/>
              <a:t>Elapsed Time 	</a:t>
            </a:r>
            <a:r>
              <a:rPr lang="en-US" dirty="0" smtClean="0"/>
              <a:t>0:00:01.15</a:t>
            </a:r>
            <a:endParaRPr lang="en-US" dirty="0"/>
          </a:p>
        </p:txBody>
      </p:sp>
    </p:spTree>
    <p:extLst>
      <p:ext uri="{BB962C8B-B14F-4D97-AF65-F5344CB8AC3E}">
        <p14:creationId xmlns:p14="http://schemas.microsoft.com/office/powerpoint/2010/main" val="18003521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33400"/>
            <a:ext cx="8001000" cy="3970318"/>
          </a:xfrm>
          <a:prstGeom prst="rect">
            <a:avLst/>
          </a:prstGeom>
        </p:spPr>
        <p:txBody>
          <a:bodyPr wrap="square">
            <a:spAutoFit/>
          </a:bodyPr>
          <a:lstStyle/>
          <a:p>
            <a:pPr algn="l" rtl="0"/>
            <a:r>
              <a:rPr lang="en-US" dirty="0"/>
              <a:t>*Statistics*</a:t>
            </a:r>
          </a:p>
          <a:p>
            <a:pPr algn="l" rtl="0"/>
            <a:r>
              <a:rPr lang="en-US" dirty="0"/>
              <a:t>Rain Days N 	Valid 	10</a:t>
            </a:r>
          </a:p>
          <a:p>
            <a:pPr algn="l" rtl="0"/>
            <a:r>
              <a:rPr lang="en-US" dirty="0"/>
              <a:t>Missing 	0</a:t>
            </a:r>
          </a:p>
          <a:p>
            <a:pPr algn="l" rtl="0"/>
            <a:r>
              <a:rPr lang="en-US" dirty="0"/>
              <a:t>Mean 	10.8000</a:t>
            </a:r>
          </a:p>
          <a:p>
            <a:pPr algn="l" rtl="0"/>
            <a:r>
              <a:rPr lang="en-US" dirty="0"/>
              <a:t>Std. Error of Mean 	2.8040</a:t>
            </a:r>
          </a:p>
          <a:p>
            <a:pPr algn="l" rtl="0"/>
            <a:r>
              <a:rPr lang="en-US" dirty="0"/>
              <a:t>Median 	9.5000</a:t>
            </a:r>
          </a:p>
          <a:p>
            <a:pPr algn="l" rtl="0"/>
            <a:r>
              <a:rPr lang="en-US" dirty="0"/>
              <a:t>Mode 	2.00(a)</a:t>
            </a:r>
          </a:p>
          <a:p>
            <a:pPr algn="l" rtl="0"/>
            <a:r>
              <a:rPr lang="en-US" dirty="0"/>
              <a:t>Std. Deviation 	8.8669</a:t>
            </a:r>
          </a:p>
          <a:p>
            <a:pPr algn="l" rtl="0"/>
            <a:r>
              <a:rPr lang="en-US" dirty="0"/>
              <a:t>Variance 	78.6222</a:t>
            </a:r>
          </a:p>
          <a:p>
            <a:pPr algn="l" rtl="0"/>
            <a:r>
              <a:rPr lang="en-US" dirty="0"/>
              <a:t>Range 	26.00</a:t>
            </a:r>
          </a:p>
          <a:p>
            <a:pPr algn="l" rtl="0"/>
            <a:r>
              <a:rPr lang="en-US" dirty="0"/>
              <a:t>Minimum 	1.00</a:t>
            </a:r>
          </a:p>
          <a:p>
            <a:pPr algn="l" rtl="0"/>
            <a:r>
              <a:rPr lang="en-US" dirty="0"/>
              <a:t>Maximum 	27.00</a:t>
            </a:r>
          </a:p>
          <a:p>
            <a:pPr algn="l" rtl="0"/>
            <a:r>
              <a:rPr lang="en-US" dirty="0"/>
              <a:t>Sum 	108.00</a:t>
            </a:r>
          </a:p>
          <a:p>
            <a:pPr algn="l" rtl="0"/>
            <a:r>
              <a:rPr lang="en-US" dirty="0"/>
              <a:t>a Multiple modes exist. The smallest value is shown</a:t>
            </a:r>
            <a:endParaRPr lang="ar-EG" dirty="0"/>
          </a:p>
        </p:txBody>
      </p:sp>
    </p:spTree>
    <p:extLst>
      <p:ext uri="{BB962C8B-B14F-4D97-AF65-F5344CB8AC3E}">
        <p14:creationId xmlns:p14="http://schemas.microsoft.com/office/powerpoint/2010/main" val="8010318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1305342"/>
            <a:ext cx="7010400" cy="3970318"/>
          </a:xfrm>
          <a:prstGeom prst="rect">
            <a:avLst/>
          </a:prstGeom>
        </p:spPr>
        <p:txBody>
          <a:bodyPr wrap="square">
            <a:spAutoFit/>
          </a:bodyPr>
          <a:lstStyle/>
          <a:p>
            <a:pPr algn="l" rtl="0"/>
            <a:r>
              <a:rPr lang="en-US" dirty="0"/>
              <a:t>*Rain Days*</a:t>
            </a:r>
          </a:p>
          <a:p>
            <a:pPr algn="l" rtl="0"/>
            <a:r>
              <a:rPr lang="en-US" dirty="0"/>
              <a:t>	Frequency 	Percent 	Valid Percent 	Cumulative Percent</a:t>
            </a:r>
          </a:p>
          <a:p>
            <a:pPr algn="l" rtl="0"/>
            <a:r>
              <a:rPr lang="en-US" dirty="0"/>
              <a:t>Valid 	1.00 	1 	10.0 	10.0 	10.0</a:t>
            </a:r>
          </a:p>
          <a:p>
            <a:pPr algn="l" rtl="0"/>
            <a:r>
              <a:rPr lang="en-US" dirty="0"/>
              <a:t>2.00 	2 	20.0 	20.0 	30.0</a:t>
            </a:r>
          </a:p>
          <a:p>
            <a:pPr algn="l" rtl="0"/>
            <a:r>
              <a:rPr lang="en-US" dirty="0"/>
              <a:t>7.00 	2 	20.0 	20.0 	50.0</a:t>
            </a:r>
          </a:p>
          <a:p>
            <a:pPr algn="l" rtl="0"/>
            <a:r>
              <a:rPr lang="en-US" dirty="0"/>
              <a:t>12.00 	1 	10.0 	10.0 	60.0</a:t>
            </a:r>
          </a:p>
          <a:p>
            <a:pPr algn="l" rtl="0"/>
            <a:r>
              <a:rPr lang="en-US" dirty="0"/>
              <a:t>13.00 	1 	10.0 	10.0 	70.0</a:t>
            </a:r>
          </a:p>
          <a:p>
            <a:pPr algn="l" rtl="0"/>
            <a:r>
              <a:rPr lang="en-US" dirty="0"/>
              <a:t>14.00 	1 	10.0 	10.0 	80.0</a:t>
            </a:r>
          </a:p>
          <a:p>
            <a:pPr algn="l" rtl="0"/>
            <a:r>
              <a:rPr lang="en-US" dirty="0"/>
              <a:t>23.00 	1 	10.0 	10.0 	90.0</a:t>
            </a:r>
          </a:p>
          <a:p>
            <a:pPr algn="l" rtl="0"/>
            <a:r>
              <a:rPr lang="en-US" dirty="0"/>
              <a:t>27.00 	1 	10.0 	10.0 	100.0</a:t>
            </a:r>
          </a:p>
          <a:p>
            <a:pPr algn="l" rtl="0"/>
            <a:r>
              <a:rPr lang="en-US" dirty="0"/>
              <a:t>Total 	10 	100.0 	100.0 	</a:t>
            </a:r>
          </a:p>
          <a:p>
            <a:pPr algn="l" rtl="0"/>
            <a:endParaRPr lang="en-US" dirty="0"/>
          </a:p>
          <a:p>
            <a:pPr algn="l" rtl="0"/>
            <a:endParaRPr lang="en-US" dirty="0"/>
          </a:p>
        </p:txBody>
      </p:sp>
    </p:spTree>
    <p:extLst>
      <p:ext uri="{BB962C8B-B14F-4D97-AF65-F5344CB8AC3E}">
        <p14:creationId xmlns:p14="http://schemas.microsoft.com/office/powerpoint/2010/main" val="41932801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عنوان فرعي 1"/>
          <p:cNvSpPr txBox="1">
            <a:spLocks/>
          </p:cNvSpPr>
          <p:nvPr/>
        </p:nvSpPr>
        <p:spPr>
          <a:xfrm>
            <a:off x="0" y="76200"/>
            <a:ext cx="9753600" cy="1295400"/>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Font typeface="Arial" pitchFamily="34" charset="0"/>
              <a:buNone/>
            </a:pPr>
            <a:r>
              <a:rPr lang="ar-SA" b="1" dirty="0" smtClean="0">
                <a:solidFill>
                  <a:srgbClr val="C00000"/>
                </a:solidFill>
              </a:rPr>
              <a:t>الأساليب الكمية في الجغرافيا</a:t>
            </a:r>
            <a:endParaRPr lang="en-US" b="1" dirty="0" smtClean="0">
              <a:solidFill>
                <a:srgbClr val="C00000"/>
              </a:solidFill>
            </a:endParaRPr>
          </a:p>
          <a:p>
            <a:pPr marL="0" indent="0" algn="l" rtl="1">
              <a:buFont typeface="Arial" pitchFamily="34" charset="0"/>
              <a:buNone/>
            </a:pPr>
            <a:r>
              <a:rPr lang="en-US" sz="3000" b="1" dirty="0" smtClean="0">
                <a:solidFill>
                  <a:srgbClr val="C00000"/>
                </a:solidFill>
              </a:rPr>
              <a:t>Quantitative Methods in Geography</a:t>
            </a:r>
            <a:endParaRPr lang="ar-SA" sz="3000" b="1" dirty="0" smtClean="0">
              <a:solidFill>
                <a:srgbClr val="C00000"/>
              </a:solidFill>
            </a:endParaRPr>
          </a:p>
        </p:txBody>
      </p:sp>
      <p:sp>
        <p:nvSpPr>
          <p:cNvPr id="4" name="عنوان فرعي 1"/>
          <p:cNvSpPr txBox="1">
            <a:spLocks/>
          </p:cNvSpPr>
          <p:nvPr/>
        </p:nvSpPr>
        <p:spPr>
          <a:xfrm>
            <a:off x="76200" y="5181600"/>
            <a:ext cx="9601200" cy="1111624"/>
          </a:xfrm>
          <a:prstGeom prst="rect">
            <a:avLst/>
          </a:prstGeom>
        </p:spPr>
        <p:txBody>
          <a:bodyPr/>
          <a:lst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Font typeface="Arial" pitchFamily="34" charset="0"/>
              <a:buNone/>
            </a:pPr>
            <a:r>
              <a:rPr lang="ar-SA" b="1" dirty="0" smtClean="0">
                <a:solidFill>
                  <a:srgbClr val="002060"/>
                </a:solidFill>
              </a:rPr>
              <a:t>مع أطيب التمنيات بالنجاح والتوفيق </a:t>
            </a:r>
          </a:p>
          <a:p>
            <a:pPr marL="0" indent="0" algn="just" rtl="1">
              <a:buFont typeface="Arial" pitchFamily="34" charset="0"/>
              <a:buNone/>
            </a:pPr>
            <a:r>
              <a:rPr lang="ar-SA" b="1" dirty="0" smtClean="0">
                <a:solidFill>
                  <a:srgbClr val="002060"/>
                </a:solidFill>
              </a:rPr>
              <a:t>                                               </a:t>
            </a:r>
            <a:r>
              <a:rPr lang="ar-SA" sz="4500" dirty="0">
                <a:solidFill>
                  <a:srgbClr val="002060"/>
                </a:solidFill>
                <a:cs typeface="Diwani Bent" panose="00000400000000000000" pitchFamily="2" charset="-78"/>
              </a:rPr>
              <a:t>د / </a:t>
            </a:r>
            <a:r>
              <a:rPr lang="ar-SA" sz="4500" dirty="0" smtClean="0">
                <a:solidFill>
                  <a:srgbClr val="002060"/>
                </a:solidFill>
                <a:cs typeface="Diwani Bent" panose="00000400000000000000" pitchFamily="2" charset="-78"/>
              </a:rPr>
              <a:t>حسن مرزوق السيد محمود</a:t>
            </a:r>
            <a:endParaRPr lang="en-US" sz="4500" dirty="0">
              <a:solidFill>
                <a:srgbClr val="002060"/>
              </a:solidFill>
              <a:cs typeface="Diwani Bent" panose="00000400000000000000" pitchFamily="2" charset="-78"/>
            </a:endParaRPr>
          </a:p>
          <a:p>
            <a:pPr marL="0" indent="0" algn="just" rtl="1">
              <a:buFont typeface="Arial" pitchFamily="34" charset="0"/>
              <a:buNone/>
            </a:pPr>
            <a:endParaRPr lang="ar-SA" b="1" dirty="0">
              <a:solidFill>
                <a:srgbClr val="002060"/>
              </a:solidFill>
            </a:endParaRPr>
          </a:p>
        </p:txBody>
      </p:sp>
    </p:spTree>
    <p:extLst>
      <p:ext uri="{BB962C8B-B14F-4D97-AF65-F5344CB8AC3E}">
        <p14:creationId xmlns:p14="http://schemas.microsoft.com/office/powerpoint/2010/main" val="35539097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3286</TotalTime>
  <Words>1555</Words>
  <Application>Microsoft Office PowerPoint</Application>
  <PresentationFormat>A4 Paper (210x297 mm)</PresentationFormat>
  <Paragraphs>347</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ae_AlMateen</vt:lpstr>
      <vt:lpstr>Arial</vt:lpstr>
      <vt:lpstr>Calibri</vt:lpstr>
      <vt:lpstr>Diwani Bent</vt:lpstr>
      <vt:lpstr>Office Theme</vt:lpstr>
      <vt:lpstr>PowerPoint Presentation</vt:lpstr>
      <vt:lpstr>المحاضرة الثامنة  استكمالا لموضوع   مقاييس التشتت والانتشار Dispersion</vt:lpstr>
      <vt:lpstr>الانحراف المعياري Standard  Deviation</vt:lpstr>
      <vt:lpstr>مقاييس التشتت والانتشار ....................( الانحراف المعياري Standard  Deviation)............................ Dispersion</vt:lpstr>
      <vt:lpstr>مقاييس التشتت والانتشار ....................( الانحراف المعياري Standard  Deviation)............................ Dispersion</vt:lpstr>
      <vt:lpstr>PowerPoint Presentation</vt:lpstr>
      <vt:lpstr>مقاييس التشتت والانتشار ....................( الانحراف المعياري Standard  Deviation)............................ Dispersion</vt:lpstr>
      <vt:lpstr>PowerPoint Presentation</vt:lpstr>
      <vt:lpstr>مقاييس التشتت والانتشار ....................( الانحراف المعياري Standard  Deviation)............................ Dispersion</vt:lpstr>
      <vt:lpstr>مقاييس التشتت والانتشار ....................( الانحراف المعياري Standard  Deviation)............................ Dispersion</vt:lpstr>
      <vt:lpstr>PowerPoint Presentation</vt:lpstr>
      <vt:lpstr>PowerPoint Presentation</vt:lpstr>
      <vt:lpstr>مقاييس التشتت والانتشار ....................( الانحراف المعياري Standard  Deviation)............................ Dispersion</vt:lpstr>
      <vt:lpstr>مقاييس التشتت والانتشار ......................( العلامة المعيارية Standard Scores).............................. Dispersion</vt:lpstr>
      <vt:lpstr>حساب مقاييس النزعة المركزية والتشتت باستخدام الحاسوب</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359</cp:revision>
  <dcterms:created xsi:type="dcterms:W3CDTF">2009-10-14T19:14:34Z</dcterms:created>
  <dcterms:modified xsi:type="dcterms:W3CDTF">2013-10-06T06:44:05Z</dcterms:modified>
</cp:coreProperties>
</file>