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419" r:id="rId3"/>
    <p:sldId id="443" r:id="rId4"/>
    <p:sldId id="453" r:id="rId5"/>
    <p:sldId id="452" r:id="rId6"/>
    <p:sldId id="455" r:id="rId7"/>
    <p:sldId id="454" r:id="rId8"/>
    <p:sldId id="456" r:id="rId9"/>
    <p:sldId id="457" r:id="rId10"/>
    <p:sldId id="458" r:id="rId11"/>
    <p:sldId id="459" r:id="rId12"/>
    <p:sldId id="460" r:id="rId13"/>
    <p:sldId id="462" r:id="rId14"/>
    <p:sldId id="461" r:id="rId15"/>
    <p:sldId id="463" r:id="rId16"/>
    <p:sldId id="465" r:id="rId17"/>
    <p:sldId id="464" r:id="rId18"/>
    <p:sldId id="451"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66"/>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99" d="100"/>
          <a:sy n="99" d="100"/>
        </p:scale>
        <p:origin x="114"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E5F5CB-0BBE-420E-9B73-D966A18F84F3}" type="doc">
      <dgm:prSet loTypeId="urn:microsoft.com/office/officeart/2005/8/layout/vList6" loCatId="list" qsTypeId="urn:microsoft.com/office/officeart/2005/8/quickstyle/simple1" qsCatId="simple" csTypeId="urn:microsoft.com/office/officeart/2005/8/colors/accent1_2" csCatId="accent1" phldr="1"/>
      <dgm:spPr/>
      <dgm:t>
        <a:bodyPr/>
        <a:lstStyle/>
        <a:p>
          <a:pPr rtl="1"/>
          <a:endParaRPr lang="ar-EG"/>
        </a:p>
      </dgm:t>
    </dgm:pt>
    <dgm:pt modelId="{81FE7179-720A-42BD-87ED-A4D062A02249}">
      <dgm:prSet phldrT="[Text]"/>
      <dgm:spPr/>
      <dgm:t>
        <a:bodyPr/>
        <a:lstStyle/>
        <a:p>
          <a:pPr rtl="1"/>
          <a:r>
            <a:rPr lang="ar-SA" dirty="0" smtClean="0"/>
            <a:t>مقاييس التمركز </a:t>
          </a:r>
          <a:r>
            <a:rPr lang="en-US" dirty="0" smtClean="0"/>
            <a:t>Central Tendency</a:t>
          </a:r>
          <a:endParaRPr lang="ar-EG" dirty="0"/>
        </a:p>
      </dgm:t>
    </dgm:pt>
    <dgm:pt modelId="{1EE6772D-73A7-440A-AB0D-A8C08EFE4422}" type="parTrans" cxnId="{9FBE0C0B-45D0-4249-8DE3-E80B541F3456}">
      <dgm:prSet/>
      <dgm:spPr/>
      <dgm:t>
        <a:bodyPr/>
        <a:lstStyle/>
        <a:p>
          <a:pPr rtl="1"/>
          <a:endParaRPr lang="ar-EG"/>
        </a:p>
      </dgm:t>
    </dgm:pt>
    <dgm:pt modelId="{EAD69E1D-8C29-45C7-B910-AF5D9183D839}" type="sibTrans" cxnId="{9FBE0C0B-45D0-4249-8DE3-E80B541F3456}">
      <dgm:prSet/>
      <dgm:spPr/>
      <dgm:t>
        <a:bodyPr/>
        <a:lstStyle/>
        <a:p>
          <a:pPr rtl="1"/>
          <a:endParaRPr lang="ar-EG"/>
        </a:p>
      </dgm:t>
    </dgm:pt>
    <dgm:pt modelId="{16E460CC-4726-4850-88B1-DB232D95BB67}">
      <dgm:prSet phldrT="[Text]" custT="1"/>
      <dgm:spPr/>
      <dgm:t>
        <a:bodyPr/>
        <a:lstStyle/>
        <a:p>
          <a:pPr marL="0" rtl="1">
            <a:lnSpc>
              <a:spcPct val="150000"/>
            </a:lnSpc>
            <a:spcAft>
              <a:spcPts val="0"/>
            </a:spcAft>
          </a:pPr>
          <a:r>
            <a:rPr lang="ar-SA" sz="2000" b="1" dirty="0" smtClean="0">
              <a:solidFill>
                <a:srgbClr val="002060"/>
              </a:solidFill>
            </a:rPr>
            <a:t>1- المركز المتوسط للتوزيع المكاني.</a:t>
          </a:r>
          <a:endParaRPr lang="ar-EG" sz="2000" b="1" dirty="0">
            <a:solidFill>
              <a:srgbClr val="002060"/>
            </a:solidFill>
          </a:endParaRPr>
        </a:p>
      </dgm:t>
    </dgm:pt>
    <dgm:pt modelId="{D5C2E7C3-4D8D-49BB-85EE-5A7AB1135DA0}" type="parTrans" cxnId="{839F2B5E-AEC7-407E-A003-E9A784AF7F50}">
      <dgm:prSet/>
      <dgm:spPr/>
      <dgm:t>
        <a:bodyPr/>
        <a:lstStyle/>
        <a:p>
          <a:pPr rtl="1"/>
          <a:endParaRPr lang="ar-EG"/>
        </a:p>
      </dgm:t>
    </dgm:pt>
    <dgm:pt modelId="{BE799645-5921-4F40-86D7-1CCE4CDCD506}" type="sibTrans" cxnId="{839F2B5E-AEC7-407E-A003-E9A784AF7F50}">
      <dgm:prSet/>
      <dgm:spPr/>
      <dgm:t>
        <a:bodyPr/>
        <a:lstStyle/>
        <a:p>
          <a:pPr rtl="1"/>
          <a:endParaRPr lang="ar-EG"/>
        </a:p>
      </dgm:t>
    </dgm:pt>
    <dgm:pt modelId="{B4B8BCC3-1499-4494-9080-10458EA94C76}">
      <dgm:prSet phldrT="[Text]" custT="1"/>
      <dgm:spPr/>
      <dgm:t>
        <a:bodyPr/>
        <a:lstStyle/>
        <a:p>
          <a:pPr marL="0" rtl="1">
            <a:lnSpc>
              <a:spcPct val="150000"/>
            </a:lnSpc>
            <a:spcAft>
              <a:spcPts val="0"/>
            </a:spcAft>
          </a:pPr>
          <a:r>
            <a:rPr lang="ar-SA" sz="2000" b="1" dirty="0" smtClean="0">
              <a:solidFill>
                <a:srgbClr val="002060"/>
              </a:solidFill>
            </a:rPr>
            <a:t>2- المركز المتوسط الموزون.</a:t>
          </a:r>
          <a:endParaRPr lang="ar-EG" sz="2000" b="1" dirty="0">
            <a:solidFill>
              <a:srgbClr val="002060"/>
            </a:solidFill>
          </a:endParaRPr>
        </a:p>
      </dgm:t>
    </dgm:pt>
    <dgm:pt modelId="{67E9DBD3-E2AD-4110-A365-36D1456E5E6A}" type="parTrans" cxnId="{567095CC-D309-4DBD-A9DB-DD2164AB8B1C}">
      <dgm:prSet/>
      <dgm:spPr/>
      <dgm:t>
        <a:bodyPr/>
        <a:lstStyle/>
        <a:p>
          <a:pPr rtl="1"/>
          <a:endParaRPr lang="ar-EG"/>
        </a:p>
      </dgm:t>
    </dgm:pt>
    <dgm:pt modelId="{055BCC2B-0705-4F6C-9769-FBA058E4354A}" type="sibTrans" cxnId="{567095CC-D309-4DBD-A9DB-DD2164AB8B1C}">
      <dgm:prSet/>
      <dgm:spPr/>
      <dgm:t>
        <a:bodyPr/>
        <a:lstStyle/>
        <a:p>
          <a:pPr rtl="1"/>
          <a:endParaRPr lang="ar-EG"/>
        </a:p>
      </dgm:t>
    </dgm:pt>
    <dgm:pt modelId="{A95E85B1-AFA4-411D-882A-735CF505AF16}">
      <dgm:prSet phldrT="[Text]"/>
      <dgm:spPr/>
      <dgm:t>
        <a:bodyPr/>
        <a:lstStyle/>
        <a:p>
          <a:pPr rtl="1"/>
          <a:r>
            <a:rPr lang="ar-SA" dirty="0" smtClean="0"/>
            <a:t>مقاييس التشتت </a:t>
          </a:r>
          <a:r>
            <a:rPr lang="en-US" dirty="0" smtClean="0"/>
            <a:t>Dispersion</a:t>
          </a:r>
          <a:endParaRPr lang="ar-EG" dirty="0"/>
        </a:p>
      </dgm:t>
    </dgm:pt>
    <dgm:pt modelId="{9DBCF78A-A69E-448C-BF08-26CFABB7863A}" type="parTrans" cxnId="{EFA90F2C-B8B7-467E-8EA5-8AD8B4A419D8}">
      <dgm:prSet/>
      <dgm:spPr/>
      <dgm:t>
        <a:bodyPr/>
        <a:lstStyle/>
        <a:p>
          <a:pPr rtl="1"/>
          <a:endParaRPr lang="ar-EG"/>
        </a:p>
      </dgm:t>
    </dgm:pt>
    <dgm:pt modelId="{A047FFC0-6067-4B7C-9CF4-33F965B8F3BA}" type="sibTrans" cxnId="{EFA90F2C-B8B7-467E-8EA5-8AD8B4A419D8}">
      <dgm:prSet/>
      <dgm:spPr/>
      <dgm:t>
        <a:bodyPr/>
        <a:lstStyle/>
        <a:p>
          <a:pPr rtl="1"/>
          <a:endParaRPr lang="ar-EG"/>
        </a:p>
      </dgm:t>
    </dgm:pt>
    <dgm:pt modelId="{9C3327CF-DCC5-4505-B23A-3A603F71B85F}">
      <dgm:prSet phldrT="[Text]" custT="1"/>
      <dgm:spPr/>
      <dgm:t>
        <a:bodyPr/>
        <a:lstStyle/>
        <a:p>
          <a:pPr rtl="1">
            <a:lnSpc>
              <a:spcPct val="100000"/>
            </a:lnSpc>
            <a:spcAft>
              <a:spcPts val="0"/>
            </a:spcAft>
          </a:pPr>
          <a:r>
            <a:rPr lang="ar-SA" sz="2000" dirty="0" smtClean="0">
              <a:solidFill>
                <a:srgbClr val="FF3300"/>
              </a:solidFill>
            </a:rPr>
            <a:t>1- التشتت حول مركز الوسيط أو المتوسط.</a:t>
          </a:r>
          <a:endParaRPr lang="ar-EG" sz="2000" dirty="0">
            <a:solidFill>
              <a:srgbClr val="FF3300"/>
            </a:solidFill>
          </a:endParaRPr>
        </a:p>
      </dgm:t>
    </dgm:pt>
    <dgm:pt modelId="{CCBAEC20-FA07-403C-9781-29F2568458BB}" type="parTrans" cxnId="{39A94E1F-400F-4929-A38B-DB202C4F8739}">
      <dgm:prSet/>
      <dgm:spPr/>
      <dgm:t>
        <a:bodyPr/>
        <a:lstStyle/>
        <a:p>
          <a:pPr rtl="1"/>
          <a:endParaRPr lang="ar-EG"/>
        </a:p>
      </dgm:t>
    </dgm:pt>
    <dgm:pt modelId="{AA0D6B23-9532-462F-A262-45F40384E70E}" type="sibTrans" cxnId="{39A94E1F-400F-4929-A38B-DB202C4F8739}">
      <dgm:prSet/>
      <dgm:spPr/>
      <dgm:t>
        <a:bodyPr/>
        <a:lstStyle/>
        <a:p>
          <a:pPr rtl="1"/>
          <a:endParaRPr lang="ar-EG"/>
        </a:p>
      </dgm:t>
    </dgm:pt>
    <dgm:pt modelId="{A3F004AD-C5E5-4136-8787-6CC63349BF34}">
      <dgm:prSet phldrT="[Text]" custT="1"/>
      <dgm:spPr/>
      <dgm:t>
        <a:bodyPr/>
        <a:lstStyle/>
        <a:p>
          <a:pPr rtl="1">
            <a:lnSpc>
              <a:spcPct val="100000"/>
            </a:lnSpc>
            <a:spcAft>
              <a:spcPts val="0"/>
            </a:spcAft>
          </a:pPr>
          <a:r>
            <a:rPr lang="ar-SA" sz="2000" dirty="0" smtClean="0">
              <a:solidFill>
                <a:srgbClr val="FF3300"/>
              </a:solidFill>
            </a:rPr>
            <a:t>3- تشتت النقاط حول بعضها.</a:t>
          </a:r>
          <a:endParaRPr lang="ar-EG" sz="2000" dirty="0">
            <a:solidFill>
              <a:srgbClr val="FF3300"/>
            </a:solidFill>
          </a:endParaRPr>
        </a:p>
      </dgm:t>
    </dgm:pt>
    <dgm:pt modelId="{23DD9EBF-2B35-4ECA-A955-CDE01BE30765}" type="parTrans" cxnId="{DB280B49-CDE3-49BB-AF99-30C8F52FE831}">
      <dgm:prSet/>
      <dgm:spPr/>
      <dgm:t>
        <a:bodyPr/>
        <a:lstStyle/>
        <a:p>
          <a:pPr rtl="1"/>
          <a:endParaRPr lang="ar-EG"/>
        </a:p>
      </dgm:t>
    </dgm:pt>
    <dgm:pt modelId="{47FFA370-E6FA-4EB1-B4E8-D9806B0C1622}" type="sibTrans" cxnId="{DB280B49-CDE3-49BB-AF99-30C8F52FE831}">
      <dgm:prSet/>
      <dgm:spPr/>
      <dgm:t>
        <a:bodyPr/>
        <a:lstStyle/>
        <a:p>
          <a:pPr rtl="1"/>
          <a:endParaRPr lang="ar-EG"/>
        </a:p>
      </dgm:t>
    </dgm:pt>
    <dgm:pt modelId="{4CAED31E-3920-433E-981D-6AD7D8BC1E22}">
      <dgm:prSet phldrT="[Text]" custT="1"/>
      <dgm:spPr/>
      <dgm:t>
        <a:bodyPr/>
        <a:lstStyle/>
        <a:p>
          <a:pPr marL="0" rtl="1">
            <a:lnSpc>
              <a:spcPct val="150000"/>
            </a:lnSpc>
            <a:spcAft>
              <a:spcPts val="0"/>
            </a:spcAft>
          </a:pPr>
          <a:r>
            <a:rPr lang="ar-SA" sz="2000" b="1" dirty="0" smtClean="0">
              <a:solidFill>
                <a:srgbClr val="002060"/>
              </a:solidFill>
            </a:rPr>
            <a:t>3- المركز الوسيط.</a:t>
          </a:r>
          <a:endParaRPr lang="ar-EG" sz="2000" b="1" dirty="0">
            <a:solidFill>
              <a:srgbClr val="002060"/>
            </a:solidFill>
          </a:endParaRPr>
        </a:p>
      </dgm:t>
    </dgm:pt>
    <dgm:pt modelId="{9D422808-E4F0-4A69-A13F-300BD20930E6}" type="parTrans" cxnId="{2040BBB6-2DAC-43E9-8200-FF3070B7817B}">
      <dgm:prSet/>
      <dgm:spPr/>
      <dgm:t>
        <a:bodyPr/>
        <a:lstStyle/>
        <a:p>
          <a:pPr rtl="1"/>
          <a:endParaRPr lang="ar-EG"/>
        </a:p>
      </dgm:t>
    </dgm:pt>
    <dgm:pt modelId="{D57E8591-FD65-4874-9C51-5535BDCFD921}" type="sibTrans" cxnId="{2040BBB6-2DAC-43E9-8200-FF3070B7817B}">
      <dgm:prSet/>
      <dgm:spPr/>
      <dgm:t>
        <a:bodyPr/>
        <a:lstStyle/>
        <a:p>
          <a:pPr rtl="1"/>
          <a:endParaRPr lang="ar-EG"/>
        </a:p>
      </dgm:t>
    </dgm:pt>
    <dgm:pt modelId="{A9311E56-E06B-4566-9D41-0845F3A4173F}">
      <dgm:prSet phldrT="[Text]" custT="1"/>
      <dgm:spPr/>
      <dgm:t>
        <a:bodyPr/>
        <a:lstStyle/>
        <a:p>
          <a:pPr marL="0" rtl="1">
            <a:lnSpc>
              <a:spcPct val="150000"/>
            </a:lnSpc>
            <a:spcAft>
              <a:spcPts val="0"/>
            </a:spcAft>
          </a:pPr>
          <a:r>
            <a:rPr lang="ar-SA" sz="2000" b="1" dirty="0" smtClean="0">
              <a:solidFill>
                <a:srgbClr val="002060"/>
              </a:solidFill>
            </a:rPr>
            <a:t>4- المركز المنوالى.</a:t>
          </a:r>
          <a:endParaRPr lang="ar-EG" sz="2000" b="1" dirty="0">
            <a:solidFill>
              <a:srgbClr val="002060"/>
            </a:solidFill>
          </a:endParaRPr>
        </a:p>
      </dgm:t>
    </dgm:pt>
    <dgm:pt modelId="{DA6E1DD6-CC5B-43C8-AAF8-B98796C494C8}" type="parTrans" cxnId="{FB94CD23-6120-43A9-A928-E599A98D80D8}">
      <dgm:prSet/>
      <dgm:spPr/>
      <dgm:t>
        <a:bodyPr/>
        <a:lstStyle/>
        <a:p>
          <a:pPr rtl="1"/>
          <a:endParaRPr lang="ar-EG"/>
        </a:p>
      </dgm:t>
    </dgm:pt>
    <dgm:pt modelId="{B3C0B592-D8DB-4445-A350-33E60329756B}" type="sibTrans" cxnId="{FB94CD23-6120-43A9-A928-E599A98D80D8}">
      <dgm:prSet/>
      <dgm:spPr/>
      <dgm:t>
        <a:bodyPr/>
        <a:lstStyle/>
        <a:p>
          <a:pPr rtl="1"/>
          <a:endParaRPr lang="ar-EG"/>
        </a:p>
      </dgm:t>
    </dgm:pt>
    <dgm:pt modelId="{7B9DE115-668E-4DE4-BD56-57B690F0E76F}">
      <dgm:prSet phldrT="[Text]" custT="1"/>
      <dgm:spPr/>
      <dgm:t>
        <a:bodyPr/>
        <a:lstStyle/>
        <a:p>
          <a:pPr rtl="1">
            <a:lnSpc>
              <a:spcPct val="100000"/>
            </a:lnSpc>
            <a:spcAft>
              <a:spcPts val="0"/>
            </a:spcAft>
          </a:pPr>
          <a:r>
            <a:rPr lang="ar-SA" sz="2000" dirty="0" smtClean="0">
              <a:solidFill>
                <a:srgbClr val="FF3300"/>
              </a:solidFill>
            </a:rPr>
            <a:t>2- التشتت حول أي نقطة مختارة.</a:t>
          </a:r>
          <a:endParaRPr lang="ar-EG" sz="2000" dirty="0">
            <a:solidFill>
              <a:srgbClr val="FF3300"/>
            </a:solidFill>
          </a:endParaRPr>
        </a:p>
      </dgm:t>
    </dgm:pt>
    <dgm:pt modelId="{A218EF63-CAE3-48B2-917D-EB5920491B3B}" type="parTrans" cxnId="{BDC5B0BF-87FF-4E8F-9E96-7A3BD3F17ECE}">
      <dgm:prSet/>
      <dgm:spPr/>
      <dgm:t>
        <a:bodyPr/>
        <a:lstStyle/>
        <a:p>
          <a:pPr rtl="1"/>
          <a:endParaRPr lang="ar-EG"/>
        </a:p>
      </dgm:t>
    </dgm:pt>
    <dgm:pt modelId="{FF9F2032-16F4-4058-AE92-C0DEF6A9B340}" type="sibTrans" cxnId="{BDC5B0BF-87FF-4E8F-9E96-7A3BD3F17ECE}">
      <dgm:prSet/>
      <dgm:spPr/>
      <dgm:t>
        <a:bodyPr/>
        <a:lstStyle/>
        <a:p>
          <a:pPr rtl="1"/>
          <a:endParaRPr lang="ar-EG"/>
        </a:p>
      </dgm:t>
    </dgm:pt>
    <dgm:pt modelId="{9F447F00-6F86-449F-AD10-839483919606}">
      <dgm:prSet phldrT="[Text]" custT="1"/>
      <dgm:spPr/>
      <dgm:t>
        <a:bodyPr/>
        <a:lstStyle/>
        <a:p>
          <a:pPr rtl="1">
            <a:lnSpc>
              <a:spcPct val="100000"/>
            </a:lnSpc>
            <a:spcAft>
              <a:spcPts val="0"/>
            </a:spcAft>
          </a:pPr>
          <a:r>
            <a:rPr lang="ar-SA" sz="2000" dirty="0" smtClean="0">
              <a:solidFill>
                <a:srgbClr val="FF3300"/>
              </a:solidFill>
            </a:rPr>
            <a:t>( مربع كاى </a:t>
          </a:r>
          <a:r>
            <a:rPr lang="en-US" sz="2000" dirty="0" smtClean="0">
              <a:solidFill>
                <a:srgbClr val="FF3300"/>
              </a:solidFill>
            </a:rPr>
            <a:t>Chi square</a:t>
          </a:r>
          <a:r>
            <a:rPr lang="ar-SA" sz="2000" dirty="0" smtClean="0">
              <a:solidFill>
                <a:srgbClr val="FF3300"/>
              </a:solidFill>
            </a:rPr>
            <a:t>، صلة الجوار </a:t>
          </a:r>
          <a:r>
            <a:rPr lang="en-US" sz="2000" dirty="0" smtClean="0">
              <a:solidFill>
                <a:srgbClr val="FF3300"/>
              </a:solidFill>
            </a:rPr>
            <a:t>Nearest Neighbor</a:t>
          </a:r>
          <a:r>
            <a:rPr lang="ar-SA" sz="2000" dirty="0" smtClean="0">
              <a:solidFill>
                <a:srgbClr val="FF3300"/>
              </a:solidFill>
            </a:rPr>
            <a:t>، منحنى لورنز </a:t>
          </a:r>
          <a:r>
            <a:rPr lang="en-US" sz="2000" dirty="0" smtClean="0">
              <a:solidFill>
                <a:srgbClr val="FF3300"/>
              </a:solidFill>
            </a:rPr>
            <a:t>Lorenze Curve</a:t>
          </a:r>
          <a:r>
            <a:rPr lang="ar-SA" sz="2000" dirty="0" smtClean="0">
              <a:solidFill>
                <a:srgbClr val="FF3300"/>
              </a:solidFill>
            </a:rPr>
            <a:t>)</a:t>
          </a:r>
          <a:endParaRPr lang="ar-EG" sz="2000" dirty="0">
            <a:solidFill>
              <a:srgbClr val="FF3300"/>
            </a:solidFill>
          </a:endParaRPr>
        </a:p>
      </dgm:t>
    </dgm:pt>
    <dgm:pt modelId="{7040BA38-075D-46AB-8D08-8FA86F551110}" type="parTrans" cxnId="{C8B3F04F-0ABF-4A67-8B57-7FEA0A87E11E}">
      <dgm:prSet/>
      <dgm:spPr/>
      <dgm:t>
        <a:bodyPr/>
        <a:lstStyle/>
        <a:p>
          <a:pPr rtl="1"/>
          <a:endParaRPr lang="ar-EG"/>
        </a:p>
      </dgm:t>
    </dgm:pt>
    <dgm:pt modelId="{7B8ACA63-4CB2-4445-B1BF-4F0E2A2BA33B}" type="sibTrans" cxnId="{C8B3F04F-0ABF-4A67-8B57-7FEA0A87E11E}">
      <dgm:prSet/>
      <dgm:spPr/>
      <dgm:t>
        <a:bodyPr/>
        <a:lstStyle/>
        <a:p>
          <a:pPr rtl="1"/>
          <a:endParaRPr lang="ar-EG"/>
        </a:p>
      </dgm:t>
    </dgm:pt>
    <dgm:pt modelId="{5708E854-7E32-40E1-8152-EDEB65091FD6}">
      <dgm:prSet phldrT="[Text]" custT="1"/>
      <dgm:spPr/>
      <dgm:t>
        <a:bodyPr/>
        <a:lstStyle/>
        <a:p>
          <a:pPr rtl="1">
            <a:lnSpc>
              <a:spcPct val="100000"/>
            </a:lnSpc>
            <a:spcAft>
              <a:spcPts val="0"/>
            </a:spcAft>
          </a:pPr>
          <a:r>
            <a:rPr lang="ar-SA" sz="2000" dirty="0" smtClean="0">
              <a:solidFill>
                <a:srgbClr val="FF3300"/>
              </a:solidFill>
            </a:rPr>
            <a:t> ويمكن وصف هذه الأنماط من التوزيع بأحد المقاييس التالية:</a:t>
          </a:r>
          <a:endParaRPr lang="ar-EG" sz="2000" dirty="0">
            <a:solidFill>
              <a:srgbClr val="FF3300"/>
            </a:solidFill>
          </a:endParaRPr>
        </a:p>
      </dgm:t>
    </dgm:pt>
    <dgm:pt modelId="{AA0EAB51-B738-4305-8F8D-318F0BD5117C}" type="parTrans" cxnId="{E6E0A1C6-E0D7-494F-9E54-E9941A41F089}">
      <dgm:prSet/>
      <dgm:spPr/>
      <dgm:t>
        <a:bodyPr/>
        <a:lstStyle/>
        <a:p>
          <a:pPr rtl="1"/>
          <a:endParaRPr lang="ar-EG"/>
        </a:p>
      </dgm:t>
    </dgm:pt>
    <dgm:pt modelId="{F07DD409-E38E-4561-8AF8-761D6FD847E7}" type="sibTrans" cxnId="{E6E0A1C6-E0D7-494F-9E54-E9941A41F089}">
      <dgm:prSet/>
      <dgm:spPr/>
      <dgm:t>
        <a:bodyPr/>
        <a:lstStyle/>
        <a:p>
          <a:pPr rtl="1"/>
          <a:endParaRPr lang="ar-EG"/>
        </a:p>
      </dgm:t>
    </dgm:pt>
    <dgm:pt modelId="{905E9D52-2F2B-44AC-B775-830682852506}" type="pres">
      <dgm:prSet presAssocID="{E3E5F5CB-0BBE-420E-9B73-D966A18F84F3}" presName="Name0" presStyleCnt="0">
        <dgm:presLayoutVars>
          <dgm:dir/>
          <dgm:animLvl val="lvl"/>
          <dgm:resizeHandles/>
        </dgm:presLayoutVars>
      </dgm:prSet>
      <dgm:spPr/>
      <dgm:t>
        <a:bodyPr/>
        <a:lstStyle/>
        <a:p>
          <a:pPr rtl="1"/>
          <a:endParaRPr lang="ar-EG"/>
        </a:p>
      </dgm:t>
    </dgm:pt>
    <dgm:pt modelId="{2090D697-620E-4417-87C6-2E8B2F3E35A5}" type="pres">
      <dgm:prSet presAssocID="{81FE7179-720A-42BD-87ED-A4D062A02249}" presName="linNode" presStyleCnt="0"/>
      <dgm:spPr/>
    </dgm:pt>
    <dgm:pt modelId="{48E092FC-7BAF-4670-A93C-EF89F9A8103B}" type="pres">
      <dgm:prSet presAssocID="{81FE7179-720A-42BD-87ED-A4D062A02249}" presName="parentShp" presStyleLbl="node1" presStyleIdx="0" presStyleCnt="2">
        <dgm:presLayoutVars>
          <dgm:bulletEnabled val="1"/>
        </dgm:presLayoutVars>
      </dgm:prSet>
      <dgm:spPr/>
      <dgm:t>
        <a:bodyPr/>
        <a:lstStyle/>
        <a:p>
          <a:pPr rtl="1"/>
          <a:endParaRPr lang="ar-EG"/>
        </a:p>
      </dgm:t>
    </dgm:pt>
    <dgm:pt modelId="{1770D6F2-B842-4BA2-BC2C-7255C10DEB11}" type="pres">
      <dgm:prSet presAssocID="{81FE7179-720A-42BD-87ED-A4D062A02249}" presName="childShp" presStyleLbl="bgAccFollowNode1" presStyleIdx="0" presStyleCnt="2" custLinFactNeighborX="4026" custLinFactNeighborY="4541">
        <dgm:presLayoutVars>
          <dgm:bulletEnabled val="1"/>
        </dgm:presLayoutVars>
      </dgm:prSet>
      <dgm:spPr/>
      <dgm:t>
        <a:bodyPr/>
        <a:lstStyle/>
        <a:p>
          <a:pPr rtl="1"/>
          <a:endParaRPr lang="ar-EG"/>
        </a:p>
      </dgm:t>
    </dgm:pt>
    <dgm:pt modelId="{FA10428C-A0FA-4F0A-A35D-8F495913840F}" type="pres">
      <dgm:prSet presAssocID="{EAD69E1D-8C29-45C7-B910-AF5D9183D839}" presName="spacing" presStyleCnt="0"/>
      <dgm:spPr/>
    </dgm:pt>
    <dgm:pt modelId="{C0997B45-7A48-4CEE-8632-2FA06A7D01F3}" type="pres">
      <dgm:prSet presAssocID="{A95E85B1-AFA4-411D-882A-735CF505AF16}" presName="linNode" presStyleCnt="0"/>
      <dgm:spPr/>
    </dgm:pt>
    <dgm:pt modelId="{B804325B-E5F7-40C8-B827-EBBFC2A9A0DD}" type="pres">
      <dgm:prSet presAssocID="{A95E85B1-AFA4-411D-882A-735CF505AF16}" presName="parentShp" presStyleLbl="node1" presStyleIdx="1" presStyleCnt="2">
        <dgm:presLayoutVars>
          <dgm:bulletEnabled val="1"/>
        </dgm:presLayoutVars>
      </dgm:prSet>
      <dgm:spPr/>
      <dgm:t>
        <a:bodyPr/>
        <a:lstStyle/>
        <a:p>
          <a:pPr rtl="1"/>
          <a:endParaRPr lang="ar-EG"/>
        </a:p>
      </dgm:t>
    </dgm:pt>
    <dgm:pt modelId="{1962DDF6-30B0-46EF-A65D-721C7EFCA70F}" type="pres">
      <dgm:prSet presAssocID="{A95E85B1-AFA4-411D-882A-735CF505AF16}" presName="childShp" presStyleLbl="bgAccFollowNode1" presStyleIdx="1" presStyleCnt="2" custLinFactNeighborX="1191" custLinFactNeighborY="-4712">
        <dgm:presLayoutVars>
          <dgm:bulletEnabled val="1"/>
        </dgm:presLayoutVars>
      </dgm:prSet>
      <dgm:spPr/>
      <dgm:t>
        <a:bodyPr/>
        <a:lstStyle/>
        <a:p>
          <a:pPr rtl="1"/>
          <a:endParaRPr lang="ar-EG"/>
        </a:p>
      </dgm:t>
    </dgm:pt>
  </dgm:ptLst>
  <dgm:cxnLst>
    <dgm:cxn modelId="{26CE7D75-2417-469B-92AF-50CD2CDA289E}" type="presOf" srcId="{5708E854-7E32-40E1-8152-EDEB65091FD6}" destId="{1962DDF6-30B0-46EF-A65D-721C7EFCA70F}" srcOrd="0" destOrd="3" presId="urn:microsoft.com/office/officeart/2005/8/layout/vList6"/>
    <dgm:cxn modelId="{C8B3F04F-0ABF-4A67-8B57-7FEA0A87E11E}" srcId="{A95E85B1-AFA4-411D-882A-735CF505AF16}" destId="{9F447F00-6F86-449F-AD10-839483919606}" srcOrd="4" destOrd="0" parTransId="{7040BA38-075D-46AB-8D08-8FA86F551110}" sibTransId="{7B8ACA63-4CB2-4445-B1BF-4F0E2A2BA33B}"/>
    <dgm:cxn modelId="{778BE077-A1B9-40DA-9103-A2F1F6C49CCB}" type="presOf" srcId="{A95E85B1-AFA4-411D-882A-735CF505AF16}" destId="{B804325B-E5F7-40C8-B827-EBBFC2A9A0DD}" srcOrd="0" destOrd="0" presId="urn:microsoft.com/office/officeart/2005/8/layout/vList6"/>
    <dgm:cxn modelId="{DB280B49-CDE3-49BB-AF99-30C8F52FE831}" srcId="{A95E85B1-AFA4-411D-882A-735CF505AF16}" destId="{A3F004AD-C5E5-4136-8787-6CC63349BF34}" srcOrd="2" destOrd="0" parTransId="{23DD9EBF-2B35-4ECA-A955-CDE01BE30765}" sibTransId="{47FFA370-E6FA-4EB1-B4E8-D9806B0C1622}"/>
    <dgm:cxn modelId="{E6E0A1C6-E0D7-494F-9E54-E9941A41F089}" srcId="{A95E85B1-AFA4-411D-882A-735CF505AF16}" destId="{5708E854-7E32-40E1-8152-EDEB65091FD6}" srcOrd="3" destOrd="0" parTransId="{AA0EAB51-B738-4305-8F8D-318F0BD5117C}" sibTransId="{F07DD409-E38E-4561-8AF8-761D6FD847E7}"/>
    <dgm:cxn modelId="{39A94E1F-400F-4929-A38B-DB202C4F8739}" srcId="{A95E85B1-AFA4-411D-882A-735CF505AF16}" destId="{9C3327CF-DCC5-4505-B23A-3A603F71B85F}" srcOrd="0" destOrd="0" parTransId="{CCBAEC20-FA07-403C-9781-29F2568458BB}" sibTransId="{AA0D6B23-9532-462F-A262-45F40384E70E}"/>
    <dgm:cxn modelId="{567095CC-D309-4DBD-A9DB-DD2164AB8B1C}" srcId="{81FE7179-720A-42BD-87ED-A4D062A02249}" destId="{B4B8BCC3-1499-4494-9080-10458EA94C76}" srcOrd="1" destOrd="0" parTransId="{67E9DBD3-E2AD-4110-A365-36D1456E5E6A}" sibTransId="{055BCC2B-0705-4F6C-9769-FBA058E4354A}"/>
    <dgm:cxn modelId="{B31E9473-9B6A-4A1E-B703-C63E2E0A080A}" type="presOf" srcId="{9F447F00-6F86-449F-AD10-839483919606}" destId="{1962DDF6-30B0-46EF-A65D-721C7EFCA70F}" srcOrd="0" destOrd="4" presId="urn:microsoft.com/office/officeart/2005/8/layout/vList6"/>
    <dgm:cxn modelId="{B375D720-52AE-4F17-B4FB-BAB2AC50F167}" type="presOf" srcId="{A3F004AD-C5E5-4136-8787-6CC63349BF34}" destId="{1962DDF6-30B0-46EF-A65D-721C7EFCA70F}" srcOrd="0" destOrd="2" presId="urn:microsoft.com/office/officeart/2005/8/layout/vList6"/>
    <dgm:cxn modelId="{E786CD92-0919-42FD-8F5B-3A112CF868A5}" type="presOf" srcId="{E3E5F5CB-0BBE-420E-9B73-D966A18F84F3}" destId="{905E9D52-2F2B-44AC-B775-830682852506}" srcOrd="0" destOrd="0" presId="urn:microsoft.com/office/officeart/2005/8/layout/vList6"/>
    <dgm:cxn modelId="{FB94CD23-6120-43A9-A928-E599A98D80D8}" srcId="{81FE7179-720A-42BD-87ED-A4D062A02249}" destId="{A9311E56-E06B-4566-9D41-0845F3A4173F}" srcOrd="3" destOrd="0" parTransId="{DA6E1DD6-CC5B-43C8-AAF8-B98796C494C8}" sibTransId="{B3C0B592-D8DB-4445-A350-33E60329756B}"/>
    <dgm:cxn modelId="{BDC5B0BF-87FF-4E8F-9E96-7A3BD3F17ECE}" srcId="{A95E85B1-AFA4-411D-882A-735CF505AF16}" destId="{7B9DE115-668E-4DE4-BD56-57B690F0E76F}" srcOrd="1" destOrd="0" parTransId="{A218EF63-CAE3-48B2-917D-EB5920491B3B}" sibTransId="{FF9F2032-16F4-4058-AE92-C0DEF6A9B340}"/>
    <dgm:cxn modelId="{00B4AC9E-0F8E-4B8A-87EB-35C1C461853E}" type="presOf" srcId="{7B9DE115-668E-4DE4-BD56-57B690F0E76F}" destId="{1962DDF6-30B0-46EF-A65D-721C7EFCA70F}" srcOrd="0" destOrd="1" presId="urn:microsoft.com/office/officeart/2005/8/layout/vList6"/>
    <dgm:cxn modelId="{2040BBB6-2DAC-43E9-8200-FF3070B7817B}" srcId="{81FE7179-720A-42BD-87ED-A4D062A02249}" destId="{4CAED31E-3920-433E-981D-6AD7D8BC1E22}" srcOrd="2" destOrd="0" parTransId="{9D422808-E4F0-4A69-A13F-300BD20930E6}" sibTransId="{D57E8591-FD65-4874-9C51-5535BDCFD921}"/>
    <dgm:cxn modelId="{C010E797-B161-46EA-90DC-4DD84BA74D27}" type="presOf" srcId="{A9311E56-E06B-4566-9D41-0845F3A4173F}" destId="{1770D6F2-B842-4BA2-BC2C-7255C10DEB11}" srcOrd="0" destOrd="3" presId="urn:microsoft.com/office/officeart/2005/8/layout/vList6"/>
    <dgm:cxn modelId="{EFA90F2C-B8B7-467E-8EA5-8AD8B4A419D8}" srcId="{E3E5F5CB-0BBE-420E-9B73-D966A18F84F3}" destId="{A95E85B1-AFA4-411D-882A-735CF505AF16}" srcOrd="1" destOrd="0" parTransId="{9DBCF78A-A69E-448C-BF08-26CFABB7863A}" sibTransId="{A047FFC0-6067-4B7C-9CF4-33F965B8F3BA}"/>
    <dgm:cxn modelId="{839F2B5E-AEC7-407E-A003-E9A784AF7F50}" srcId="{81FE7179-720A-42BD-87ED-A4D062A02249}" destId="{16E460CC-4726-4850-88B1-DB232D95BB67}" srcOrd="0" destOrd="0" parTransId="{D5C2E7C3-4D8D-49BB-85EE-5A7AB1135DA0}" sibTransId="{BE799645-5921-4F40-86D7-1CCE4CDCD506}"/>
    <dgm:cxn modelId="{6BD47187-A0F3-4CB9-BFAF-D8F3939880BE}" type="presOf" srcId="{B4B8BCC3-1499-4494-9080-10458EA94C76}" destId="{1770D6F2-B842-4BA2-BC2C-7255C10DEB11}" srcOrd="0" destOrd="1" presId="urn:microsoft.com/office/officeart/2005/8/layout/vList6"/>
    <dgm:cxn modelId="{097F979E-4D10-4F7E-9102-DEE9503307DD}" type="presOf" srcId="{9C3327CF-DCC5-4505-B23A-3A603F71B85F}" destId="{1962DDF6-30B0-46EF-A65D-721C7EFCA70F}" srcOrd="0" destOrd="0" presId="urn:microsoft.com/office/officeart/2005/8/layout/vList6"/>
    <dgm:cxn modelId="{9FBE0C0B-45D0-4249-8DE3-E80B541F3456}" srcId="{E3E5F5CB-0BBE-420E-9B73-D966A18F84F3}" destId="{81FE7179-720A-42BD-87ED-A4D062A02249}" srcOrd="0" destOrd="0" parTransId="{1EE6772D-73A7-440A-AB0D-A8C08EFE4422}" sibTransId="{EAD69E1D-8C29-45C7-B910-AF5D9183D839}"/>
    <dgm:cxn modelId="{A960F521-B967-4D70-87A6-B0A698393378}" type="presOf" srcId="{81FE7179-720A-42BD-87ED-A4D062A02249}" destId="{48E092FC-7BAF-4670-A93C-EF89F9A8103B}" srcOrd="0" destOrd="0" presId="urn:microsoft.com/office/officeart/2005/8/layout/vList6"/>
    <dgm:cxn modelId="{0595B363-B83B-42CB-B8D2-DC6A94647FF1}" type="presOf" srcId="{16E460CC-4726-4850-88B1-DB232D95BB67}" destId="{1770D6F2-B842-4BA2-BC2C-7255C10DEB11}" srcOrd="0" destOrd="0" presId="urn:microsoft.com/office/officeart/2005/8/layout/vList6"/>
    <dgm:cxn modelId="{59FEB3B3-1A2B-4BB6-A603-40578390B099}" type="presOf" srcId="{4CAED31E-3920-433E-981D-6AD7D8BC1E22}" destId="{1770D6F2-B842-4BA2-BC2C-7255C10DEB11}" srcOrd="0" destOrd="2" presId="urn:microsoft.com/office/officeart/2005/8/layout/vList6"/>
    <dgm:cxn modelId="{126E02B7-26B5-430D-A36B-A13203A4DB2C}" type="presParOf" srcId="{905E9D52-2F2B-44AC-B775-830682852506}" destId="{2090D697-620E-4417-87C6-2E8B2F3E35A5}" srcOrd="0" destOrd="0" presId="urn:microsoft.com/office/officeart/2005/8/layout/vList6"/>
    <dgm:cxn modelId="{7EF64ADB-EB6D-4607-A8C6-D6DB91B706B0}" type="presParOf" srcId="{2090D697-620E-4417-87C6-2E8B2F3E35A5}" destId="{48E092FC-7BAF-4670-A93C-EF89F9A8103B}" srcOrd="0" destOrd="0" presId="urn:microsoft.com/office/officeart/2005/8/layout/vList6"/>
    <dgm:cxn modelId="{8B76B18D-3A5C-40D8-96F1-D6C851448094}" type="presParOf" srcId="{2090D697-620E-4417-87C6-2E8B2F3E35A5}" destId="{1770D6F2-B842-4BA2-BC2C-7255C10DEB11}" srcOrd="1" destOrd="0" presId="urn:microsoft.com/office/officeart/2005/8/layout/vList6"/>
    <dgm:cxn modelId="{DF1599AC-A8A2-40C0-BC9A-5E1A49A97BE6}" type="presParOf" srcId="{905E9D52-2F2B-44AC-B775-830682852506}" destId="{FA10428C-A0FA-4F0A-A35D-8F495913840F}" srcOrd="1" destOrd="0" presId="urn:microsoft.com/office/officeart/2005/8/layout/vList6"/>
    <dgm:cxn modelId="{6A837915-263B-4680-92DA-0C2938BF1D6C}" type="presParOf" srcId="{905E9D52-2F2B-44AC-B775-830682852506}" destId="{C0997B45-7A48-4CEE-8632-2FA06A7D01F3}" srcOrd="2" destOrd="0" presId="urn:microsoft.com/office/officeart/2005/8/layout/vList6"/>
    <dgm:cxn modelId="{B73AC62B-CE71-44EA-80C9-E43198153BC5}" type="presParOf" srcId="{C0997B45-7A48-4CEE-8632-2FA06A7D01F3}" destId="{B804325B-E5F7-40C8-B827-EBBFC2A9A0DD}" srcOrd="0" destOrd="0" presId="urn:microsoft.com/office/officeart/2005/8/layout/vList6"/>
    <dgm:cxn modelId="{346A2754-8590-4814-B10F-7BED4B9221E1}" type="presParOf" srcId="{C0997B45-7A48-4CEE-8632-2FA06A7D01F3}" destId="{1962DDF6-30B0-46EF-A65D-721C7EFCA70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0D6F2-B842-4BA2-BC2C-7255C10DEB11}">
      <dsp:nvSpPr>
        <dsp:cNvPr id="0" name=""/>
        <dsp:cNvSpPr/>
      </dsp:nvSpPr>
      <dsp:spPr>
        <a:xfrm>
          <a:off x="3840479" y="125904"/>
          <a:ext cx="5760720" cy="275704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0" lvl="1" indent="-228600" algn="r" defTabSz="889000" rtl="1">
            <a:lnSpc>
              <a:spcPct val="150000"/>
            </a:lnSpc>
            <a:spcBef>
              <a:spcPct val="0"/>
            </a:spcBef>
            <a:spcAft>
              <a:spcPts val="0"/>
            </a:spcAft>
            <a:buChar char="••"/>
          </a:pPr>
          <a:r>
            <a:rPr lang="ar-SA" sz="2000" b="1" kern="1200" dirty="0" smtClean="0">
              <a:solidFill>
                <a:srgbClr val="002060"/>
              </a:solidFill>
            </a:rPr>
            <a:t>1- المركز المتوسط للتوزيع المكاني.</a:t>
          </a:r>
          <a:endParaRPr lang="ar-EG" sz="2000" b="1" kern="1200" dirty="0">
            <a:solidFill>
              <a:srgbClr val="002060"/>
            </a:solidFill>
          </a:endParaRPr>
        </a:p>
        <a:p>
          <a:pPr marL="0" lvl="1" indent="-228600" algn="r" defTabSz="889000" rtl="1">
            <a:lnSpc>
              <a:spcPct val="150000"/>
            </a:lnSpc>
            <a:spcBef>
              <a:spcPct val="0"/>
            </a:spcBef>
            <a:spcAft>
              <a:spcPts val="0"/>
            </a:spcAft>
            <a:buChar char="••"/>
          </a:pPr>
          <a:r>
            <a:rPr lang="ar-SA" sz="2000" b="1" kern="1200" dirty="0" smtClean="0">
              <a:solidFill>
                <a:srgbClr val="002060"/>
              </a:solidFill>
            </a:rPr>
            <a:t>2- المركز المتوسط الموزون.</a:t>
          </a:r>
          <a:endParaRPr lang="ar-EG" sz="2000" b="1" kern="1200" dirty="0">
            <a:solidFill>
              <a:srgbClr val="002060"/>
            </a:solidFill>
          </a:endParaRPr>
        </a:p>
        <a:p>
          <a:pPr marL="0" lvl="1" indent="-228600" algn="r" defTabSz="889000" rtl="1">
            <a:lnSpc>
              <a:spcPct val="150000"/>
            </a:lnSpc>
            <a:spcBef>
              <a:spcPct val="0"/>
            </a:spcBef>
            <a:spcAft>
              <a:spcPts val="0"/>
            </a:spcAft>
            <a:buChar char="••"/>
          </a:pPr>
          <a:r>
            <a:rPr lang="ar-SA" sz="2000" b="1" kern="1200" dirty="0" smtClean="0">
              <a:solidFill>
                <a:srgbClr val="002060"/>
              </a:solidFill>
            </a:rPr>
            <a:t>3- المركز الوسيط.</a:t>
          </a:r>
          <a:endParaRPr lang="ar-EG" sz="2000" b="1" kern="1200" dirty="0">
            <a:solidFill>
              <a:srgbClr val="002060"/>
            </a:solidFill>
          </a:endParaRPr>
        </a:p>
        <a:p>
          <a:pPr marL="0" lvl="1" indent="-228600" algn="r" defTabSz="889000" rtl="1">
            <a:lnSpc>
              <a:spcPct val="150000"/>
            </a:lnSpc>
            <a:spcBef>
              <a:spcPct val="0"/>
            </a:spcBef>
            <a:spcAft>
              <a:spcPts val="0"/>
            </a:spcAft>
            <a:buChar char="••"/>
          </a:pPr>
          <a:r>
            <a:rPr lang="ar-SA" sz="2000" b="1" kern="1200" dirty="0" smtClean="0">
              <a:solidFill>
                <a:srgbClr val="002060"/>
              </a:solidFill>
            </a:rPr>
            <a:t>4- المركز المنوالى.</a:t>
          </a:r>
          <a:endParaRPr lang="ar-EG" sz="2000" b="1" kern="1200" dirty="0">
            <a:solidFill>
              <a:srgbClr val="002060"/>
            </a:solidFill>
          </a:endParaRPr>
        </a:p>
      </dsp:txBody>
      <dsp:txXfrm>
        <a:off x="3840479" y="470534"/>
        <a:ext cx="4726830" cy="2067781"/>
      </dsp:txXfrm>
    </dsp:sp>
    <dsp:sp modelId="{48E092FC-7BAF-4670-A93C-EF89F9A8103B}">
      <dsp:nvSpPr>
        <dsp:cNvPr id="0" name=""/>
        <dsp:cNvSpPr/>
      </dsp:nvSpPr>
      <dsp:spPr>
        <a:xfrm>
          <a:off x="0" y="706"/>
          <a:ext cx="3840480" cy="27570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rtl="1">
            <a:lnSpc>
              <a:spcPct val="90000"/>
            </a:lnSpc>
            <a:spcBef>
              <a:spcPct val="0"/>
            </a:spcBef>
            <a:spcAft>
              <a:spcPct val="35000"/>
            </a:spcAft>
          </a:pPr>
          <a:r>
            <a:rPr lang="ar-SA" sz="5100" kern="1200" dirty="0" smtClean="0"/>
            <a:t>مقاييس التمركز </a:t>
          </a:r>
          <a:r>
            <a:rPr lang="en-US" sz="5100" kern="1200" dirty="0" smtClean="0"/>
            <a:t>Central Tendency</a:t>
          </a:r>
          <a:endParaRPr lang="ar-EG" sz="5100" kern="1200" dirty="0"/>
        </a:p>
      </dsp:txBody>
      <dsp:txXfrm>
        <a:off x="134588" y="135294"/>
        <a:ext cx="3571304" cy="2487865"/>
      </dsp:txXfrm>
    </dsp:sp>
    <dsp:sp modelId="{1962DDF6-30B0-46EF-A65D-721C7EFCA70F}">
      <dsp:nvSpPr>
        <dsp:cNvPr id="0" name=""/>
        <dsp:cNvSpPr/>
      </dsp:nvSpPr>
      <dsp:spPr>
        <a:xfrm>
          <a:off x="3840479" y="2903540"/>
          <a:ext cx="5760720" cy="275704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r" defTabSz="889000" rtl="1">
            <a:lnSpc>
              <a:spcPct val="100000"/>
            </a:lnSpc>
            <a:spcBef>
              <a:spcPct val="0"/>
            </a:spcBef>
            <a:spcAft>
              <a:spcPts val="0"/>
            </a:spcAft>
            <a:buChar char="••"/>
          </a:pPr>
          <a:r>
            <a:rPr lang="ar-SA" sz="2000" kern="1200" dirty="0" smtClean="0">
              <a:solidFill>
                <a:srgbClr val="FF3300"/>
              </a:solidFill>
            </a:rPr>
            <a:t>1- التشتت حول مركز الوسيط أو المتوسط.</a:t>
          </a:r>
          <a:endParaRPr lang="ar-EG" sz="2000" kern="1200" dirty="0">
            <a:solidFill>
              <a:srgbClr val="FF3300"/>
            </a:solidFill>
          </a:endParaRPr>
        </a:p>
        <a:p>
          <a:pPr marL="228600" lvl="1" indent="-228600" algn="r" defTabSz="889000" rtl="1">
            <a:lnSpc>
              <a:spcPct val="100000"/>
            </a:lnSpc>
            <a:spcBef>
              <a:spcPct val="0"/>
            </a:spcBef>
            <a:spcAft>
              <a:spcPts val="0"/>
            </a:spcAft>
            <a:buChar char="••"/>
          </a:pPr>
          <a:r>
            <a:rPr lang="ar-SA" sz="2000" kern="1200" dirty="0" smtClean="0">
              <a:solidFill>
                <a:srgbClr val="FF3300"/>
              </a:solidFill>
            </a:rPr>
            <a:t>2- التشتت حول أي نقطة مختارة.</a:t>
          </a:r>
          <a:endParaRPr lang="ar-EG" sz="2000" kern="1200" dirty="0">
            <a:solidFill>
              <a:srgbClr val="FF3300"/>
            </a:solidFill>
          </a:endParaRPr>
        </a:p>
        <a:p>
          <a:pPr marL="228600" lvl="1" indent="-228600" algn="r" defTabSz="889000" rtl="1">
            <a:lnSpc>
              <a:spcPct val="100000"/>
            </a:lnSpc>
            <a:spcBef>
              <a:spcPct val="0"/>
            </a:spcBef>
            <a:spcAft>
              <a:spcPts val="0"/>
            </a:spcAft>
            <a:buChar char="••"/>
          </a:pPr>
          <a:r>
            <a:rPr lang="ar-SA" sz="2000" kern="1200" dirty="0" smtClean="0">
              <a:solidFill>
                <a:srgbClr val="FF3300"/>
              </a:solidFill>
            </a:rPr>
            <a:t>3- تشتت النقاط حول بعضها.</a:t>
          </a:r>
          <a:endParaRPr lang="ar-EG" sz="2000" kern="1200" dirty="0">
            <a:solidFill>
              <a:srgbClr val="FF3300"/>
            </a:solidFill>
          </a:endParaRPr>
        </a:p>
        <a:p>
          <a:pPr marL="228600" lvl="1" indent="-228600" algn="r" defTabSz="889000" rtl="1">
            <a:lnSpc>
              <a:spcPct val="100000"/>
            </a:lnSpc>
            <a:spcBef>
              <a:spcPct val="0"/>
            </a:spcBef>
            <a:spcAft>
              <a:spcPts val="0"/>
            </a:spcAft>
            <a:buChar char="••"/>
          </a:pPr>
          <a:r>
            <a:rPr lang="ar-SA" sz="2000" kern="1200" dirty="0" smtClean="0">
              <a:solidFill>
                <a:srgbClr val="FF3300"/>
              </a:solidFill>
            </a:rPr>
            <a:t> ويمكن وصف هذه الأنماط من التوزيع بأحد المقاييس التالية:</a:t>
          </a:r>
          <a:endParaRPr lang="ar-EG" sz="2000" kern="1200" dirty="0">
            <a:solidFill>
              <a:srgbClr val="FF3300"/>
            </a:solidFill>
          </a:endParaRPr>
        </a:p>
        <a:p>
          <a:pPr marL="228600" lvl="1" indent="-228600" algn="r" defTabSz="889000" rtl="1">
            <a:lnSpc>
              <a:spcPct val="100000"/>
            </a:lnSpc>
            <a:spcBef>
              <a:spcPct val="0"/>
            </a:spcBef>
            <a:spcAft>
              <a:spcPts val="0"/>
            </a:spcAft>
            <a:buChar char="••"/>
          </a:pPr>
          <a:r>
            <a:rPr lang="ar-SA" sz="2000" kern="1200" dirty="0" smtClean="0">
              <a:solidFill>
                <a:srgbClr val="FF3300"/>
              </a:solidFill>
            </a:rPr>
            <a:t>( مربع كاى </a:t>
          </a:r>
          <a:r>
            <a:rPr lang="en-US" sz="2000" kern="1200" dirty="0" smtClean="0">
              <a:solidFill>
                <a:srgbClr val="FF3300"/>
              </a:solidFill>
            </a:rPr>
            <a:t>Chi square</a:t>
          </a:r>
          <a:r>
            <a:rPr lang="ar-SA" sz="2000" kern="1200" dirty="0" smtClean="0">
              <a:solidFill>
                <a:srgbClr val="FF3300"/>
              </a:solidFill>
            </a:rPr>
            <a:t>، صلة الجوار </a:t>
          </a:r>
          <a:r>
            <a:rPr lang="en-US" sz="2000" kern="1200" dirty="0" smtClean="0">
              <a:solidFill>
                <a:srgbClr val="FF3300"/>
              </a:solidFill>
            </a:rPr>
            <a:t>Nearest Neighbor</a:t>
          </a:r>
          <a:r>
            <a:rPr lang="ar-SA" sz="2000" kern="1200" dirty="0" smtClean="0">
              <a:solidFill>
                <a:srgbClr val="FF3300"/>
              </a:solidFill>
            </a:rPr>
            <a:t>، منحنى لورنز </a:t>
          </a:r>
          <a:r>
            <a:rPr lang="en-US" sz="2000" kern="1200" dirty="0" smtClean="0">
              <a:solidFill>
                <a:srgbClr val="FF3300"/>
              </a:solidFill>
            </a:rPr>
            <a:t>Lorenze Curve</a:t>
          </a:r>
          <a:r>
            <a:rPr lang="ar-SA" sz="2000" kern="1200" dirty="0" smtClean="0">
              <a:solidFill>
                <a:srgbClr val="FF3300"/>
              </a:solidFill>
            </a:rPr>
            <a:t>)</a:t>
          </a:r>
          <a:endParaRPr lang="ar-EG" sz="2000" kern="1200" dirty="0">
            <a:solidFill>
              <a:srgbClr val="FF3300"/>
            </a:solidFill>
          </a:endParaRPr>
        </a:p>
      </dsp:txBody>
      <dsp:txXfrm>
        <a:off x="3840479" y="3248170"/>
        <a:ext cx="4726830" cy="2067781"/>
      </dsp:txXfrm>
    </dsp:sp>
    <dsp:sp modelId="{B804325B-E5F7-40C8-B827-EBBFC2A9A0DD}">
      <dsp:nvSpPr>
        <dsp:cNvPr id="0" name=""/>
        <dsp:cNvSpPr/>
      </dsp:nvSpPr>
      <dsp:spPr>
        <a:xfrm>
          <a:off x="0" y="3033452"/>
          <a:ext cx="3840480" cy="27570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rtl="1">
            <a:lnSpc>
              <a:spcPct val="90000"/>
            </a:lnSpc>
            <a:spcBef>
              <a:spcPct val="0"/>
            </a:spcBef>
            <a:spcAft>
              <a:spcPct val="35000"/>
            </a:spcAft>
          </a:pPr>
          <a:r>
            <a:rPr lang="ar-SA" sz="5100" kern="1200" dirty="0" smtClean="0"/>
            <a:t>مقاييس التشتت </a:t>
          </a:r>
          <a:r>
            <a:rPr lang="en-US" sz="5100" kern="1200" dirty="0" smtClean="0"/>
            <a:t>Dispersion</a:t>
          </a:r>
          <a:endParaRPr lang="ar-EG" sz="5100" kern="1200" dirty="0"/>
        </a:p>
      </dsp:txBody>
      <dsp:txXfrm>
        <a:off x="134588" y="3168040"/>
        <a:ext cx="3571304" cy="248786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التاسعة</a:t>
            </a:r>
            <a:br>
              <a:rPr lang="ar-SA" b="1" spc="-150" dirty="0" smtClean="0">
                <a:solidFill>
                  <a:srgbClr val="0070C0"/>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قياس التشتت والتركز </a:t>
            </a:r>
            <a:br>
              <a:rPr lang="ar-SA" b="1" spc="-150" dirty="0" smtClean="0">
                <a:solidFill>
                  <a:srgbClr val="FF0000"/>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للبيانات المكانية</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17064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000" dirty="0" smtClean="0">
                <a:solidFill>
                  <a:prstClr val="black"/>
                </a:solidFill>
              </a:rPr>
              <a:t>تحدثنا فيما سبق عن بعض أنواع الأساليب الإحصائية المستخدمة في قياس النزعة المركزية والتشتت، وذلك من بيانات رقمية لا تنتظم ضمن اطار مكاني.</a:t>
            </a:r>
          </a:p>
          <a:p>
            <a:pPr algn="just"/>
            <a:r>
              <a:rPr lang="ar-SA" sz="3000" dirty="0" smtClean="0">
                <a:solidFill>
                  <a:prstClr val="black"/>
                </a:solidFill>
              </a:rPr>
              <a:t>واستكمالا لهذا الموضوع، سنتناول عملية استخدامات مقاييس النزعة المركزية والتشتت في إطارها المكاني، باعتبار أن البعد المكاني للظاهرات هو مركز اهتمام الجغرافيا والجغرافيين.</a:t>
            </a:r>
          </a:p>
          <a:p>
            <a:pPr algn="just"/>
            <a:r>
              <a:rPr lang="ar-SA" sz="3000" dirty="0" smtClean="0">
                <a:solidFill>
                  <a:prstClr val="black"/>
                </a:solidFill>
              </a:rPr>
              <a:t>فالجغرافيا هي علم دراسة العلاقة بين الإنسان والبيئة، كما أنها علم دراسة ترتيب الظاهرات في المكان.</a:t>
            </a:r>
          </a:p>
          <a:p>
            <a:pPr algn="just"/>
            <a:r>
              <a:rPr lang="ar-SA" sz="3000" dirty="0" smtClean="0">
                <a:solidFill>
                  <a:prstClr val="black"/>
                </a:solidFill>
              </a:rPr>
              <a:t>ويميل الجغرافيون الآن، إلى التركيز على تحليل المواقع الجغرافية </a:t>
            </a:r>
            <a:r>
              <a:rPr lang="en-US" sz="3000" dirty="0" smtClean="0">
                <a:solidFill>
                  <a:prstClr val="black"/>
                </a:solidFill>
              </a:rPr>
              <a:t>Locational Analysis</a:t>
            </a:r>
            <a:r>
              <a:rPr lang="ar-SA" sz="3000" dirty="0" smtClean="0">
                <a:solidFill>
                  <a:prstClr val="black"/>
                </a:solidFill>
              </a:rPr>
              <a:t>، بقصد تفسير مواضع وأبعاد وأحجام الأماكن المختلفة.</a:t>
            </a:r>
          </a:p>
          <a:p>
            <a:pPr algn="just"/>
            <a:r>
              <a:rPr lang="ar-SA" sz="3000" dirty="0" smtClean="0">
                <a:solidFill>
                  <a:prstClr val="black"/>
                </a:solidFill>
              </a:rPr>
              <a:t>وان تحليل المواقع الجغرافية يتقدم بسرعة كبيرة، وأهميته في الجغرافيا لا تحتاج إلى بيان.</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rgbClr val="002060"/>
                </a:solidFill>
                <a:latin typeface="ae_AlMateen" pitchFamily="2" charset="-78"/>
                <a:cs typeface="ae_AlMateen" pitchFamily="2" charset="-78"/>
              </a:rPr>
              <a:t>قياس التشتت والتركز </a:t>
            </a:r>
            <a:r>
              <a:rPr lang="ar-SA" sz="2800" b="1" spc="-150" dirty="0" smtClean="0">
                <a:solidFill>
                  <a:srgbClr val="002060"/>
                </a:solidFill>
                <a:latin typeface="ae_AlMateen" pitchFamily="2" charset="-78"/>
                <a:cs typeface="ae_AlMateen" pitchFamily="2" charset="-78"/>
              </a:rPr>
              <a:t> للبيانات </a:t>
            </a:r>
            <a:r>
              <a:rPr lang="ar-SA" sz="2800" b="1" spc="-150" dirty="0">
                <a:solidFill>
                  <a:srgbClr val="002060"/>
                </a:solidFill>
                <a:latin typeface="ae_AlMateen" pitchFamily="2" charset="-78"/>
                <a:cs typeface="ae_AlMateen" pitchFamily="2" charset="-78"/>
              </a:rPr>
              <a:t>المكانية</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269892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628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وفى دراستنا هذه سنحاول القاء الضوء على عملية الترتيب المكاني لبعض الظاهرات في الإقليم، ويقصد بالإقليم هنا الإقليم الوظيفي </a:t>
            </a:r>
            <a:r>
              <a:rPr lang="en-US" sz="3300" dirty="0" smtClean="0">
                <a:solidFill>
                  <a:prstClr val="black"/>
                </a:solidFill>
              </a:rPr>
              <a:t>Functional Region</a:t>
            </a:r>
            <a:r>
              <a:rPr lang="ar-SA" sz="3300" dirty="0" smtClean="0">
                <a:solidFill>
                  <a:prstClr val="black"/>
                </a:solidFill>
              </a:rPr>
              <a:t>. وذلك بافتراض أن الظاهرة ليست مرتبة في الإقليم ترتيبا عشوائياً أو بمحض الصدفة. بل أن لكل ظاهرة علاقة وظيفية بالأجزاء الأخرى. وسنرمز لمثل هذه الظاهرات بالنقط والخطوط، وسنحاول وصف أنماط وتوزيعات هذه النقط والخطوط التي هي عبارة عن توزيعات مكانية تمثل مواقع معينة داخل الإقليم، مثل الآبار والقرى والمدن والمصانع والأنواع المختلفة من المتاجر والأسواق المركزية. وسنورد تقسيما لهذه الأنماط  الإحصائية، مع دراسة مفصلة عن منحنى لورنز. </a:t>
            </a:r>
            <a:endParaRPr lang="ar-SA" sz="33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rgbClr val="002060"/>
                </a:solidFill>
                <a:latin typeface="ae_AlMateen" pitchFamily="2" charset="-78"/>
                <a:cs typeface="ae_AlMateen" pitchFamily="2" charset="-78"/>
              </a:rPr>
              <a:t>قياس التشتت والتركز </a:t>
            </a:r>
            <a:r>
              <a:rPr lang="ar-SA" sz="2800" b="1" spc="-150" dirty="0" smtClean="0">
                <a:solidFill>
                  <a:srgbClr val="002060"/>
                </a:solidFill>
                <a:latin typeface="ae_AlMateen" pitchFamily="2" charset="-78"/>
                <a:cs typeface="ae_AlMateen" pitchFamily="2" charset="-78"/>
              </a:rPr>
              <a:t> للبيانات </a:t>
            </a:r>
            <a:r>
              <a:rPr lang="ar-SA" sz="2800" b="1" spc="-150" dirty="0">
                <a:solidFill>
                  <a:srgbClr val="002060"/>
                </a:solidFill>
                <a:latin typeface="ae_AlMateen" pitchFamily="2" charset="-78"/>
                <a:cs typeface="ae_AlMateen" pitchFamily="2" charset="-78"/>
              </a:rPr>
              <a:t>المكانية</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018554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62478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a:p>
            <a:pPr algn="just"/>
            <a:endParaRPr lang="ar-SA" sz="2500" dirty="0" smtClean="0">
              <a:solidFill>
                <a:prstClr val="black"/>
              </a:solidFill>
            </a:endParaRPr>
          </a:p>
          <a:p>
            <a:pPr algn="just"/>
            <a:endParaRPr lang="ar-SA" sz="25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rgbClr val="002060"/>
                </a:solidFill>
                <a:latin typeface="ae_AlMateen" pitchFamily="2" charset="-78"/>
                <a:cs typeface="ae_AlMateen" pitchFamily="2" charset="-78"/>
              </a:rPr>
              <a:t>قياس التشتت والتركز </a:t>
            </a:r>
            <a:r>
              <a:rPr lang="ar-SA" sz="2800" b="1" spc="-150" dirty="0" smtClean="0">
                <a:solidFill>
                  <a:srgbClr val="002060"/>
                </a:solidFill>
                <a:latin typeface="ae_AlMateen" pitchFamily="2" charset="-78"/>
                <a:cs typeface="ae_AlMateen" pitchFamily="2" charset="-78"/>
              </a:rPr>
              <a:t> للبيانات </a:t>
            </a:r>
            <a:r>
              <a:rPr lang="ar-SA" sz="2800" b="1" spc="-150" dirty="0">
                <a:solidFill>
                  <a:srgbClr val="002060"/>
                </a:solidFill>
                <a:latin typeface="ae_AlMateen" pitchFamily="2" charset="-78"/>
                <a:cs typeface="ae_AlMateen" pitchFamily="2" charset="-78"/>
              </a:rPr>
              <a:t>المكانية</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Diagram 5"/>
          <p:cNvGraphicFramePr/>
          <p:nvPr>
            <p:extLst>
              <p:ext uri="{D42A27DB-BD31-4B8C-83A1-F6EECF244321}">
                <p14:modId xmlns:p14="http://schemas.microsoft.com/office/powerpoint/2010/main" val="2408280834"/>
              </p:ext>
            </p:extLst>
          </p:nvPr>
        </p:nvGraphicFramePr>
        <p:xfrm>
          <a:off x="152400" y="830266"/>
          <a:ext cx="96012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7437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676400" y="533400"/>
            <a:ext cx="6019800" cy="9906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sz="6000" b="1" spc="-150" dirty="0" smtClean="0">
                <a:solidFill>
                  <a:srgbClr val="FF3300"/>
                </a:solidFill>
                <a:latin typeface="ae_AlMateen" pitchFamily="2" charset="-78"/>
                <a:cs typeface="ae_AlMateen" pitchFamily="2" charset="-78"/>
              </a:rPr>
              <a:t>منحنى لورنز </a:t>
            </a:r>
            <a:r>
              <a:rPr lang="en-US" sz="6000" b="1" spc="-150" dirty="0" smtClean="0">
                <a:solidFill>
                  <a:srgbClr val="0070C0"/>
                </a:solidFill>
                <a:latin typeface="ae_AlMateen" pitchFamily="2" charset="-78"/>
                <a:cs typeface="ae_AlMateen" pitchFamily="2" charset="-78"/>
              </a:rPr>
              <a:t>Lorenz Curve</a:t>
            </a:r>
            <a:endParaRPr lang="en-US" sz="6000" spc="-150" dirty="0" smtClean="0">
              <a:solidFill>
                <a:srgbClr val="FF0066"/>
              </a:solidFill>
              <a:latin typeface="ae_AlMateen" pitchFamily="2" charset="-78"/>
              <a:cs typeface="ae_AlMateen" pitchFamily="2" charset="-78"/>
            </a:endParaRPr>
          </a:p>
        </p:txBody>
      </p:sp>
      <p:sp>
        <p:nvSpPr>
          <p:cNvPr id="3" name="Title 4"/>
          <p:cNvSpPr txBox="1">
            <a:spLocks/>
          </p:cNvSpPr>
          <p:nvPr/>
        </p:nvSpPr>
        <p:spPr bwMode="auto">
          <a:xfrm>
            <a:off x="4482" y="3733800"/>
            <a:ext cx="9744635" cy="2133600"/>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n-lt"/>
                <a:ea typeface="+mn-ea"/>
                <a:cs typeface="+mn-cs"/>
              </a:defRPr>
            </a:lvl1pPr>
            <a:lvl2pPr algn="r" rtl="0" eaLnBrk="0" fontAlgn="base" hangingPunct="0">
              <a:spcBef>
                <a:spcPct val="0"/>
              </a:spcBef>
              <a:spcAft>
                <a:spcPct val="0"/>
              </a:spcAft>
              <a:defRPr sz="4400">
                <a:solidFill>
                  <a:schemeClr val="dk1"/>
                </a:solidFill>
                <a:latin typeface="+mn-lt"/>
                <a:ea typeface="+mn-ea"/>
                <a:cs typeface="+mn-cs"/>
              </a:defRPr>
            </a:lvl2pPr>
            <a:lvl3pPr algn="r" rtl="0" eaLnBrk="0" fontAlgn="base" hangingPunct="0">
              <a:spcBef>
                <a:spcPct val="0"/>
              </a:spcBef>
              <a:spcAft>
                <a:spcPct val="0"/>
              </a:spcAft>
              <a:defRPr sz="4400">
                <a:solidFill>
                  <a:schemeClr val="dk1"/>
                </a:solidFill>
                <a:latin typeface="+mn-lt"/>
                <a:ea typeface="+mn-ea"/>
                <a:cs typeface="+mn-cs"/>
              </a:defRPr>
            </a:lvl3pPr>
            <a:lvl4pPr algn="r" rtl="0" eaLnBrk="0" fontAlgn="base" hangingPunct="0">
              <a:spcBef>
                <a:spcPct val="0"/>
              </a:spcBef>
              <a:spcAft>
                <a:spcPct val="0"/>
              </a:spcAft>
              <a:defRPr sz="4400">
                <a:solidFill>
                  <a:schemeClr val="dk1"/>
                </a:solidFill>
                <a:latin typeface="+mn-lt"/>
                <a:ea typeface="+mn-ea"/>
                <a:cs typeface="+mn-cs"/>
              </a:defRPr>
            </a:lvl4pPr>
            <a:lvl5pPr algn="r" rtl="0" eaLnBrk="0" fontAlgn="base" hangingPunct="0">
              <a:spcBef>
                <a:spcPct val="0"/>
              </a:spcBef>
              <a:spcAft>
                <a:spcPct val="0"/>
              </a:spcAft>
              <a:defRPr sz="4400">
                <a:solidFill>
                  <a:schemeClr val="dk1"/>
                </a:solidFill>
                <a:latin typeface="+mn-lt"/>
                <a:ea typeface="+mn-ea"/>
                <a:cs typeface="+mn-cs"/>
              </a:defRPr>
            </a:lvl5pPr>
            <a:lvl6pPr marL="457200" algn="r" rtl="0" fontAlgn="base">
              <a:spcBef>
                <a:spcPct val="0"/>
              </a:spcBef>
              <a:spcAft>
                <a:spcPct val="0"/>
              </a:spcAft>
              <a:defRPr sz="4400">
                <a:solidFill>
                  <a:schemeClr val="dk1"/>
                </a:solidFill>
                <a:latin typeface="+mn-lt"/>
                <a:ea typeface="+mn-ea"/>
                <a:cs typeface="+mn-cs"/>
              </a:defRPr>
            </a:lvl6pPr>
            <a:lvl7pPr marL="914400" algn="r" rtl="0" fontAlgn="base">
              <a:spcBef>
                <a:spcPct val="0"/>
              </a:spcBef>
              <a:spcAft>
                <a:spcPct val="0"/>
              </a:spcAft>
              <a:defRPr sz="4400">
                <a:solidFill>
                  <a:schemeClr val="dk1"/>
                </a:solidFill>
                <a:latin typeface="+mn-lt"/>
                <a:ea typeface="+mn-ea"/>
                <a:cs typeface="+mn-cs"/>
              </a:defRPr>
            </a:lvl7pPr>
            <a:lvl8pPr marL="1371600" algn="r" rtl="0" fontAlgn="base">
              <a:spcBef>
                <a:spcPct val="0"/>
              </a:spcBef>
              <a:spcAft>
                <a:spcPct val="0"/>
              </a:spcAft>
              <a:defRPr sz="4400">
                <a:solidFill>
                  <a:schemeClr val="dk1"/>
                </a:solidFill>
                <a:latin typeface="+mn-lt"/>
                <a:ea typeface="+mn-ea"/>
                <a:cs typeface="+mn-cs"/>
              </a:defRPr>
            </a:lvl8pPr>
            <a:lvl9pPr marL="1828800" algn="r" rtl="0" fontAlgn="base">
              <a:spcBef>
                <a:spcPct val="0"/>
              </a:spcBef>
              <a:spcAft>
                <a:spcPct val="0"/>
              </a:spcAft>
              <a:defRPr sz="4400">
                <a:solidFill>
                  <a:schemeClr val="dk1"/>
                </a:solidFill>
                <a:latin typeface="+mn-lt"/>
                <a:ea typeface="+mn-ea"/>
                <a:cs typeface="+mn-cs"/>
              </a:defRPr>
            </a:lvl9pPr>
          </a:lstStyle>
          <a:p>
            <a:pPr rtl="1" eaLnBrk="1" hangingPunct="1"/>
            <a:r>
              <a:rPr lang="ar-SA" sz="3000" spc="-150" dirty="0" smtClean="0">
                <a:solidFill>
                  <a:srgbClr val="002060"/>
                </a:solidFill>
                <a:latin typeface="ae_AlMateen" pitchFamily="2" charset="-78"/>
                <a:cs typeface="ae_AlMateen" pitchFamily="2" charset="-78"/>
              </a:rPr>
              <a:t>يستخدم الجغرافيين منحنى لورنز  لأغراض عديدة، أهمها: قياس درجة التمركز والانتشار في التوزيعات المكانية، وهو أسلوب يوازن بين التوزيعات الفعلية والتوزيعات المثالية المنتظمة للظاهرة. </a:t>
            </a:r>
          </a:p>
          <a:p>
            <a:pPr rtl="1" eaLnBrk="1" hangingPunct="1"/>
            <a:r>
              <a:rPr lang="ar-SA" sz="3000" spc="-150" dirty="0" smtClean="0">
                <a:solidFill>
                  <a:srgbClr val="002060"/>
                </a:solidFill>
                <a:latin typeface="ae_AlMateen" pitchFamily="2" charset="-78"/>
                <a:cs typeface="ae_AlMateen" pitchFamily="2" charset="-78"/>
              </a:rPr>
              <a:t>واكثر استخدامات منحنى لورنز هي دراسة توزيع الأقليات العرقية والدينية في أحياء ومناطق محددة من المدن، ومقارنة هذا التوزيع بتوزيع السكان الأصليين بقصد إظهار التفاوت في التوزيع، أو تركز الظاهرة في فئات ومناطق محدودة الانتشار.</a:t>
            </a:r>
            <a:endParaRPr lang="en-US" sz="3000" spc="-150" dirty="0" smtClean="0">
              <a:solidFill>
                <a:srgbClr val="002060"/>
              </a:solidFill>
              <a:latin typeface="ae_AlMateen" pitchFamily="2" charset="-78"/>
              <a:cs typeface="ae_AlMateen" pitchFamily="2" charset="-78"/>
            </a:endParaRPr>
          </a:p>
        </p:txBody>
      </p:sp>
    </p:spTree>
    <p:extLst>
      <p:ext uri="{BB962C8B-B14F-4D97-AF65-F5344CB8AC3E}">
        <p14:creationId xmlns:p14="http://schemas.microsoft.com/office/powerpoint/2010/main" val="649121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154984"/>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ولقد استخدم منحنى لورنز فكرة التوزيعات المتجمعة الصاعدة في رسم منحنى لمعرفة مدى عدالة التوزيع أو المساواة في توزيع بعض الظاهرات المختلفة.</a:t>
            </a:r>
          </a:p>
          <a:p>
            <a:pPr algn="just"/>
            <a:r>
              <a:rPr lang="ar-SA" sz="3300" dirty="0" smtClean="0">
                <a:solidFill>
                  <a:prstClr val="black"/>
                </a:solidFill>
              </a:rPr>
              <a:t>وأساس هذه الفكرة، انه لو وجدت ظاهرتان يراد تبيان العلاقة بينهما </a:t>
            </a:r>
            <a:r>
              <a:rPr lang="ar-SA" sz="3300" dirty="0" smtClean="0">
                <a:solidFill>
                  <a:prstClr val="black"/>
                </a:solidFill>
              </a:rPr>
              <a:t>كالسكان </a:t>
            </a:r>
            <a:r>
              <a:rPr lang="ar-SA" sz="3300" dirty="0" smtClean="0">
                <a:solidFill>
                  <a:prstClr val="black"/>
                </a:solidFill>
              </a:rPr>
              <a:t>والدخل ، أو المساحة والسكان، وكانت المساحة ( الدخل) موزعة بحيث ينال 10% من السكان 10% من المساحة أو 50% من السكان مقدار 50% من المساحة ( الدخل) ، فإن التوزيع سيكون خطاً مستقيماً، ويمثل قطر المربع</a:t>
            </a:r>
            <a:endParaRPr lang="ar-SA" sz="33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583154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599" y="794408"/>
            <a:ext cx="7249889" cy="5399104"/>
          </a:xfrm>
          <a:prstGeom prst="rect">
            <a:avLst/>
          </a:prstGeom>
        </p:spPr>
      </p:pic>
    </p:spTree>
    <p:extLst>
      <p:ext uri="{BB962C8B-B14F-4D97-AF65-F5344CB8AC3E}">
        <p14:creationId xmlns:p14="http://schemas.microsoft.com/office/powerpoint/2010/main" val="2406774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379" y="1019802"/>
            <a:ext cx="7170422" cy="5152398"/>
          </a:xfrm>
          <a:prstGeom prst="rect">
            <a:avLst/>
          </a:prstGeom>
        </p:spPr>
      </p:pic>
    </p:spTree>
    <p:extLst>
      <p:ext uri="{BB962C8B-B14F-4D97-AF65-F5344CB8AC3E}">
        <p14:creationId xmlns:p14="http://schemas.microsoft.com/office/powerpoint/2010/main" val="317049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628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ويلاحظ أن أي نقطة على الخط المستقيم ( قطر المربع) تبين أن صفر % من الناس ينالون صفر % من الدخل، وأن 10% من الناس يحصلون على 10% من الدخل........................وهكذا. أي أن خط القطر هذا يمثل الخط المثالي للتوزيع، وتقاس عدالة التوزيع وانتظامه بقرب أو بعد منحنى لورنز الذى يمثل الظاهرة عن الخط المثالي للتوزيع.</a:t>
            </a:r>
          </a:p>
          <a:p>
            <a:pPr algn="just"/>
            <a:r>
              <a:rPr lang="ar-SA" sz="3300" dirty="0" smtClean="0">
                <a:solidFill>
                  <a:prstClr val="black"/>
                </a:solidFill>
              </a:rPr>
              <a:t>مثال: اذا أردنا معرفة توزيع السكان على المساحات الأرضية في المنطقة الشمالية الغربية للمملكة، لمعرفة مدى انتشار وتركز السكان ضمن المساحة الأرضية التي يعيشون عليها، نقوم برسم منحنى لورنز باتباع الطرق الآتية.</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لوزنز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033835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744677944"/>
              </p:ext>
            </p:extLst>
          </p:nvPr>
        </p:nvGraphicFramePr>
        <p:xfrm>
          <a:off x="26894" y="609600"/>
          <a:ext cx="9681882" cy="4399878"/>
        </p:xfrm>
        <a:graphic>
          <a:graphicData uri="http://schemas.openxmlformats.org/drawingml/2006/table">
            <a:tbl>
              <a:tblPr rtl="1" firstRow="1" bandRow="1">
                <a:tableStyleId>{93296810-A885-4BE3-A3E7-6D5BEEA58F35}</a:tableStyleId>
              </a:tblPr>
              <a:tblGrid>
                <a:gridCol w="1990164"/>
                <a:gridCol w="1429872"/>
                <a:gridCol w="1425388"/>
                <a:gridCol w="1402976"/>
                <a:gridCol w="1685364"/>
                <a:gridCol w="1748118"/>
              </a:tblGrid>
              <a:tr h="803238">
                <a:tc gridSpan="6">
                  <a:txBody>
                    <a:bodyPr/>
                    <a:lstStyle/>
                    <a:p>
                      <a:pPr algn="ctr" rtl="1"/>
                      <a:r>
                        <a:rPr lang="ar-SA" sz="2500" dirty="0" smtClean="0">
                          <a:solidFill>
                            <a:srgbClr val="002060"/>
                          </a:solidFill>
                        </a:rPr>
                        <a:t>المساحة وعدد السكان لإمارات المنطقة الشمالية الغربية في المملكة العربية السعودية</a:t>
                      </a:r>
                      <a:endParaRPr lang="ar-EG" sz="25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r>
              <a:tr h="370840">
                <a:tc>
                  <a:txBody>
                    <a:bodyPr/>
                    <a:lstStyle/>
                    <a:p>
                      <a:pPr algn="ctr" rtl="1"/>
                      <a:r>
                        <a:rPr lang="ar-SA" sz="2500" b="1" dirty="0" smtClean="0"/>
                        <a:t>الوحدات الإدارية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المساحة (كم2)</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عدد السكان</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المساحة %</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السكان %</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معامل التفاضل</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مكة المكرمة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150000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1754108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39.3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66.2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1.68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المدينة المنورة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519292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33.8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19.5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0.58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تبوك</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83564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193673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21.7</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7.3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0.34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الباحة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20000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185905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5.2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7.0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solidFill>
                            <a:srgbClr val="FF0000"/>
                          </a:solidFill>
                        </a:rPr>
                        <a:t>المنطقة الشمالية</a:t>
                      </a:r>
                      <a:r>
                        <a:rPr lang="ar-SA" sz="2500" b="1" baseline="0" dirty="0" smtClean="0">
                          <a:solidFill>
                            <a:srgbClr val="FF0000"/>
                          </a:solidFill>
                        </a:rPr>
                        <a:t> الغربية</a:t>
                      </a:r>
                      <a:endParaRPr lang="ar-EG" sz="25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solidFill>
                            <a:srgbClr val="FF0000"/>
                          </a:solidFill>
                        </a:rPr>
                        <a:t>383564</a:t>
                      </a:r>
                      <a:endParaRPr lang="ar-EG" sz="25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solidFill>
                            <a:srgbClr val="FF0000"/>
                          </a:solidFill>
                        </a:rPr>
                        <a:t>2652978</a:t>
                      </a:r>
                      <a:endParaRPr lang="ar-EG" sz="25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solidFill>
                            <a:srgbClr val="FF0000"/>
                          </a:solidFill>
                        </a:rPr>
                        <a:t>100%</a:t>
                      </a:r>
                      <a:endParaRPr lang="ar-EG" sz="25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solidFill>
                            <a:srgbClr val="FF0000"/>
                          </a:solidFill>
                        </a:rPr>
                        <a:t>100%</a:t>
                      </a:r>
                      <a:endParaRPr lang="ar-EG" sz="25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31171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628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1- نجمع بيانات المساحة والسكان في إقليم المنطقة الشمالية، ومن ثم تكون نسبتها 100%.</a:t>
            </a:r>
          </a:p>
          <a:p>
            <a:pPr algn="just"/>
            <a:r>
              <a:rPr lang="ar-SA" sz="3300" dirty="0" smtClean="0">
                <a:solidFill>
                  <a:prstClr val="black"/>
                </a:solidFill>
              </a:rPr>
              <a:t>2- نحول المساحة والسكان في كل إقليم إلى نسبة مئوية ، أي نقسم المساحة لكل منطقة على المساحة الإجمالية للمنطقة الشمالية، مضروب الناتج في 100. ونفعل نفس الشيء بالنسبة للسكان.</a:t>
            </a:r>
          </a:p>
          <a:p>
            <a:pPr algn="just"/>
            <a:r>
              <a:rPr lang="ar-SA" sz="3300" dirty="0" smtClean="0">
                <a:solidFill>
                  <a:prstClr val="black"/>
                </a:solidFill>
              </a:rPr>
              <a:t>3- نحسب معامل التفاضل لكل منطقة، وذلك بقسمة النسبة المئوية للسكان على النسبة المئوية للمساحة.</a:t>
            </a:r>
          </a:p>
          <a:p>
            <a:pPr algn="just"/>
            <a:r>
              <a:rPr lang="ar-SA" sz="3300" dirty="0" smtClean="0">
                <a:solidFill>
                  <a:prstClr val="black"/>
                </a:solidFill>
              </a:rPr>
              <a:t>4- ترتب القيم في الجدول تبعا لمعامل التفاضل ترتيبا تصاعديا أو تنازليا في جدول جديد كما يوضح بالأسفل.</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495179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458034330"/>
              </p:ext>
            </p:extLst>
          </p:nvPr>
        </p:nvGraphicFramePr>
        <p:xfrm>
          <a:off x="26894" y="609600"/>
          <a:ext cx="9681882" cy="3927438"/>
        </p:xfrm>
        <a:graphic>
          <a:graphicData uri="http://schemas.openxmlformats.org/drawingml/2006/table">
            <a:tbl>
              <a:tblPr rtl="1" firstRow="1" bandRow="1">
                <a:tableStyleId>{93296810-A885-4BE3-A3E7-6D5BEEA58F35}</a:tableStyleId>
              </a:tblPr>
              <a:tblGrid>
                <a:gridCol w="1990164"/>
                <a:gridCol w="1429872"/>
                <a:gridCol w="1425388"/>
                <a:gridCol w="1402976"/>
                <a:gridCol w="1685364"/>
                <a:gridCol w="1748118"/>
              </a:tblGrid>
              <a:tr h="803238">
                <a:tc gridSpan="6">
                  <a:txBody>
                    <a:bodyPr/>
                    <a:lstStyle/>
                    <a:p>
                      <a:pPr algn="ctr" rtl="1"/>
                      <a:r>
                        <a:rPr lang="ar-SA" sz="2500" dirty="0" smtClean="0">
                          <a:solidFill>
                            <a:srgbClr val="002060"/>
                          </a:solidFill>
                        </a:rPr>
                        <a:t>ترتيب الوحدات الإدارية بموجب معامل التفاضل ترتيباً تصاعدياً </a:t>
                      </a:r>
                      <a:endParaRPr lang="ar-EG" sz="25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r>
              <a:tr h="370840">
                <a:tc>
                  <a:txBody>
                    <a:bodyPr/>
                    <a:lstStyle/>
                    <a:p>
                      <a:pPr algn="ctr" rtl="1"/>
                      <a:r>
                        <a:rPr lang="ar-SA" sz="2500" b="1" dirty="0" smtClean="0"/>
                        <a:t>الوحدات الإدارية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المساحة (كم2)</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عدد السكان</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المتجمع الصاعد للمساحة </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المتجمع الصاعد للسكان</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معامل التفاضل</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مكة المكرمة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150000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1754108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39.3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66.7</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1.68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الباحة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20000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185905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44.5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73.2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المدينة المنورة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519292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78.3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92.7</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0.58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تبوك</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83564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193673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0.34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Down Arrow 7"/>
          <p:cNvSpPr/>
          <p:nvPr/>
        </p:nvSpPr>
        <p:spPr>
          <a:xfrm rot="10800000">
            <a:off x="990600" y="6858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Tree>
    <p:extLst>
      <p:ext uri="{BB962C8B-B14F-4D97-AF65-F5344CB8AC3E}">
        <p14:creationId xmlns:p14="http://schemas.microsoft.com/office/powerpoint/2010/main" val="1790420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001064500"/>
              </p:ext>
            </p:extLst>
          </p:nvPr>
        </p:nvGraphicFramePr>
        <p:xfrm>
          <a:off x="26894" y="609600"/>
          <a:ext cx="9681882" cy="3927438"/>
        </p:xfrm>
        <a:graphic>
          <a:graphicData uri="http://schemas.openxmlformats.org/drawingml/2006/table">
            <a:tbl>
              <a:tblPr rtl="1" firstRow="1" bandRow="1">
                <a:tableStyleId>{93296810-A885-4BE3-A3E7-6D5BEEA58F35}</a:tableStyleId>
              </a:tblPr>
              <a:tblGrid>
                <a:gridCol w="1990164"/>
                <a:gridCol w="1429872"/>
                <a:gridCol w="1425388"/>
                <a:gridCol w="1402976"/>
                <a:gridCol w="1685364"/>
                <a:gridCol w="1748118"/>
              </a:tblGrid>
              <a:tr h="803238">
                <a:tc gridSpan="6">
                  <a:txBody>
                    <a:bodyPr/>
                    <a:lstStyle/>
                    <a:p>
                      <a:pPr algn="ctr" rtl="1"/>
                      <a:r>
                        <a:rPr lang="ar-SA" sz="2500" dirty="0" smtClean="0">
                          <a:solidFill>
                            <a:srgbClr val="002060"/>
                          </a:solidFill>
                        </a:rPr>
                        <a:t>ترتيب الوحدات الإدارية بموجب معامل التفاضل ترتيباً تنازلياً</a:t>
                      </a:r>
                      <a:endParaRPr lang="ar-EG" sz="25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c hMerge="1">
                  <a:txBody>
                    <a:bodyPr/>
                    <a:lstStyle/>
                    <a:p>
                      <a:pPr rtl="1"/>
                      <a:endParaRPr lang="ar-EG" dirty="0"/>
                    </a:p>
                  </a:txBody>
                  <a:tcPr/>
                </a:tc>
              </a:tr>
              <a:tr h="370840">
                <a:tc>
                  <a:txBody>
                    <a:bodyPr/>
                    <a:lstStyle/>
                    <a:p>
                      <a:pPr algn="ctr" rtl="1"/>
                      <a:r>
                        <a:rPr lang="ar-SA" sz="2500" b="1" dirty="0" smtClean="0"/>
                        <a:t>الوحدات الإدارية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المساحة (كم2)</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عدد السكان</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المتجمع الهابط للمساحة </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المتجمع الهابط </a:t>
                      </a:r>
                    </a:p>
                    <a:p>
                      <a:pPr algn="ctr" rtl="1"/>
                      <a:r>
                        <a:rPr lang="ar-SA" sz="2500" b="1" dirty="0" smtClean="0"/>
                        <a:t>للسكان</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b="1" dirty="0" smtClean="0"/>
                        <a:t>معامل التفاضل</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تبوك</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83564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193673</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0.34</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المدينة المنورة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519292</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0.58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الباحة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20000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185905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1.35</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500" b="1" dirty="0" smtClean="0"/>
                        <a:t>مكة المكرمة</a:t>
                      </a:r>
                      <a:endParaRPr lang="ar-EG" sz="2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150000</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1754108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500" dirty="0" smtClean="0"/>
                        <a:t>1.68</a:t>
                      </a:r>
                      <a:endParaRPr lang="ar-EG" sz="2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Down Arrow 1"/>
          <p:cNvSpPr/>
          <p:nvPr/>
        </p:nvSpPr>
        <p:spPr>
          <a:xfrm>
            <a:off x="990600" y="6858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8" name="Title 1"/>
          <p:cNvSpPr txBox="1">
            <a:spLocks/>
          </p:cNvSpPr>
          <p:nvPr/>
        </p:nvSpPr>
        <p:spPr bwMode="auto">
          <a:xfrm>
            <a:off x="228600" y="4953000"/>
            <a:ext cx="9296400" cy="914400"/>
          </a:xfrm>
          <a:prstGeom prst="rect">
            <a:avLst/>
          </a:prstGeom>
          <a:solidFill>
            <a:srgbClr val="FFC000"/>
          </a:solidFill>
          <a:ln w="9525">
            <a:solidFill>
              <a:srgbClr val="FF3300"/>
            </a:solid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lgn="ctr" rtl="1"/>
            <a:r>
              <a:rPr lang="ar-SA" sz="2800" b="1" spc="-150" dirty="0" smtClean="0">
                <a:solidFill>
                  <a:srgbClr val="002060"/>
                </a:solidFill>
                <a:latin typeface="ae_AlMateen" pitchFamily="2" charset="-78"/>
                <a:cs typeface="ae_AlMateen" pitchFamily="2" charset="-78"/>
              </a:rPr>
              <a:t>أكمل الجدول كتدريب على المنحنى المتجمع الهابط، اعتمادا على بيانات الجدول الأصلي المبين به النسب المئوية للمساحة والسكان</a:t>
            </a:r>
            <a:endParaRPr lang="ar-EG" sz="2800" b="1" dirty="0">
              <a:solidFill>
                <a:srgbClr val="002060"/>
              </a:solidFill>
            </a:endParaRPr>
          </a:p>
        </p:txBody>
      </p:sp>
    </p:spTree>
    <p:extLst>
      <p:ext uri="{BB962C8B-B14F-4D97-AF65-F5344CB8AC3E}">
        <p14:creationId xmlns:p14="http://schemas.microsoft.com/office/powerpoint/2010/main" val="23925222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662815"/>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5- نقوم بعمل التوزيع المتجمع الصاعد ( الهابط لكل من النسبة المئوية للمساحة والنسبة المئوية للسكان.</a:t>
            </a:r>
          </a:p>
          <a:p>
            <a:pPr algn="just"/>
            <a:r>
              <a:rPr lang="ar-SA" sz="3300" dirty="0" smtClean="0">
                <a:solidFill>
                  <a:prstClr val="black"/>
                </a:solidFill>
              </a:rPr>
              <a:t>6- نقوم برسم محورين يمثل الأفقي منها النسب المئوية للتكرارات المتجمعة الصاعدة للمساحة، ويمثل المحور الرأسي بالنسب المئوية للتكرارات المتجمعة لجملة </a:t>
            </a:r>
            <a:r>
              <a:rPr lang="ar-SA" sz="3300" dirty="0" smtClean="0">
                <a:solidFill>
                  <a:prstClr val="black"/>
                </a:solidFill>
              </a:rPr>
              <a:t>السكان.</a:t>
            </a:r>
            <a:endParaRPr lang="ar-SA" sz="3300" dirty="0" smtClean="0">
              <a:solidFill>
                <a:prstClr val="black"/>
              </a:solidFill>
            </a:endParaRPr>
          </a:p>
          <a:p>
            <a:pPr algn="just"/>
            <a:r>
              <a:rPr lang="ar-SA" sz="3300" dirty="0" smtClean="0">
                <a:solidFill>
                  <a:prstClr val="black"/>
                </a:solidFill>
              </a:rPr>
              <a:t>ويلاحظ، بدء المحاور من نقطة الصفر، وانتهاءها 100%.</a:t>
            </a:r>
          </a:p>
          <a:p>
            <a:pPr algn="just"/>
            <a:r>
              <a:rPr lang="ar-SA" sz="3300" dirty="0" smtClean="0">
                <a:solidFill>
                  <a:prstClr val="black"/>
                </a:solidFill>
              </a:rPr>
              <a:t>7- نقوم برصد النقطة الممثلة للنسب ونصل بينها فنحصل على منحنى لورنز، ونكمل الشكل ليصبح مربعاً، وذلك برسم محورين إضافيين مقابلين لمحوري التوزيع، ونصل قطر المربع الذى يمثل التوزيع العادل.</a:t>
            </a: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36071829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17064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3300" dirty="0" smtClean="0">
                <a:solidFill>
                  <a:prstClr val="black"/>
                </a:solidFill>
              </a:rPr>
              <a:t>8- توضح المساحة المحصورة بين المنحنى وخط التوزيع المتساوي           (مساحة التركز)، وكبرها يدل على تركز السكان في مساحة قليلة من الأرض، وهذا بعيد عن التوزيع المثالي، وصغر هذه المساحة يمثل قرب توزيع الشكان من التوزيع المثالي. </a:t>
            </a:r>
          </a:p>
          <a:p>
            <a:pPr algn="just"/>
            <a:r>
              <a:rPr lang="ar-SA" sz="3300" dirty="0" smtClean="0">
                <a:solidFill>
                  <a:prstClr val="black"/>
                </a:solidFill>
              </a:rPr>
              <a:t>9- إن التكرارات النسبية المتجمعة الصاعدة مع منحنى لورنز، تعتبر من مؤشرات قياس تركز السكان على أساس الكثافة، وان تفحصنا في الجداول التي توضح المتجمع الصاعد أو الهابط، لوجدنا أن اكثر من </a:t>
            </a:r>
            <a:r>
              <a:rPr lang="ar-SA" sz="3300" smtClean="0">
                <a:solidFill>
                  <a:prstClr val="black"/>
                </a:solidFill>
              </a:rPr>
              <a:t>ثلثي </a:t>
            </a:r>
            <a:r>
              <a:rPr lang="ar-SA" sz="3300" smtClean="0">
                <a:solidFill>
                  <a:prstClr val="black"/>
                </a:solidFill>
              </a:rPr>
              <a:t>السكان </a:t>
            </a:r>
            <a:r>
              <a:rPr lang="ar-SA" sz="3300" dirty="0" smtClean="0">
                <a:solidFill>
                  <a:prstClr val="black"/>
                </a:solidFill>
              </a:rPr>
              <a:t>حوالى (</a:t>
            </a:r>
            <a:r>
              <a:rPr lang="ar-SA" sz="3300" dirty="0">
                <a:solidFill>
                  <a:prstClr val="black"/>
                </a:solidFill>
              </a:rPr>
              <a:t>66.7% </a:t>
            </a:r>
            <a:r>
              <a:rPr lang="ar-SA" sz="3300" dirty="0" smtClean="0">
                <a:solidFill>
                  <a:prstClr val="black"/>
                </a:solidFill>
              </a:rPr>
              <a:t> ) يتركزون </a:t>
            </a:r>
            <a:r>
              <a:rPr lang="ar-SA" sz="3300" dirty="0">
                <a:solidFill>
                  <a:prstClr val="black"/>
                </a:solidFill>
              </a:rPr>
              <a:t>في (39%) من المساحة </a:t>
            </a:r>
            <a:r>
              <a:rPr lang="ar-SA" sz="3300" dirty="0" smtClean="0">
                <a:solidFill>
                  <a:prstClr val="black"/>
                </a:solidFill>
              </a:rPr>
              <a:t>العامة، بينما يتركز (93%) من السكان في حوالى (78%) من المساحة العامة.</a:t>
            </a:r>
            <a:endParaRPr lang="ar-SA" sz="3300" dirty="0">
              <a:solidFill>
                <a:prstClr val="black"/>
              </a:solidFill>
            </a:endParaRPr>
          </a:p>
          <a:p>
            <a:pPr algn="just"/>
            <a:endParaRPr lang="ar-SA" sz="3300" dirty="0" smtClean="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rgbClr val="002060"/>
                </a:solidFill>
                <a:latin typeface="ae_AlMateen" pitchFamily="2" charset="-78"/>
                <a:cs typeface="ae_AlMateen" pitchFamily="2" charset="-78"/>
              </a:rPr>
              <a:t>منحنى لورنز</a:t>
            </a:r>
            <a:endParaRPr lang="ar-EG" sz="2800" b="1" dirty="0">
              <a:solidFill>
                <a:srgbClr val="002060"/>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18754159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pic>
        <p:nvPicPr>
          <p:cNvPr id="6" name="Picture 5"/>
          <p:cNvPicPr>
            <a:picLocks noChangeAspect="1"/>
          </p:cNvPicPr>
          <p:nvPr/>
        </p:nvPicPr>
        <p:blipFill>
          <a:blip r:embed="rId2"/>
          <a:stretch>
            <a:fillRect/>
          </a:stretch>
        </p:blipFill>
        <p:spPr>
          <a:xfrm>
            <a:off x="295252" y="150155"/>
            <a:ext cx="9315495" cy="6084335"/>
          </a:xfrm>
          <a:prstGeom prst="rect">
            <a:avLst/>
          </a:prstGeom>
        </p:spPr>
      </p:pic>
      <p:sp>
        <p:nvSpPr>
          <p:cNvPr id="8" name="Rectangle 7"/>
          <p:cNvSpPr/>
          <p:nvPr/>
        </p:nvSpPr>
        <p:spPr>
          <a:xfrm>
            <a:off x="672353" y="5029200"/>
            <a:ext cx="1143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dirty="0" smtClean="0">
                <a:solidFill>
                  <a:srgbClr val="FF0000"/>
                </a:solidFill>
              </a:rPr>
              <a:t>المساحة</a:t>
            </a:r>
            <a:endParaRPr lang="ar-EG" sz="2500" dirty="0">
              <a:solidFill>
                <a:srgbClr val="FF0000"/>
              </a:solidFill>
            </a:endParaRPr>
          </a:p>
        </p:txBody>
      </p:sp>
      <p:sp>
        <p:nvSpPr>
          <p:cNvPr id="9" name="Rectangle 8"/>
          <p:cNvSpPr/>
          <p:nvPr/>
        </p:nvSpPr>
        <p:spPr>
          <a:xfrm rot="16200000">
            <a:off x="8153400" y="608478"/>
            <a:ext cx="990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dirty="0" smtClean="0">
                <a:solidFill>
                  <a:srgbClr val="FF0000"/>
                </a:solidFill>
              </a:rPr>
              <a:t>السكان</a:t>
            </a:r>
            <a:endParaRPr lang="ar-EG" sz="2500" dirty="0">
              <a:solidFill>
                <a:srgbClr val="FF0000"/>
              </a:solidFill>
            </a:endParaRPr>
          </a:p>
        </p:txBody>
      </p:sp>
      <p:sp>
        <p:nvSpPr>
          <p:cNvPr id="10" name="Rectangle 9"/>
          <p:cNvSpPr/>
          <p:nvPr/>
        </p:nvSpPr>
        <p:spPr>
          <a:xfrm>
            <a:off x="2893650" y="4437529"/>
            <a:ext cx="2819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500" b="1" dirty="0" smtClean="0">
                <a:solidFill>
                  <a:srgbClr val="002060"/>
                </a:solidFill>
              </a:rPr>
              <a:t>منحنى لورنز</a:t>
            </a:r>
            <a:endParaRPr lang="ar-EG" sz="3500" b="1" dirty="0">
              <a:solidFill>
                <a:srgbClr val="002060"/>
              </a:solidFill>
            </a:endParaRPr>
          </a:p>
        </p:txBody>
      </p:sp>
      <p:sp>
        <p:nvSpPr>
          <p:cNvPr id="11" name="Rectangle 10"/>
          <p:cNvSpPr/>
          <p:nvPr/>
        </p:nvSpPr>
        <p:spPr>
          <a:xfrm>
            <a:off x="860903" y="2878558"/>
            <a:ext cx="3429000" cy="609600"/>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solidFill>
                  <a:srgbClr val="002060"/>
                </a:solidFill>
              </a:rPr>
              <a:t>منحنى التماثل أو التعادل في التوزيع</a:t>
            </a:r>
            <a:endParaRPr lang="ar-EG" sz="2500" b="1" dirty="0">
              <a:solidFill>
                <a:srgbClr val="002060"/>
              </a:solidFill>
            </a:endParaRPr>
          </a:p>
        </p:txBody>
      </p:sp>
      <p:sp>
        <p:nvSpPr>
          <p:cNvPr id="12" name="Rectangle 11"/>
          <p:cNvSpPr/>
          <p:nvPr/>
        </p:nvSpPr>
        <p:spPr>
          <a:xfrm>
            <a:off x="3810000" y="533400"/>
            <a:ext cx="3429000" cy="609600"/>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solidFill>
                  <a:srgbClr val="002060"/>
                </a:solidFill>
              </a:rPr>
              <a:t>المنحنى الفعلي للتوزيع</a:t>
            </a:r>
            <a:endParaRPr lang="ar-EG" sz="2500" b="1" dirty="0">
              <a:solidFill>
                <a:srgbClr val="002060"/>
              </a:solidFill>
            </a:endParaRPr>
          </a:p>
        </p:txBody>
      </p:sp>
      <p:sp>
        <p:nvSpPr>
          <p:cNvPr id="13" name="Curved Left Arrow 12"/>
          <p:cNvSpPr/>
          <p:nvPr/>
        </p:nvSpPr>
        <p:spPr>
          <a:xfrm>
            <a:off x="5867400" y="1337516"/>
            <a:ext cx="457200" cy="9473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schemeClr val="tx1"/>
              </a:solidFill>
            </a:endParaRPr>
          </a:p>
        </p:txBody>
      </p:sp>
      <p:sp>
        <p:nvSpPr>
          <p:cNvPr id="16" name="Curved Left Arrow 15"/>
          <p:cNvSpPr/>
          <p:nvPr/>
        </p:nvSpPr>
        <p:spPr>
          <a:xfrm rot="11347694">
            <a:off x="1901823" y="1602877"/>
            <a:ext cx="585517" cy="12306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schemeClr val="tx1"/>
              </a:solidFill>
            </a:endParaRPr>
          </a:p>
        </p:txBody>
      </p:sp>
    </p:spTree>
    <p:extLst>
      <p:ext uri="{BB962C8B-B14F-4D97-AF65-F5344CB8AC3E}">
        <p14:creationId xmlns:p14="http://schemas.microsoft.com/office/powerpoint/2010/main" val="1345710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3553909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3367</TotalTime>
  <Words>1071</Words>
  <Application>Microsoft Office PowerPoint</Application>
  <PresentationFormat>A4 Paper (210x297 mm)</PresentationFormat>
  <Paragraphs>165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ae_AlMateen</vt:lpstr>
      <vt:lpstr>Arial</vt:lpstr>
      <vt:lpstr>Calibri</vt:lpstr>
      <vt:lpstr>Diwani Bent</vt:lpstr>
      <vt:lpstr>Office Theme</vt:lpstr>
      <vt:lpstr>PowerPoint Presentation</vt:lpstr>
      <vt:lpstr>المحاضرة التاسعة  قياس التشتت والتركز  للبيانات المكانية</vt:lpstr>
      <vt:lpstr>قياس التشتت والتركز  للبيانات المكانية</vt:lpstr>
      <vt:lpstr>قياس التشتت والتركز  للبيانات المكانية</vt:lpstr>
      <vt:lpstr>قياس التشتت والتركز  للبيانات المكانية</vt:lpstr>
      <vt:lpstr>منحنى لورنز Lorenz Curve</vt:lpstr>
      <vt:lpstr>منحنى لورنز</vt:lpstr>
      <vt:lpstr>منحنى لورنز</vt:lpstr>
      <vt:lpstr>منحنى لورنز</vt:lpstr>
      <vt:lpstr>منحنى لوزنز</vt:lpstr>
      <vt:lpstr>PowerPoint Presentation</vt:lpstr>
      <vt:lpstr>منحنى لورنز</vt:lpstr>
      <vt:lpstr>PowerPoint Presentation</vt:lpstr>
      <vt:lpstr>PowerPoint Presentation</vt:lpstr>
      <vt:lpstr>منحنى لورنز</vt:lpstr>
      <vt:lpstr>منحنى لورنز</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373</cp:revision>
  <dcterms:created xsi:type="dcterms:W3CDTF">2009-10-14T19:14:34Z</dcterms:created>
  <dcterms:modified xsi:type="dcterms:W3CDTF">2013-10-06T06:59:55Z</dcterms:modified>
</cp:coreProperties>
</file>