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0" r:id="rId2"/>
    <p:sldId id="419" r:id="rId3"/>
    <p:sldId id="443" r:id="rId4"/>
    <p:sldId id="453" r:id="rId5"/>
    <p:sldId id="454" r:id="rId6"/>
    <p:sldId id="457" r:id="rId7"/>
    <p:sldId id="459" r:id="rId8"/>
    <p:sldId id="458" r:id="rId9"/>
    <p:sldId id="460" r:id="rId10"/>
    <p:sldId id="461" r:id="rId11"/>
    <p:sldId id="475" r:id="rId12"/>
    <p:sldId id="463" r:id="rId13"/>
    <p:sldId id="462" r:id="rId14"/>
    <p:sldId id="464" r:id="rId15"/>
    <p:sldId id="465" r:id="rId16"/>
    <p:sldId id="466" r:id="rId17"/>
    <p:sldId id="467" r:id="rId18"/>
    <p:sldId id="468" r:id="rId19"/>
    <p:sldId id="469" r:id="rId20"/>
    <p:sldId id="470" r:id="rId21"/>
    <p:sldId id="471" r:id="rId22"/>
    <p:sldId id="472" r:id="rId23"/>
    <p:sldId id="473" r:id="rId24"/>
    <p:sldId id="474" r:id="rId25"/>
    <p:sldId id="476" r:id="rId26"/>
    <p:sldId id="477" r:id="rId27"/>
    <p:sldId id="478" r:id="rId28"/>
    <p:sldId id="479" r:id="rId29"/>
    <p:sldId id="486" r:id="rId30"/>
    <p:sldId id="480" r:id="rId31"/>
    <p:sldId id="485" r:id="rId32"/>
    <p:sldId id="484" r:id="rId33"/>
    <p:sldId id="483" r:id="rId34"/>
    <p:sldId id="451"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99" d="100"/>
          <a:sy n="99" d="100"/>
        </p:scale>
        <p:origin x="114"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60FFF6-32AB-463A-A636-2431539F4F5D}" type="doc">
      <dgm:prSet loTypeId="urn:microsoft.com/office/officeart/2005/8/layout/hierarchy2" loCatId="hierarchy" qsTypeId="urn:microsoft.com/office/officeart/2005/8/quickstyle/3d1" qsCatId="3D" csTypeId="urn:microsoft.com/office/officeart/2005/8/colors/accent1_2" csCatId="accent1" phldr="1"/>
      <dgm:spPr/>
      <dgm:t>
        <a:bodyPr/>
        <a:lstStyle/>
        <a:p>
          <a:pPr rtl="1"/>
          <a:endParaRPr lang="ar-EG"/>
        </a:p>
      </dgm:t>
    </dgm:pt>
    <dgm:pt modelId="{21DA4D92-EA69-41AA-B0BA-41A2405E5370}">
      <dgm:prSet phldrT="[Text]" custT="1"/>
      <dgm:spPr>
        <a:solidFill>
          <a:schemeClr val="accent3">
            <a:lumMod val="75000"/>
          </a:schemeClr>
        </a:solidFill>
        <a:ln>
          <a:solidFill>
            <a:srgbClr val="FF0066"/>
          </a:solidFill>
        </a:ln>
      </dgm:spPr>
      <dgm:t>
        <a:bodyPr/>
        <a:lstStyle/>
        <a:p>
          <a:pPr rtl="1"/>
          <a:r>
            <a:rPr lang="ar-SA" sz="3000" b="1" dirty="0" smtClean="0">
              <a:solidFill>
                <a:schemeClr val="tx1"/>
              </a:solidFill>
            </a:rPr>
            <a:t>أنواع الاختبارات الإحصائية</a:t>
          </a:r>
          <a:endParaRPr lang="ar-EG" sz="3000" b="1" dirty="0">
            <a:solidFill>
              <a:schemeClr val="tx1"/>
            </a:solidFill>
          </a:endParaRPr>
        </a:p>
      </dgm:t>
    </dgm:pt>
    <dgm:pt modelId="{BC9BE9F8-92DF-49F9-B390-4A0965AAA78B}" type="parTrans" cxnId="{23E68107-28A1-48C8-B46E-7E06CE2833DA}">
      <dgm:prSet/>
      <dgm:spPr/>
      <dgm:t>
        <a:bodyPr/>
        <a:lstStyle/>
        <a:p>
          <a:pPr rtl="1"/>
          <a:endParaRPr lang="ar-EG"/>
        </a:p>
      </dgm:t>
    </dgm:pt>
    <dgm:pt modelId="{14807B5B-85CA-4247-87BC-76E37951EF40}" type="sibTrans" cxnId="{23E68107-28A1-48C8-B46E-7E06CE2833DA}">
      <dgm:prSet/>
      <dgm:spPr/>
      <dgm:t>
        <a:bodyPr/>
        <a:lstStyle/>
        <a:p>
          <a:pPr rtl="1"/>
          <a:endParaRPr lang="ar-EG"/>
        </a:p>
      </dgm:t>
    </dgm:pt>
    <dgm:pt modelId="{3DA70DBD-4C88-4252-A1FA-00A6AE1695BC}">
      <dgm:prSet phldrT="[Text]"/>
      <dgm:spPr>
        <a:solidFill>
          <a:srgbClr val="FFC000"/>
        </a:solidFill>
      </dgm:spPr>
      <dgm:t>
        <a:bodyPr/>
        <a:lstStyle/>
        <a:p>
          <a:pPr rtl="1"/>
          <a:r>
            <a:rPr lang="ar-SA" b="1" dirty="0" smtClean="0">
              <a:solidFill>
                <a:schemeClr val="tx1"/>
              </a:solidFill>
            </a:rPr>
            <a:t>الاختبارات البارامترية</a:t>
          </a:r>
          <a:endParaRPr lang="ar-EG" b="1" dirty="0">
            <a:solidFill>
              <a:schemeClr val="tx1"/>
            </a:solidFill>
          </a:endParaRPr>
        </a:p>
      </dgm:t>
    </dgm:pt>
    <dgm:pt modelId="{F227A402-BB4F-4795-99BF-6A7553F78255}" type="parTrans" cxnId="{0E00D5A3-5F19-45D5-BA8F-5F5972C31D4B}">
      <dgm:prSet/>
      <dgm:spPr/>
      <dgm:t>
        <a:bodyPr/>
        <a:lstStyle/>
        <a:p>
          <a:pPr rtl="1"/>
          <a:endParaRPr lang="ar-EG" dirty="0"/>
        </a:p>
      </dgm:t>
    </dgm:pt>
    <dgm:pt modelId="{85636C03-B748-4C54-8844-0EEB4C2F7D3B}" type="sibTrans" cxnId="{0E00D5A3-5F19-45D5-BA8F-5F5972C31D4B}">
      <dgm:prSet/>
      <dgm:spPr/>
      <dgm:t>
        <a:bodyPr/>
        <a:lstStyle/>
        <a:p>
          <a:pPr rtl="1"/>
          <a:endParaRPr lang="ar-EG"/>
        </a:p>
      </dgm:t>
    </dgm:pt>
    <dgm:pt modelId="{06F5589B-1407-4D7A-BF78-C75ABEBF8222}">
      <dgm:prSet phldrT="[Text]"/>
      <dgm:spPr>
        <a:solidFill>
          <a:srgbClr val="FFC000"/>
        </a:solidFill>
      </dgm:spPr>
      <dgm:t>
        <a:bodyPr/>
        <a:lstStyle/>
        <a:p>
          <a:pPr rtl="1"/>
          <a:r>
            <a:rPr lang="ar-SA" b="1" dirty="0" smtClean="0">
              <a:solidFill>
                <a:schemeClr val="tx1"/>
              </a:solidFill>
            </a:rPr>
            <a:t>الاختبار </a:t>
          </a:r>
          <a:r>
            <a:rPr lang="en-US" b="1" dirty="0" smtClean="0">
              <a:solidFill>
                <a:schemeClr val="tx1"/>
              </a:solidFill>
            </a:rPr>
            <a:t>Z</a:t>
          </a:r>
          <a:r>
            <a:rPr lang="ar-SA" b="1" dirty="0" smtClean="0">
              <a:solidFill>
                <a:schemeClr val="tx1"/>
              </a:solidFill>
            </a:rPr>
            <a:t> واختبارات </a:t>
          </a:r>
          <a:r>
            <a:rPr lang="en-US" b="1" dirty="0" smtClean="0">
              <a:solidFill>
                <a:schemeClr val="tx1"/>
              </a:solidFill>
            </a:rPr>
            <a:t>t</a:t>
          </a:r>
          <a:endParaRPr lang="ar-EG" b="1" dirty="0">
            <a:solidFill>
              <a:schemeClr val="tx1"/>
            </a:solidFill>
          </a:endParaRPr>
        </a:p>
      </dgm:t>
    </dgm:pt>
    <dgm:pt modelId="{260A911E-1233-415D-9603-E3357C60A015}" type="parTrans" cxnId="{370786E0-31ED-4147-9D7C-55350739B978}">
      <dgm:prSet/>
      <dgm:spPr/>
      <dgm:t>
        <a:bodyPr/>
        <a:lstStyle/>
        <a:p>
          <a:pPr rtl="1"/>
          <a:endParaRPr lang="ar-EG" dirty="0"/>
        </a:p>
      </dgm:t>
    </dgm:pt>
    <dgm:pt modelId="{21667F79-3C43-4A34-A574-C724FBC01D66}" type="sibTrans" cxnId="{370786E0-31ED-4147-9D7C-55350739B978}">
      <dgm:prSet/>
      <dgm:spPr/>
      <dgm:t>
        <a:bodyPr/>
        <a:lstStyle/>
        <a:p>
          <a:pPr rtl="1"/>
          <a:endParaRPr lang="ar-EG"/>
        </a:p>
      </dgm:t>
    </dgm:pt>
    <dgm:pt modelId="{0DB2067C-F2A9-4FF8-8CA4-B105D356CFA9}">
      <dgm:prSet phldrT="[Text]"/>
      <dgm:spPr>
        <a:solidFill>
          <a:srgbClr val="FFC000"/>
        </a:solidFill>
      </dgm:spPr>
      <dgm:t>
        <a:bodyPr/>
        <a:lstStyle/>
        <a:p>
          <a:pPr rtl="1"/>
          <a:r>
            <a:rPr lang="ar-SA" b="1" dirty="0" smtClean="0">
              <a:solidFill>
                <a:schemeClr val="tx1"/>
              </a:solidFill>
            </a:rPr>
            <a:t>تحليل التباين</a:t>
          </a:r>
          <a:endParaRPr lang="ar-EG" b="1" dirty="0">
            <a:solidFill>
              <a:schemeClr val="tx1"/>
            </a:solidFill>
          </a:endParaRPr>
        </a:p>
      </dgm:t>
    </dgm:pt>
    <dgm:pt modelId="{3C57D728-B474-4188-A27F-09C747772C1A}" type="parTrans" cxnId="{5017096B-1144-4795-9C19-7522CC3AA73E}">
      <dgm:prSet/>
      <dgm:spPr/>
      <dgm:t>
        <a:bodyPr/>
        <a:lstStyle/>
        <a:p>
          <a:pPr rtl="1"/>
          <a:endParaRPr lang="ar-EG" dirty="0"/>
        </a:p>
      </dgm:t>
    </dgm:pt>
    <dgm:pt modelId="{99CCA806-0FBE-4160-951F-7B61C34501F2}" type="sibTrans" cxnId="{5017096B-1144-4795-9C19-7522CC3AA73E}">
      <dgm:prSet/>
      <dgm:spPr/>
      <dgm:t>
        <a:bodyPr/>
        <a:lstStyle/>
        <a:p>
          <a:pPr rtl="1"/>
          <a:endParaRPr lang="ar-EG"/>
        </a:p>
      </dgm:t>
    </dgm:pt>
    <dgm:pt modelId="{92AFB401-5EFC-4749-9CA2-EFA74AF11A8A}">
      <dgm:prSet phldrT="[Text]"/>
      <dgm:spPr>
        <a:solidFill>
          <a:schemeClr val="accent6">
            <a:lumMod val="75000"/>
          </a:schemeClr>
        </a:solidFill>
      </dgm:spPr>
      <dgm:t>
        <a:bodyPr/>
        <a:lstStyle/>
        <a:p>
          <a:pPr rtl="1"/>
          <a:r>
            <a:rPr lang="ar-SA" dirty="0" smtClean="0"/>
            <a:t>تقدير حجم العينة</a:t>
          </a:r>
          <a:endParaRPr lang="ar-EG" dirty="0"/>
        </a:p>
      </dgm:t>
    </dgm:pt>
    <dgm:pt modelId="{22295411-BC48-41DD-B7AF-0861A6DA84F9}" type="parTrans" cxnId="{D2C4C935-7E97-460F-955F-6A6943D29295}">
      <dgm:prSet/>
      <dgm:spPr/>
      <dgm:t>
        <a:bodyPr/>
        <a:lstStyle/>
        <a:p>
          <a:pPr rtl="1"/>
          <a:endParaRPr lang="ar-EG" dirty="0"/>
        </a:p>
      </dgm:t>
    </dgm:pt>
    <dgm:pt modelId="{BB44DD43-2B59-4129-BEE4-FCB4FED81363}" type="sibTrans" cxnId="{D2C4C935-7E97-460F-955F-6A6943D29295}">
      <dgm:prSet/>
      <dgm:spPr/>
      <dgm:t>
        <a:bodyPr/>
        <a:lstStyle/>
        <a:p>
          <a:pPr rtl="1"/>
          <a:endParaRPr lang="ar-EG"/>
        </a:p>
      </dgm:t>
    </dgm:pt>
    <dgm:pt modelId="{222504C9-2C06-466D-8BA9-30E8BA6F2889}">
      <dgm:prSet phldrT="[Text]"/>
      <dgm:spPr>
        <a:solidFill>
          <a:schemeClr val="accent6">
            <a:lumMod val="75000"/>
          </a:schemeClr>
        </a:solidFill>
      </dgm:spPr>
      <dgm:t>
        <a:bodyPr/>
        <a:lstStyle/>
        <a:p>
          <a:pPr rtl="1"/>
          <a:r>
            <a:rPr lang="ar-SA" dirty="0" smtClean="0"/>
            <a:t>تقدير الحجم من خلال تقديرات الخطأ المعياري</a:t>
          </a:r>
          <a:endParaRPr lang="ar-EG" dirty="0"/>
        </a:p>
      </dgm:t>
    </dgm:pt>
    <dgm:pt modelId="{EC20C8D6-5B3D-45CC-8ED4-5E4A965CBC0B}" type="parTrans" cxnId="{E1511077-D72E-42D4-B91F-7EC4E4445573}">
      <dgm:prSet/>
      <dgm:spPr/>
      <dgm:t>
        <a:bodyPr/>
        <a:lstStyle/>
        <a:p>
          <a:pPr rtl="1"/>
          <a:endParaRPr lang="ar-EG" dirty="0"/>
        </a:p>
      </dgm:t>
    </dgm:pt>
    <dgm:pt modelId="{AC2FE390-9D1E-411C-84AC-0AC12E904245}" type="sibTrans" cxnId="{E1511077-D72E-42D4-B91F-7EC4E4445573}">
      <dgm:prSet/>
      <dgm:spPr/>
      <dgm:t>
        <a:bodyPr/>
        <a:lstStyle/>
        <a:p>
          <a:pPr rtl="1"/>
          <a:endParaRPr lang="ar-EG"/>
        </a:p>
      </dgm:t>
    </dgm:pt>
    <dgm:pt modelId="{ED226274-8E5B-46A0-AF76-739FDF1D50F8}">
      <dgm:prSet phldrT="[Text]"/>
      <dgm:spPr>
        <a:solidFill>
          <a:srgbClr val="FFC000"/>
        </a:solidFill>
      </dgm:spPr>
      <dgm:t>
        <a:bodyPr/>
        <a:lstStyle/>
        <a:p>
          <a:pPr rtl="1"/>
          <a:r>
            <a:rPr lang="ar-SA" b="1" dirty="0" smtClean="0">
              <a:solidFill>
                <a:schemeClr val="tx1"/>
              </a:solidFill>
            </a:rPr>
            <a:t>تحليل مربع كاي</a:t>
          </a:r>
          <a:endParaRPr lang="ar-EG" b="1" dirty="0">
            <a:solidFill>
              <a:schemeClr val="tx1"/>
            </a:solidFill>
          </a:endParaRPr>
        </a:p>
      </dgm:t>
    </dgm:pt>
    <dgm:pt modelId="{49E74709-7741-4EBD-9357-69A478625154}" type="parTrans" cxnId="{841693DF-471C-4DB8-84FA-5064FF75164D}">
      <dgm:prSet/>
      <dgm:spPr/>
      <dgm:t>
        <a:bodyPr/>
        <a:lstStyle/>
        <a:p>
          <a:pPr rtl="1"/>
          <a:endParaRPr lang="ar-EG"/>
        </a:p>
      </dgm:t>
    </dgm:pt>
    <dgm:pt modelId="{13BB2EBC-91D8-4CC1-BC44-9A78B271B558}" type="sibTrans" cxnId="{841693DF-471C-4DB8-84FA-5064FF75164D}">
      <dgm:prSet/>
      <dgm:spPr/>
      <dgm:t>
        <a:bodyPr/>
        <a:lstStyle/>
        <a:p>
          <a:pPr rtl="1"/>
          <a:endParaRPr lang="ar-EG"/>
        </a:p>
      </dgm:t>
    </dgm:pt>
    <dgm:pt modelId="{7B136014-8142-4C23-B1D7-2F144F197BC5}">
      <dgm:prSet phldrT="[Text]"/>
      <dgm:spPr>
        <a:solidFill>
          <a:schemeClr val="accent6">
            <a:lumMod val="75000"/>
          </a:schemeClr>
        </a:solidFill>
      </dgm:spPr>
      <dgm:t>
        <a:bodyPr/>
        <a:lstStyle/>
        <a:p>
          <a:pPr rtl="1"/>
          <a:r>
            <a:rPr lang="ar-SA" dirty="0" smtClean="0"/>
            <a:t>تقدير حجم العينة من خلال استخدام مستويات الثقة</a:t>
          </a:r>
          <a:endParaRPr lang="ar-EG" dirty="0"/>
        </a:p>
      </dgm:t>
    </dgm:pt>
    <dgm:pt modelId="{B3AEC515-EE7F-4C77-92E5-E1C8D02296EA}" type="parTrans" cxnId="{39B6C5A9-FA77-4B08-9A5F-B1D51B9E1E2A}">
      <dgm:prSet/>
      <dgm:spPr/>
      <dgm:t>
        <a:bodyPr/>
        <a:lstStyle/>
        <a:p>
          <a:pPr rtl="1"/>
          <a:endParaRPr lang="ar-EG"/>
        </a:p>
      </dgm:t>
    </dgm:pt>
    <dgm:pt modelId="{5DDC9670-50EA-498D-8F0B-70A79F4AA2A3}" type="sibTrans" cxnId="{39B6C5A9-FA77-4B08-9A5F-B1D51B9E1E2A}">
      <dgm:prSet/>
      <dgm:spPr/>
      <dgm:t>
        <a:bodyPr/>
        <a:lstStyle/>
        <a:p>
          <a:pPr rtl="1"/>
          <a:endParaRPr lang="ar-EG"/>
        </a:p>
      </dgm:t>
    </dgm:pt>
    <dgm:pt modelId="{82F74D5F-B856-4D80-A304-D7516D852083}" type="pres">
      <dgm:prSet presAssocID="{9F60FFF6-32AB-463A-A636-2431539F4F5D}" presName="diagram" presStyleCnt="0">
        <dgm:presLayoutVars>
          <dgm:chPref val="1"/>
          <dgm:dir/>
          <dgm:animOne val="branch"/>
          <dgm:animLvl val="lvl"/>
          <dgm:resizeHandles val="exact"/>
        </dgm:presLayoutVars>
      </dgm:prSet>
      <dgm:spPr/>
      <dgm:t>
        <a:bodyPr/>
        <a:lstStyle/>
        <a:p>
          <a:pPr rtl="1"/>
          <a:endParaRPr lang="ar-EG"/>
        </a:p>
      </dgm:t>
    </dgm:pt>
    <dgm:pt modelId="{8DB61AB3-0F77-42CD-BBD0-5EF48EDDBD1E}" type="pres">
      <dgm:prSet presAssocID="{21DA4D92-EA69-41AA-B0BA-41A2405E5370}" presName="root1" presStyleCnt="0"/>
      <dgm:spPr/>
    </dgm:pt>
    <dgm:pt modelId="{7A99AA29-8E81-4110-8E08-70820262C987}" type="pres">
      <dgm:prSet presAssocID="{21DA4D92-EA69-41AA-B0BA-41A2405E5370}" presName="LevelOneTextNode" presStyleLbl="node0" presStyleIdx="0" presStyleCnt="3" custLinFactNeighborX="-2187" custLinFactNeighborY="-63899">
        <dgm:presLayoutVars>
          <dgm:chPref val="3"/>
        </dgm:presLayoutVars>
      </dgm:prSet>
      <dgm:spPr/>
      <dgm:t>
        <a:bodyPr/>
        <a:lstStyle/>
        <a:p>
          <a:pPr rtl="1"/>
          <a:endParaRPr lang="ar-EG"/>
        </a:p>
      </dgm:t>
    </dgm:pt>
    <dgm:pt modelId="{F26A823E-3C68-4780-9B83-1A1864875AE6}" type="pres">
      <dgm:prSet presAssocID="{21DA4D92-EA69-41AA-B0BA-41A2405E5370}" presName="level2hierChild" presStyleCnt="0"/>
      <dgm:spPr/>
    </dgm:pt>
    <dgm:pt modelId="{F9F89AA4-19E2-45DF-B1EB-D558C19EDCF1}" type="pres">
      <dgm:prSet presAssocID="{F227A402-BB4F-4795-99BF-6A7553F78255}" presName="conn2-1" presStyleLbl="parChTrans1D2" presStyleIdx="0" presStyleCnt="2"/>
      <dgm:spPr/>
      <dgm:t>
        <a:bodyPr/>
        <a:lstStyle/>
        <a:p>
          <a:pPr rtl="1"/>
          <a:endParaRPr lang="ar-EG"/>
        </a:p>
      </dgm:t>
    </dgm:pt>
    <dgm:pt modelId="{4A51D2F7-1DBF-4823-B368-5675EF0F760D}" type="pres">
      <dgm:prSet presAssocID="{F227A402-BB4F-4795-99BF-6A7553F78255}" presName="connTx" presStyleLbl="parChTrans1D2" presStyleIdx="0" presStyleCnt="2"/>
      <dgm:spPr/>
      <dgm:t>
        <a:bodyPr/>
        <a:lstStyle/>
        <a:p>
          <a:pPr rtl="1"/>
          <a:endParaRPr lang="ar-EG"/>
        </a:p>
      </dgm:t>
    </dgm:pt>
    <dgm:pt modelId="{623FBC8B-8EC5-4B07-BEE6-9BC36EF6997D}" type="pres">
      <dgm:prSet presAssocID="{3DA70DBD-4C88-4252-A1FA-00A6AE1695BC}" presName="root2" presStyleCnt="0"/>
      <dgm:spPr/>
    </dgm:pt>
    <dgm:pt modelId="{69D0DEDC-9AC0-49EC-A485-365D57079180}" type="pres">
      <dgm:prSet presAssocID="{3DA70DBD-4C88-4252-A1FA-00A6AE1695BC}" presName="LevelTwoTextNode" presStyleLbl="node2" presStyleIdx="0" presStyleCnt="2" custLinFactNeighborX="-11583" custLinFactNeighborY="98811">
        <dgm:presLayoutVars>
          <dgm:chPref val="3"/>
        </dgm:presLayoutVars>
      </dgm:prSet>
      <dgm:spPr/>
      <dgm:t>
        <a:bodyPr/>
        <a:lstStyle/>
        <a:p>
          <a:pPr rtl="1"/>
          <a:endParaRPr lang="ar-EG"/>
        </a:p>
      </dgm:t>
    </dgm:pt>
    <dgm:pt modelId="{667DCD8A-7DCE-46BE-9F8C-67F8AA02C3DF}" type="pres">
      <dgm:prSet presAssocID="{3DA70DBD-4C88-4252-A1FA-00A6AE1695BC}" presName="level3hierChild" presStyleCnt="0"/>
      <dgm:spPr/>
    </dgm:pt>
    <dgm:pt modelId="{5A44DC01-2C13-4B55-A181-063C6E6DBE7C}" type="pres">
      <dgm:prSet presAssocID="{260A911E-1233-415D-9603-E3357C60A015}" presName="conn2-1" presStyleLbl="parChTrans1D3" presStyleIdx="0" presStyleCnt="3"/>
      <dgm:spPr/>
      <dgm:t>
        <a:bodyPr/>
        <a:lstStyle/>
        <a:p>
          <a:pPr rtl="1"/>
          <a:endParaRPr lang="ar-EG"/>
        </a:p>
      </dgm:t>
    </dgm:pt>
    <dgm:pt modelId="{B4DBF313-7964-4CE6-AA1A-F58CD0EDBA4D}" type="pres">
      <dgm:prSet presAssocID="{260A911E-1233-415D-9603-E3357C60A015}" presName="connTx" presStyleLbl="parChTrans1D3" presStyleIdx="0" presStyleCnt="3"/>
      <dgm:spPr/>
      <dgm:t>
        <a:bodyPr/>
        <a:lstStyle/>
        <a:p>
          <a:pPr rtl="1"/>
          <a:endParaRPr lang="ar-EG"/>
        </a:p>
      </dgm:t>
    </dgm:pt>
    <dgm:pt modelId="{FBD97142-2223-4865-878E-A86BE56CC1E6}" type="pres">
      <dgm:prSet presAssocID="{06F5589B-1407-4D7A-BF78-C75ABEBF8222}" presName="root2" presStyleCnt="0"/>
      <dgm:spPr/>
    </dgm:pt>
    <dgm:pt modelId="{E1593F5F-6D4A-4393-961B-BCD61D3EE27C}" type="pres">
      <dgm:prSet presAssocID="{06F5589B-1407-4D7A-BF78-C75ABEBF8222}" presName="LevelTwoTextNode" presStyleLbl="node3" presStyleIdx="0" presStyleCnt="3">
        <dgm:presLayoutVars>
          <dgm:chPref val="3"/>
        </dgm:presLayoutVars>
      </dgm:prSet>
      <dgm:spPr/>
      <dgm:t>
        <a:bodyPr/>
        <a:lstStyle/>
        <a:p>
          <a:pPr rtl="1"/>
          <a:endParaRPr lang="ar-EG"/>
        </a:p>
      </dgm:t>
    </dgm:pt>
    <dgm:pt modelId="{A49EB4E5-C5E4-4A04-912C-B371043C79DB}" type="pres">
      <dgm:prSet presAssocID="{06F5589B-1407-4D7A-BF78-C75ABEBF8222}" presName="level3hierChild" presStyleCnt="0"/>
      <dgm:spPr/>
    </dgm:pt>
    <dgm:pt modelId="{AFA9974B-1283-42A4-BCEB-DD387711DE4D}" type="pres">
      <dgm:prSet presAssocID="{3C57D728-B474-4188-A27F-09C747772C1A}" presName="conn2-1" presStyleLbl="parChTrans1D3" presStyleIdx="1" presStyleCnt="3"/>
      <dgm:spPr/>
      <dgm:t>
        <a:bodyPr/>
        <a:lstStyle/>
        <a:p>
          <a:pPr rtl="1"/>
          <a:endParaRPr lang="ar-EG"/>
        </a:p>
      </dgm:t>
    </dgm:pt>
    <dgm:pt modelId="{21C1274E-C9A4-4F78-ACC9-6BC462D08C58}" type="pres">
      <dgm:prSet presAssocID="{3C57D728-B474-4188-A27F-09C747772C1A}" presName="connTx" presStyleLbl="parChTrans1D3" presStyleIdx="1" presStyleCnt="3"/>
      <dgm:spPr/>
      <dgm:t>
        <a:bodyPr/>
        <a:lstStyle/>
        <a:p>
          <a:pPr rtl="1"/>
          <a:endParaRPr lang="ar-EG"/>
        </a:p>
      </dgm:t>
    </dgm:pt>
    <dgm:pt modelId="{D6F9647E-6E9A-41E9-8BDD-9480D3B11A8F}" type="pres">
      <dgm:prSet presAssocID="{0DB2067C-F2A9-4FF8-8CA4-B105D356CFA9}" presName="root2" presStyleCnt="0"/>
      <dgm:spPr/>
    </dgm:pt>
    <dgm:pt modelId="{C6C5ED94-C6BF-4312-826F-F6E1754AF95D}" type="pres">
      <dgm:prSet presAssocID="{0DB2067C-F2A9-4FF8-8CA4-B105D356CFA9}" presName="LevelTwoTextNode" presStyleLbl="node3" presStyleIdx="1" presStyleCnt="3">
        <dgm:presLayoutVars>
          <dgm:chPref val="3"/>
        </dgm:presLayoutVars>
      </dgm:prSet>
      <dgm:spPr/>
      <dgm:t>
        <a:bodyPr/>
        <a:lstStyle/>
        <a:p>
          <a:pPr rtl="1"/>
          <a:endParaRPr lang="ar-EG"/>
        </a:p>
      </dgm:t>
    </dgm:pt>
    <dgm:pt modelId="{D3CDDE0F-69CE-4A9F-87C7-1682D099A1D0}" type="pres">
      <dgm:prSet presAssocID="{0DB2067C-F2A9-4FF8-8CA4-B105D356CFA9}" presName="level3hierChild" presStyleCnt="0"/>
      <dgm:spPr/>
    </dgm:pt>
    <dgm:pt modelId="{75484657-4AA5-4FA4-A17F-7D6CB5F058A9}" type="pres">
      <dgm:prSet presAssocID="{22295411-BC48-41DD-B7AF-0861A6DA84F9}" presName="conn2-1" presStyleLbl="parChTrans1D2" presStyleIdx="1" presStyleCnt="2"/>
      <dgm:spPr/>
      <dgm:t>
        <a:bodyPr/>
        <a:lstStyle/>
        <a:p>
          <a:pPr rtl="1"/>
          <a:endParaRPr lang="ar-EG"/>
        </a:p>
      </dgm:t>
    </dgm:pt>
    <dgm:pt modelId="{C934951A-96A6-4FEB-8AD8-45D439D016F4}" type="pres">
      <dgm:prSet presAssocID="{22295411-BC48-41DD-B7AF-0861A6DA84F9}" presName="connTx" presStyleLbl="parChTrans1D2" presStyleIdx="1" presStyleCnt="2"/>
      <dgm:spPr/>
      <dgm:t>
        <a:bodyPr/>
        <a:lstStyle/>
        <a:p>
          <a:pPr rtl="1"/>
          <a:endParaRPr lang="ar-EG"/>
        </a:p>
      </dgm:t>
    </dgm:pt>
    <dgm:pt modelId="{22A13202-01BC-41DF-A851-0026D4DA33AA}" type="pres">
      <dgm:prSet presAssocID="{92AFB401-5EFC-4749-9CA2-EFA74AF11A8A}" presName="root2" presStyleCnt="0"/>
      <dgm:spPr/>
    </dgm:pt>
    <dgm:pt modelId="{4A9C3531-F124-4BB3-B241-D47CDFA54DDB}" type="pres">
      <dgm:prSet presAssocID="{92AFB401-5EFC-4749-9CA2-EFA74AF11A8A}" presName="LevelTwoTextNode" presStyleLbl="node2" presStyleIdx="1" presStyleCnt="2" custLinFactNeighborX="-23519" custLinFactNeighborY="85104">
        <dgm:presLayoutVars>
          <dgm:chPref val="3"/>
        </dgm:presLayoutVars>
      </dgm:prSet>
      <dgm:spPr/>
      <dgm:t>
        <a:bodyPr/>
        <a:lstStyle/>
        <a:p>
          <a:pPr rtl="1"/>
          <a:endParaRPr lang="ar-EG"/>
        </a:p>
      </dgm:t>
    </dgm:pt>
    <dgm:pt modelId="{ACE50D61-43FD-4DB1-8846-A84B3A6AD192}" type="pres">
      <dgm:prSet presAssocID="{92AFB401-5EFC-4749-9CA2-EFA74AF11A8A}" presName="level3hierChild" presStyleCnt="0"/>
      <dgm:spPr/>
    </dgm:pt>
    <dgm:pt modelId="{3D060C1C-CECA-4B74-9CF6-05C707764BDE}" type="pres">
      <dgm:prSet presAssocID="{EC20C8D6-5B3D-45CC-8ED4-5E4A965CBC0B}" presName="conn2-1" presStyleLbl="parChTrans1D3" presStyleIdx="2" presStyleCnt="3"/>
      <dgm:spPr/>
      <dgm:t>
        <a:bodyPr/>
        <a:lstStyle/>
        <a:p>
          <a:pPr rtl="1"/>
          <a:endParaRPr lang="ar-EG"/>
        </a:p>
      </dgm:t>
    </dgm:pt>
    <dgm:pt modelId="{A9649C64-1BB5-4664-BE90-B352199B9D4F}" type="pres">
      <dgm:prSet presAssocID="{EC20C8D6-5B3D-45CC-8ED4-5E4A965CBC0B}" presName="connTx" presStyleLbl="parChTrans1D3" presStyleIdx="2" presStyleCnt="3"/>
      <dgm:spPr/>
      <dgm:t>
        <a:bodyPr/>
        <a:lstStyle/>
        <a:p>
          <a:pPr rtl="1"/>
          <a:endParaRPr lang="ar-EG"/>
        </a:p>
      </dgm:t>
    </dgm:pt>
    <dgm:pt modelId="{92156B36-3624-4D56-8AD9-0F0441D41DFC}" type="pres">
      <dgm:prSet presAssocID="{222504C9-2C06-466D-8BA9-30E8BA6F2889}" presName="root2" presStyleCnt="0"/>
      <dgm:spPr/>
    </dgm:pt>
    <dgm:pt modelId="{8888F56F-3CD9-4296-9A15-DC7D514998A5}" type="pres">
      <dgm:prSet presAssocID="{222504C9-2C06-466D-8BA9-30E8BA6F2889}" presName="LevelTwoTextNode" presStyleLbl="node3" presStyleIdx="2" presStyleCnt="3">
        <dgm:presLayoutVars>
          <dgm:chPref val="3"/>
        </dgm:presLayoutVars>
      </dgm:prSet>
      <dgm:spPr/>
      <dgm:t>
        <a:bodyPr/>
        <a:lstStyle/>
        <a:p>
          <a:pPr rtl="1"/>
          <a:endParaRPr lang="ar-EG"/>
        </a:p>
      </dgm:t>
    </dgm:pt>
    <dgm:pt modelId="{7C908DBE-3427-4C1C-AA40-DED186E3B357}" type="pres">
      <dgm:prSet presAssocID="{222504C9-2C06-466D-8BA9-30E8BA6F2889}" presName="level3hierChild" presStyleCnt="0"/>
      <dgm:spPr/>
    </dgm:pt>
    <dgm:pt modelId="{F126BBCA-957B-4BB4-8197-A3316BBACF9D}" type="pres">
      <dgm:prSet presAssocID="{ED226274-8E5B-46A0-AF76-739FDF1D50F8}" presName="root1" presStyleCnt="0"/>
      <dgm:spPr/>
    </dgm:pt>
    <dgm:pt modelId="{5214C43C-583D-45A4-8BAB-1E32787BB8DF}" type="pres">
      <dgm:prSet presAssocID="{ED226274-8E5B-46A0-AF76-739FDF1D50F8}" presName="LevelOneTextNode" presStyleLbl="node0" presStyleIdx="1" presStyleCnt="3" custLinFactX="42948" custLinFactY="-100000" custLinFactNeighborX="100000" custLinFactNeighborY="-158912">
        <dgm:presLayoutVars>
          <dgm:chPref val="3"/>
        </dgm:presLayoutVars>
      </dgm:prSet>
      <dgm:spPr/>
      <dgm:t>
        <a:bodyPr/>
        <a:lstStyle/>
        <a:p>
          <a:pPr rtl="1"/>
          <a:endParaRPr lang="ar-EG"/>
        </a:p>
      </dgm:t>
    </dgm:pt>
    <dgm:pt modelId="{F0AC6CAA-9679-4F61-AA60-BBDBC497B8F9}" type="pres">
      <dgm:prSet presAssocID="{ED226274-8E5B-46A0-AF76-739FDF1D50F8}" presName="level2hierChild" presStyleCnt="0"/>
      <dgm:spPr/>
    </dgm:pt>
    <dgm:pt modelId="{F4F14044-114E-42BE-AE1F-E14F92832FEF}" type="pres">
      <dgm:prSet presAssocID="{7B136014-8142-4C23-B1D7-2F144F197BC5}" presName="root1" presStyleCnt="0"/>
      <dgm:spPr/>
    </dgm:pt>
    <dgm:pt modelId="{2E1BB0D3-C9C2-46EF-BBEF-30A31B1314D6}" type="pres">
      <dgm:prSet presAssocID="{7B136014-8142-4C23-B1D7-2F144F197BC5}" presName="LevelOneTextNode" presStyleLbl="node0" presStyleIdx="2" presStyleCnt="3" custLinFactX="100000" custLinFactNeighborX="182991" custLinFactNeighborY="20227">
        <dgm:presLayoutVars>
          <dgm:chPref val="3"/>
        </dgm:presLayoutVars>
      </dgm:prSet>
      <dgm:spPr/>
      <dgm:t>
        <a:bodyPr/>
        <a:lstStyle/>
        <a:p>
          <a:pPr rtl="1"/>
          <a:endParaRPr lang="ar-EG"/>
        </a:p>
      </dgm:t>
    </dgm:pt>
    <dgm:pt modelId="{6AF14238-1990-49B1-AF9A-D71E148C898E}" type="pres">
      <dgm:prSet presAssocID="{7B136014-8142-4C23-B1D7-2F144F197BC5}" presName="level2hierChild" presStyleCnt="0"/>
      <dgm:spPr/>
    </dgm:pt>
  </dgm:ptLst>
  <dgm:cxnLst>
    <dgm:cxn modelId="{D2C4C935-7E97-460F-955F-6A6943D29295}" srcId="{21DA4D92-EA69-41AA-B0BA-41A2405E5370}" destId="{92AFB401-5EFC-4749-9CA2-EFA74AF11A8A}" srcOrd="1" destOrd="0" parTransId="{22295411-BC48-41DD-B7AF-0861A6DA84F9}" sibTransId="{BB44DD43-2B59-4129-BEE4-FCB4FED81363}"/>
    <dgm:cxn modelId="{83E59EC4-CCD0-4BEE-91C4-15360970E847}" type="presOf" srcId="{ED226274-8E5B-46A0-AF76-739FDF1D50F8}" destId="{5214C43C-583D-45A4-8BAB-1E32787BB8DF}" srcOrd="0" destOrd="0" presId="urn:microsoft.com/office/officeart/2005/8/layout/hierarchy2"/>
    <dgm:cxn modelId="{88FC82B4-9174-4436-8130-88F92A55694D}" type="presOf" srcId="{222504C9-2C06-466D-8BA9-30E8BA6F2889}" destId="{8888F56F-3CD9-4296-9A15-DC7D514998A5}" srcOrd="0" destOrd="0" presId="urn:microsoft.com/office/officeart/2005/8/layout/hierarchy2"/>
    <dgm:cxn modelId="{5DF6CA02-E880-4713-9E8A-A0FFEFAC6D7F}" type="presOf" srcId="{3C57D728-B474-4188-A27F-09C747772C1A}" destId="{21C1274E-C9A4-4F78-ACC9-6BC462D08C58}" srcOrd="1" destOrd="0" presId="urn:microsoft.com/office/officeart/2005/8/layout/hierarchy2"/>
    <dgm:cxn modelId="{C4D8586A-3EDA-4D2E-AD46-79D4DE747617}" type="presOf" srcId="{22295411-BC48-41DD-B7AF-0861A6DA84F9}" destId="{75484657-4AA5-4FA4-A17F-7D6CB5F058A9}" srcOrd="0" destOrd="0" presId="urn:microsoft.com/office/officeart/2005/8/layout/hierarchy2"/>
    <dgm:cxn modelId="{733E32E6-6F90-4E12-A3FF-EE407C430E53}" type="presOf" srcId="{3C57D728-B474-4188-A27F-09C747772C1A}" destId="{AFA9974B-1283-42A4-BCEB-DD387711DE4D}" srcOrd="0" destOrd="0" presId="urn:microsoft.com/office/officeart/2005/8/layout/hierarchy2"/>
    <dgm:cxn modelId="{C71DCB3F-4BA5-4B6A-B1B8-57891E74C458}" type="presOf" srcId="{92AFB401-5EFC-4749-9CA2-EFA74AF11A8A}" destId="{4A9C3531-F124-4BB3-B241-D47CDFA54DDB}" srcOrd="0" destOrd="0" presId="urn:microsoft.com/office/officeart/2005/8/layout/hierarchy2"/>
    <dgm:cxn modelId="{6ECF3617-5B48-42DF-BFD2-026CD10DC37E}" type="presOf" srcId="{F227A402-BB4F-4795-99BF-6A7553F78255}" destId="{F9F89AA4-19E2-45DF-B1EB-D558C19EDCF1}" srcOrd="0" destOrd="0" presId="urn:microsoft.com/office/officeart/2005/8/layout/hierarchy2"/>
    <dgm:cxn modelId="{D3C98E71-1A55-49B0-8670-A56E2FD28705}" type="presOf" srcId="{0DB2067C-F2A9-4FF8-8CA4-B105D356CFA9}" destId="{C6C5ED94-C6BF-4312-826F-F6E1754AF95D}" srcOrd="0" destOrd="0" presId="urn:microsoft.com/office/officeart/2005/8/layout/hierarchy2"/>
    <dgm:cxn modelId="{E1511077-D72E-42D4-B91F-7EC4E4445573}" srcId="{92AFB401-5EFC-4749-9CA2-EFA74AF11A8A}" destId="{222504C9-2C06-466D-8BA9-30E8BA6F2889}" srcOrd="0" destOrd="0" parTransId="{EC20C8D6-5B3D-45CC-8ED4-5E4A965CBC0B}" sibTransId="{AC2FE390-9D1E-411C-84AC-0AC12E904245}"/>
    <dgm:cxn modelId="{0DD2D598-9D41-4BDC-9FD7-547973CE7449}" type="presOf" srcId="{F227A402-BB4F-4795-99BF-6A7553F78255}" destId="{4A51D2F7-1DBF-4823-B368-5675EF0F760D}" srcOrd="1" destOrd="0" presId="urn:microsoft.com/office/officeart/2005/8/layout/hierarchy2"/>
    <dgm:cxn modelId="{75DFD956-2330-4F1F-B714-3282B4786727}" type="presOf" srcId="{9F60FFF6-32AB-463A-A636-2431539F4F5D}" destId="{82F74D5F-B856-4D80-A304-D7516D852083}" srcOrd="0" destOrd="0" presId="urn:microsoft.com/office/officeart/2005/8/layout/hierarchy2"/>
    <dgm:cxn modelId="{280941EA-88B3-4602-9E01-EB40E279D6B9}" type="presOf" srcId="{EC20C8D6-5B3D-45CC-8ED4-5E4A965CBC0B}" destId="{3D060C1C-CECA-4B74-9CF6-05C707764BDE}" srcOrd="0" destOrd="0" presId="urn:microsoft.com/office/officeart/2005/8/layout/hierarchy2"/>
    <dgm:cxn modelId="{8F736016-BBC6-4A3C-9C88-87B566B836FF}" type="presOf" srcId="{06F5589B-1407-4D7A-BF78-C75ABEBF8222}" destId="{E1593F5F-6D4A-4393-961B-BCD61D3EE27C}" srcOrd="0" destOrd="0" presId="urn:microsoft.com/office/officeart/2005/8/layout/hierarchy2"/>
    <dgm:cxn modelId="{186EA88E-1177-49AD-B04C-1FDCE16661A1}" type="presOf" srcId="{7B136014-8142-4C23-B1D7-2F144F197BC5}" destId="{2E1BB0D3-C9C2-46EF-BBEF-30A31B1314D6}" srcOrd="0" destOrd="0" presId="urn:microsoft.com/office/officeart/2005/8/layout/hierarchy2"/>
    <dgm:cxn modelId="{5017096B-1144-4795-9C19-7522CC3AA73E}" srcId="{3DA70DBD-4C88-4252-A1FA-00A6AE1695BC}" destId="{0DB2067C-F2A9-4FF8-8CA4-B105D356CFA9}" srcOrd="1" destOrd="0" parTransId="{3C57D728-B474-4188-A27F-09C747772C1A}" sibTransId="{99CCA806-0FBE-4160-951F-7B61C34501F2}"/>
    <dgm:cxn modelId="{35FCADA5-AC10-4D8B-A0E8-39045B10A04C}" type="presOf" srcId="{260A911E-1233-415D-9603-E3357C60A015}" destId="{5A44DC01-2C13-4B55-A181-063C6E6DBE7C}" srcOrd="0" destOrd="0" presId="urn:microsoft.com/office/officeart/2005/8/layout/hierarchy2"/>
    <dgm:cxn modelId="{370786E0-31ED-4147-9D7C-55350739B978}" srcId="{3DA70DBD-4C88-4252-A1FA-00A6AE1695BC}" destId="{06F5589B-1407-4D7A-BF78-C75ABEBF8222}" srcOrd="0" destOrd="0" parTransId="{260A911E-1233-415D-9603-E3357C60A015}" sibTransId="{21667F79-3C43-4A34-A574-C724FBC01D66}"/>
    <dgm:cxn modelId="{9D030DAF-73DB-40BB-B356-48BB5F5319A6}" type="presOf" srcId="{EC20C8D6-5B3D-45CC-8ED4-5E4A965CBC0B}" destId="{A9649C64-1BB5-4664-BE90-B352199B9D4F}" srcOrd="1" destOrd="0" presId="urn:microsoft.com/office/officeart/2005/8/layout/hierarchy2"/>
    <dgm:cxn modelId="{841693DF-471C-4DB8-84FA-5064FF75164D}" srcId="{9F60FFF6-32AB-463A-A636-2431539F4F5D}" destId="{ED226274-8E5B-46A0-AF76-739FDF1D50F8}" srcOrd="1" destOrd="0" parTransId="{49E74709-7741-4EBD-9357-69A478625154}" sibTransId="{13BB2EBC-91D8-4CC1-BC44-9A78B271B558}"/>
    <dgm:cxn modelId="{43BE4843-131C-40D8-AFDB-98AC1F28EDCF}" type="presOf" srcId="{260A911E-1233-415D-9603-E3357C60A015}" destId="{B4DBF313-7964-4CE6-AA1A-F58CD0EDBA4D}" srcOrd="1" destOrd="0" presId="urn:microsoft.com/office/officeart/2005/8/layout/hierarchy2"/>
    <dgm:cxn modelId="{39B6C5A9-FA77-4B08-9A5F-B1D51B9E1E2A}" srcId="{9F60FFF6-32AB-463A-A636-2431539F4F5D}" destId="{7B136014-8142-4C23-B1D7-2F144F197BC5}" srcOrd="2" destOrd="0" parTransId="{B3AEC515-EE7F-4C77-92E5-E1C8D02296EA}" sibTransId="{5DDC9670-50EA-498D-8F0B-70A79F4AA2A3}"/>
    <dgm:cxn modelId="{EE700828-8B34-4B32-8EAF-47690FA5380C}" type="presOf" srcId="{21DA4D92-EA69-41AA-B0BA-41A2405E5370}" destId="{7A99AA29-8E81-4110-8E08-70820262C987}" srcOrd="0" destOrd="0" presId="urn:microsoft.com/office/officeart/2005/8/layout/hierarchy2"/>
    <dgm:cxn modelId="{36AA9825-A098-4868-830C-B08479BC240F}" type="presOf" srcId="{22295411-BC48-41DD-B7AF-0861A6DA84F9}" destId="{C934951A-96A6-4FEB-8AD8-45D439D016F4}" srcOrd="1" destOrd="0" presId="urn:microsoft.com/office/officeart/2005/8/layout/hierarchy2"/>
    <dgm:cxn modelId="{23E68107-28A1-48C8-B46E-7E06CE2833DA}" srcId="{9F60FFF6-32AB-463A-A636-2431539F4F5D}" destId="{21DA4D92-EA69-41AA-B0BA-41A2405E5370}" srcOrd="0" destOrd="0" parTransId="{BC9BE9F8-92DF-49F9-B390-4A0965AAA78B}" sibTransId="{14807B5B-85CA-4247-87BC-76E37951EF40}"/>
    <dgm:cxn modelId="{93215ADE-4BB6-45EF-A859-EBF9DA19E8A7}" type="presOf" srcId="{3DA70DBD-4C88-4252-A1FA-00A6AE1695BC}" destId="{69D0DEDC-9AC0-49EC-A485-365D57079180}" srcOrd="0" destOrd="0" presId="urn:microsoft.com/office/officeart/2005/8/layout/hierarchy2"/>
    <dgm:cxn modelId="{0E00D5A3-5F19-45D5-BA8F-5F5972C31D4B}" srcId="{21DA4D92-EA69-41AA-B0BA-41A2405E5370}" destId="{3DA70DBD-4C88-4252-A1FA-00A6AE1695BC}" srcOrd="0" destOrd="0" parTransId="{F227A402-BB4F-4795-99BF-6A7553F78255}" sibTransId="{85636C03-B748-4C54-8844-0EEB4C2F7D3B}"/>
    <dgm:cxn modelId="{5E4DFF3E-07ED-4518-8312-0D3F0D735930}" type="presParOf" srcId="{82F74D5F-B856-4D80-A304-D7516D852083}" destId="{8DB61AB3-0F77-42CD-BBD0-5EF48EDDBD1E}" srcOrd="0" destOrd="0" presId="urn:microsoft.com/office/officeart/2005/8/layout/hierarchy2"/>
    <dgm:cxn modelId="{56A89758-865E-4BDE-8C6A-6E92C410BD59}" type="presParOf" srcId="{8DB61AB3-0F77-42CD-BBD0-5EF48EDDBD1E}" destId="{7A99AA29-8E81-4110-8E08-70820262C987}" srcOrd="0" destOrd="0" presId="urn:microsoft.com/office/officeart/2005/8/layout/hierarchy2"/>
    <dgm:cxn modelId="{7AD9CCE7-8050-44F2-9EC4-933E7A4AE024}" type="presParOf" srcId="{8DB61AB3-0F77-42CD-BBD0-5EF48EDDBD1E}" destId="{F26A823E-3C68-4780-9B83-1A1864875AE6}" srcOrd="1" destOrd="0" presId="urn:microsoft.com/office/officeart/2005/8/layout/hierarchy2"/>
    <dgm:cxn modelId="{8529381F-E7D9-4A88-A226-72816E2E93B5}" type="presParOf" srcId="{F26A823E-3C68-4780-9B83-1A1864875AE6}" destId="{F9F89AA4-19E2-45DF-B1EB-D558C19EDCF1}" srcOrd="0" destOrd="0" presId="urn:microsoft.com/office/officeart/2005/8/layout/hierarchy2"/>
    <dgm:cxn modelId="{890ABF08-5F49-4E7A-B0D9-2A89C8B1A512}" type="presParOf" srcId="{F9F89AA4-19E2-45DF-B1EB-D558C19EDCF1}" destId="{4A51D2F7-1DBF-4823-B368-5675EF0F760D}" srcOrd="0" destOrd="0" presId="urn:microsoft.com/office/officeart/2005/8/layout/hierarchy2"/>
    <dgm:cxn modelId="{36D1AF51-6D08-428D-AC18-12ABF2CAC677}" type="presParOf" srcId="{F26A823E-3C68-4780-9B83-1A1864875AE6}" destId="{623FBC8B-8EC5-4B07-BEE6-9BC36EF6997D}" srcOrd="1" destOrd="0" presId="urn:microsoft.com/office/officeart/2005/8/layout/hierarchy2"/>
    <dgm:cxn modelId="{5A7ADD6C-7F76-44FA-9E4B-048FDFD94109}" type="presParOf" srcId="{623FBC8B-8EC5-4B07-BEE6-9BC36EF6997D}" destId="{69D0DEDC-9AC0-49EC-A485-365D57079180}" srcOrd="0" destOrd="0" presId="urn:microsoft.com/office/officeart/2005/8/layout/hierarchy2"/>
    <dgm:cxn modelId="{3F3B0E60-00A6-470F-A3E2-2533C69A68EA}" type="presParOf" srcId="{623FBC8B-8EC5-4B07-BEE6-9BC36EF6997D}" destId="{667DCD8A-7DCE-46BE-9F8C-67F8AA02C3DF}" srcOrd="1" destOrd="0" presId="urn:microsoft.com/office/officeart/2005/8/layout/hierarchy2"/>
    <dgm:cxn modelId="{C1B79566-D5D7-4D9C-8213-E1E3D6B9C407}" type="presParOf" srcId="{667DCD8A-7DCE-46BE-9F8C-67F8AA02C3DF}" destId="{5A44DC01-2C13-4B55-A181-063C6E6DBE7C}" srcOrd="0" destOrd="0" presId="urn:microsoft.com/office/officeart/2005/8/layout/hierarchy2"/>
    <dgm:cxn modelId="{F370E872-A31E-4EC5-BCD5-4EEF7693048A}" type="presParOf" srcId="{5A44DC01-2C13-4B55-A181-063C6E6DBE7C}" destId="{B4DBF313-7964-4CE6-AA1A-F58CD0EDBA4D}" srcOrd="0" destOrd="0" presId="urn:microsoft.com/office/officeart/2005/8/layout/hierarchy2"/>
    <dgm:cxn modelId="{34E9A6A5-5E7C-45C2-9EBA-FCD2453ACAB9}" type="presParOf" srcId="{667DCD8A-7DCE-46BE-9F8C-67F8AA02C3DF}" destId="{FBD97142-2223-4865-878E-A86BE56CC1E6}" srcOrd="1" destOrd="0" presId="urn:microsoft.com/office/officeart/2005/8/layout/hierarchy2"/>
    <dgm:cxn modelId="{5C4ECCD3-DBEA-4E32-8EA9-927D42D22D28}" type="presParOf" srcId="{FBD97142-2223-4865-878E-A86BE56CC1E6}" destId="{E1593F5F-6D4A-4393-961B-BCD61D3EE27C}" srcOrd="0" destOrd="0" presId="urn:microsoft.com/office/officeart/2005/8/layout/hierarchy2"/>
    <dgm:cxn modelId="{637C7DDC-31A1-44D0-ADA1-2BBC750E31AA}" type="presParOf" srcId="{FBD97142-2223-4865-878E-A86BE56CC1E6}" destId="{A49EB4E5-C5E4-4A04-912C-B371043C79DB}" srcOrd="1" destOrd="0" presId="urn:microsoft.com/office/officeart/2005/8/layout/hierarchy2"/>
    <dgm:cxn modelId="{04557DCF-DC7B-450A-AE93-ED87DB0F6D67}" type="presParOf" srcId="{667DCD8A-7DCE-46BE-9F8C-67F8AA02C3DF}" destId="{AFA9974B-1283-42A4-BCEB-DD387711DE4D}" srcOrd="2" destOrd="0" presId="urn:microsoft.com/office/officeart/2005/8/layout/hierarchy2"/>
    <dgm:cxn modelId="{F0BA400F-0C7D-491A-9583-94896E760FEC}" type="presParOf" srcId="{AFA9974B-1283-42A4-BCEB-DD387711DE4D}" destId="{21C1274E-C9A4-4F78-ACC9-6BC462D08C58}" srcOrd="0" destOrd="0" presId="urn:microsoft.com/office/officeart/2005/8/layout/hierarchy2"/>
    <dgm:cxn modelId="{3049E254-2801-469C-99E1-B44F79A05A0D}" type="presParOf" srcId="{667DCD8A-7DCE-46BE-9F8C-67F8AA02C3DF}" destId="{D6F9647E-6E9A-41E9-8BDD-9480D3B11A8F}" srcOrd="3" destOrd="0" presId="urn:microsoft.com/office/officeart/2005/8/layout/hierarchy2"/>
    <dgm:cxn modelId="{7A4D360B-4B7E-49B1-A26E-F729E55ED8FE}" type="presParOf" srcId="{D6F9647E-6E9A-41E9-8BDD-9480D3B11A8F}" destId="{C6C5ED94-C6BF-4312-826F-F6E1754AF95D}" srcOrd="0" destOrd="0" presId="urn:microsoft.com/office/officeart/2005/8/layout/hierarchy2"/>
    <dgm:cxn modelId="{7E84DEAD-35A1-4ACA-9F39-9532F4AA0183}" type="presParOf" srcId="{D6F9647E-6E9A-41E9-8BDD-9480D3B11A8F}" destId="{D3CDDE0F-69CE-4A9F-87C7-1682D099A1D0}" srcOrd="1" destOrd="0" presId="urn:microsoft.com/office/officeart/2005/8/layout/hierarchy2"/>
    <dgm:cxn modelId="{20E3431D-8E6E-4362-8C6F-67E7A9565B5F}" type="presParOf" srcId="{F26A823E-3C68-4780-9B83-1A1864875AE6}" destId="{75484657-4AA5-4FA4-A17F-7D6CB5F058A9}" srcOrd="2" destOrd="0" presId="urn:microsoft.com/office/officeart/2005/8/layout/hierarchy2"/>
    <dgm:cxn modelId="{AAEC6080-49C3-4CD1-BA3E-65B650ACA184}" type="presParOf" srcId="{75484657-4AA5-4FA4-A17F-7D6CB5F058A9}" destId="{C934951A-96A6-4FEB-8AD8-45D439D016F4}" srcOrd="0" destOrd="0" presId="urn:microsoft.com/office/officeart/2005/8/layout/hierarchy2"/>
    <dgm:cxn modelId="{8FB8CBA0-484C-471C-9C04-C4E67C8D1559}" type="presParOf" srcId="{F26A823E-3C68-4780-9B83-1A1864875AE6}" destId="{22A13202-01BC-41DF-A851-0026D4DA33AA}" srcOrd="3" destOrd="0" presId="urn:microsoft.com/office/officeart/2005/8/layout/hierarchy2"/>
    <dgm:cxn modelId="{17B42DAD-2E10-4F72-9B60-048E6A418C42}" type="presParOf" srcId="{22A13202-01BC-41DF-A851-0026D4DA33AA}" destId="{4A9C3531-F124-4BB3-B241-D47CDFA54DDB}" srcOrd="0" destOrd="0" presId="urn:microsoft.com/office/officeart/2005/8/layout/hierarchy2"/>
    <dgm:cxn modelId="{19E77737-48CD-46F7-8ACD-3766001BEA3B}" type="presParOf" srcId="{22A13202-01BC-41DF-A851-0026D4DA33AA}" destId="{ACE50D61-43FD-4DB1-8846-A84B3A6AD192}" srcOrd="1" destOrd="0" presId="urn:microsoft.com/office/officeart/2005/8/layout/hierarchy2"/>
    <dgm:cxn modelId="{4B6F9CFE-9660-4E01-88FA-E2D1F0826B21}" type="presParOf" srcId="{ACE50D61-43FD-4DB1-8846-A84B3A6AD192}" destId="{3D060C1C-CECA-4B74-9CF6-05C707764BDE}" srcOrd="0" destOrd="0" presId="urn:microsoft.com/office/officeart/2005/8/layout/hierarchy2"/>
    <dgm:cxn modelId="{B21DF8DC-B246-4AB6-83AD-2014C997F2BD}" type="presParOf" srcId="{3D060C1C-CECA-4B74-9CF6-05C707764BDE}" destId="{A9649C64-1BB5-4664-BE90-B352199B9D4F}" srcOrd="0" destOrd="0" presId="urn:microsoft.com/office/officeart/2005/8/layout/hierarchy2"/>
    <dgm:cxn modelId="{6048E3E4-718D-491C-861E-162B3415DD1F}" type="presParOf" srcId="{ACE50D61-43FD-4DB1-8846-A84B3A6AD192}" destId="{92156B36-3624-4D56-8AD9-0F0441D41DFC}" srcOrd="1" destOrd="0" presId="urn:microsoft.com/office/officeart/2005/8/layout/hierarchy2"/>
    <dgm:cxn modelId="{181B6DC4-1D2C-4BCC-BCCA-3A7A5C8FDE30}" type="presParOf" srcId="{92156B36-3624-4D56-8AD9-0F0441D41DFC}" destId="{8888F56F-3CD9-4296-9A15-DC7D514998A5}" srcOrd="0" destOrd="0" presId="urn:microsoft.com/office/officeart/2005/8/layout/hierarchy2"/>
    <dgm:cxn modelId="{69C84EAD-469D-482A-A291-7A381D12F0F4}" type="presParOf" srcId="{92156B36-3624-4D56-8AD9-0F0441D41DFC}" destId="{7C908DBE-3427-4C1C-AA40-DED186E3B357}" srcOrd="1" destOrd="0" presId="urn:microsoft.com/office/officeart/2005/8/layout/hierarchy2"/>
    <dgm:cxn modelId="{ACBBC48C-5B99-425D-92A4-AAA57C72E783}" type="presParOf" srcId="{82F74D5F-B856-4D80-A304-D7516D852083}" destId="{F126BBCA-957B-4BB4-8197-A3316BBACF9D}" srcOrd="1" destOrd="0" presId="urn:microsoft.com/office/officeart/2005/8/layout/hierarchy2"/>
    <dgm:cxn modelId="{D3BFAFF2-DC68-4793-BD47-ED1B06FB35FB}" type="presParOf" srcId="{F126BBCA-957B-4BB4-8197-A3316BBACF9D}" destId="{5214C43C-583D-45A4-8BAB-1E32787BB8DF}" srcOrd="0" destOrd="0" presId="urn:microsoft.com/office/officeart/2005/8/layout/hierarchy2"/>
    <dgm:cxn modelId="{78724590-0891-4465-8038-BAAE84D2709F}" type="presParOf" srcId="{F126BBCA-957B-4BB4-8197-A3316BBACF9D}" destId="{F0AC6CAA-9679-4F61-AA60-BBDBC497B8F9}" srcOrd="1" destOrd="0" presId="urn:microsoft.com/office/officeart/2005/8/layout/hierarchy2"/>
    <dgm:cxn modelId="{4A3B45BA-EBB9-4D2B-8672-C0AA0C714184}" type="presParOf" srcId="{82F74D5F-B856-4D80-A304-D7516D852083}" destId="{F4F14044-114E-42BE-AE1F-E14F92832FEF}" srcOrd="2" destOrd="0" presId="urn:microsoft.com/office/officeart/2005/8/layout/hierarchy2"/>
    <dgm:cxn modelId="{AF8E2B07-7DAE-4F61-9406-337F90257D7B}" type="presParOf" srcId="{F4F14044-114E-42BE-AE1F-E14F92832FEF}" destId="{2E1BB0D3-C9C2-46EF-BBEF-30A31B1314D6}" srcOrd="0" destOrd="0" presId="urn:microsoft.com/office/officeart/2005/8/layout/hierarchy2"/>
    <dgm:cxn modelId="{A3B56DC0-E1F0-4EB4-81BB-26416B82A493}" type="presParOf" srcId="{F4F14044-114E-42BE-AE1F-E14F92832FEF}" destId="{6AF14238-1990-49B1-AF9A-D71E148C898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9AA29-8E81-4110-8E08-70820262C987}">
      <dsp:nvSpPr>
        <dsp:cNvPr id="0" name=""/>
        <dsp:cNvSpPr/>
      </dsp:nvSpPr>
      <dsp:spPr>
        <a:xfrm>
          <a:off x="0" y="1036637"/>
          <a:ext cx="2591171" cy="1295585"/>
        </a:xfrm>
        <a:prstGeom prst="roundRect">
          <a:avLst>
            <a:gd name="adj" fmla="val 10000"/>
          </a:avLst>
        </a:prstGeom>
        <a:solidFill>
          <a:schemeClr val="accent3">
            <a:lumMod val="75000"/>
          </a:schemeClr>
        </a:solidFill>
        <a:ln>
          <a:solidFill>
            <a:srgbClr val="FF00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1">
            <a:lnSpc>
              <a:spcPct val="90000"/>
            </a:lnSpc>
            <a:spcBef>
              <a:spcPct val="0"/>
            </a:spcBef>
            <a:spcAft>
              <a:spcPct val="35000"/>
            </a:spcAft>
          </a:pPr>
          <a:r>
            <a:rPr lang="ar-SA" sz="3000" b="1" kern="1200" dirty="0" smtClean="0">
              <a:solidFill>
                <a:schemeClr val="tx1"/>
              </a:solidFill>
            </a:rPr>
            <a:t>أنواع الاختبارات الإحصائية</a:t>
          </a:r>
          <a:endParaRPr lang="ar-EG" sz="3000" b="1" kern="1200" dirty="0">
            <a:solidFill>
              <a:schemeClr val="tx1"/>
            </a:solidFill>
          </a:endParaRPr>
        </a:p>
      </dsp:txBody>
      <dsp:txXfrm>
        <a:off x="37946" y="1074583"/>
        <a:ext cx="2515279" cy="1219693"/>
      </dsp:txXfrm>
    </dsp:sp>
    <dsp:sp modelId="{F9F89AA4-19E2-45DF-B1EB-D558C19EDCF1}">
      <dsp:nvSpPr>
        <dsp:cNvPr id="0" name=""/>
        <dsp:cNvSpPr/>
      </dsp:nvSpPr>
      <dsp:spPr>
        <a:xfrm rot="3136955">
          <a:off x="2348082" y="2160748"/>
          <a:ext cx="1252285" cy="37968"/>
        </a:xfrm>
        <a:custGeom>
          <a:avLst/>
          <a:gdLst/>
          <a:ahLst/>
          <a:cxnLst/>
          <a:rect l="0" t="0" r="0" b="0"/>
          <a:pathLst>
            <a:path>
              <a:moveTo>
                <a:pt x="0" y="18984"/>
              </a:moveTo>
              <a:lnTo>
                <a:pt x="1252285" y="1898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dirty="0"/>
        </a:p>
      </dsp:txBody>
      <dsp:txXfrm>
        <a:off x="2942918" y="2148425"/>
        <a:ext cx="62614" cy="62614"/>
      </dsp:txXfrm>
    </dsp:sp>
    <dsp:sp modelId="{69D0DEDC-9AC0-49EC-A485-365D57079180}">
      <dsp:nvSpPr>
        <dsp:cNvPr id="0" name=""/>
        <dsp:cNvSpPr/>
      </dsp:nvSpPr>
      <dsp:spPr>
        <a:xfrm>
          <a:off x="3357278" y="2027242"/>
          <a:ext cx="2591171" cy="1295585"/>
        </a:xfrm>
        <a:prstGeom prst="roundRect">
          <a:avLst>
            <a:gd name="adj" fmla="val 10000"/>
          </a:avLst>
        </a:prstGeom>
        <a:solidFill>
          <a:srgbClr val="FFC0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1"/>
              </a:solidFill>
            </a:rPr>
            <a:t>الاختبارات البارامترية</a:t>
          </a:r>
          <a:endParaRPr lang="ar-EG" sz="2900" b="1" kern="1200" dirty="0">
            <a:solidFill>
              <a:schemeClr val="tx1"/>
            </a:solidFill>
          </a:endParaRPr>
        </a:p>
      </dsp:txBody>
      <dsp:txXfrm>
        <a:off x="3395224" y="2065188"/>
        <a:ext cx="2515279" cy="1219693"/>
      </dsp:txXfrm>
    </dsp:sp>
    <dsp:sp modelId="{5A44DC01-2C13-4B55-A181-063C6E6DBE7C}">
      <dsp:nvSpPr>
        <dsp:cNvPr id="0" name=""/>
        <dsp:cNvSpPr/>
      </dsp:nvSpPr>
      <dsp:spPr>
        <a:xfrm rot="18205500">
          <a:off x="5403521" y="1643479"/>
          <a:ext cx="2426461" cy="37968"/>
        </a:xfrm>
        <a:custGeom>
          <a:avLst/>
          <a:gdLst/>
          <a:ahLst/>
          <a:cxnLst/>
          <a:rect l="0" t="0" r="0" b="0"/>
          <a:pathLst>
            <a:path>
              <a:moveTo>
                <a:pt x="0" y="18984"/>
              </a:moveTo>
              <a:lnTo>
                <a:pt x="2426461" y="1898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EG" sz="900" kern="1200" dirty="0"/>
        </a:p>
      </dsp:txBody>
      <dsp:txXfrm>
        <a:off x="6556090" y="1601802"/>
        <a:ext cx="121323" cy="121323"/>
      </dsp:txXfrm>
    </dsp:sp>
    <dsp:sp modelId="{E1593F5F-6D4A-4393-961B-BCD61D3EE27C}">
      <dsp:nvSpPr>
        <dsp:cNvPr id="0" name=""/>
        <dsp:cNvSpPr/>
      </dsp:nvSpPr>
      <dsp:spPr>
        <a:xfrm>
          <a:off x="7285054" y="2099"/>
          <a:ext cx="2591171" cy="1295585"/>
        </a:xfrm>
        <a:prstGeom prst="roundRect">
          <a:avLst>
            <a:gd name="adj" fmla="val 10000"/>
          </a:avLst>
        </a:prstGeom>
        <a:solidFill>
          <a:srgbClr val="FFC0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1"/>
              </a:solidFill>
            </a:rPr>
            <a:t>الاختبار </a:t>
          </a:r>
          <a:r>
            <a:rPr lang="en-US" sz="2900" b="1" kern="1200" dirty="0" smtClean="0">
              <a:solidFill>
                <a:schemeClr val="tx1"/>
              </a:solidFill>
            </a:rPr>
            <a:t>Z</a:t>
          </a:r>
          <a:r>
            <a:rPr lang="ar-SA" sz="2900" b="1" kern="1200" dirty="0" smtClean="0">
              <a:solidFill>
                <a:schemeClr val="tx1"/>
              </a:solidFill>
            </a:rPr>
            <a:t> واختبارات </a:t>
          </a:r>
          <a:r>
            <a:rPr lang="en-US" sz="2900" b="1" kern="1200" dirty="0" smtClean="0">
              <a:solidFill>
                <a:schemeClr val="tx1"/>
              </a:solidFill>
            </a:rPr>
            <a:t>t</a:t>
          </a:r>
          <a:endParaRPr lang="ar-EG" sz="2900" b="1" kern="1200" dirty="0">
            <a:solidFill>
              <a:schemeClr val="tx1"/>
            </a:solidFill>
          </a:endParaRPr>
        </a:p>
      </dsp:txBody>
      <dsp:txXfrm>
        <a:off x="7323000" y="40045"/>
        <a:ext cx="2515279" cy="1219693"/>
      </dsp:txXfrm>
    </dsp:sp>
    <dsp:sp modelId="{AFA9974B-1283-42A4-BCEB-DD387711DE4D}">
      <dsp:nvSpPr>
        <dsp:cNvPr id="0" name=""/>
        <dsp:cNvSpPr/>
      </dsp:nvSpPr>
      <dsp:spPr>
        <a:xfrm rot="20290634">
          <a:off x="5896861" y="2388441"/>
          <a:ext cx="1439781" cy="37968"/>
        </a:xfrm>
        <a:custGeom>
          <a:avLst/>
          <a:gdLst/>
          <a:ahLst/>
          <a:cxnLst/>
          <a:rect l="0" t="0" r="0" b="0"/>
          <a:pathLst>
            <a:path>
              <a:moveTo>
                <a:pt x="0" y="18984"/>
              </a:moveTo>
              <a:lnTo>
                <a:pt x="1439781" y="1898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dirty="0"/>
        </a:p>
      </dsp:txBody>
      <dsp:txXfrm>
        <a:off x="6580757" y="2371430"/>
        <a:ext cx="71989" cy="71989"/>
      </dsp:txXfrm>
    </dsp:sp>
    <dsp:sp modelId="{C6C5ED94-C6BF-4312-826F-F6E1754AF95D}">
      <dsp:nvSpPr>
        <dsp:cNvPr id="0" name=""/>
        <dsp:cNvSpPr/>
      </dsp:nvSpPr>
      <dsp:spPr>
        <a:xfrm>
          <a:off x="7285054" y="1492022"/>
          <a:ext cx="2591171" cy="1295585"/>
        </a:xfrm>
        <a:prstGeom prst="roundRect">
          <a:avLst>
            <a:gd name="adj" fmla="val 10000"/>
          </a:avLst>
        </a:prstGeom>
        <a:solidFill>
          <a:srgbClr val="FFC0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1"/>
              </a:solidFill>
            </a:rPr>
            <a:t>تحليل التباين</a:t>
          </a:r>
          <a:endParaRPr lang="ar-EG" sz="2900" b="1" kern="1200" dirty="0">
            <a:solidFill>
              <a:schemeClr val="tx1"/>
            </a:solidFill>
          </a:endParaRPr>
        </a:p>
      </dsp:txBody>
      <dsp:txXfrm>
        <a:off x="7323000" y="1529968"/>
        <a:ext cx="2515279" cy="1219693"/>
      </dsp:txXfrm>
    </dsp:sp>
    <dsp:sp modelId="{75484657-4AA5-4FA4-A17F-7D6CB5F058A9}">
      <dsp:nvSpPr>
        <dsp:cNvPr id="0" name=""/>
        <dsp:cNvSpPr/>
      </dsp:nvSpPr>
      <dsp:spPr>
        <a:xfrm rot="4888552">
          <a:off x="1278609" y="3189398"/>
          <a:ext cx="3081949" cy="37968"/>
        </a:xfrm>
        <a:custGeom>
          <a:avLst/>
          <a:gdLst/>
          <a:ahLst/>
          <a:cxnLst/>
          <a:rect l="0" t="0" r="0" b="0"/>
          <a:pathLst>
            <a:path>
              <a:moveTo>
                <a:pt x="0" y="18984"/>
              </a:moveTo>
              <a:lnTo>
                <a:pt x="3081949" y="1898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rtl="1">
            <a:lnSpc>
              <a:spcPct val="90000"/>
            </a:lnSpc>
            <a:spcBef>
              <a:spcPct val="0"/>
            </a:spcBef>
            <a:spcAft>
              <a:spcPct val="35000"/>
            </a:spcAft>
          </a:pPr>
          <a:endParaRPr lang="ar-EG" sz="1100" kern="1200" dirty="0"/>
        </a:p>
      </dsp:txBody>
      <dsp:txXfrm>
        <a:off x="2742535" y="3131333"/>
        <a:ext cx="154097" cy="154097"/>
      </dsp:txXfrm>
    </dsp:sp>
    <dsp:sp modelId="{4A9C3531-F124-4BB3-B241-D47CDFA54DDB}">
      <dsp:nvSpPr>
        <dsp:cNvPr id="0" name=""/>
        <dsp:cNvSpPr/>
      </dsp:nvSpPr>
      <dsp:spPr>
        <a:xfrm>
          <a:off x="3047996" y="4084541"/>
          <a:ext cx="2591171" cy="1295585"/>
        </a:xfrm>
        <a:prstGeom prst="roundRect">
          <a:avLst>
            <a:gd name="adj" fmla="val 10000"/>
          </a:avLst>
        </a:prstGeom>
        <a:solidFill>
          <a:schemeClr val="accent6">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تقدير حجم العينة</a:t>
          </a:r>
          <a:endParaRPr lang="ar-EG" sz="2900" kern="1200" dirty="0"/>
        </a:p>
      </dsp:txBody>
      <dsp:txXfrm>
        <a:off x="3085942" y="4122487"/>
        <a:ext cx="2515279" cy="1219693"/>
      </dsp:txXfrm>
    </dsp:sp>
    <dsp:sp modelId="{3D060C1C-CECA-4B74-9CF6-05C707764BDE}">
      <dsp:nvSpPr>
        <dsp:cNvPr id="0" name=""/>
        <dsp:cNvSpPr/>
      </dsp:nvSpPr>
      <dsp:spPr>
        <a:xfrm rot="19570889">
          <a:off x="5471573" y="4162052"/>
          <a:ext cx="1981074" cy="37968"/>
        </a:xfrm>
        <a:custGeom>
          <a:avLst/>
          <a:gdLst/>
          <a:ahLst/>
          <a:cxnLst/>
          <a:rect l="0" t="0" r="0" b="0"/>
          <a:pathLst>
            <a:path>
              <a:moveTo>
                <a:pt x="0" y="18984"/>
              </a:moveTo>
              <a:lnTo>
                <a:pt x="1981074" y="1898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EG" sz="700" kern="1200" dirty="0"/>
        </a:p>
      </dsp:txBody>
      <dsp:txXfrm>
        <a:off x="6412584" y="4131510"/>
        <a:ext cx="99053" cy="99053"/>
      </dsp:txXfrm>
    </dsp:sp>
    <dsp:sp modelId="{8888F56F-3CD9-4296-9A15-DC7D514998A5}">
      <dsp:nvSpPr>
        <dsp:cNvPr id="0" name=""/>
        <dsp:cNvSpPr/>
      </dsp:nvSpPr>
      <dsp:spPr>
        <a:xfrm>
          <a:off x="7285054" y="2981946"/>
          <a:ext cx="2591171" cy="1295585"/>
        </a:xfrm>
        <a:prstGeom prst="roundRect">
          <a:avLst>
            <a:gd name="adj" fmla="val 10000"/>
          </a:avLst>
        </a:prstGeom>
        <a:solidFill>
          <a:schemeClr val="accent6">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تقدير الحجم من خلال تقديرات الخطأ المعياري</a:t>
          </a:r>
          <a:endParaRPr lang="ar-EG" sz="2900" kern="1200" dirty="0"/>
        </a:p>
      </dsp:txBody>
      <dsp:txXfrm>
        <a:off x="7323000" y="3019892"/>
        <a:ext cx="2515279" cy="1219693"/>
      </dsp:txXfrm>
    </dsp:sp>
    <dsp:sp modelId="{5214C43C-583D-45A4-8BAB-1E32787BB8DF}">
      <dsp:nvSpPr>
        <dsp:cNvPr id="0" name=""/>
        <dsp:cNvSpPr/>
      </dsp:nvSpPr>
      <dsp:spPr>
        <a:xfrm>
          <a:off x="3733802" y="0"/>
          <a:ext cx="2591171" cy="1295585"/>
        </a:xfrm>
        <a:prstGeom prst="roundRect">
          <a:avLst>
            <a:gd name="adj" fmla="val 10000"/>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1"/>
              </a:solidFill>
            </a:rPr>
            <a:t>تحليل مربع كاي</a:t>
          </a:r>
          <a:endParaRPr lang="ar-EG" sz="2900" b="1" kern="1200" dirty="0">
            <a:solidFill>
              <a:schemeClr val="tx1"/>
            </a:solidFill>
          </a:endParaRPr>
        </a:p>
      </dsp:txBody>
      <dsp:txXfrm>
        <a:off x="3771748" y="37946"/>
        <a:ext cx="2515279" cy="1219693"/>
      </dsp:txXfrm>
    </dsp:sp>
    <dsp:sp modelId="{2E1BB0D3-C9C2-46EF-BBEF-30A31B1314D6}">
      <dsp:nvSpPr>
        <dsp:cNvPr id="0" name=""/>
        <dsp:cNvSpPr/>
      </dsp:nvSpPr>
      <dsp:spPr>
        <a:xfrm>
          <a:off x="7314828" y="4846450"/>
          <a:ext cx="2591171" cy="1295585"/>
        </a:xfrm>
        <a:prstGeom prst="roundRect">
          <a:avLst>
            <a:gd name="adj" fmla="val 10000"/>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kern="1200" dirty="0" smtClean="0"/>
            <a:t>تقدير حجم العينة من خلال استخدام مستويات الثقة</a:t>
          </a:r>
          <a:endParaRPr lang="ar-EG" sz="2900" kern="1200" dirty="0"/>
        </a:p>
      </dsp:txBody>
      <dsp:txXfrm>
        <a:off x="7352774" y="4884396"/>
        <a:ext cx="2515279" cy="12196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العاشرة</a:t>
            </a:r>
            <a:br>
              <a:rPr lang="ar-SA" b="1" spc="-150" dirty="0" smtClean="0">
                <a:solidFill>
                  <a:srgbClr val="0070C0"/>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الاختبارات الإحصائية</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170646"/>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dirty="0" smtClean="0">
                <a:solidFill>
                  <a:srgbClr val="0070C0"/>
                </a:solidFill>
                <a:effectLst>
                  <a:outerShdw blurRad="38100" dist="38100" dir="2700000" algn="tl">
                    <a:srgbClr val="000000">
                      <a:alpha val="43137"/>
                    </a:srgbClr>
                  </a:outerShdw>
                </a:effectLst>
              </a:rPr>
              <a:t>أشرنا فيما سبق إلى أهمية الفرضيات العلمية في منهجية البحث العلمي </a:t>
            </a:r>
            <a:r>
              <a:rPr lang="ar-SA" sz="3000" dirty="0">
                <a:solidFill>
                  <a:srgbClr val="0070C0"/>
                </a:solidFill>
                <a:effectLst>
                  <a:outerShdw blurRad="38100" dist="38100" dir="2700000" algn="tl">
                    <a:srgbClr val="000000">
                      <a:alpha val="43137"/>
                    </a:srgbClr>
                  </a:outerShdw>
                </a:effectLst>
              </a:rPr>
              <a:t>، وذكرنا </a:t>
            </a:r>
            <a:r>
              <a:rPr lang="ar-SA" sz="3000" dirty="0" smtClean="0">
                <a:solidFill>
                  <a:srgbClr val="0070C0"/>
                </a:solidFill>
                <a:effectLst>
                  <a:outerShdw blurRad="38100" dist="38100" dir="2700000" algn="tl">
                    <a:srgbClr val="000000">
                      <a:alpha val="43137"/>
                    </a:srgbClr>
                  </a:outerShdw>
                </a:effectLst>
              </a:rPr>
              <a:t>أن </a:t>
            </a:r>
            <a:r>
              <a:rPr lang="ar-SA" sz="3000" dirty="0" smtClean="0">
                <a:solidFill>
                  <a:srgbClr val="0070C0"/>
                </a:solidFill>
                <a:effectLst>
                  <a:outerShdw blurRad="38100" dist="38100" dir="2700000" algn="tl" rotWithShape="0">
                    <a:srgbClr val="000000">
                      <a:alpha val="43137"/>
                    </a:srgbClr>
                  </a:outerShdw>
                </a:effectLst>
              </a:rPr>
              <a:t>الفرضية </a:t>
            </a:r>
            <a:r>
              <a:rPr lang="ar-SA" sz="3000" dirty="0">
                <a:solidFill>
                  <a:srgbClr val="0070C0"/>
                </a:solidFill>
                <a:effectLst>
                  <a:outerShdw blurRad="38100" dist="38100" dir="2700000" algn="tl" rotWithShape="0">
                    <a:srgbClr val="000000">
                      <a:alpha val="43137"/>
                    </a:srgbClr>
                  </a:outerShdw>
                </a:effectLst>
              </a:rPr>
              <a:t>عبارة عن تفسير مبدئي للظاهرة موضوع الدراسة، ويصل إليها الباحث عن طريق معرفته السابقة بحالات مشابهة للظاهرة محل الدراسة</a:t>
            </a:r>
            <a:r>
              <a:rPr lang="ar-SA" sz="3000" dirty="0">
                <a:solidFill>
                  <a:srgbClr val="0070C0"/>
                </a:solidFill>
                <a:effectLst>
                  <a:outerShdw blurRad="38100" dist="38100" dir="2700000" algn="tl">
                    <a:srgbClr val="000000">
                      <a:alpha val="43137"/>
                    </a:srgbClr>
                  </a:outerShdw>
                </a:effectLst>
              </a:rPr>
              <a:t>. ويجب </a:t>
            </a:r>
            <a:r>
              <a:rPr lang="ar-SA" sz="3000" dirty="0" smtClean="0">
                <a:solidFill>
                  <a:srgbClr val="0070C0"/>
                </a:solidFill>
                <a:effectLst>
                  <a:outerShdw blurRad="38100" dist="38100" dir="2700000" algn="tl">
                    <a:srgbClr val="000000">
                      <a:alpha val="43137"/>
                    </a:srgbClr>
                  </a:outerShdw>
                </a:effectLst>
              </a:rPr>
              <a:t>أن </a:t>
            </a:r>
            <a:r>
              <a:rPr lang="ar-SA" sz="3000" dirty="0">
                <a:solidFill>
                  <a:srgbClr val="0070C0"/>
                </a:solidFill>
                <a:effectLst>
                  <a:outerShdw blurRad="38100" dist="38100" dir="2700000" algn="tl">
                    <a:srgbClr val="000000">
                      <a:alpha val="43137"/>
                    </a:srgbClr>
                  </a:outerShdw>
                </a:effectLst>
              </a:rPr>
              <a:t>تتوافر شروط معينة في الفرضيات منها:</a:t>
            </a:r>
          </a:p>
          <a:p>
            <a:pPr algn="just"/>
            <a:r>
              <a:rPr lang="ar-SA" sz="3000" dirty="0">
                <a:solidFill>
                  <a:srgbClr val="0070C0"/>
                </a:solidFill>
                <a:effectLst>
                  <a:outerShdw blurRad="38100" dist="38100" dir="2700000" algn="tl">
                    <a:srgbClr val="000000">
                      <a:alpha val="43137"/>
                    </a:srgbClr>
                  </a:outerShdw>
                </a:effectLst>
              </a:rPr>
              <a:t>• </a:t>
            </a:r>
            <a:r>
              <a:rPr lang="ar-SA" sz="3000" dirty="0" smtClean="0">
                <a:solidFill>
                  <a:srgbClr val="0070C0"/>
                </a:solidFill>
                <a:effectLst>
                  <a:outerShdw blurRad="38100" dist="38100" dir="2700000" algn="tl" rotWithShape="0">
                    <a:srgbClr val="000000">
                      <a:alpha val="43137"/>
                    </a:srgbClr>
                  </a:outerShdw>
                </a:effectLst>
              </a:rPr>
              <a:t>أن </a:t>
            </a:r>
            <a:r>
              <a:rPr lang="ar-SA" sz="3000" dirty="0">
                <a:solidFill>
                  <a:srgbClr val="0070C0"/>
                </a:solidFill>
                <a:effectLst>
                  <a:outerShdw blurRad="38100" dist="38100" dir="2700000" algn="tl" rotWithShape="0">
                    <a:srgbClr val="000000">
                      <a:alpha val="43137"/>
                    </a:srgbClr>
                  </a:outerShdw>
                </a:effectLst>
              </a:rPr>
              <a:t>تكون الفرضية موضوعية </a:t>
            </a:r>
            <a:r>
              <a:rPr lang="en-US" sz="3000" dirty="0">
                <a:solidFill>
                  <a:srgbClr val="0070C0"/>
                </a:solidFill>
                <a:effectLst>
                  <a:outerShdw blurRad="38100" dist="38100" dir="2700000" algn="tl" rotWithShape="0">
                    <a:srgbClr val="000000">
                      <a:alpha val="43137"/>
                    </a:srgbClr>
                  </a:outerShdw>
                </a:effectLst>
              </a:rPr>
              <a:t>Objective </a:t>
            </a:r>
            <a:r>
              <a:rPr lang="ar-SA" sz="3000" dirty="0" smtClean="0">
                <a:solidFill>
                  <a:srgbClr val="0070C0"/>
                </a:solidFill>
                <a:effectLst>
                  <a:outerShdw blurRad="38100" dist="38100" dir="2700000" algn="tl" rotWithShape="0">
                    <a:srgbClr val="000000">
                      <a:alpha val="43137"/>
                    </a:srgbClr>
                  </a:outerShdw>
                </a:effectLst>
              </a:rPr>
              <a:t> بمعنى أن </a:t>
            </a:r>
            <a:r>
              <a:rPr lang="ar-SA" sz="3000" dirty="0">
                <a:solidFill>
                  <a:srgbClr val="0070C0"/>
                </a:solidFill>
                <a:effectLst>
                  <a:outerShdw blurRad="38100" dist="38100" dir="2700000" algn="tl" rotWithShape="0">
                    <a:srgbClr val="000000">
                      <a:alpha val="43137"/>
                    </a:srgbClr>
                  </a:outerShdw>
                </a:effectLst>
              </a:rPr>
              <a:t>الفرضية تفسر موضوع الدراسة دون </a:t>
            </a:r>
            <a:r>
              <a:rPr lang="ar-SA" sz="3000" dirty="0" smtClean="0">
                <a:solidFill>
                  <a:srgbClr val="0070C0"/>
                </a:solidFill>
                <a:effectLst>
                  <a:outerShdw blurRad="38100" dist="38100" dir="2700000" algn="tl" rotWithShape="0">
                    <a:srgbClr val="000000">
                      <a:alpha val="43137"/>
                    </a:srgbClr>
                  </a:outerShdw>
                </a:effectLst>
              </a:rPr>
              <a:t>أن </a:t>
            </a:r>
            <a:r>
              <a:rPr lang="ar-SA" sz="3000" dirty="0">
                <a:solidFill>
                  <a:srgbClr val="0070C0"/>
                </a:solidFill>
                <a:effectLst>
                  <a:outerShdw blurRad="38100" dist="38100" dir="2700000" algn="tl" rotWithShape="0">
                    <a:srgbClr val="000000">
                      <a:alpha val="43137"/>
                    </a:srgbClr>
                  </a:outerShdw>
                </a:effectLst>
              </a:rPr>
              <a:t>يكون للدارس أي </a:t>
            </a:r>
            <a:r>
              <a:rPr lang="ar-SA" sz="3000" dirty="0" smtClean="0">
                <a:solidFill>
                  <a:srgbClr val="0070C0"/>
                </a:solidFill>
                <a:effectLst>
                  <a:outerShdw blurRad="38100" dist="38100" dir="2700000" algn="tl" rotWithShape="0">
                    <a:srgbClr val="000000">
                      <a:alpha val="43137"/>
                    </a:srgbClr>
                  </a:outerShdw>
                </a:effectLst>
              </a:rPr>
              <a:t>تأثير </a:t>
            </a:r>
            <a:r>
              <a:rPr lang="ar-SA" sz="3000" dirty="0">
                <a:solidFill>
                  <a:srgbClr val="0070C0"/>
                </a:solidFill>
                <a:effectLst>
                  <a:outerShdw blurRad="38100" dist="38100" dir="2700000" algn="tl" rotWithShape="0">
                    <a:srgbClr val="000000">
                      <a:alpha val="43137"/>
                    </a:srgbClr>
                  </a:outerShdw>
                </a:effectLst>
              </a:rPr>
              <a:t>على الفرضية نتيجة لرغباته </a:t>
            </a:r>
            <a:r>
              <a:rPr lang="ar-SA" sz="3000" dirty="0" smtClean="0">
                <a:solidFill>
                  <a:srgbClr val="0070C0"/>
                </a:solidFill>
                <a:effectLst>
                  <a:outerShdw blurRad="38100" dist="38100" dir="2700000" algn="tl" rotWithShape="0">
                    <a:srgbClr val="000000">
                      <a:alpha val="43137"/>
                    </a:srgbClr>
                  </a:outerShdw>
                </a:effectLst>
              </a:rPr>
              <a:t>أو </a:t>
            </a:r>
            <a:r>
              <a:rPr lang="ar-SA" sz="3000" dirty="0">
                <a:solidFill>
                  <a:srgbClr val="0070C0"/>
                </a:solidFill>
                <a:effectLst>
                  <a:outerShdw blurRad="38100" dist="38100" dir="2700000" algn="tl" rotWithShape="0">
                    <a:srgbClr val="000000">
                      <a:alpha val="43137"/>
                    </a:srgbClr>
                  </a:outerShdw>
                </a:effectLst>
              </a:rPr>
              <a:t>ميوله، والا تكون الفرضية غائية </a:t>
            </a:r>
            <a:r>
              <a:rPr lang="en-US" sz="3000" dirty="0">
                <a:solidFill>
                  <a:srgbClr val="0070C0"/>
                </a:solidFill>
                <a:effectLst>
                  <a:outerShdw blurRad="38100" dist="38100" dir="2700000" algn="tl" rotWithShape="0">
                    <a:srgbClr val="000000">
                      <a:alpha val="43137"/>
                    </a:srgbClr>
                  </a:outerShdw>
                </a:effectLst>
              </a:rPr>
              <a:t>Biased </a:t>
            </a:r>
            <a:r>
              <a:rPr lang="ar-SA" sz="3000" dirty="0" smtClean="0">
                <a:solidFill>
                  <a:srgbClr val="0070C0"/>
                </a:solidFill>
                <a:effectLst>
                  <a:outerShdw blurRad="38100" dist="38100" dir="2700000" algn="tl" rotWithShape="0">
                    <a:srgbClr val="000000">
                      <a:alpha val="43137"/>
                    </a:srgbClr>
                  </a:outerShdw>
                </a:effectLst>
              </a:rPr>
              <a:t> بمعنى </a:t>
            </a:r>
            <a:r>
              <a:rPr lang="ar-SA" sz="3000" dirty="0">
                <a:solidFill>
                  <a:srgbClr val="0070C0"/>
                </a:solidFill>
                <a:effectLst>
                  <a:outerShdw blurRad="38100" dist="38100" dir="2700000" algn="tl" rotWithShape="0">
                    <a:srgbClr val="000000">
                      <a:alpha val="43137"/>
                    </a:srgbClr>
                  </a:outerShdw>
                </a:effectLst>
              </a:rPr>
              <a:t>ا لا تكون الفرضية متحيزة، مما قد يؤدى بالباحث </a:t>
            </a:r>
            <a:r>
              <a:rPr lang="ar-SA" sz="3000" dirty="0" smtClean="0">
                <a:solidFill>
                  <a:srgbClr val="0070C0"/>
                </a:solidFill>
                <a:effectLst>
                  <a:outerShdw blurRad="38100" dist="38100" dir="2700000" algn="tl" rotWithShape="0">
                    <a:srgbClr val="000000">
                      <a:alpha val="43137"/>
                    </a:srgbClr>
                  </a:outerShdw>
                </a:effectLst>
              </a:rPr>
              <a:t>إلى </a:t>
            </a:r>
            <a:r>
              <a:rPr lang="ar-SA" sz="3000" dirty="0">
                <a:solidFill>
                  <a:srgbClr val="0070C0"/>
                </a:solidFill>
                <a:effectLst>
                  <a:outerShdw blurRad="38100" dist="38100" dir="2700000" algn="tl" rotWithShape="0">
                    <a:srgbClr val="000000">
                      <a:alpha val="43137"/>
                    </a:srgbClr>
                  </a:outerShdw>
                </a:effectLst>
              </a:rPr>
              <a:t>إهمال الحقائق التي تفند فرضيته وذلك تلبية لرغباته وميوله.</a:t>
            </a:r>
          </a:p>
          <a:p>
            <a:pPr algn="just"/>
            <a:r>
              <a:rPr lang="ar-SA" sz="3000" dirty="0">
                <a:solidFill>
                  <a:srgbClr val="0070C0"/>
                </a:solidFill>
                <a:effectLst>
                  <a:outerShdw blurRad="38100" dist="38100" dir="2700000" algn="tl">
                    <a:srgbClr val="000000">
                      <a:alpha val="43137"/>
                    </a:srgbClr>
                  </a:outerShdw>
                </a:effectLst>
              </a:rPr>
              <a:t>• يجب </a:t>
            </a:r>
            <a:r>
              <a:rPr lang="ar-SA" sz="3000" dirty="0" smtClean="0">
                <a:solidFill>
                  <a:srgbClr val="0070C0"/>
                </a:solidFill>
                <a:effectLst>
                  <a:outerShdw blurRad="38100" dist="38100" dir="2700000" algn="tl">
                    <a:srgbClr val="000000">
                      <a:alpha val="43137"/>
                    </a:srgbClr>
                  </a:outerShdw>
                </a:effectLst>
              </a:rPr>
              <a:t>أن </a:t>
            </a:r>
            <a:r>
              <a:rPr lang="ar-SA" sz="3000" dirty="0">
                <a:solidFill>
                  <a:srgbClr val="0070C0"/>
                </a:solidFill>
                <a:effectLst>
                  <a:outerShdw blurRad="38100" dist="38100" dir="2700000" algn="tl">
                    <a:srgbClr val="000000">
                      <a:alpha val="43137"/>
                    </a:srgbClr>
                  </a:outerShdw>
                </a:effectLst>
              </a:rPr>
              <a:t>تكون الفرضية ممكنة التحقيق.</a:t>
            </a:r>
          </a:p>
          <a:p>
            <a:pPr algn="just"/>
            <a:r>
              <a:rPr lang="ar-SA" sz="3000" dirty="0">
                <a:solidFill>
                  <a:srgbClr val="0070C0"/>
                </a:solidFill>
                <a:effectLst>
                  <a:outerShdw blurRad="38100" dist="38100" dir="2700000" algn="tl">
                    <a:srgbClr val="000000">
                      <a:alpha val="43137"/>
                    </a:srgbClr>
                  </a:outerShdw>
                </a:effectLst>
              </a:rPr>
              <a:t>•ألا تتعارض الفرضية مع العلوم اليقينية والحقائق المؤكدة.</a:t>
            </a:r>
          </a:p>
          <a:p>
            <a:pPr algn="just"/>
            <a:r>
              <a:rPr lang="ar-SA" sz="3000" dirty="0" smtClean="0">
                <a:solidFill>
                  <a:prstClr val="black"/>
                </a:solidFill>
              </a:rPr>
              <a:t> </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269892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16565" y="762000"/>
            <a:ext cx="9906000" cy="50167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ar-SA" sz="3200" dirty="0" smtClean="0">
                <a:solidFill>
                  <a:prstClr val="black"/>
                </a:solidFill>
              </a:rPr>
              <a:t>ويجب أن </a:t>
            </a:r>
            <a:r>
              <a:rPr lang="ar-SA" sz="3200" dirty="0">
                <a:solidFill>
                  <a:prstClr val="black"/>
                </a:solidFill>
              </a:rPr>
              <a:t>نعمل على </a:t>
            </a:r>
            <a:r>
              <a:rPr lang="ar-SA" sz="3200" dirty="0">
                <a:solidFill>
                  <a:srgbClr val="FF0000"/>
                </a:solidFill>
              </a:rPr>
              <a:t>صياغة الفرضية </a:t>
            </a:r>
            <a:r>
              <a:rPr lang="ar-SA" sz="3200" dirty="0">
                <a:solidFill>
                  <a:prstClr val="black"/>
                </a:solidFill>
              </a:rPr>
              <a:t>بشكل جيد، يساعد الباحث على تحديد بحثه والعوامل التي يشتمل عليها هذا البحث، كما تكون موجها مفيدا له لرسم </a:t>
            </a:r>
            <a:r>
              <a:rPr lang="ar-SA" sz="3200" dirty="0">
                <a:solidFill>
                  <a:srgbClr val="FF0000"/>
                </a:solidFill>
              </a:rPr>
              <a:t>خطة البحث </a:t>
            </a:r>
            <a:r>
              <a:rPr lang="ar-SA" sz="3200" dirty="0">
                <a:solidFill>
                  <a:prstClr val="black"/>
                </a:solidFill>
              </a:rPr>
              <a:t>على أساسه، وذلك يجنبه إضاعة الوقت والجهد والمال. غير </a:t>
            </a:r>
            <a:r>
              <a:rPr lang="ar-SA" sz="3200" dirty="0" smtClean="0">
                <a:solidFill>
                  <a:prstClr val="black"/>
                </a:solidFill>
              </a:rPr>
              <a:t>أن </a:t>
            </a:r>
            <a:r>
              <a:rPr lang="ar-SA" sz="3200" dirty="0">
                <a:solidFill>
                  <a:prstClr val="black"/>
                </a:solidFill>
              </a:rPr>
              <a:t>الباحث غير المدرب على طرق </a:t>
            </a:r>
            <a:r>
              <a:rPr lang="ar-SA" sz="3200" dirty="0" smtClean="0">
                <a:solidFill>
                  <a:prstClr val="black"/>
                </a:solidFill>
              </a:rPr>
              <a:t>البحث العلمي، </a:t>
            </a:r>
            <a:r>
              <a:rPr lang="ar-SA" sz="3200" dirty="0">
                <a:solidFill>
                  <a:prstClr val="black"/>
                </a:solidFill>
              </a:rPr>
              <a:t>ومن ثم ليس لديه قدره على الإلمام بجوانب موضوع الدراسة، قد يقع في محذورين مهمين من محاذير وضع الفرضيات العلمية وهما:</a:t>
            </a:r>
            <a:endParaRPr lang="en-US" sz="3200" dirty="0">
              <a:solidFill>
                <a:prstClr val="black"/>
              </a:solidFill>
            </a:endParaRPr>
          </a:p>
          <a:p>
            <a:r>
              <a:rPr lang="ar-SA" sz="3200" b="1" dirty="0" smtClean="0">
                <a:solidFill>
                  <a:srgbClr val="009900"/>
                </a:solidFill>
              </a:rPr>
              <a:t>//</a:t>
            </a:r>
            <a:r>
              <a:rPr lang="ar-SA" sz="3200" dirty="0" smtClean="0">
                <a:solidFill>
                  <a:prstClr val="black"/>
                </a:solidFill>
              </a:rPr>
              <a:t> أن </a:t>
            </a:r>
            <a:r>
              <a:rPr lang="ar-SA" sz="3200" dirty="0">
                <a:solidFill>
                  <a:prstClr val="black"/>
                </a:solidFill>
              </a:rPr>
              <a:t>تحديد وجهة النظر من البداية توجه إدراك الباحث وتفكيره في ناحية معينة، مع إهمال باقي النواحي الأخرى المحتملة.</a:t>
            </a:r>
            <a:endParaRPr lang="en-US" sz="3200" dirty="0">
              <a:solidFill>
                <a:prstClr val="black"/>
              </a:solidFill>
            </a:endParaRPr>
          </a:p>
          <a:p>
            <a:r>
              <a:rPr lang="ar-SA" sz="3200" b="1" dirty="0">
                <a:solidFill>
                  <a:srgbClr val="009900"/>
                </a:solidFill>
              </a:rPr>
              <a:t>// </a:t>
            </a:r>
            <a:r>
              <a:rPr lang="ar-SA" sz="3200" dirty="0" smtClean="0">
                <a:solidFill>
                  <a:prstClr val="black"/>
                </a:solidFill>
              </a:rPr>
              <a:t>أن </a:t>
            </a:r>
            <a:r>
              <a:rPr lang="ar-SA" sz="3200" dirty="0">
                <a:solidFill>
                  <a:prstClr val="black"/>
                </a:solidFill>
              </a:rPr>
              <a:t>الباحث </a:t>
            </a:r>
            <a:r>
              <a:rPr lang="ar-SA" sz="3200" dirty="0" smtClean="0">
                <a:solidFill>
                  <a:prstClr val="black"/>
                </a:solidFill>
              </a:rPr>
              <a:t>إذ </a:t>
            </a:r>
            <a:r>
              <a:rPr lang="ar-SA" sz="3200" dirty="0">
                <a:solidFill>
                  <a:prstClr val="black"/>
                </a:solidFill>
              </a:rPr>
              <a:t>يبتدأ بفرضية معينة، فليس من السهل عليه التخلي عنها بعد ذلك.</a:t>
            </a:r>
            <a:endParaRPr lang="en-US" sz="3200" dirty="0">
              <a:solidFill>
                <a:prstClr val="black"/>
              </a:solidFill>
            </a:endParaRPr>
          </a:p>
        </p:txBody>
      </p:sp>
      <p:sp>
        <p:nvSpPr>
          <p:cNvPr id="2" name="Title 1"/>
          <p:cNvSpPr>
            <a:spLocks noGrp="1"/>
          </p:cNvSpPr>
          <p:nvPr>
            <p:ph type="title" idx="4294967295"/>
          </p:nvPr>
        </p:nvSpPr>
        <p:spPr>
          <a:xfrm>
            <a:off x="0" y="76200"/>
            <a:ext cx="9753600" cy="563563"/>
          </a:xfrm>
        </p:spPr>
        <p:style>
          <a:lnRef idx="1">
            <a:schemeClr val="accent6"/>
          </a:lnRef>
          <a:fillRef idx="3">
            <a:schemeClr val="accent6"/>
          </a:fillRef>
          <a:effectRef idx="2">
            <a:schemeClr val="accent6"/>
          </a:effectRef>
          <a:fontRef idx="minor">
            <a:schemeClr val="lt1"/>
          </a:fontRef>
        </p:style>
        <p:txBody>
          <a:bodyPr/>
          <a:lstStyle/>
          <a:p>
            <a:pPr algn="ctr" rtl="1"/>
            <a:r>
              <a:rPr lang="ar-SA" sz="3000" b="1" spc="-150" dirty="0">
                <a:solidFill>
                  <a:srgbClr val="FF0000"/>
                </a:solidFill>
                <a:latin typeface="ae_AlMateen" pitchFamily="2" charset="-78"/>
                <a:cs typeface="ae_AlMateen" pitchFamily="2" charset="-78"/>
              </a:rPr>
              <a:t>الاختبارات </a:t>
            </a:r>
            <a:r>
              <a:rPr lang="ar-SA" sz="3000" b="1" spc="-150" dirty="0" smtClean="0">
                <a:solidFill>
                  <a:srgbClr val="FF0000"/>
                </a:solidFill>
                <a:latin typeface="ae_AlMateen" pitchFamily="2" charset="-78"/>
                <a:cs typeface="ae_AlMateen" pitchFamily="2" charset="-78"/>
              </a:rPr>
              <a:t>الإحصائية </a:t>
            </a:r>
            <a:endParaRPr lang="ar-EG" sz="3000" b="1" dirty="0">
              <a:solidFill>
                <a:srgbClr val="FF0000"/>
              </a:solidFill>
            </a:endParaRPr>
          </a:p>
        </p:txBody>
      </p:sp>
    </p:spTree>
    <p:extLst>
      <p:ext uri="{BB962C8B-B14F-4D97-AF65-F5344CB8AC3E}">
        <p14:creationId xmlns:p14="http://schemas.microsoft.com/office/powerpoint/2010/main" val="2666976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628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700" dirty="0" smtClean="0">
                <a:solidFill>
                  <a:prstClr val="black"/>
                </a:solidFill>
              </a:rPr>
              <a:t>مما سبق، نستنتج انه، ليست كل التصورات الأولية التي يضعها الباحثون ويعتقدون أنها تفسر ظواهرهم هي فرضيات علمية، إذ يشترط حتى يتحول التصور المبدئي إلى فرضية علمية أن يكون قابلاً لاختبار مدى الصدق والثبات، فإنها تتحول إلى تعميم يمكن الرجوع اليه لتفسير الظواهر المتشابهة، أما اذا اختبرت الفرضية ولم يثبت صدقها فيجب تركها والبحث عن فرضية بديلة يكون أمامها فرصة اكبر للنجاح.</a:t>
            </a:r>
          </a:p>
          <a:p>
            <a:pPr algn="just"/>
            <a:r>
              <a:rPr lang="ar-EG" sz="2700" dirty="0">
                <a:solidFill>
                  <a:prstClr val="black"/>
                </a:solidFill>
              </a:rPr>
              <a:t>ـ ونستطيع تعريف </a:t>
            </a:r>
            <a:r>
              <a:rPr lang="ar-EG" sz="2700" b="1" dirty="0">
                <a:solidFill>
                  <a:srgbClr val="FF0000"/>
                </a:solidFill>
              </a:rPr>
              <a:t>النظرية</a:t>
            </a:r>
            <a:r>
              <a:rPr lang="ar-EG" sz="2700" dirty="0">
                <a:solidFill>
                  <a:prstClr val="black"/>
                </a:solidFill>
              </a:rPr>
              <a:t> بأنها: كل مجموعة من فروض منسجمة فيما بينها, ثبتت صحتها عن طريق التدليل العقلي فهي لذلك" نظرية فلسفية ", أو عن طريق التجريب فهي" نظرية علمية ".</a:t>
            </a:r>
            <a:r>
              <a:rPr lang="ar-SA" sz="2700" dirty="0">
                <a:solidFill>
                  <a:prstClr val="black"/>
                </a:solidFill>
              </a:rPr>
              <a:t> </a:t>
            </a:r>
            <a:r>
              <a:rPr lang="ar-EG" sz="2700" dirty="0">
                <a:solidFill>
                  <a:prstClr val="black"/>
                </a:solidFill>
              </a:rPr>
              <a:t>فتختلف بذلك الفرضية عن النظرية, في الدرجة وليس في النوع.</a:t>
            </a:r>
            <a:r>
              <a:rPr lang="ar-SA" sz="2700" dirty="0">
                <a:solidFill>
                  <a:prstClr val="black"/>
                </a:solidFill>
              </a:rPr>
              <a:t> </a:t>
            </a:r>
            <a:r>
              <a:rPr lang="ar-EG" sz="2700" dirty="0">
                <a:solidFill>
                  <a:prstClr val="black"/>
                </a:solidFill>
              </a:rPr>
              <a:t>الفرضية تفسير وتخمين مؤقت وغير نهائي.</a:t>
            </a:r>
            <a:r>
              <a:rPr lang="ar-SA" sz="2700" dirty="0">
                <a:solidFill>
                  <a:prstClr val="black"/>
                </a:solidFill>
              </a:rPr>
              <a:t> </a:t>
            </a:r>
            <a:r>
              <a:rPr lang="ar-EG" sz="2700" b="1" dirty="0">
                <a:solidFill>
                  <a:srgbClr val="FF0000"/>
                </a:solidFill>
              </a:rPr>
              <a:t>والنظرية تفسير </a:t>
            </a:r>
            <a:r>
              <a:rPr lang="ar-EG" sz="2700" dirty="0">
                <a:solidFill>
                  <a:prstClr val="black"/>
                </a:solidFill>
              </a:rPr>
              <a:t>وتفسير ثابت ونهائي نسبيا.</a:t>
            </a:r>
            <a:r>
              <a:rPr lang="ar-SA" sz="2700" dirty="0">
                <a:solidFill>
                  <a:prstClr val="black"/>
                </a:solidFill>
              </a:rPr>
              <a:t> </a:t>
            </a:r>
            <a:r>
              <a:rPr lang="ar-EG" sz="2700" b="1" dirty="0">
                <a:solidFill>
                  <a:srgbClr val="FF0000"/>
                </a:solidFill>
              </a:rPr>
              <a:t>وأصل النظرية </a:t>
            </a:r>
            <a:r>
              <a:rPr lang="ar-EG" sz="2700" dirty="0">
                <a:solidFill>
                  <a:prstClr val="black"/>
                </a:solidFill>
              </a:rPr>
              <a:t>أنها فرضية أجريت عليها اختبارات وتجارب فأصبحت نظرية.</a:t>
            </a:r>
          </a:p>
          <a:p>
            <a:pPr algn="just"/>
            <a:r>
              <a:rPr lang="ar-EG" sz="2700" dirty="0">
                <a:solidFill>
                  <a:prstClr val="black"/>
                </a:solidFill>
              </a:rPr>
              <a:t>ـ </a:t>
            </a:r>
            <a:r>
              <a:rPr lang="ar-EG" sz="2700" dirty="0">
                <a:solidFill>
                  <a:srgbClr val="0070C0"/>
                </a:solidFill>
              </a:rPr>
              <a:t>أما القانون </a:t>
            </a:r>
            <a:r>
              <a:rPr lang="ar-EG" sz="2700" dirty="0">
                <a:solidFill>
                  <a:prstClr val="black"/>
                </a:solidFill>
              </a:rPr>
              <a:t>فهو النظام أو العلاقة الثابتة وغير المتحولة بين ظاهرتين أو أكثر</a:t>
            </a:r>
            <a:r>
              <a:rPr lang="ar-EG" sz="2700" dirty="0" smtClean="0">
                <a:solidFill>
                  <a:prstClr val="black"/>
                </a:solidFill>
              </a:rPr>
              <a:t>.</a:t>
            </a:r>
            <a:endParaRPr lang="ar-SA" sz="27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445259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40120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EG" sz="2800" dirty="0">
                <a:solidFill>
                  <a:srgbClr val="FF0000"/>
                </a:solidFill>
              </a:rPr>
              <a:t>ـ </a:t>
            </a:r>
            <a:r>
              <a:rPr lang="ar-EG" sz="2800" b="1" dirty="0">
                <a:solidFill>
                  <a:srgbClr val="FF0000"/>
                </a:solidFill>
              </a:rPr>
              <a:t>أما المفهوم فهو</a:t>
            </a:r>
            <a:r>
              <a:rPr lang="ar-EG" sz="2800" dirty="0">
                <a:solidFill>
                  <a:srgbClr val="FF0000"/>
                </a:solidFill>
              </a:rPr>
              <a:t>: </a:t>
            </a:r>
            <a:r>
              <a:rPr lang="ar-EG" sz="2800" dirty="0">
                <a:solidFill>
                  <a:prstClr val="black"/>
                </a:solidFill>
              </a:rPr>
              <a:t>مجموعة من الرموز والدلالات التي يستعين بها الفرد لتوصيل ما يريده من معاني إلى غيره من الناس, ويشترط في المفهوم ربطه بالتعريفات الأخرى المتصلة به, كما يشترط فيه الدقة والوضوح والعمومية.</a:t>
            </a:r>
          </a:p>
          <a:p>
            <a:pPr algn="just"/>
            <a:r>
              <a:rPr lang="ar-EG" sz="2800" dirty="0">
                <a:solidFill>
                  <a:prstClr val="black"/>
                </a:solidFill>
              </a:rPr>
              <a:t>أو نستطيع القول أنه: التمثل العقلي لطائفة من المحسوسات من ثنايا خواصها الرئيسة المشتركة, فنقول " إنسان" مثلا ونعني به كمفهوم التعبير العام المطلق عن كل حالات أو أفراد الحيوان المفكر الناطق, فهو انتقال من المحسوس إلى التجريد.</a:t>
            </a:r>
          </a:p>
          <a:p>
            <a:pPr algn="just"/>
            <a:r>
              <a:rPr lang="ar-EG" sz="2800" dirty="0">
                <a:solidFill>
                  <a:prstClr val="black"/>
                </a:solidFill>
              </a:rPr>
              <a:t>أما الإيديولوجية: في مجموعة النظريات والقيم والمفاهيم الدينية والاجتماعية والاقتصادية والقانونية العامة المتناسقة, المترابطة, المتكاملة والمتداخلة في تركيب وتكوين كيان عقائدي كلي وعام. وتستند إلى أسس ومفاهيم السمو والقداسة في سيادتها على المجتمع.</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513282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63231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EG" sz="2400" b="1" dirty="0">
                <a:solidFill>
                  <a:srgbClr val="FF0000"/>
                </a:solidFill>
              </a:rPr>
              <a:t>قيمة الفرضية وأهميتها العلمية:</a:t>
            </a:r>
          </a:p>
          <a:p>
            <a:pPr algn="just"/>
            <a:r>
              <a:rPr lang="ar-EG" sz="2400" dirty="0">
                <a:solidFill>
                  <a:prstClr val="black"/>
                </a:solidFill>
              </a:rPr>
              <a:t>تؤدي الفرضيات دورا هاما وحيويا في استخراج النظريات والقوانين والتفسيرات العلمية للظواهر, وهي تنبئ عن عقل خلاق وخيال مبدع وبعد نظر. كما تظهر أهميتها أيضا في تسلسل وربط عملية سير </a:t>
            </a:r>
            <a:r>
              <a:rPr lang="ar-EG" sz="2400" dirty="0">
                <a:solidFill>
                  <a:srgbClr val="FF0000"/>
                </a:solidFill>
              </a:rPr>
              <a:t>المنهج التجريبي </a:t>
            </a:r>
            <a:r>
              <a:rPr lang="ar-SA" sz="2400" dirty="0" smtClean="0">
                <a:solidFill>
                  <a:prstClr val="black"/>
                </a:solidFill>
              </a:rPr>
              <a:t>( أحد المناهج الأساسية في البحث العلمي) </a:t>
            </a:r>
            <a:r>
              <a:rPr lang="ar-EG" sz="2400" dirty="0" smtClean="0">
                <a:solidFill>
                  <a:prstClr val="black"/>
                </a:solidFill>
              </a:rPr>
              <a:t>من </a:t>
            </a:r>
            <a:r>
              <a:rPr lang="ar-EG" sz="2400" dirty="0">
                <a:solidFill>
                  <a:prstClr val="black"/>
                </a:solidFill>
              </a:rPr>
              <a:t>مرحلة الملاحظة العلمية, إلى مرحلة التجريب واستخراج القوانين, واستنباط النظريات العلمية.</a:t>
            </a:r>
            <a:r>
              <a:rPr lang="ar-SA" sz="2400" dirty="0">
                <a:solidFill>
                  <a:prstClr val="black"/>
                </a:solidFill>
              </a:rPr>
              <a:t> </a:t>
            </a:r>
            <a:r>
              <a:rPr lang="ar-EG" sz="2400" dirty="0">
                <a:solidFill>
                  <a:prstClr val="black"/>
                </a:solidFill>
              </a:rPr>
              <a:t>وقيمة الفرضيات لم يتعرف بها إلا في بداية القرن التاسع عشر, حيث عارض العلماء قبل ذلك وضع الفرضيات وحذروا منها, وهو ما فعله كل من </a:t>
            </a:r>
            <a:r>
              <a:rPr lang="ar-EG" sz="2400" dirty="0">
                <a:solidFill>
                  <a:srgbClr val="FF0000"/>
                </a:solidFill>
              </a:rPr>
              <a:t>كلود برنارد وبيكون</a:t>
            </a:r>
            <a:r>
              <a:rPr lang="ar-EG" sz="2400" dirty="0">
                <a:solidFill>
                  <a:prstClr val="black"/>
                </a:solidFill>
              </a:rPr>
              <a:t>.</a:t>
            </a:r>
          </a:p>
          <a:p>
            <a:pPr algn="just"/>
            <a:r>
              <a:rPr lang="ar-EG" sz="2400" b="1" dirty="0">
                <a:solidFill>
                  <a:srgbClr val="FF0000"/>
                </a:solidFill>
              </a:rPr>
              <a:t>شروط صحة الفرضيات العلمية:</a:t>
            </a:r>
          </a:p>
          <a:p>
            <a:pPr algn="just"/>
            <a:r>
              <a:rPr lang="ar-EG" sz="2400" dirty="0">
                <a:solidFill>
                  <a:prstClr val="black"/>
                </a:solidFill>
              </a:rPr>
              <a:t>ـ يجب أن تبدأ الفرضيات من ملاحظات علمية, أي تبدأ من وقائع محسوسة مشاهدة, وليس من تأثير الخيال الجامح, وهذا حتى تكون الفرضيات أكثر واقعية</a:t>
            </a:r>
            <a:r>
              <a:rPr lang="ar-SA" sz="2400" dirty="0">
                <a:solidFill>
                  <a:prstClr val="black"/>
                </a:solidFill>
              </a:rPr>
              <a:t>.</a:t>
            </a:r>
            <a:r>
              <a:rPr lang="ar-EG" sz="2400" dirty="0">
                <a:solidFill>
                  <a:prstClr val="black"/>
                </a:solidFill>
              </a:rPr>
              <a:t> </a:t>
            </a:r>
          </a:p>
          <a:p>
            <a:pPr algn="just"/>
            <a:r>
              <a:rPr lang="ar-EG" sz="2400" dirty="0">
                <a:solidFill>
                  <a:prstClr val="black"/>
                </a:solidFill>
              </a:rPr>
              <a:t>ـ يجب أن تكون الفرضيات قابلة للتجريب والاختبار والتحقق.</a:t>
            </a:r>
          </a:p>
          <a:p>
            <a:pPr algn="just"/>
            <a:r>
              <a:rPr lang="ar-EG" sz="2400" dirty="0">
                <a:solidFill>
                  <a:prstClr val="black"/>
                </a:solidFill>
              </a:rPr>
              <a:t>ـ يجب أن تكون خالية من التناقض للوقائع والظواهر المعروفة.</a:t>
            </a:r>
          </a:p>
          <a:p>
            <a:pPr algn="just"/>
            <a:r>
              <a:rPr lang="ar-EG" sz="2400" dirty="0">
                <a:solidFill>
                  <a:prstClr val="black"/>
                </a:solidFill>
              </a:rPr>
              <a:t>ـ يجب أن تكون شاملة ومترابطة, أي يجب أن تكون معتمدة على كل الجزئيات والخصوصيات المتوفرة, وعلى التناسق مع النظريات السابقة.</a:t>
            </a:r>
          </a:p>
          <a:p>
            <a:pPr algn="just"/>
            <a:r>
              <a:rPr lang="ar-EG" sz="2400" dirty="0">
                <a:solidFill>
                  <a:prstClr val="black"/>
                </a:solidFill>
              </a:rPr>
              <a:t>ـ يجب أن تكون الفرضيات متعددة ومتنوعة للواقعة الواحدة.</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501382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83209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800" dirty="0" smtClean="0">
                <a:solidFill>
                  <a:srgbClr val="0070C0"/>
                </a:solidFill>
              </a:rPr>
              <a:t>ويعلم الجغرافيين مثل غيرهم من الباحثين، أن اتخاذ القرار المناسب في قبول أو رفض الفرضية يعتمد على اختبارات الإحصائية التي يجريها الباحث، فالاختبارات الإحصائية تمكن الباحث من الحصول على قيمة اختبارية يحصل عليها من تطبيق اختبار معين، وهذه القيمة الاختبارية لابد من مقارنتها بحدود دنيا لقبول الغرض الإحصائي، وهذه الحدود الدنيا تعرف ( بالقيم الحرجة </a:t>
            </a:r>
            <a:r>
              <a:rPr lang="en-US" sz="2800" dirty="0" smtClean="0">
                <a:solidFill>
                  <a:srgbClr val="0070C0"/>
                </a:solidFill>
              </a:rPr>
              <a:t>Critical Values</a:t>
            </a:r>
            <a:r>
              <a:rPr lang="ar-SA" sz="2800" dirty="0" smtClean="0">
                <a:solidFill>
                  <a:srgbClr val="0070C0"/>
                </a:solidFill>
              </a:rPr>
              <a:t>) وهى التي تحدد منطقة الرفض، فاذا كانت النتيجة المتحصل عليها من الاختبار (القيمة المحسوبية) اكبر من القيمة الحرجة المرصودة في جداول خاصة بمعظم الفرضيات، فإننا نرفض الفرضية الصفرية أو فرضية العدم، ونقبل الفرضية البديلة والعكس بالعكس.</a:t>
            </a:r>
          </a:p>
          <a:p>
            <a:pPr algn="just"/>
            <a:r>
              <a:rPr lang="ar-SA" sz="2800" dirty="0" smtClean="0">
                <a:solidFill>
                  <a:srgbClr val="0070C0"/>
                </a:solidFill>
              </a:rPr>
              <a:t>وفيما يلى رسم تخطيطي لأنواع الاختبارات الإحصائية، وسنكتفى هنا بدراسة الاختبار الإحصائي مربع كأي</a:t>
            </a:r>
          </a:p>
          <a:p>
            <a:pPr algn="just"/>
            <a:endParaRPr lang="ar-EG" sz="28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573091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الاختبارات الإحصائية </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Diagram 5"/>
          <p:cNvGraphicFramePr/>
          <p:nvPr>
            <p:extLst>
              <p:ext uri="{D42A27DB-BD31-4B8C-83A1-F6EECF244321}">
                <p14:modId xmlns:p14="http://schemas.microsoft.com/office/powerpoint/2010/main" val="567122971"/>
              </p:ext>
            </p:extLst>
          </p:nvPr>
        </p:nvGraphicFramePr>
        <p:xfrm>
          <a:off x="0" y="639764"/>
          <a:ext cx="9906000" cy="6142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Straight Connector 8"/>
          <p:cNvCxnSpPr/>
          <p:nvPr/>
        </p:nvCxnSpPr>
        <p:spPr>
          <a:xfrm flipV="1">
            <a:off x="2514600" y="1371600"/>
            <a:ext cx="1143000" cy="330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6096000" y="4953000"/>
            <a:ext cx="1295400" cy="838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632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5243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200" b="1" dirty="0" smtClean="0">
                <a:solidFill>
                  <a:srgbClr val="0070C0"/>
                </a:solidFill>
                <a:effectLst>
                  <a:outerShdw blurRad="38100" dist="38100" dir="2700000" algn="tl">
                    <a:srgbClr val="000000">
                      <a:alpha val="43137"/>
                    </a:srgbClr>
                  </a:outerShdw>
                </a:effectLst>
              </a:rPr>
              <a:t>مربع كأي أو (</a:t>
            </a:r>
            <a:r>
              <a:rPr lang="en-US" sz="3200" b="1" dirty="0" smtClean="0">
                <a:solidFill>
                  <a:srgbClr val="0070C0"/>
                </a:solidFill>
                <a:effectLst>
                  <a:outerShdw blurRad="38100" dist="38100" dir="2700000" algn="tl">
                    <a:srgbClr val="000000">
                      <a:alpha val="43137"/>
                    </a:srgbClr>
                  </a:outerShdw>
                </a:effectLst>
              </a:rPr>
              <a:t>X</a:t>
            </a:r>
            <a:r>
              <a:rPr lang="en-US" sz="3200" b="1" baseline="30000" dirty="0" smtClean="0">
                <a:solidFill>
                  <a:srgbClr val="0070C0"/>
                </a:solidFill>
                <a:effectLst>
                  <a:outerShdw blurRad="38100" dist="38100" dir="2700000" algn="tl">
                    <a:srgbClr val="000000">
                      <a:alpha val="43137"/>
                    </a:srgbClr>
                  </a:outerShdw>
                </a:effectLst>
              </a:rPr>
              <a:t>2</a:t>
            </a:r>
            <a:r>
              <a:rPr lang="ar-SA" sz="3200" b="1" dirty="0" smtClean="0">
                <a:solidFill>
                  <a:srgbClr val="0070C0"/>
                </a:solidFill>
                <a:effectLst>
                  <a:outerShdw blurRad="38100" dist="38100" dir="2700000" algn="tl">
                    <a:srgbClr val="000000">
                      <a:alpha val="43137"/>
                    </a:srgbClr>
                  </a:outerShdw>
                </a:effectLst>
              </a:rPr>
              <a:t>) </a:t>
            </a:r>
            <a:r>
              <a:rPr lang="en-US" sz="3200" b="1" dirty="0" smtClean="0">
                <a:solidFill>
                  <a:srgbClr val="0070C0"/>
                </a:solidFill>
                <a:effectLst>
                  <a:outerShdw blurRad="38100" dist="38100" dir="2700000" algn="tl">
                    <a:srgbClr val="000000">
                      <a:alpha val="43137"/>
                    </a:srgbClr>
                  </a:outerShdw>
                </a:effectLst>
              </a:rPr>
              <a:t>Chi Square</a:t>
            </a:r>
            <a:r>
              <a:rPr lang="ar-SA" sz="3200" b="1" dirty="0" smtClean="0">
                <a:solidFill>
                  <a:srgbClr val="0070C0"/>
                </a:solidFill>
                <a:effectLst>
                  <a:outerShdw blurRad="38100" dist="38100" dir="2700000" algn="tl">
                    <a:srgbClr val="000000">
                      <a:alpha val="43137"/>
                    </a:srgbClr>
                  </a:outerShdw>
                </a:effectLst>
              </a:rPr>
              <a:t>.</a:t>
            </a:r>
          </a:p>
          <a:p>
            <a:pPr algn="just"/>
            <a:r>
              <a:rPr lang="ar-SA" sz="3200" dirty="0" smtClean="0">
                <a:solidFill>
                  <a:srgbClr val="0070C0"/>
                </a:solidFill>
                <a:effectLst>
                  <a:outerShdw blurRad="38100" dist="38100" dir="2700000" algn="tl" rotWithShape="0">
                    <a:srgbClr val="000000">
                      <a:alpha val="43137"/>
                    </a:srgbClr>
                  </a:outerShdw>
                </a:effectLst>
              </a:rPr>
              <a:t>إن اختبار مربع كاى هو احد الاختبارات غير البارامترية، وهو يستخدم للموازنة بين توزيع تكراري فعلى وأخر نظري، ومن المعلوم أن بيانات الاختبار هي بيانات نوعية تصنيفية تكون على شكل تكرارات.</a:t>
            </a:r>
            <a:endParaRPr lang="ar-SA" sz="3200" dirty="0">
              <a:solidFill>
                <a:srgbClr val="0070C0"/>
              </a:solidFill>
              <a:effectLst>
                <a:outerShdw blurRad="38100" dist="38100" dir="2700000" algn="tl" rotWithShape="0">
                  <a:srgbClr val="000000">
                    <a:alpha val="43137"/>
                  </a:srgbClr>
                </a:outerShdw>
              </a:effectLst>
            </a:endParaRPr>
          </a:p>
          <a:p>
            <a:pPr algn="just"/>
            <a:r>
              <a:rPr lang="ar-SA" sz="3200" dirty="0" smtClean="0">
                <a:solidFill>
                  <a:srgbClr val="0070C0"/>
                </a:solidFill>
                <a:effectLst>
                  <a:outerShdw blurRad="38100" dist="38100" dir="2700000" algn="tl">
                    <a:srgbClr val="000000">
                      <a:alpha val="43137"/>
                    </a:srgbClr>
                  </a:outerShdw>
                </a:effectLst>
              </a:rPr>
              <a:t>ويستخدم مربع كأي في الأصل لاختبار مدى الأهمية الإحصائية للنتائج، غير أنه يمكن استخدمه في قياس مدى التركز أو التبعثر في التوزيعات الجغرافية المختلفة.</a:t>
            </a:r>
          </a:p>
          <a:p>
            <a:pPr algn="just"/>
            <a:r>
              <a:rPr lang="ar-SA" sz="3200" dirty="0" smtClean="0">
                <a:solidFill>
                  <a:srgbClr val="0070C0"/>
                </a:solidFill>
                <a:effectLst>
                  <a:outerShdw blurRad="38100" dist="38100" dir="2700000" algn="tl" rotWithShape="0">
                    <a:srgbClr val="000000">
                      <a:alpha val="43137"/>
                    </a:srgbClr>
                  </a:outerShdw>
                </a:effectLst>
              </a:rPr>
              <a:t>ويستعمل الاختبار لقياس التطابق بين التوزيع الحقيقي لقيم الظاهرة المدروسة والتوزيع المتوقع لها، وذلك من خلال استخدام الصيغ والمعادلات الرياضية.</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a:t>
            </a:r>
            <a:r>
              <a:rPr lang="ar-SA" sz="2800" b="1" dirty="0" smtClean="0">
                <a:solidFill>
                  <a:schemeClr val="tx1"/>
                </a:solidFill>
              </a:rPr>
              <a:t>كاي أو </a:t>
            </a:r>
            <a:r>
              <a:rPr lang="ar-SA" sz="2800" b="1" dirty="0">
                <a:solidFill>
                  <a:schemeClr val="tx1"/>
                </a:solidFill>
              </a:rPr>
              <a:t>(</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697645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016758"/>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200" dirty="0" smtClean="0">
                <a:solidFill>
                  <a:srgbClr val="E8B7B7">
                    <a:lumMod val="25000"/>
                  </a:srgbClr>
                </a:solidFill>
              </a:rPr>
              <a:t>وتتسع استخدامات تحليل مربع كأي، لأنها تشمل اختبار العلاقات بين البيانات الإحصائية الاسمية </a:t>
            </a:r>
            <a:r>
              <a:rPr lang="en-US" sz="3200" dirty="0" smtClean="0">
                <a:solidFill>
                  <a:srgbClr val="E8B7B7">
                    <a:lumMod val="25000"/>
                  </a:srgbClr>
                </a:solidFill>
              </a:rPr>
              <a:t>Nominal Data</a:t>
            </a:r>
            <a:r>
              <a:rPr lang="ar-SA" sz="3200" dirty="0" smtClean="0">
                <a:solidFill>
                  <a:srgbClr val="E8B7B7">
                    <a:lumMod val="25000"/>
                  </a:srgbClr>
                </a:solidFill>
              </a:rPr>
              <a:t>، مثل صفة التدخين، أو الأمية، أو المرض، حيث لا يشترط مربع كأي البيانات الفئوية أو البيانات النسبية، ومن ثم يكثر استعماله في الدراسات التي تستخدم استمارات الاستبيان التي يطلق عليها </a:t>
            </a:r>
            <a:r>
              <a:rPr lang="en-US" sz="3200" dirty="0" smtClean="0">
                <a:solidFill>
                  <a:srgbClr val="E8B7B7">
                    <a:lumMod val="25000"/>
                  </a:srgbClr>
                </a:solidFill>
              </a:rPr>
              <a:t>dummy Variables</a:t>
            </a:r>
            <a:r>
              <a:rPr lang="ar-SA" sz="3200" dirty="0" smtClean="0">
                <a:solidFill>
                  <a:srgbClr val="E8B7B7">
                    <a:lumMod val="25000"/>
                  </a:srgbClr>
                </a:solidFill>
              </a:rPr>
              <a:t>.</a:t>
            </a:r>
          </a:p>
          <a:p>
            <a:pPr algn="just"/>
            <a:r>
              <a:rPr lang="ar-SA" sz="3200" b="1" dirty="0" smtClean="0">
                <a:solidFill>
                  <a:srgbClr val="FF0000"/>
                </a:solidFill>
              </a:rPr>
              <a:t>ويمكن إجمال أهداف هذا التحليل الإحصائي فيما يلى:</a:t>
            </a:r>
          </a:p>
          <a:p>
            <a:pPr algn="just"/>
            <a:r>
              <a:rPr lang="ar-SA" sz="3200" dirty="0" smtClean="0">
                <a:solidFill>
                  <a:srgbClr val="E8B7B7">
                    <a:lumMod val="25000"/>
                  </a:srgbClr>
                </a:solidFill>
              </a:rPr>
              <a:t>1- الحكم على مدى ملاءمة النموذج النظري للتوزيع الفعلي للبيانات.</a:t>
            </a:r>
          </a:p>
          <a:p>
            <a:pPr algn="just"/>
            <a:r>
              <a:rPr lang="ar-SA" sz="3200" dirty="0" smtClean="0">
                <a:solidFill>
                  <a:srgbClr val="E8B7B7">
                    <a:lumMod val="25000"/>
                  </a:srgbClr>
                </a:solidFill>
              </a:rPr>
              <a:t>2- تحديد مدى انحراف التكرارات الفعلية من التكرارات النظرية.</a:t>
            </a:r>
          </a:p>
          <a:p>
            <a:pPr algn="just"/>
            <a:r>
              <a:rPr lang="ar-SA" sz="3200" dirty="0" smtClean="0">
                <a:solidFill>
                  <a:srgbClr val="E8B7B7">
                    <a:lumMod val="25000"/>
                  </a:srgbClr>
                </a:solidFill>
              </a:rPr>
              <a:t>3- تحديد دلالة العلاقة بين مجموعتين أو اكثر من البيانات، استنادا إلى معرفة صفات معينة بينهما، وهو ما يعرف بالتصنيف الثنائي.</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a:t>
            </a:r>
            <a:r>
              <a:rPr lang="ar-SA" sz="2800" b="1" dirty="0" smtClean="0">
                <a:solidFill>
                  <a:schemeClr val="tx1"/>
                </a:solidFill>
              </a:rPr>
              <a:t>كاي أو </a:t>
            </a:r>
            <a:r>
              <a:rPr lang="ar-SA" sz="2800" b="1" dirty="0">
                <a:solidFill>
                  <a:schemeClr val="tx1"/>
                </a:solidFill>
              </a:rPr>
              <a:t>(</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1613643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59356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250" dirty="0" smtClean="0">
                <a:solidFill>
                  <a:srgbClr val="E8B7B7">
                    <a:lumMod val="25000"/>
                  </a:srgbClr>
                </a:solidFill>
              </a:rPr>
              <a:t>مثال: لدينا عينة من 100 شخص، من عمال احد المصانع، ووجهنا اليهم السؤال فيما اذا كانوا يدخنون أم لا؟ وكانت النتيجة كما هي موجودة بالجدول التالي.</a:t>
            </a:r>
          </a:p>
          <a:p>
            <a:pPr algn="just"/>
            <a:endParaRPr lang="ar-SA" sz="2250" dirty="0" smtClean="0">
              <a:solidFill>
                <a:srgbClr val="E8B7B7">
                  <a:lumMod val="25000"/>
                </a:srgbClr>
              </a:solidFill>
            </a:endParaRPr>
          </a:p>
          <a:p>
            <a:pPr algn="just"/>
            <a:r>
              <a:rPr lang="ar-SA" sz="2250" dirty="0" smtClean="0">
                <a:solidFill>
                  <a:srgbClr val="E8B7B7">
                    <a:lumMod val="25000"/>
                  </a:srgbClr>
                </a:solidFill>
              </a:rPr>
              <a:t>واذا ما سألناهم عن الحالة التعليمية، </a:t>
            </a:r>
          </a:p>
          <a:p>
            <a:pPr algn="just"/>
            <a:r>
              <a:rPr lang="ar-SA" sz="2250" dirty="0" smtClean="0">
                <a:solidFill>
                  <a:srgbClr val="E8B7B7">
                    <a:lumMod val="25000"/>
                  </a:srgbClr>
                </a:solidFill>
              </a:rPr>
              <a:t> فبسؤالهم وجدنا إجاباتهم تتلخص في الجدول التالي: </a:t>
            </a: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smtClean="0">
              <a:solidFill>
                <a:srgbClr val="E8B7B7">
                  <a:lumMod val="25000"/>
                </a:srgbClr>
              </a:solidFill>
            </a:endParaRPr>
          </a:p>
          <a:p>
            <a:pPr algn="just"/>
            <a:r>
              <a:rPr lang="ar-SA" sz="2250" dirty="0" smtClean="0">
                <a:solidFill>
                  <a:srgbClr val="E8B7B7">
                    <a:lumMod val="25000"/>
                  </a:srgbClr>
                </a:solidFill>
              </a:rPr>
              <a:t>واذا ما ربطنا بين التعليم والتدخين، وجدنا الإجابات تتلخص في الجدول التالي:</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كاي أو (</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60302900"/>
              </p:ext>
            </p:extLst>
          </p:nvPr>
        </p:nvGraphicFramePr>
        <p:xfrm>
          <a:off x="685800" y="1219200"/>
          <a:ext cx="3415553" cy="1889760"/>
        </p:xfrm>
        <a:graphic>
          <a:graphicData uri="http://schemas.openxmlformats.org/drawingml/2006/table">
            <a:tbl>
              <a:tblPr rtl="1" firstRow="1" bandRow="1">
                <a:tableStyleId>{93296810-A885-4BE3-A3E7-6D5BEEA58F35}</a:tableStyleId>
              </a:tblPr>
              <a:tblGrid>
                <a:gridCol w="1447801"/>
                <a:gridCol w="1967752"/>
              </a:tblGrid>
              <a:tr h="370840">
                <a:tc>
                  <a:txBody>
                    <a:bodyPr/>
                    <a:lstStyle/>
                    <a:p>
                      <a:pPr algn="ctr" rtl="1"/>
                      <a:r>
                        <a:rPr lang="ar-SA" sz="2500" b="1" dirty="0" smtClean="0">
                          <a:solidFill>
                            <a:schemeClr val="tx1"/>
                          </a:solidFill>
                        </a:rPr>
                        <a:t>الصفة</a:t>
                      </a:r>
                      <a:endParaRPr lang="ar-EG" sz="2500" b="1" dirty="0">
                        <a:solidFill>
                          <a:schemeClr val="tx1"/>
                        </a:solidFill>
                      </a:endParaRPr>
                    </a:p>
                  </a:txBody>
                  <a:tcPr/>
                </a:tc>
                <a:tc>
                  <a:txBody>
                    <a:bodyPr/>
                    <a:lstStyle/>
                    <a:p>
                      <a:pPr algn="ctr" rtl="1"/>
                      <a:r>
                        <a:rPr lang="ar-SA" sz="2500" b="1" dirty="0" smtClean="0">
                          <a:solidFill>
                            <a:schemeClr val="tx1"/>
                          </a:solidFill>
                        </a:rPr>
                        <a:t>العدد الفعلي</a:t>
                      </a:r>
                      <a:endParaRPr lang="ar-EG" sz="2500" b="1" dirty="0">
                        <a:solidFill>
                          <a:schemeClr val="tx1"/>
                        </a:solidFill>
                      </a:endParaRPr>
                    </a:p>
                  </a:txBody>
                  <a:tcPr/>
                </a:tc>
              </a:tr>
              <a:tr h="370840">
                <a:tc>
                  <a:txBody>
                    <a:bodyPr/>
                    <a:lstStyle/>
                    <a:p>
                      <a:pPr algn="ctr" rtl="1"/>
                      <a:r>
                        <a:rPr lang="ar-SA" sz="2500" b="1" dirty="0" smtClean="0">
                          <a:solidFill>
                            <a:schemeClr val="tx1"/>
                          </a:solidFill>
                        </a:rPr>
                        <a:t>يدخن</a:t>
                      </a:r>
                      <a:endParaRPr lang="ar-EG" sz="2500" b="1" dirty="0">
                        <a:solidFill>
                          <a:schemeClr val="tx1"/>
                        </a:solidFill>
                      </a:endParaRPr>
                    </a:p>
                  </a:txBody>
                  <a:tcPr/>
                </a:tc>
                <a:tc>
                  <a:txBody>
                    <a:bodyPr/>
                    <a:lstStyle/>
                    <a:p>
                      <a:pPr algn="ctr" rtl="1"/>
                      <a:r>
                        <a:rPr lang="ar-SA" sz="2500" b="1" dirty="0" smtClean="0">
                          <a:solidFill>
                            <a:schemeClr val="tx1"/>
                          </a:solidFill>
                        </a:rPr>
                        <a:t>41</a:t>
                      </a:r>
                      <a:endParaRPr lang="ar-EG" sz="2500" b="1" dirty="0">
                        <a:solidFill>
                          <a:schemeClr val="tx1"/>
                        </a:solidFill>
                      </a:endParaRPr>
                    </a:p>
                  </a:txBody>
                  <a:tcPr/>
                </a:tc>
              </a:tr>
              <a:tr h="370840">
                <a:tc>
                  <a:txBody>
                    <a:bodyPr/>
                    <a:lstStyle/>
                    <a:p>
                      <a:pPr algn="ctr" rtl="1"/>
                      <a:r>
                        <a:rPr lang="ar-SA" sz="2500" b="1" dirty="0" smtClean="0">
                          <a:solidFill>
                            <a:schemeClr val="tx1"/>
                          </a:solidFill>
                        </a:rPr>
                        <a:t>لا يدخن</a:t>
                      </a:r>
                      <a:endParaRPr lang="ar-EG" sz="2500" b="1" dirty="0">
                        <a:solidFill>
                          <a:schemeClr val="tx1"/>
                        </a:solidFill>
                      </a:endParaRPr>
                    </a:p>
                  </a:txBody>
                  <a:tcPr/>
                </a:tc>
                <a:tc>
                  <a:txBody>
                    <a:bodyPr/>
                    <a:lstStyle/>
                    <a:p>
                      <a:pPr algn="ctr" rtl="1"/>
                      <a:r>
                        <a:rPr lang="ar-SA" sz="2500" b="1" dirty="0" smtClean="0">
                          <a:solidFill>
                            <a:schemeClr val="tx1"/>
                          </a:solidFill>
                        </a:rPr>
                        <a:t>59</a:t>
                      </a:r>
                      <a:endParaRPr lang="ar-EG" sz="2500" b="1" dirty="0">
                        <a:solidFill>
                          <a:schemeClr val="tx1"/>
                        </a:solidFill>
                      </a:endParaRPr>
                    </a:p>
                  </a:txBody>
                  <a:tcPr/>
                </a:tc>
              </a:tr>
              <a:tr h="370840">
                <a:tc>
                  <a:txBody>
                    <a:bodyPr/>
                    <a:lstStyle/>
                    <a:p>
                      <a:pPr algn="ctr" rtl="1"/>
                      <a:r>
                        <a:rPr lang="ar-SA" sz="2500" b="1" dirty="0" smtClean="0">
                          <a:solidFill>
                            <a:srgbClr val="C00000"/>
                          </a:solidFill>
                        </a:rPr>
                        <a:t>الإجمالي</a:t>
                      </a:r>
                      <a:endParaRPr lang="ar-EG" sz="2500" b="1" dirty="0">
                        <a:solidFill>
                          <a:srgbClr val="C00000"/>
                        </a:solidFill>
                      </a:endParaRPr>
                    </a:p>
                  </a:txBody>
                  <a:tcPr/>
                </a:tc>
                <a:tc>
                  <a:txBody>
                    <a:bodyPr/>
                    <a:lstStyle/>
                    <a:p>
                      <a:pPr algn="ctr" rtl="1"/>
                      <a:r>
                        <a:rPr lang="ar-SA" sz="2500" b="1" dirty="0" smtClean="0">
                          <a:solidFill>
                            <a:srgbClr val="C00000"/>
                          </a:solidFill>
                        </a:rPr>
                        <a:t>100</a:t>
                      </a:r>
                      <a:endParaRPr lang="ar-EG" sz="2500" b="1" dirty="0">
                        <a:solidFill>
                          <a:srgbClr val="C00000"/>
                        </a:solidFill>
                      </a:endParaRPr>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371710246"/>
              </p:ext>
            </p:extLst>
          </p:nvPr>
        </p:nvGraphicFramePr>
        <p:xfrm>
          <a:off x="5257800" y="2743200"/>
          <a:ext cx="3654612" cy="1889760"/>
        </p:xfrm>
        <a:graphic>
          <a:graphicData uri="http://schemas.openxmlformats.org/drawingml/2006/table">
            <a:tbl>
              <a:tblPr rtl="1" firstRow="1" bandRow="1">
                <a:tableStyleId>{7DF18680-E054-41AD-8BC1-D1AEF772440D}</a:tableStyleId>
              </a:tblPr>
              <a:tblGrid>
                <a:gridCol w="1745130"/>
                <a:gridCol w="1909482"/>
              </a:tblGrid>
              <a:tr h="370840">
                <a:tc>
                  <a:txBody>
                    <a:bodyPr/>
                    <a:lstStyle/>
                    <a:p>
                      <a:pPr algn="ctr" rtl="1"/>
                      <a:r>
                        <a:rPr lang="ar-SA" sz="2500" b="1" dirty="0" smtClean="0">
                          <a:solidFill>
                            <a:schemeClr val="tx1"/>
                          </a:solidFill>
                        </a:rPr>
                        <a:t>الصفة</a:t>
                      </a:r>
                      <a:endParaRPr lang="ar-EG" sz="2500" b="1" dirty="0">
                        <a:solidFill>
                          <a:schemeClr val="tx1"/>
                        </a:solidFill>
                      </a:endParaRPr>
                    </a:p>
                  </a:txBody>
                  <a:tcPr/>
                </a:tc>
                <a:tc>
                  <a:txBody>
                    <a:bodyPr/>
                    <a:lstStyle/>
                    <a:p>
                      <a:pPr algn="ctr" rtl="1"/>
                      <a:r>
                        <a:rPr lang="ar-SA" sz="2500" b="1" dirty="0" smtClean="0">
                          <a:solidFill>
                            <a:schemeClr val="tx1"/>
                          </a:solidFill>
                        </a:rPr>
                        <a:t>العدد الفعلي</a:t>
                      </a:r>
                      <a:endParaRPr lang="ar-EG" sz="2500" b="1" dirty="0">
                        <a:solidFill>
                          <a:schemeClr val="tx1"/>
                        </a:solidFill>
                      </a:endParaRPr>
                    </a:p>
                  </a:txBody>
                  <a:tcPr/>
                </a:tc>
              </a:tr>
              <a:tr h="370840">
                <a:tc>
                  <a:txBody>
                    <a:bodyPr/>
                    <a:lstStyle/>
                    <a:p>
                      <a:pPr algn="ctr" rtl="1"/>
                      <a:r>
                        <a:rPr lang="ar-SA" sz="2500" b="1" dirty="0" smtClean="0">
                          <a:solidFill>
                            <a:schemeClr val="tx1"/>
                          </a:solidFill>
                        </a:rPr>
                        <a:t>متعلم</a:t>
                      </a:r>
                      <a:endParaRPr lang="ar-EG" sz="2500" b="1" dirty="0">
                        <a:solidFill>
                          <a:schemeClr val="tx1"/>
                        </a:solidFill>
                      </a:endParaRPr>
                    </a:p>
                  </a:txBody>
                  <a:tcPr/>
                </a:tc>
                <a:tc>
                  <a:txBody>
                    <a:bodyPr/>
                    <a:lstStyle/>
                    <a:p>
                      <a:pPr algn="ctr" rtl="1"/>
                      <a:r>
                        <a:rPr lang="ar-SA" sz="2500" b="1" dirty="0" smtClean="0">
                          <a:solidFill>
                            <a:schemeClr val="tx1"/>
                          </a:solidFill>
                        </a:rPr>
                        <a:t>70</a:t>
                      </a:r>
                      <a:endParaRPr lang="ar-EG" sz="2500" b="1" dirty="0">
                        <a:solidFill>
                          <a:schemeClr val="tx1"/>
                        </a:solidFill>
                      </a:endParaRPr>
                    </a:p>
                  </a:txBody>
                  <a:tcPr/>
                </a:tc>
              </a:tr>
              <a:tr h="370840">
                <a:tc>
                  <a:txBody>
                    <a:bodyPr/>
                    <a:lstStyle/>
                    <a:p>
                      <a:pPr algn="ctr" rtl="1"/>
                      <a:r>
                        <a:rPr lang="ar-SA" sz="2500" b="1" dirty="0" smtClean="0">
                          <a:solidFill>
                            <a:schemeClr val="tx1"/>
                          </a:solidFill>
                        </a:rPr>
                        <a:t>غير متعلم</a:t>
                      </a:r>
                      <a:endParaRPr lang="ar-EG" sz="2500" b="1" dirty="0">
                        <a:solidFill>
                          <a:schemeClr val="tx1"/>
                        </a:solidFill>
                      </a:endParaRPr>
                    </a:p>
                  </a:txBody>
                  <a:tcPr/>
                </a:tc>
                <a:tc>
                  <a:txBody>
                    <a:bodyPr/>
                    <a:lstStyle/>
                    <a:p>
                      <a:pPr algn="ctr" rtl="1"/>
                      <a:r>
                        <a:rPr lang="ar-SA" sz="2500" b="1" dirty="0" smtClean="0">
                          <a:solidFill>
                            <a:schemeClr val="tx1"/>
                          </a:solidFill>
                        </a:rPr>
                        <a:t>30</a:t>
                      </a:r>
                      <a:endParaRPr lang="ar-EG" sz="2500" b="1" dirty="0">
                        <a:solidFill>
                          <a:schemeClr val="tx1"/>
                        </a:solidFill>
                      </a:endParaRPr>
                    </a:p>
                  </a:txBody>
                  <a:tcPr/>
                </a:tc>
              </a:tr>
              <a:tr h="370840">
                <a:tc>
                  <a:txBody>
                    <a:bodyPr/>
                    <a:lstStyle/>
                    <a:p>
                      <a:pPr algn="ctr" rtl="1"/>
                      <a:r>
                        <a:rPr lang="ar-SA" sz="2500" b="1" dirty="0" smtClean="0">
                          <a:solidFill>
                            <a:srgbClr val="C00000"/>
                          </a:solidFill>
                        </a:rPr>
                        <a:t>الإجمالي</a:t>
                      </a:r>
                      <a:endParaRPr lang="ar-EG" sz="2500" b="1" dirty="0">
                        <a:solidFill>
                          <a:srgbClr val="C00000"/>
                        </a:solidFill>
                      </a:endParaRPr>
                    </a:p>
                  </a:txBody>
                  <a:tcPr/>
                </a:tc>
                <a:tc>
                  <a:txBody>
                    <a:bodyPr/>
                    <a:lstStyle/>
                    <a:p>
                      <a:pPr algn="ctr" rtl="1"/>
                      <a:r>
                        <a:rPr lang="ar-SA" sz="2500" b="1" dirty="0" smtClean="0">
                          <a:solidFill>
                            <a:srgbClr val="C00000"/>
                          </a:solidFill>
                        </a:rPr>
                        <a:t>100</a:t>
                      </a:r>
                      <a:endParaRPr lang="ar-EG" sz="2500" b="1" dirty="0">
                        <a:solidFill>
                          <a:srgbClr val="C00000"/>
                        </a:solidFill>
                      </a:endParaRPr>
                    </a:p>
                  </a:txBody>
                  <a:tcPr/>
                </a:tc>
              </a:tr>
            </a:tbl>
          </a:graphicData>
        </a:graphic>
      </p:graphicFrame>
    </p:spTree>
    <p:extLst>
      <p:ext uri="{BB962C8B-B14F-4D97-AF65-F5344CB8AC3E}">
        <p14:creationId xmlns:p14="http://schemas.microsoft.com/office/powerpoint/2010/main" val="1567140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47132"/>
            <a:ext cx="9906000" cy="504753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endParaRPr lang="ar-SA" sz="2250" dirty="0" smtClean="0">
              <a:solidFill>
                <a:srgbClr val="E8B7B7">
                  <a:lumMod val="25000"/>
                </a:srgbClr>
              </a:solidFill>
            </a:endParaRP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endParaRPr lang="ar-SA" sz="2250" dirty="0">
              <a:solidFill>
                <a:srgbClr val="E8B7B7">
                  <a:lumMod val="25000"/>
                </a:srgbClr>
              </a:solidFill>
            </a:endParaRPr>
          </a:p>
          <a:p>
            <a:pPr algn="just"/>
            <a:endParaRPr lang="ar-SA" sz="2250" dirty="0" smtClean="0">
              <a:solidFill>
                <a:srgbClr val="E8B7B7">
                  <a:lumMod val="25000"/>
                </a:srgbClr>
              </a:solidFill>
            </a:endParaRPr>
          </a:p>
          <a:p>
            <a:pPr algn="just"/>
            <a:r>
              <a:rPr lang="ar-SA" sz="2250" dirty="0" smtClean="0">
                <a:solidFill>
                  <a:srgbClr val="E8B7B7">
                    <a:lumMod val="25000"/>
                  </a:srgbClr>
                </a:solidFill>
              </a:rPr>
              <a:t> 1- يتم حساب قيمة مربع كأي من خلال المعادلة التالية.</a:t>
            </a:r>
          </a:p>
          <a:p>
            <a:pPr algn="ctr"/>
            <a:r>
              <a:rPr lang="ar-SA" sz="3200" b="1" dirty="0">
                <a:solidFill>
                  <a:schemeClr val="tx1"/>
                </a:solidFill>
              </a:rPr>
              <a:t>مربع </a:t>
            </a:r>
            <a:r>
              <a:rPr lang="ar-SA" sz="3200" b="1" dirty="0" smtClean="0">
                <a:solidFill>
                  <a:schemeClr val="tx1"/>
                </a:solidFill>
              </a:rPr>
              <a:t>كأي أو </a:t>
            </a:r>
            <a:r>
              <a:rPr lang="ar-SA" sz="3200" b="1" dirty="0">
                <a:solidFill>
                  <a:schemeClr val="tx1"/>
                </a:solidFill>
              </a:rPr>
              <a:t>(</a:t>
            </a:r>
            <a:r>
              <a:rPr lang="en-US" sz="3200" b="1" dirty="0">
                <a:solidFill>
                  <a:schemeClr val="tx1"/>
                </a:solidFill>
              </a:rPr>
              <a:t>X</a:t>
            </a:r>
            <a:r>
              <a:rPr lang="en-US" sz="3200" b="1" baseline="30000" dirty="0">
                <a:solidFill>
                  <a:schemeClr val="tx1"/>
                </a:solidFill>
              </a:rPr>
              <a:t>2</a:t>
            </a:r>
            <a:r>
              <a:rPr lang="ar-SA" sz="3200" b="1" dirty="0">
                <a:solidFill>
                  <a:schemeClr val="tx1"/>
                </a:solidFill>
              </a:rPr>
              <a:t>) </a:t>
            </a:r>
            <a:r>
              <a:rPr lang="en-US" sz="3200" b="1" dirty="0">
                <a:solidFill>
                  <a:schemeClr val="tx1"/>
                </a:solidFill>
              </a:rPr>
              <a:t>Chi </a:t>
            </a:r>
            <a:r>
              <a:rPr lang="en-US" sz="3200" b="1" dirty="0" smtClean="0">
                <a:solidFill>
                  <a:schemeClr val="tx1"/>
                </a:solidFill>
              </a:rPr>
              <a:t>Square</a:t>
            </a:r>
            <a:r>
              <a:rPr lang="ar-SA" sz="3200" b="1" dirty="0" smtClean="0">
                <a:solidFill>
                  <a:schemeClr val="tx1"/>
                </a:solidFill>
              </a:rPr>
              <a:t> = ( مجـ ( أ – ب )</a:t>
            </a:r>
            <a:r>
              <a:rPr lang="ar-SA" sz="3200" b="1" baseline="30000" dirty="0" smtClean="0">
                <a:solidFill>
                  <a:schemeClr val="tx1"/>
                </a:solidFill>
              </a:rPr>
              <a:t>2 </a:t>
            </a:r>
            <a:r>
              <a:rPr lang="ar-SA" sz="3200" b="1" dirty="0" smtClean="0">
                <a:solidFill>
                  <a:schemeClr val="tx1"/>
                </a:solidFill>
              </a:rPr>
              <a:t>/ ب</a:t>
            </a:r>
            <a:endParaRPr lang="ar-SA" sz="2800" dirty="0">
              <a:solidFill>
                <a:srgbClr val="E8B7B7">
                  <a:lumMod val="25000"/>
                </a:srgbClr>
              </a:solidFill>
            </a:endParaRPr>
          </a:p>
          <a:p>
            <a:pPr algn="just"/>
            <a:endParaRPr lang="ar-SA" sz="500" dirty="0" smtClean="0">
              <a:solidFill>
                <a:srgbClr val="E8B7B7">
                  <a:lumMod val="25000"/>
                </a:srgbClr>
              </a:solidFill>
            </a:endParaRPr>
          </a:p>
          <a:p>
            <a:pPr algn="just"/>
            <a:r>
              <a:rPr lang="ar-SA" sz="2000" dirty="0" smtClean="0">
                <a:solidFill>
                  <a:srgbClr val="E8B7B7">
                    <a:lumMod val="25000"/>
                  </a:srgbClr>
                </a:solidFill>
              </a:rPr>
              <a:t>حيث: </a:t>
            </a:r>
            <a:r>
              <a:rPr lang="ar-SA" sz="2000" b="1" dirty="0">
                <a:solidFill>
                  <a:schemeClr val="tx1"/>
                </a:solidFill>
              </a:rPr>
              <a:t>(</a:t>
            </a:r>
            <a:r>
              <a:rPr lang="en-US" sz="2000" b="1" dirty="0">
                <a:solidFill>
                  <a:schemeClr val="tx1"/>
                </a:solidFill>
              </a:rPr>
              <a:t>X</a:t>
            </a:r>
            <a:r>
              <a:rPr lang="en-US" sz="2000" b="1" baseline="30000" dirty="0">
                <a:solidFill>
                  <a:schemeClr val="tx1"/>
                </a:solidFill>
              </a:rPr>
              <a:t>2</a:t>
            </a:r>
            <a:r>
              <a:rPr lang="ar-SA" sz="2000" b="1" dirty="0">
                <a:solidFill>
                  <a:schemeClr val="tx1"/>
                </a:solidFill>
              </a:rPr>
              <a:t>) مربع </a:t>
            </a:r>
            <a:r>
              <a:rPr lang="ar-SA" sz="2000" b="1" dirty="0" smtClean="0">
                <a:solidFill>
                  <a:schemeClr val="tx1"/>
                </a:solidFill>
              </a:rPr>
              <a:t>كأي.                                  مجـ = مجموع القيم</a:t>
            </a:r>
          </a:p>
          <a:p>
            <a:pPr marL="457200" indent="-457200" algn="just">
              <a:buAutoNum type="arabic1Minus"/>
            </a:pPr>
            <a:r>
              <a:rPr lang="ar-SA" sz="2000" b="1" dirty="0" smtClean="0">
                <a:solidFill>
                  <a:schemeClr val="tx1"/>
                </a:solidFill>
              </a:rPr>
              <a:t>التكرار الحقيقي أو العدد الفعلي لقيم الظاهرة المدروسة.</a:t>
            </a:r>
          </a:p>
          <a:p>
            <a:pPr algn="just"/>
            <a:r>
              <a:rPr lang="ar-SA" sz="2000" b="1" dirty="0" smtClean="0">
                <a:solidFill>
                  <a:schemeClr val="tx1"/>
                </a:solidFill>
              </a:rPr>
              <a:t>ب- التكرار المتوقع أو العدد النظري  المتوقع لقيمة هذه الظاهرة المدروسة.</a:t>
            </a:r>
            <a:endParaRPr lang="ar-SA" sz="2000" dirty="0" smtClean="0">
              <a:solidFill>
                <a:srgbClr val="E8B7B7">
                  <a:lumMod val="25000"/>
                </a:srgbClr>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كاي أو (</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82848236"/>
              </p:ext>
            </p:extLst>
          </p:nvPr>
        </p:nvGraphicFramePr>
        <p:xfrm>
          <a:off x="1174376" y="914400"/>
          <a:ext cx="8045824" cy="2880360"/>
        </p:xfrm>
        <a:graphic>
          <a:graphicData uri="http://schemas.openxmlformats.org/drawingml/2006/table">
            <a:tbl>
              <a:tblPr rtl="1" firstRow="1" bandRow="1">
                <a:tableStyleId>{93296810-A885-4BE3-A3E7-6D5BEEA58F35}</a:tableStyleId>
              </a:tblPr>
              <a:tblGrid>
                <a:gridCol w="3074894"/>
                <a:gridCol w="1290918"/>
                <a:gridCol w="1600200"/>
                <a:gridCol w="2079812"/>
              </a:tblGrid>
              <a:tr h="370840">
                <a:tc>
                  <a:txBody>
                    <a:bodyPr/>
                    <a:lstStyle/>
                    <a:p>
                      <a:pPr algn="ctr" rtl="1"/>
                      <a:r>
                        <a:rPr lang="ar-SA" sz="2500" b="1" dirty="0" smtClean="0">
                          <a:solidFill>
                            <a:schemeClr val="tx1"/>
                          </a:solidFill>
                        </a:rPr>
                        <a:t>              الحالة التعليمية</a:t>
                      </a:r>
                    </a:p>
                    <a:p>
                      <a:pPr algn="ctr" rtl="1"/>
                      <a:endParaRPr lang="ar-SA" sz="2500" b="1" dirty="0" smtClean="0">
                        <a:solidFill>
                          <a:schemeClr val="tx1"/>
                        </a:solidFill>
                      </a:endParaRPr>
                    </a:p>
                    <a:p>
                      <a:pPr algn="r" rtl="1"/>
                      <a:r>
                        <a:rPr lang="ar-SA" sz="2500" b="1" dirty="0" smtClean="0">
                          <a:solidFill>
                            <a:schemeClr val="tx1"/>
                          </a:solidFill>
                        </a:rPr>
                        <a:t>التدخين</a:t>
                      </a:r>
                      <a:endParaRPr lang="ar-EG" sz="2500" b="1" dirty="0">
                        <a:solidFill>
                          <a:schemeClr val="tx1"/>
                        </a:solidFill>
                      </a:endParaRPr>
                    </a:p>
                  </a:txBody>
                  <a:tcPr/>
                </a:tc>
                <a:tc>
                  <a:txBody>
                    <a:bodyPr/>
                    <a:lstStyle/>
                    <a:p>
                      <a:pPr algn="ctr" rtl="1"/>
                      <a:r>
                        <a:rPr lang="ar-SA" sz="3000" b="1" dirty="0" smtClean="0">
                          <a:solidFill>
                            <a:schemeClr val="tx1"/>
                          </a:solidFill>
                        </a:rPr>
                        <a:t>متعلم</a:t>
                      </a:r>
                      <a:endParaRPr lang="ar-EG" sz="3000" b="1" dirty="0">
                        <a:solidFill>
                          <a:schemeClr val="tx1"/>
                        </a:solidFill>
                      </a:endParaRPr>
                    </a:p>
                  </a:txBody>
                  <a:tcPr/>
                </a:tc>
                <a:tc>
                  <a:txBody>
                    <a:bodyPr/>
                    <a:lstStyle/>
                    <a:p>
                      <a:pPr algn="ctr" rtl="1"/>
                      <a:r>
                        <a:rPr lang="ar-SA" sz="3000" b="1" dirty="0" smtClean="0">
                          <a:solidFill>
                            <a:schemeClr val="tx1"/>
                          </a:solidFill>
                        </a:rPr>
                        <a:t>غير متعلم</a:t>
                      </a:r>
                      <a:endParaRPr lang="ar-EG" sz="3000" b="1" dirty="0">
                        <a:solidFill>
                          <a:schemeClr val="tx1"/>
                        </a:solidFill>
                      </a:endParaRPr>
                    </a:p>
                  </a:txBody>
                  <a:tcPr/>
                </a:tc>
                <a:tc>
                  <a:txBody>
                    <a:bodyPr/>
                    <a:lstStyle/>
                    <a:p>
                      <a:pPr algn="ctr" rtl="1"/>
                      <a:r>
                        <a:rPr lang="ar-SA" sz="3000" b="1" dirty="0" smtClean="0">
                          <a:solidFill>
                            <a:schemeClr val="tx1"/>
                          </a:solidFill>
                        </a:rPr>
                        <a:t>المجموع</a:t>
                      </a:r>
                      <a:endParaRPr lang="ar-EG" sz="3000" b="1" dirty="0">
                        <a:solidFill>
                          <a:schemeClr val="tx1"/>
                        </a:solidFill>
                      </a:endParaRPr>
                    </a:p>
                  </a:txBody>
                  <a:tcPr/>
                </a:tc>
              </a:tr>
              <a:tr h="370840">
                <a:tc>
                  <a:txBody>
                    <a:bodyPr/>
                    <a:lstStyle/>
                    <a:p>
                      <a:pPr algn="ctr" rtl="1"/>
                      <a:r>
                        <a:rPr lang="ar-SA" sz="3000" b="1" dirty="0" smtClean="0">
                          <a:solidFill>
                            <a:schemeClr val="tx1"/>
                          </a:solidFill>
                        </a:rPr>
                        <a:t>يدخن</a:t>
                      </a:r>
                      <a:endParaRPr lang="ar-EG" sz="3000" b="1" dirty="0">
                        <a:solidFill>
                          <a:schemeClr val="tx1"/>
                        </a:solidFill>
                      </a:endParaRPr>
                    </a:p>
                  </a:txBody>
                  <a:tcPr/>
                </a:tc>
                <a:tc>
                  <a:txBody>
                    <a:bodyPr/>
                    <a:lstStyle/>
                    <a:p>
                      <a:pPr algn="ctr" rtl="1"/>
                      <a:r>
                        <a:rPr lang="ar-SA" sz="3000" b="1" dirty="0" smtClean="0">
                          <a:solidFill>
                            <a:schemeClr val="tx1"/>
                          </a:solidFill>
                        </a:rPr>
                        <a:t>15</a:t>
                      </a:r>
                      <a:endParaRPr lang="ar-EG" sz="3000" b="1" dirty="0">
                        <a:solidFill>
                          <a:schemeClr val="tx1"/>
                        </a:solidFill>
                      </a:endParaRPr>
                    </a:p>
                  </a:txBody>
                  <a:tcPr/>
                </a:tc>
                <a:tc>
                  <a:txBody>
                    <a:bodyPr/>
                    <a:lstStyle/>
                    <a:p>
                      <a:pPr algn="ctr" rtl="1"/>
                      <a:r>
                        <a:rPr lang="ar-SA" sz="3000" b="1" dirty="0" smtClean="0">
                          <a:solidFill>
                            <a:schemeClr val="tx1"/>
                          </a:solidFill>
                        </a:rPr>
                        <a:t>26</a:t>
                      </a:r>
                      <a:endParaRPr lang="ar-EG" sz="3000" b="1" dirty="0">
                        <a:solidFill>
                          <a:schemeClr val="tx1"/>
                        </a:solidFill>
                      </a:endParaRPr>
                    </a:p>
                  </a:txBody>
                  <a:tcPr/>
                </a:tc>
                <a:tc>
                  <a:txBody>
                    <a:bodyPr/>
                    <a:lstStyle/>
                    <a:p>
                      <a:pPr algn="ctr" rtl="1"/>
                      <a:r>
                        <a:rPr lang="ar-SA" sz="3000" b="1" dirty="0" smtClean="0">
                          <a:solidFill>
                            <a:schemeClr val="tx1"/>
                          </a:solidFill>
                        </a:rPr>
                        <a:t>41</a:t>
                      </a:r>
                      <a:endParaRPr lang="ar-EG" sz="3000" b="1" dirty="0">
                        <a:solidFill>
                          <a:schemeClr val="tx1"/>
                        </a:solidFill>
                      </a:endParaRPr>
                    </a:p>
                  </a:txBody>
                  <a:tcPr/>
                </a:tc>
              </a:tr>
              <a:tr h="370840">
                <a:tc>
                  <a:txBody>
                    <a:bodyPr/>
                    <a:lstStyle/>
                    <a:p>
                      <a:pPr algn="ctr" rtl="1"/>
                      <a:r>
                        <a:rPr lang="ar-SA" sz="3000" b="1" dirty="0" smtClean="0">
                          <a:solidFill>
                            <a:schemeClr val="tx1"/>
                          </a:solidFill>
                        </a:rPr>
                        <a:t>لا يدخن</a:t>
                      </a:r>
                      <a:endParaRPr lang="ar-EG" sz="3000" b="1" dirty="0">
                        <a:solidFill>
                          <a:schemeClr val="tx1"/>
                        </a:solidFill>
                      </a:endParaRPr>
                    </a:p>
                  </a:txBody>
                  <a:tcPr/>
                </a:tc>
                <a:tc>
                  <a:txBody>
                    <a:bodyPr/>
                    <a:lstStyle/>
                    <a:p>
                      <a:pPr algn="ctr" rtl="1"/>
                      <a:r>
                        <a:rPr lang="ar-SA" sz="3000" b="1" dirty="0" smtClean="0">
                          <a:solidFill>
                            <a:schemeClr val="tx1"/>
                          </a:solidFill>
                        </a:rPr>
                        <a:t>55</a:t>
                      </a:r>
                      <a:endParaRPr lang="ar-EG" sz="3000" b="1" dirty="0">
                        <a:solidFill>
                          <a:schemeClr val="tx1"/>
                        </a:solidFill>
                      </a:endParaRPr>
                    </a:p>
                  </a:txBody>
                  <a:tcPr/>
                </a:tc>
                <a:tc>
                  <a:txBody>
                    <a:bodyPr/>
                    <a:lstStyle/>
                    <a:p>
                      <a:pPr algn="ctr" rtl="1"/>
                      <a:r>
                        <a:rPr lang="ar-SA" sz="3000" b="1" dirty="0" smtClean="0">
                          <a:solidFill>
                            <a:schemeClr val="tx1"/>
                          </a:solidFill>
                        </a:rPr>
                        <a:t>4</a:t>
                      </a:r>
                      <a:endParaRPr lang="ar-EG" sz="3000" b="1" dirty="0">
                        <a:solidFill>
                          <a:schemeClr val="tx1"/>
                        </a:solidFill>
                      </a:endParaRPr>
                    </a:p>
                  </a:txBody>
                  <a:tcPr/>
                </a:tc>
                <a:tc>
                  <a:txBody>
                    <a:bodyPr/>
                    <a:lstStyle/>
                    <a:p>
                      <a:pPr algn="ctr" rtl="1"/>
                      <a:r>
                        <a:rPr lang="ar-SA" sz="3000" b="1" dirty="0" smtClean="0">
                          <a:solidFill>
                            <a:schemeClr val="tx1"/>
                          </a:solidFill>
                        </a:rPr>
                        <a:t>59</a:t>
                      </a:r>
                      <a:endParaRPr lang="ar-EG" sz="3000" b="1" dirty="0">
                        <a:solidFill>
                          <a:schemeClr val="tx1"/>
                        </a:solidFill>
                      </a:endParaRPr>
                    </a:p>
                  </a:txBody>
                  <a:tcPr/>
                </a:tc>
              </a:tr>
              <a:tr h="370840">
                <a:tc>
                  <a:txBody>
                    <a:bodyPr/>
                    <a:lstStyle/>
                    <a:p>
                      <a:pPr algn="ctr" rtl="1"/>
                      <a:r>
                        <a:rPr lang="ar-SA" sz="3000" b="1" dirty="0" smtClean="0">
                          <a:solidFill>
                            <a:srgbClr val="C00000"/>
                          </a:solidFill>
                        </a:rPr>
                        <a:t>الإجمالي</a:t>
                      </a:r>
                      <a:endParaRPr lang="ar-EG" sz="3000" b="1" dirty="0">
                        <a:solidFill>
                          <a:srgbClr val="C00000"/>
                        </a:solidFill>
                      </a:endParaRPr>
                    </a:p>
                  </a:txBody>
                  <a:tcPr/>
                </a:tc>
                <a:tc>
                  <a:txBody>
                    <a:bodyPr/>
                    <a:lstStyle/>
                    <a:p>
                      <a:pPr algn="ctr" rtl="1"/>
                      <a:r>
                        <a:rPr lang="ar-SA" sz="3000" b="1" dirty="0" smtClean="0">
                          <a:solidFill>
                            <a:srgbClr val="C00000"/>
                          </a:solidFill>
                        </a:rPr>
                        <a:t>70</a:t>
                      </a:r>
                      <a:endParaRPr lang="ar-EG" sz="3000" b="1" dirty="0">
                        <a:solidFill>
                          <a:srgbClr val="C00000"/>
                        </a:solidFill>
                      </a:endParaRPr>
                    </a:p>
                  </a:txBody>
                  <a:tcPr/>
                </a:tc>
                <a:tc>
                  <a:txBody>
                    <a:bodyPr/>
                    <a:lstStyle/>
                    <a:p>
                      <a:pPr algn="ctr" rtl="1"/>
                      <a:r>
                        <a:rPr lang="ar-SA" sz="3000" b="1" dirty="0" smtClean="0">
                          <a:solidFill>
                            <a:srgbClr val="C00000"/>
                          </a:solidFill>
                        </a:rPr>
                        <a:t>30</a:t>
                      </a:r>
                      <a:endParaRPr lang="ar-EG" sz="3000" b="1" dirty="0">
                        <a:solidFill>
                          <a:srgbClr val="C00000"/>
                        </a:solidFill>
                      </a:endParaRPr>
                    </a:p>
                  </a:txBody>
                  <a:tcPr/>
                </a:tc>
                <a:tc>
                  <a:txBody>
                    <a:bodyPr/>
                    <a:lstStyle/>
                    <a:p>
                      <a:pPr algn="ctr" rtl="1"/>
                      <a:r>
                        <a:rPr lang="ar-SA" sz="3000" b="1" dirty="0" smtClean="0">
                          <a:solidFill>
                            <a:srgbClr val="C00000"/>
                          </a:solidFill>
                        </a:rPr>
                        <a:t>100</a:t>
                      </a:r>
                      <a:endParaRPr lang="ar-EG" sz="3000" b="1" dirty="0">
                        <a:solidFill>
                          <a:srgbClr val="C00000"/>
                        </a:solidFill>
                      </a:endParaRPr>
                    </a:p>
                  </a:txBody>
                  <a:tcPr/>
                </a:tc>
              </a:tr>
            </a:tbl>
          </a:graphicData>
        </a:graphic>
      </p:graphicFrame>
      <p:cxnSp>
        <p:nvCxnSpPr>
          <p:cNvPr id="11" name="Straight Connector 10"/>
          <p:cNvCxnSpPr/>
          <p:nvPr/>
        </p:nvCxnSpPr>
        <p:spPr>
          <a:xfrm flipH="1">
            <a:off x="6172200" y="914400"/>
            <a:ext cx="3048000" cy="121920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47976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86287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dirty="0" smtClean="0">
                <a:solidFill>
                  <a:srgbClr val="E8B7B7">
                    <a:lumMod val="25000"/>
                  </a:srgbClr>
                </a:solidFill>
              </a:rPr>
              <a:t> </a:t>
            </a:r>
            <a:r>
              <a:rPr lang="ar-SA" sz="2800" dirty="0" smtClean="0">
                <a:solidFill>
                  <a:srgbClr val="E8B7B7">
                    <a:lumMod val="25000"/>
                  </a:srgbClr>
                </a:solidFill>
              </a:rPr>
              <a:t>2- لمربع كأي غرض إحصائي وفرض بديل، والفرض الإحصائي هو نقطة البداية في معظم الاختبارات الإحصائية، ويصاغ لغرض تطبيق اختبار إحصائي معين حول المشكلة تحت التحليل، ومتوقع عموما عدم قبول الفرض الإحصائي ليحل محلها الفرض البديل.</a:t>
            </a:r>
          </a:p>
          <a:p>
            <a:pPr algn="just"/>
            <a:r>
              <a:rPr lang="ar-SA" sz="2800" dirty="0" smtClean="0">
                <a:solidFill>
                  <a:srgbClr val="E8B7B7">
                    <a:lumMod val="25000"/>
                  </a:srgbClr>
                </a:solidFill>
              </a:rPr>
              <a:t>أما </a:t>
            </a:r>
            <a:r>
              <a:rPr lang="ar-SA" sz="2800" b="1" dirty="0" smtClean="0">
                <a:solidFill>
                  <a:srgbClr val="C00000"/>
                </a:solidFill>
              </a:rPr>
              <a:t>الفرض الإحصائي</a:t>
            </a:r>
            <a:r>
              <a:rPr lang="ar-SA" sz="2800" dirty="0" smtClean="0">
                <a:solidFill>
                  <a:srgbClr val="E8B7B7">
                    <a:lumMod val="25000"/>
                  </a:srgbClr>
                </a:solidFill>
              </a:rPr>
              <a:t>، فلا يوجد اختلاف مهم جوهري بين التوزيع الحقيقي المشاهد وبين التوزيع النظري المتوقع ( فرضية العدم </a:t>
            </a:r>
            <a:r>
              <a:rPr lang="en-US" sz="2800" dirty="0" smtClean="0">
                <a:solidFill>
                  <a:srgbClr val="E8B7B7">
                    <a:lumMod val="25000"/>
                  </a:srgbClr>
                </a:solidFill>
              </a:rPr>
              <a:t>Null Hypothesis</a:t>
            </a:r>
            <a:r>
              <a:rPr lang="ar-SA" sz="2800" dirty="0" smtClean="0">
                <a:solidFill>
                  <a:srgbClr val="E8B7B7">
                    <a:lumMod val="25000"/>
                  </a:srgbClr>
                </a:solidFill>
              </a:rPr>
              <a:t>).</a:t>
            </a:r>
          </a:p>
          <a:p>
            <a:pPr algn="just"/>
            <a:r>
              <a:rPr lang="ar-SA" sz="2800" b="1" dirty="0" smtClean="0">
                <a:solidFill>
                  <a:schemeClr val="tx1"/>
                </a:solidFill>
              </a:rPr>
              <a:t>ويرفض الفرض الإحصائي، اذا كانت قيمة مربع كأي المحسوبة أكبر من قيمة كأي الموجودة في الجداول الخاصة بمربع كأي، أما اذا كانت قيمة كأي المحسوبة اقل قيمة من قيمة مربع كأي الموجودة في الجدول ، فتقبل الفرضية الإحصائية ( فرضية العدم)</a:t>
            </a:r>
          </a:p>
          <a:p>
            <a:pPr algn="just"/>
            <a:r>
              <a:rPr lang="ar-SA" sz="2800" b="1" dirty="0" smtClean="0">
                <a:solidFill>
                  <a:srgbClr val="C00000"/>
                </a:solidFill>
              </a:rPr>
              <a:t>والفرض البديل </a:t>
            </a:r>
            <a:r>
              <a:rPr lang="ar-SA" sz="2800" dirty="0" smtClean="0">
                <a:solidFill>
                  <a:srgbClr val="E8B7B7">
                    <a:lumMod val="25000"/>
                  </a:srgbClr>
                </a:solidFill>
              </a:rPr>
              <a:t>، يوجد اختلاف جوهري مهم بين التوزيع الحقيقي المشاهد وبين التوزيع النظري المتوقع.</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كاي أو (</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486757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431983"/>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dirty="0" smtClean="0">
                <a:solidFill>
                  <a:srgbClr val="E8B7B7">
                    <a:lumMod val="25000"/>
                  </a:srgbClr>
                </a:solidFill>
              </a:rPr>
              <a:t> </a:t>
            </a:r>
            <a:r>
              <a:rPr lang="ar-SA" sz="2800" dirty="0" smtClean="0">
                <a:solidFill>
                  <a:srgbClr val="E8B7B7">
                    <a:lumMod val="25000"/>
                  </a:srgbClr>
                </a:solidFill>
              </a:rPr>
              <a:t>3- لابد من تحديد قيم مربع كأي النظرية من الجداول الخاصة بها، من إيجاد ما يعرف </a:t>
            </a:r>
            <a:r>
              <a:rPr lang="ar-SA" sz="2800" b="1" dirty="0" smtClean="0">
                <a:solidFill>
                  <a:schemeClr val="tx1"/>
                </a:solidFill>
              </a:rPr>
              <a:t>بدرجات الحرية</a:t>
            </a:r>
            <a:r>
              <a:rPr lang="ar-SA" sz="2800" dirty="0" smtClean="0">
                <a:solidFill>
                  <a:srgbClr val="E8B7B7">
                    <a:lumMod val="25000"/>
                  </a:srgbClr>
                </a:solidFill>
              </a:rPr>
              <a:t>، التي تحدد على اساها قيم مربعات كأي، وهى تحسب على أساس (ن – 1) حيث ن : عدد المجموعات.</a:t>
            </a:r>
          </a:p>
          <a:p>
            <a:pPr algn="just"/>
            <a:r>
              <a:rPr lang="ar-SA" sz="2800" dirty="0" smtClean="0">
                <a:solidFill>
                  <a:srgbClr val="E8B7B7">
                    <a:lumMod val="25000"/>
                  </a:srgbClr>
                </a:solidFill>
              </a:rPr>
              <a:t>فاذا كان عدد المجموعات 5، فان درجة الحرية تساوى ( 5-1 = 4) وفى حالة التصنيفات الثناية تحسب درجات الحرية كالتالي:</a:t>
            </a:r>
          </a:p>
          <a:p>
            <a:pPr algn="ctr"/>
            <a:r>
              <a:rPr lang="ar-SA" sz="2800" b="1" dirty="0" smtClean="0">
                <a:solidFill>
                  <a:schemeClr val="tx1"/>
                </a:solidFill>
              </a:rPr>
              <a:t>( عدد الأعمدة – 1)، ( عدد الأسطر – 1). </a:t>
            </a:r>
          </a:p>
          <a:p>
            <a:pPr algn="just"/>
            <a:endParaRPr lang="ar-SA" sz="2800" dirty="0" smtClean="0">
              <a:solidFill>
                <a:srgbClr val="E8B7B7">
                  <a:lumMod val="25000"/>
                </a:srgbClr>
              </a:solidFill>
            </a:endParaRPr>
          </a:p>
          <a:p>
            <a:pPr algn="just"/>
            <a:r>
              <a:rPr lang="ar-SA" sz="2800" dirty="0" smtClean="0">
                <a:solidFill>
                  <a:srgbClr val="E8B7B7">
                    <a:lumMod val="25000"/>
                  </a:srgbClr>
                </a:solidFill>
              </a:rPr>
              <a:t>4- بجانب درجات الحرية لابد من تحديد </a:t>
            </a:r>
            <a:r>
              <a:rPr lang="ar-SA" sz="2800" b="1" dirty="0" smtClean="0">
                <a:solidFill>
                  <a:schemeClr val="tx1"/>
                </a:solidFill>
              </a:rPr>
              <a:t>مستوى المعنوية </a:t>
            </a:r>
            <a:r>
              <a:rPr lang="ar-SA" sz="2800" dirty="0" smtClean="0">
                <a:solidFill>
                  <a:srgbClr val="E8B7B7">
                    <a:lumMod val="25000"/>
                  </a:srgbClr>
                </a:solidFill>
              </a:rPr>
              <a:t>أو </a:t>
            </a:r>
            <a:r>
              <a:rPr lang="ar-SA" sz="2800" b="1" dirty="0" smtClean="0">
                <a:solidFill>
                  <a:schemeClr val="tx1"/>
                </a:solidFill>
              </a:rPr>
              <a:t>درجة الدقة</a:t>
            </a:r>
            <a:r>
              <a:rPr lang="ar-SA" sz="2800" dirty="0" smtClean="0">
                <a:solidFill>
                  <a:srgbClr val="E8B7B7">
                    <a:lumMod val="25000"/>
                  </a:srgbClr>
                </a:solidFill>
              </a:rPr>
              <a:t>، أو نسبة الخطأ المسموح لها، ويتعامل الجغرافيون في الغالب مع مستوى المعنوية= 0.05 ،0.01 ، 0.1أى أن درجة الثقة تكون 0.95% او99% أو 90% على التوالي.</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كاي أو (</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786755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6" name="Picture 5"/>
          <p:cNvPicPr>
            <a:picLocks noChangeAspect="1"/>
          </p:cNvPicPr>
          <p:nvPr/>
        </p:nvPicPr>
        <p:blipFill rotWithShape="1">
          <a:blip r:embed="rId2"/>
          <a:srcRect l="7572" t="1301" r="8420" b="3957"/>
          <a:stretch/>
        </p:blipFill>
        <p:spPr>
          <a:xfrm>
            <a:off x="0" y="0"/>
            <a:ext cx="9906000" cy="6857999"/>
          </a:xfrm>
          <a:prstGeom prst="rect">
            <a:avLst/>
          </a:prstGeom>
        </p:spPr>
        <p:style>
          <a:lnRef idx="2">
            <a:schemeClr val="accent3">
              <a:shade val="50000"/>
            </a:schemeClr>
          </a:lnRef>
          <a:fillRef idx="1">
            <a:schemeClr val="accent3"/>
          </a:fillRef>
          <a:effectRef idx="0">
            <a:schemeClr val="accent3"/>
          </a:effectRef>
          <a:fontRef idx="minor">
            <a:schemeClr val="lt1"/>
          </a:fontRef>
        </p:style>
      </p:pic>
    </p:spTree>
    <p:extLst>
      <p:ext uri="{BB962C8B-B14F-4D97-AF65-F5344CB8AC3E}">
        <p14:creationId xmlns:p14="http://schemas.microsoft.com/office/powerpoint/2010/main" val="120166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86287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b="1" dirty="0" smtClean="0">
                <a:solidFill>
                  <a:schemeClr val="tx1"/>
                </a:solidFill>
              </a:rPr>
              <a:t> </a:t>
            </a:r>
            <a:r>
              <a:rPr lang="ar-SA" sz="2800" b="1" dirty="0" smtClean="0">
                <a:solidFill>
                  <a:schemeClr val="tx1"/>
                </a:solidFill>
              </a:rPr>
              <a:t>التصنيف الأحادي:</a:t>
            </a:r>
          </a:p>
          <a:p>
            <a:pPr algn="just"/>
            <a:r>
              <a:rPr lang="ar-SA" sz="2800" dirty="0" smtClean="0">
                <a:solidFill>
                  <a:srgbClr val="E8B7B7">
                    <a:lumMod val="25000"/>
                  </a:srgbClr>
                </a:solidFill>
              </a:rPr>
              <a:t>1- في حالة التصنيف الأحادي لو كانت توقعاتنا أن نصف عدد العمال هم من المدخنين والنصف الآخر من غير المدخنين، فهل هناك فروق جوهرية بين ما توقعناه وما تمت مشاهدته مع العلم بأن مستوى الدلالة 0.05؟.</a:t>
            </a:r>
          </a:p>
          <a:p>
            <a:pPr algn="just"/>
            <a:r>
              <a:rPr lang="ar-SA" sz="2800" dirty="0" smtClean="0">
                <a:solidFill>
                  <a:srgbClr val="E8B7B7">
                    <a:lumMod val="25000"/>
                  </a:srgbClr>
                </a:solidFill>
              </a:rPr>
              <a:t>2- يمكن ترتيب البيانات في هذا المثال كما هو موضوح في الجدول التالي:</a:t>
            </a:r>
          </a:p>
          <a:p>
            <a:pPr algn="just"/>
            <a:endParaRPr lang="ar-SA" sz="2800" dirty="0">
              <a:solidFill>
                <a:srgbClr val="E8B7B7">
                  <a:lumMod val="25000"/>
                </a:srgbClr>
              </a:solidFill>
            </a:endParaRPr>
          </a:p>
          <a:p>
            <a:pPr algn="just"/>
            <a:endParaRPr lang="ar-SA" sz="2800" dirty="0" smtClean="0">
              <a:solidFill>
                <a:srgbClr val="E8B7B7">
                  <a:lumMod val="25000"/>
                </a:srgbClr>
              </a:solidFill>
            </a:endParaRPr>
          </a:p>
          <a:p>
            <a:pPr algn="just"/>
            <a:endParaRPr lang="ar-SA" sz="2800" dirty="0">
              <a:solidFill>
                <a:srgbClr val="E8B7B7">
                  <a:lumMod val="25000"/>
                </a:srgbClr>
              </a:solidFill>
            </a:endParaRPr>
          </a:p>
          <a:p>
            <a:pPr algn="just"/>
            <a:endParaRPr lang="ar-SA" sz="2800" dirty="0" smtClean="0">
              <a:solidFill>
                <a:srgbClr val="E8B7B7">
                  <a:lumMod val="25000"/>
                </a:srgbClr>
              </a:solidFill>
            </a:endParaRPr>
          </a:p>
          <a:p>
            <a:pPr algn="just"/>
            <a:endParaRPr lang="ar-SA" sz="2800" dirty="0">
              <a:solidFill>
                <a:srgbClr val="E8B7B7">
                  <a:lumMod val="25000"/>
                </a:srgbClr>
              </a:solidFill>
            </a:endParaRPr>
          </a:p>
          <a:p>
            <a:pPr algn="just"/>
            <a:endParaRPr lang="ar-SA" sz="2800" dirty="0" smtClean="0">
              <a:solidFill>
                <a:srgbClr val="E8B7B7">
                  <a:lumMod val="25000"/>
                </a:srgbClr>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كاي أو (</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696868745"/>
              </p:ext>
            </p:extLst>
          </p:nvPr>
        </p:nvGraphicFramePr>
        <p:xfrm>
          <a:off x="1228164" y="3048000"/>
          <a:ext cx="6976035" cy="2123440"/>
        </p:xfrm>
        <a:graphic>
          <a:graphicData uri="http://schemas.openxmlformats.org/drawingml/2006/table">
            <a:tbl>
              <a:tblPr rtl="1" firstRow="1" bandRow="1">
                <a:tableStyleId>{69C7853C-536D-4A76-A0AE-DD22124D55A5}</a:tableStyleId>
              </a:tblPr>
              <a:tblGrid>
                <a:gridCol w="1320800"/>
                <a:gridCol w="1320800"/>
                <a:gridCol w="1320800"/>
                <a:gridCol w="1320800"/>
                <a:gridCol w="1692835"/>
              </a:tblGrid>
              <a:tr h="150706">
                <a:tc>
                  <a:txBody>
                    <a:bodyPr/>
                    <a:lstStyle/>
                    <a:p>
                      <a:pPr algn="ctr" rtl="1"/>
                      <a:r>
                        <a:rPr lang="ar-SA" b="1" dirty="0" smtClean="0">
                          <a:solidFill>
                            <a:schemeClr val="tx1"/>
                          </a:solidFill>
                        </a:rPr>
                        <a:t>الصفة</a:t>
                      </a:r>
                      <a:endParaRPr lang="ar-EG" b="1" dirty="0">
                        <a:solidFill>
                          <a:schemeClr val="tx1"/>
                        </a:solidFill>
                      </a:endParaRPr>
                    </a:p>
                  </a:txBody>
                  <a:tcPr/>
                </a:tc>
                <a:tc>
                  <a:txBody>
                    <a:bodyPr/>
                    <a:lstStyle/>
                    <a:p>
                      <a:pPr algn="ctr" rtl="1"/>
                      <a:r>
                        <a:rPr lang="ar-SA" b="1" dirty="0" smtClean="0">
                          <a:solidFill>
                            <a:schemeClr val="tx1"/>
                          </a:solidFill>
                        </a:rPr>
                        <a:t>العدد الفعلي </a:t>
                      </a:r>
                    </a:p>
                    <a:p>
                      <a:pPr algn="ctr" rtl="1"/>
                      <a:r>
                        <a:rPr lang="ar-SA" b="1" dirty="0" smtClean="0">
                          <a:solidFill>
                            <a:schemeClr val="tx1"/>
                          </a:solidFill>
                        </a:rPr>
                        <a:t>(أ)</a:t>
                      </a:r>
                      <a:endParaRPr lang="ar-EG" b="1" dirty="0">
                        <a:solidFill>
                          <a:schemeClr val="tx1"/>
                        </a:solidFill>
                      </a:endParaRPr>
                    </a:p>
                  </a:txBody>
                  <a:tcPr/>
                </a:tc>
                <a:tc>
                  <a:txBody>
                    <a:bodyPr/>
                    <a:lstStyle/>
                    <a:p>
                      <a:pPr algn="ctr" rtl="1"/>
                      <a:r>
                        <a:rPr lang="ar-SA" b="1" dirty="0" smtClean="0">
                          <a:solidFill>
                            <a:schemeClr val="tx1"/>
                          </a:solidFill>
                        </a:rPr>
                        <a:t>العدد المتوقع</a:t>
                      </a:r>
                    </a:p>
                    <a:p>
                      <a:pPr algn="ctr" rtl="1"/>
                      <a:r>
                        <a:rPr lang="ar-SA" b="1" dirty="0" smtClean="0">
                          <a:solidFill>
                            <a:schemeClr val="tx1"/>
                          </a:solidFill>
                        </a:rPr>
                        <a:t>(ب)</a:t>
                      </a:r>
                      <a:endParaRPr lang="ar-EG" b="1" dirty="0">
                        <a:solidFill>
                          <a:schemeClr val="tx1"/>
                        </a:solidFill>
                      </a:endParaRPr>
                    </a:p>
                  </a:txBody>
                  <a:tcPr/>
                </a:tc>
                <a:tc>
                  <a:txBody>
                    <a:bodyPr/>
                    <a:lstStyle/>
                    <a:p>
                      <a:pPr algn="ctr" rtl="1"/>
                      <a:r>
                        <a:rPr lang="ar-SA" b="1" dirty="0" smtClean="0">
                          <a:solidFill>
                            <a:schemeClr val="tx1"/>
                          </a:solidFill>
                        </a:rPr>
                        <a:t>(أ – ب)2</a:t>
                      </a:r>
                      <a:endParaRPr lang="ar-EG"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b="1" dirty="0" smtClean="0">
                          <a:solidFill>
                            <a:schemeClr val="tx1"/>
                          </a:solidFill>
                        </a:rPr>
                        <a:t>(أ – ب)2  / ب</a:t>
                      </a:r>
                      <a:endParaRPr lang="ar-EG" b="1" dirty="0">
                        <a:solidFill>
                          <a:schemeClr val="tx1"/>
                        </a:solidFill>
                      </a:endParaRPr>
                    </a:p>
                  </a:txBody>
                  <a:tcPr/>
                </a:tc>
              </a:tr>
              <a:tr h="370840">
                <a:tc>
                  <a:txBody>
                    <a:bodyPr/>
                    <a:lstStyle/>
                    <a:p>
                      <a:pPr algn="ctr" rtl="1"/>
                      <a:r>
                        <a:rPr lang="ar-SA" b="1" dirty="0" smtClean="0">
                          <a:solidFill>
                            <a:schemeClr val="tx1"/>
                          </a:solidFill>
                        </a:rPr>
                        <a:t>مدخن</a:t>
                      </a:r>
                      <a:endParaRPr lang="ar-EG" b="1" dirty="0">
                        <a:solidFill>
                          <a:schemeClr val="tx1"/>
                        </a:solidFill>
                      </a:endParaRPr>
                    </a:p>
                  </a:txBody>
                  <a:tcPr/>
                </a:tc>
                <a:tc>
                  <a:txBody>
                    <a:bodyPr/>
                    <a:lstStyle/>
                    <a:p>
                      <a:pPr algn="ctr" rtl="1"/>
                      <a:r>
                        <a:rPr lang="ar-SA" b="1" dirty="0" smtClean="0">
                          <a:solidFill>
                            <a:schemeClr val="tx1"/>
                          </a:solidFill>
                        </a:rPr>
                        <a:t>41</a:t>
                      </a:r>
                      <a:endParaRPr lang="ar-EG" b="1" dirty="0">
                        <a:solidFill>
                          <a:schemeClr val="tx1"/>
                        </a:solidFill>
                      </a:endParaRPr>
                    </a:p>
                  </a:txBody>
                  <a:tcPr/>
                </a:tc>
                <a:tc>
                  <a:txBody>
                    <a:bodyPr/>
                    <a:lstStyle/>
                    <a:p>
                      <a:pPr algn="ctr" rtl="1"/>
                      <a:r>
                        <a:rPr lang="ar-SA" b="1" dirty="0" smtClean="0">
                          <a:solidFill>
                            <a:schemeClr val="tx1"/>
                          </a:solidFill>
                        </a:rPr>
                        <a:t>50</a:t>
                      </a:r>
                      <a:endParaRPr lang="ar-EG" b="1" dirty="0">
                        <a:solidFill>
                          <a:schemeClr val="tx1"/>
                        </a:solidFill>
                      </a:endParaRPr>
                    </a:p>
                  </a:txBody>
                  <a:tcPr/>
                </a:tc>
                <a:tc>
                  <a:txBody>
                    <a:bodyPr/>
                    <a:lstStyle/>
                    <a:p>
                      <a:pPr algn="ctr" rtl="1"/>
                      <a:r>
                        <a:rPr lang="ar-SA" b="1" dirty="0" smtClean="0">
                          <a:solidFill>
                            <a:schemeClr val="tx1"/>
                          </a:solidFill>
                        </a:rPr>
                        <a:t>81</a:t>
                      </a:r>
                      <a:endParaRPr lang="ar-EG" b="1" dirty="0">
                        <a:solidFill>
                          <a:schemeClr val="tx1"/>
                        </a:solidFill>
                      </a:endParaRPr>
                    </a:p>
                  </a:txBody>
                  <a:tcPr/>
                </a:tc>
                <a:tc>
                  <a:txBody>
                    <a:bodyPr/>
                    <a:lstStyle/>
                    <a:p>
                      <a:pPr algn="ctr" rtl="1"/>
                      <a:r>
                        <a:rPr lang="ar-SA" b="1" dirty="0" smtClean="0">
                          <a:solidFill>
                            <a:schemeClr val="tx1"/>
                          </a:solidFill>
                        </a:rPr>
                        <a:t>1.62</a:t>
                      </a:r>
                      <a:endParaRPr lang="ar-EG" b="1" dirty="0">
                        <a:solidFill>
                          <a:schemeClr val="tx1"/>
                        </a:solidFill>
                      </a:endParaRPr>
                    </a:p>
                  </a:txBody>
                  <a:tcPr/>
                </a:tc>
              </a:tr>
              <a:tr h="370840">
                <a:tc>
                  <a:txBody>
                    <a:bodyPr/>
                    <a:lstStyle/>
                    <a:p>
                      <a:pPr algn="ctr" rtl="1"/>
                      <a:r>
                        <a:rPr lang="ar-SA" b="1" dirty="0" smtClean="0">
                          <a:solidFill>
                            <a:schemeClr val="tx1"/>
                          </a:solidFill>
                        </a:rPr>
                        <a:t>لا يدخن</a:t>
                      </a:r>
                      <a:endParaRPr lang="ar-EG" b="1" dirty="0">
                        <a:solidFill>
                          <a:schemeClr val="tx1"/>
                        </a:solidFill>
                      </a:endParaRPr>
                    </a:p>
                  </a:txBody>
                  <a:tcPr/>
                </a:tc>
                <a:tc>
                  <a:txBody>
                    <a:bodyPr/>
                    <a:lstStyle/>
                    <a:p>
                      <a:pPr algn="ctr" rtl="1"/>
                      <a:r>
                        <a:rPr lang="ar-SA" b="1" dirty="0" smtClean="0">
                          <a:solidFill>
                            <a:schemeClr val="tx1"/>
                          </a:solidFill>
                        </a:rPr>
                        <a:t>59</a:t>
                      </a:r>
                      <a:endParaRPr lang="ar-EG" b="1" dirty="0">
                        <a:solidFill>
                          <a:schemeClr val="tx1"/>
                        </a:solidFill>
                      </a:endParaRPr>
                    </a:p>
                  </a:txBody>
                  <a:tcPr/>
                </a:tc>
                <a:tc>
                  <a:txBody>
                    <a:bodyPr/>
                    <a:lstStyle/>
                    <a:p>
                      <a:pPr algn="ctr" rtl="1"/>
                      <a:r>
                        <a:rPr lang="ar-SA" b="1" dirty="0" smtClean="0">
                          <a:solidFill>
                            <a:schemeClr val="tx1"/>
                          </a:solidFill>
                        </a:rPr>
                        <a:t>50</a:t>
                      </a:r>
                      <a:endParaRPr lang="ar-EG" b="1" dirty="0">
                        <a:solidFill>
                          <a:schemeClr val="tx1"/>
                        </a:solidFill>
                      </a:endParaRPr>
                    </a:p>
                  </a:txBody>
                  <a:tcPr/>
                </a:tc>
                <a:tc>
                  <a:txBody>
                    <a:bodyPr/>
                    <a:lstStyle/>
                    <a:p>
                      <a:pPr algn="ctr" rtl="1"/>
                      <a:r>
                        <a:rPr lang="ar-SA" b="1" dirty="0" smtClean="0">
                          <a:solidFill>
                            <a:schemeClr val="tx1"/>
                          </a:solidFill>
                        </a:rPr>
                        <a:t>81</a:t>
                      </a:r>
                      <a:endParaRPr lang="ar-EG" b="1" dirty="0">
                        <a:solidFill>
                          <a:schemeClr val="tx1"/>
                        </a:solidFill>
                      </a:endParaRPr>
                    </a:p>
                  </a:txBody>
                  <a:tcPr/>
                </a:tc>
                <a:tc>
                  <a:txBody>
                    <a:bodyPr/>
                    <a:lstStyle/>
                    <a:p>
                      <a:pPr algn="ctr" rtl="1"/>
                      <a:r>
                        <a:rPr lang="ar-SA" b="1" dirty="0" smtClean="0">
                          <a:solidFill>
                            <a:schemeClr val="tx1"/>
                          </a:solidFill>
                        </a:rPr>
                        <a:t>1.62</a:t>
                      </a:r>
                      <a:endParaRPr lang="ar-EG" b="1" dirty="0">
                        <a:solidFill>
                          <a:schemeClr val="tx1"/>
                        </a:solidFill>
                      </a:endParaRPr>
                    </a:p>
                  </a:txBody>
                  <a:tcPr/>
                </a:tc>
              </a:tr>
              <a:tr h="370840">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r>
                        <a:rPr lang="ar-SA" b="1" dirty="0" smtClean="0">
                          <a:solidFill>
                            <a:schemeClr val="tx1"/>
                          </a:solidFill>
                        </a:rPr>
                        <a:t>3.24</a:t>
                      </a:r>
                      <a:endParaRPr lang="ar-EG" b="1" dirty="0">
                        <a:solidFill>
                          <a:schemeClr val="tx1"/>
                        </a:solidFill>
                      </a:endParaRPr>
                    </a:p>
                  </a:txBody>
                  <a:tcPr/>
                </a:tc>
              </a:tr>
              <a:tr h="370840">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c>
                  <a:txBody>
                    <a:bodyPr/>
                    <a:lstStyle/>
                    <a:p>
                      <a:pPr algn="ctr" rtl="1"/>
                      <a:endParaRPr lang="ar-EG" b="1" dirty="0">
                        <a:solidFill>
                          <a:schemeClr val="tx1"/>
                        </a:solidFill>
                      </a:endParaRPr>
                    </a:p>
                  </a:txBody>
                  <a:tcPr/>
                </a:tc>
              </a:tr>
            </a:tbl>
          </a:graphicData>
        </a:graphic>
      </p:graphicFrame>
    </p:spTree>
    <p:extLst>
      <p:ext uri="{BB962C8B-B14F-4D97-AF65-F5344CB8AC3E}">
        <p14:creationId xmlns:p14="http://schemas.microsoft.com/office/powerpoint/2010/main" val="564532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3570208"/>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b="1" dirty="0" smtClean="0">
                <a:solidFill>
                  <a:schemeClr val="tx1"/>
                </a:solidFill>
              </a:rPr>
              <a:t> </a:t>
            </a:r>
            <a:r>
              <a:rPr lang="ar-SA" sz="2800" b="1" dirty="0" smtClean="0">
                <a:solidFill>
                  <a:schemeClr val="tx1"/>
                </a:solidFill>
              </a:rPr>
              <a:t>3- درجة الحرية = عدد الفئات – 1 ( 2-1 =1).</a:t>
            </a:r>
          </a:p>
          <a:p>
            <a:pPr algn="just"/>
            <a:r>
              <a:rPr lang="ar-SA" sz="2800" b="1" dirty="0" smtClean="0">
                <a:solidFill>
                  <a:schemeClr val="tx1"/>
                </a:solidFill>
              </a:rPr>
              <a:t>قيمة مربع كاى من الجدول = 3.841 بمستوى دلالة 0.05.</a:t>
            </a:r>
          </a:p>
          <a:p>
            <a:pPr algn="just"/>
            <a:r>
              <a:rPr lang="ar-SA" sz="2800" b="1" dirty="0" smtClean="0">
                <a:solidFill>
                  <a:schemeClr val="tx1"/>
                </a:solidFill>
              </a:rPr>
              <a:t>بما أن قيمة مربع كاى المحسوبة 3.24 اقل من القيمة الموجودة في الجدول، فمعنى ذلك تقبل فرضية العدم وهى انه لا توجد فروق جوهرية بين التوزيع القائم والتوزيع المتوقع في صفة المدخنين بين عمال المصنع المذكور.</a:t>
            </a:r>
          </a:p>
          <a:p>
            <a:pPr algn="just"/>
            <a:r>
              <a:rPr lang="ar-SA" sz="2800" b="1" dirty="0" smtClean="0">
                <a:solidFill>
                  <a:schemeClr val="tx1"/>
                </a:solidFill>
              </a:rPr>
              <a:t>يمكن أن نتبع الخطوات السابقة نفسها لإظهار أن كانت هناك فروق جوهرية في نسبة التعليم في المصنع أم لا ( احسب هذه النسبة بنفسك).</a:t>
            </a:r>
          </a:p>
          <a:p>
            <a:pPr algn="just"/>
            <a:endParaRPr lang="ar-SA" sz="2800" dirty="0" smtClean="0">
              <a:solidFill>
                <a:srgbClr val="E8B7B7">
                  <a:lumMod val="25000"/>
                </a:srgbClr>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a:t>
            </a:r>
            <a:r>
              <a:rPr lang="ar-SA" sz="2800" b="1" dirty="0" smtClean="0">
                <a:solidFill>
                  <a:schemeClr val="tx1"/>
                </a:solidFill>
              </a:rPr>
              <a:t>كاي أو </a:t>
            </a:r>
            <a:r>
              <a:rPr lang="ar-SA" sz="2800" b="1" dirty="0">
                <a:solidFill>
                  <a:schemeClr val="tx1"/>
                </a:solidFill>
              </a:rPr>
              <a:t>(</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710181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86287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b="1" dirty="0" smtClean="0">
                <a:solidFill>
                  <a:srgbClr val="002060"/>
                </a:solidFill>
              </a:rPr>
              <a:t> </a:t>
            </a:r>
            <a:r>
              <a:rPr lang="ar-SA" sz="2800" b="1" dirty="0" smtClean="0">
                <a:solidFill>
                  <a:srgbClr val="002060"/>
                </a:solidFill>
              </a:rPr>
              <a:t>التصنيف الثنائي:</a:t>
            </a:r>
          </a:p>
          <a:p>
            <a:pPr algn="just"/>
            <a:r>
              <a:rPr lang="ar-SA" sz="2800" dirty="0" smtClean="0">
                <a:solidFill>
                  <a:schemeClr val="tx1"/>
                </a:solidFill>
              </a:rPr>
              <a:t>في حالة التصنيف الثنائي، يكون مربع الهدف من مربع كاى </a:t>
            </a:r>
            <a:r>
              <a:rPr lang="ar-SA" sz="2800" b="1" dirty="0" smtClean="0">
                <a:solidFill>
                  <a:srgbClr val="002060"/>
                </a:solidFill>
              </a:rPr>
              <a:t>إثبات أو نفى </a:t>
            </a:r>
            <a:r>
              <a:rPr lang="ar-SA" sz="2800" dirty="0" smtClean="0">
                <a:solidFill>
                  <a:schemeClr val="tx1"/>
                </a:solidFill>
              </a:rPr>
              <a:t>العلاقة بين التصنيفين القائمين على الصفتين المذكورتين، ففي مثال التدخين والتعليم تكون الفرضية العدم، انه لا توجد علاقة بين التعليم من جهة والتدخين من جهة أخرى، ويطلق على ذلك اسم </a:t>
            </a:r>
            <a:r>
              <a:rPr lang="ar-SA" sz="2800" b="1" dirty="0" smtClean="0">
                <a:solidFill>
                  <a:srgbClr val="002060"/>
                </a:solidFill>
              </a:rPr>
              <a:t>اختبار الاستقلال</a:t>
            </a:r>
            <a:r>
              <a:rPr lang="ar-SA" sz="2800" dirty="0" smtClean="0">
                <a:solidFill>
                  <a:schemeClr val="tx1"/>
                </a:solidFill>
              </a:rPr>
              <a:t>.</a:t>
            </a:r>
          </a:p>
          <a:p>
            <a:pPr algn="just"/>
            <a:r>
              <a:rPr lang="ar-SA" sz="2800" dirty="0" smtClean="0">
                <a:solidFill>
                  <a:schemeClr val="tx1"/>
                </a:solidFill>
              </a:rPr>
              <a:t>1- بالرجوع إلى الجدول الذى يوضح المدخنين وعلاقتهم بالتعليم، نجد أن الذين يدخنون في المصنع عددهم 41 شخصاً منهم 10 متعلمين، والباقي غير متعلمين (26).</a:t>
            </a:r>
          </a:p>
          <a:p>
            <a:pPr algn="just"/>
            <a:r>
              <a:rPr lang="ar-SA" sz="2800" dirty="0" smtClean="0">
                <a:solidFill>
                  <a:schemeClr val="tx1"/>
                </a:solidFill>
              </a:rPr>
              <a:t>أما الذين لا يدخنون فعددهم 59 ، منهم 55 من المتعلمين والباقي من غير المتعلمين وعددهم 4.</a:t>
            </a:r>
          </a:p>
          <a:p>
            <a:pPr algn="just"/>
            <a:r>
              <a:rPr lang="ar-SA" sz="2800" dirty="0" smtClean="0">
                <a:solidFill>
                  <a:schemeClr val="tx1"/>
                </a:solidFill>
              </a:rPr>
              <a:t>فاذا أراد الباحث معرفة اذا ما كانت هناك علاقة بين إقبال العمال على التدخين وحالتهم التعليمية مع العلم أن </a:t>
            </a:r>
            <a:r>
              <a:rPr lang="ar-SA" sz="2800" b="1" dirty="0" smtClean="0">
                <a:solidFill>
                  <a:srgbClr val="002060"/>
                </a:solidFill>
              </a:rPr>
              <a:t>مستوى الدلالة = 0.05 </a:t>
            </a:r>
          </a:p>
        </p:txBody>
      </p:sp>
      <p:sp>
        <p:nvSpPr>
          <p:cNvPr id="2" name="Title 1"/>
          <p:cNvSpPr>
            <a:spLocks noGrp="1"/>
          </p:cNvSpPr>
          <p:nvPr>
            <p:ph type="title" idx="4294967295"/>
          </p:nvPr>
        </p:nvSpPr>
        <p:spPr>
          <a:xfrm>
            <a:off x="0" y="76200"/>
            <a:ext cx="9906000" cy="563563"/>
          </a:xfrm>
        </p:spPr>
        <p:txBody>
          <a:bodyPr/>
          <a:lstStyle/>
          <a:p>
            <a:pPr algn="ctr" rtl="1"/>
            <a:r>
              <a:rPr lang="ar-SA" sz="2800" b="1" dirty="0">
                <a:solidFill>
                  <a:schemeClr val="tx1"/>
                </a:solidFill>
              </a:rPr>
              <a:t>مربع </a:t>
            </a:r>
            <a:r>
              <a:rPr lang="ar-SA" sz="2800" b="1" dirty="0" smtClean="0">
                <a:solidFill>
                  <a:schemeClr val="tx1"/>
                </a:solidFill>
              </a:rPr>
              <a:t>كاي أو </a:t>
            </a:r>
            <a:r>
              <a:rPr lang="ar-SA" sz="2800" b="1" dirty="0">
                <a:solidFill>
                  <a:schemeClr val="tx1"/>
                </a:solidFill>
              </a:rPr>
              <a:t>(</a:t>
            </a:r>
            <a:r>
              <a:rPr lang="en-US" sz="2800" b="1" dirty="0">
                <a:solidFill>
                  <a:schemeClr val="tx1"/>
                </a:solidFill>
              </a:rPr>
              <a:t>X</a:t>
            </a:r>
            <a:r>
              <a:rPr lang="en-US" sz="2800" b="1" baseline="30000" dirty="0">
                <a:solidFill>
                  <a:schemeClr val="tx1"/>
                </a:solidFill>
              </a:rPr>
              <a:t>2</a:t>
            </a:r>
            <a:r>
              <a:rPr lang="ar-SA" sz="2800" b="1" dirty="0">
                <a:solidFill>
                  <a:schemeClr val="tx1"/>
                </a:solidFill>
              </a:rPr>
              <a:t>) </a:t>
            </a:r>
            <a:r>
              <a:rPr lang="en-US" sz="2800" b="1" dirty="0">
                <a:solidFill>
                  <a:schemeClr val="tx1"/>
                </a:solidFill>
              </a:rPr>
              <a:t>Chi Square</a:t>
            </a:r>
            <a:r>
              <a:rPr lang="ar-SA" sz="2800" b="1" dirty="0">
                <a:solidFill>
                  <a:schemeClr val="tx1"/>
                </a:solidFill>
              </a:rPr>
              <a:t>.</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144602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845950"/>
            <a:ext cx="9906000" cy="483209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800" dirty="0">
                <a:solidFill>
                  <a:schemeClr val="tx1"/>
                </a:solidFill>
              </a:rPr>
              <a:t>2- اذا كانت نسبة التعليم ليس لها </a:t>
            </a:r>
            <a:r>
              <a:rPr lang="ar-SA" sz="2800" dirty="0" smtClean="0">
                <a:solidFill>
                  <a:schemeClr val="tx1"/>
                </a:solidFill>
              </a:rPr>
              <a:t>تأثير </a:t>
            </a:r>
            <a:r>
              <a:rPr lang="ar-SA" sz="2800" dirty="0">
                <a:solidFill>
                  <a:schemeClr val="tx1"/>
                </a:solidFill>
              </a:rPr>
              <a:t>على التدخين يجب </a:t>
            </a:r>
            <a:r>
              <a:rPr lang="ar-SA" sz="2800" dirty="0" smtClean="0">
                <a:solidFill>
                  <a:schemeClr val="tx1"/>
                </a:solidFill>
              </a:rPr>
              <a:t>أن </a:t>
            </a:r>
            <a:r>
              <a:rPr lang="ar-SA" sz="2800" dirty="0">
                <a:solidFill>
                  <a:schemeClr val="tx1"/>
                </a:solidFill>
              </a:rPr>
              <a:t>تكون نسبة المتعلمين مشابهة لنسبة المدخنين، بمعنى </a:t>
            </a:r>
            <a:r>
              <a:rPr lang="ar-SA" sz="2800" dirty="0" smtClean="0">
                <a:solidFill>
                  <a:schemeClr val="tx1"/>
                </a:solidFill>
              </a:rPr>
              <a:t>أن </a:t>
            </a:r>
            <a:r>
              <a:rPr lang="ar-SA" sz="2800" dirty="0">
                <a:solidFill>
                  <a:schemeClr val="tx1"/>
                </a:solidFill>
              </a:rPr>
              <a:t>من بين 70 شخصا المتعلمين 11% منهم مدخنين، 59% غير </a:t>
            </a:r>
            <a:r>
              <a:rPr lang="ar-SA" sz="2800" dirty="0" smtClean="0">
                <a:solidFill>
                  <a:schemeClr val="tx1"/>
                </a:solidFill>
              </a:rPr>
              <a:t>مدخنين، </a:t>
            </a:r>
            <a:r>
              <a:rPr lang="ar-SA" sz="2800" dirty="0">
                <a:solidFill>
                  <a:schemeClr val="tx1"/>
                </a:solidFill>
              </a:rPr>
              <a:t>وكذلك الحال بالنسبة لغير المتعلمين فالمتوقع </a:t>
            </a:r>
            <a:r>
              <a:rPr lang="ar-SA" sz="2800" dirty="0" smtClean="0">
                <a:solidFill>
                  <a:schemeClr val="tx1"/>
                </a:solidFill>
              </a:rPr>
              <a:t>أن </a:t>
            </a:r>
            <a:r>
              <a:rPr lang="ar-SA" sz="2800" dirty="0">
                <a:solidFill>
                  <a:schemeClr val="tx1"/>
                </a:solidFill>
              </a:rPr>
              <a:t>من بين 30 شخص غير متعلم </a:t>
            </a:r>
            <a:r>
              <a:rPr lang="ar-SA" sz="2800" dirty="0" smtClean="0">
                <a:solidFill>
                  <a:schemeClr val="tx1"/>
                </a:solidFill>
              </a:rPr>
              <a:t>أن </a:t>
            </a:r>
            <a:r>
              <a:rPr lang="ar-SA" sz="2800" dirty="0">
                <a:solidFill>
                  <a:schemeClr val="tx1"/>
                </a:solidFill>
              </a:rPr>
              <a:t>41% منهم مدخنين، وان 59% من غير المدخنين.</a:t>
            </a:r>
          </a:p>
          <a:p>
            <a:pPr algn="just"/>
            <a:r>
              <a:rPr lang="ar-SA" sz="2800" dirty="0" smtClean="0">
                <a:solidFill>
                  <a:schemeClr val="tx1"/>
                </a:solidFill>
              </a:rPr>
              <a:t>أي أن القيمة النظرية تحسب كالتالي:</a:t>
            </a:r>
          </a:p>
          <a:p>
            <a:pPr algn="just"/>
            <a:r>
              <a:rPr lang="ar-SA" sz="2800" dirty="0" smtClean="0">
                <a:solidFill>
                  <a:schemeClr val="tx1"/>
                </a:solidFill>
              </a:rPr>
              <a:t>بالنسبة للمتعلمين تكون القيمة المتوقعة أو النظرية = ( 70 </a:t>
            </a:r>
            <a:r>
              <a:rPr lang="en-US" sz="2800" dirty="0" smtClean="0">
                <a:solidFill>
                  <a:schemeClr val="tx1"/>
                </a:solidFill>
              </a:rPr>
              <a:t>X</a:t>
            </a:r>
            <a:r>
              <a:rPr lang="ar-SA" sz="2800" dirty="0" smtClean="0">
                <a:solidFill>
                  <a:schemeClr val="tx1"/>
                </a:solidFill>
              </a:rPr>
              <a:t> 41  / 100) = 28.70.</a:t>
            </a:r>
          </a:p>
          <a:p>
            <a:pPr algn="just"/>
            <a:r>
              <a:rPr lang="ar-SA" sz="2800" dirty="0">
                <a:solidFill>
                  <a:schemeClr val="tx1"/>
                </a:solidFill>
              </a:rPr>
              <a:t> </a:t>
            </a:r>
            <a:r>
              <a:rPr lang="ar-SA" sz="2800" dirty="0" smtClean="0">
                <a:solidFill>
                  <a:schemeClr val="tx1"/>
                </a:solidFill>
              </a:rPr>
              <a:t>                                                       </a:t>
            </a:r>
            <a:r>
              <a:rPr lang="ar-SA" sz="2800" dirty="0">
                <a:solidFill>
                  <a:schemeClr val="tx1"/>
                </a:solidFill>
              </a:rPr>
              <a:t>= ( 70 </a:t>
            </a:r>
            <a:r>
              <a:rPr lang="en-US" sz="2800" dirty="0">
                <a:solidFill>
                  <a:schemeClr val="tx1"/>
                </a:solidFill>
              </a:rPr>
              <a:t>X</a:t>
            </a:r>
            <a:r>
              <a:rPr lang="ar-SA" sz="2800" dirty="0">
                <a:solidFill>
                  <a:schemeClr val="tx1"/>
                </a:solidFill>
              </a:rPr>
              <a:t> </a:t>
            </a:r>
            <a:r>
              <a:rPr lang="ar-SA" sz="2800" dirty="0" smtClean="0">
                <a:solidFill>
                  <a:schemeClr val="tx1"/>
                </a:solidFill>
              </a:rPr>
              <a:t>59/ </a:t>
            </a:r>
            <a:r>
              <a:rPr lang="ar-SA" sz="2800" dirty="0">
                <a:solidFill>
                  <a:schemeClr val="tx1"/>
                </a:solidFill>
              </a:rPr>
              <a:t>100) = </a:t>
            </a:r>
            <a:r>
              <a:rPr lang="ar-SA" sz="2800" dirty="0" smtClean="0">
                <a:solidFill>
                  <a:schemeClr val="tx1"/>
                </a:solidFill>
              </a:rPr>
              <a:t>41.30.</a:t>
            </a:r>
            <a:endParaRPr lang="ar-SA" sz="2800" dirty="0">
              <a:solidFill>
                <a:schemeClr val="tx1"/>
              </a:solidFill>
            </a:endParaRPr>
          </a:p>
          <a:p>
            <a:pPr algn="just"/>
            <a:r>
              <a:rPr lang="ar-SA" sz="2800" dirty="0">
                <a:solidFill>
                  <a:schemeClr val="tx1"/>
                </a:solidFill>
              </a:rPr>
              <a:t>بالنسبة </a:t>
            </a:r>
            <a:r>
              <a:rPr lang="ar-SA" sz="2800" dirty="0" smtClean="0">
                <a:solidFill>
                  <a:schemeClr val="tx1"/>
                </a:solidFill>
              </a:rPr>
              <a:t>لغير المتعلمين </a:t>
            </a:r>
            <a:r>
              <a:rPr lang="ar-SA" sz="2800" dirty="0">
                <a:solidFill>
                  <a:schemeClr val="tx1"/>
                </a:solidFill>
              </a:rPr>
              <a:t>تكون القيمة المتوقعة </a:t>
            </a:r>
            <a:r>
              <a:rPr lang="ar-SA" sz="2800" dirty="0" smtClean="0">
                <a:solidFill>
                  <a:schemeClr val="tx1"/>
                </a:solidFill>
              </a:rPr>
              <a:t>      = </a:t>
            </a:r>
            <a:r>
              <a:rPr lang="ar-SA" sz="2800" dirty="0">
                <a:solidFill>
                  <a:schemeClr val="tx1"/>
                </a:solidFill>
              </a:rPr>
              <a:t>( </a:t>
            </a:r>
            <a:r>
              <a:rPr lang="ar-SA" sz="2800" dirty="0" smtClean="0">
                <a:solidFill>
                  <a:schemeClr val="tx1"/>
                </a:solidFill>
              </a:rPr>
              <a:t>30</a:t>
            </a:r>
            <a:r>
              <a:rPr lang="en-US" sz="2800" dirty="0" smtClean="0">
                <a:solidFill>
                  <a:schemeClr val="tx1"/>
                </a:solidFill>
              </a:rPr>
              <a:t>X</a:t>
            </a:r>
            <a:r>
              <a:rPr lang="ar-SA" sz="2800" dirty="0" smtClean="0">
                <a:solidFill>
                  <a:schemeClr val="tx1"/>
                </a:solidFill>
              </a:rPr>
              <a:t> </a:t>
            </a:r>
            <a:r>
              <a:rPr lang="ar-SA" sz="2800" dirty="0">
                <a:solidFill>
                  <a:schemeClr val="tx1"/>
                </a:solidFill>
              </a:rPr>
              <a:t>41  / 100) = </a:t>
            </a:r>
            <a:r>
              <a:rPr lang="ar-SA" sz="2800" dirty="0" smtClean="0">
                <a:solidFill>
                  <a:schemeClr val="tx1"/>
                </a:solidFill>
              </a:rPr>
              <a:t>12.3.</a:t>
            </a:r>
            <a:endParaRPr lang="ar-SA" sz="2800" dirty="0">
              <a:solidFill>
                <a:schemeClr val="tx1"/>
              </a:solidFill>
            </a:endParaRPr>
          </a:p>
          <a:p>
            <a:pPr algn="just"/>
            <a:r>
              <a:rPr lang="ar-SA" sz="2800" dirty="0">
                <a:solidFill>
                  <a:schemeClr val="tx1"/>
                </a:solidFill>
              </a:rPr>
              <a:t>                                                        = ( </a:t>
            </a:r>
            <a:r>
              <a:rPr lang="ar-SA" sz="2800" dirty="0" smtClean="0">
                <a:solidFill>
                  <a:schemeClr val="tx1"/>
                </a:solidFill>
              </a:rPr>
              <a:t>30 </a:t>
            </a:r>
            <a:r>
              <a:rPr lang="en-US" sz="2800" dirty="0">
                <a:solidFill>
                  <a:schemeClr val="tx1"/>
                </a:solidFill>
              </a:rPr>
              <a:t>X</a:t>
            </a:r>
            <a:r>
              <a:rPr lang="ar-SA" sz="2800" dirty="0">
                <a:solidFill>
                  <a:schemeClr val="tx1"/>
                </a:solidFill>
              </a:rPr>
              <a:t> 59/ 100) = </a:t>
            </a:r>
            <a:r>
              <a:rPr lang="ar-SA" sz="2800" dirty="0" smtClean="0">
                <a:solidFill>
                  <a:schemeClr val="tx1"/>
                </a:solidFill>
              </a:rPr>
              <a:t>17.7.</a:t>
            </a:r>
          </a:p>
          <a:p>
            <a:pPr algn="just"/>
            <a:r>
              <a:rPr lang="ar-SA" sz="2800" dirty="0" smtClean="0">
                <a:solidFill>
                  <a:schemeClr val="tx1"/>
                </a:solidFill>
              </a:rPr>
              <a:t>وعلى هذا الأساس تكون القيمة المتوقعة على النحو الوارد في الجدول.</a:t>
            </a:r>
          </a:p>
          <a:p>
            <a:pPr algn="just"/>
            <a:endParaRPr lang="ar-SA" sz="2800"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8" name="Rounded Rectangle 7"/>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b="1" dirty="0">
                <a:solidFill>
                  <a:schemeClr val="tx1"/>
                </a:solidFill>
              </a:rPr>
              <a:t>مربع </a:t>
            </a:r>
            <a:r>
              <a:rPr lang="ar-SA" sz="3200" b="1" dirty="0">
                <a:solidFill>
                  <a:schemeClr val="tx1"/>
                </a:solidFill>
              </a:rPr>
              <a:t>كاي </a:t>
            </a:r>
            <a:r>
              <a:rPr lang="ar-SA" sz="3000" b="1" dirty="0" smtClean="0">
                <a:solidFill>
                  <a:schemeClr val="tx1"/>
                </a:solidFill>
              </a:rPr>
              <a:t>أو </a:t>
            </a:r>
            <a:r>
              <a:rPr lang="ar-SA" sz="3000" b="1" dirty="0">
                <a:solidFill>
                  <a:schemeClr val="tx1"/>
                </a:solidFill>
              </a:rPr>
              <a:t>(</a:t>
            </a:r>
            <a:r>
              <a:rPr lang="en-US" sz="3000" b="1" dirty="0">
                <a:solidFill>
                  <a:schemeClr val="tx1"/>
                </a:solidFill>
              </a:rPr>
              <a:t>X</a:t>
            </a:r>
            <a:r>
              <a:rPr lang="en-US" sz="3000" b="1" baseline="30000" dirty="0">
                <a:solidFill>
                  <a:schemeClr val="tx1"/>
                </a:solidFill>
              </a:rPr>
              <a:t>2</a:t>
            </a:r>
            <a:r>
              <a:rPr lang="ar-SA" sz="3000" b="1" dirty="0">
                <a:solidFill>
                  <a:schemeClr val="tx1"/>
                </a:solidFill>
              </a:rPr>
              <a:t>) </a:t>
            </a:r>
            <a:r>
              <a:rPr lang="en-US" sz="3000" b="1" dirty="0">
                <a:solidFill>
                  <a:schemeClr val="tx1"/>
                </a:solidFill>
              </a:rPr>
              <a:t>Chi Square</a:t>
            </a:r>
            <a:r>
              <a:rPr lang="ar-SA" sz="3000" b="1" dirty="0">
                <a:solidFill>
                  <a:schemeClr val="tx1"/>
                </a:solidFill>
              </a:rPr>
              <a:t>.</a:t>
            </a:r>
            <a:endParaRPr lang="ar-EG" sz="3000" dirty="0">
              <a:solidFill>
                <a:prstClr val="white"/>
              </a:solidFill>
            </a:endParaRPr>
          </a:p>
        </p:txBody>
      </p:sp>
    </p:spTree>
    <p:extLst>
      <p:ext uri="{BB962C8B-B14F-4D97-AF65-F5344CB8AC3E}">
        <p14:creationId xmlns:p14="http://schemas.microsoft.com/office/powerpoint/2010/main" val="4029706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482" y="669926"/>
            <a:ext cx="9906000" cy="6124754"/>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endParaRPr lang="ar-SA" sz="2800" dirty="0" smtClean="0">
              <a:solidFill>
                <a:schemeClr val="tx1"/>
              </a:solidFill>
            </a:endParaRPr>
          </a:p>
          <a:p>
            <a:pPr algn="just"/>
            <a:endParaRPr lang="ar-SA" sz="2800" dirty="0">
              <a:solidFill>
                <a:schemeClr val="tx1"/>
              </a:solidFill>
            </a:endParaRPr>
          </a:p>
          <a:p>
            <a:pPr algn="just"/>
            <a:endParaRPr lang="ar-SA" sz="2800" dirty="0" smtClean="0">
              <a:solidFill>
                <a:schemeClr val="tx1"/>
              </a:solidFill>
            </a:endParaRPr>
          </a:p>
          <a:p>
            <a:pPr algn="just"/>
            <a:endParaRPr lang="ar-SA" sz="2800" dirty="0">
              <a:solidFill>
                <a:schemeClr val="tx1"/>
              </a:solidFill>
            </a:endParaRPr>
          </a:p>
          <a:p>
            <a:pPr algn="just"/>
            <a:endParaRPr lang="ar-SA" sz="2800" dirty="0" smtClean="0">
              <a:solidFill>
                <a:schemeClr val="tx1"/>
              </a:solidFill>
            </a:endParaRPr>
          </a:p>
          <a:p>
            <a:pPr algn="just"/>
            <a:r>
              <a:rPr lang="ar-SA" sz="2800" dirty="0" smtClean="0">
                <a:solidFill>
                  <a:schemeClr val="tx1"/>
                </a:solidFill>
              </a:rPr>
              <a:t>وهذا يعنى، أن القيمة الأولى في هذا الجدول والتي تمثل المدخنين المتعلمين والتي تعادل 28.7 هي القيمة المتوقعة للقيمة الفعلية الموجودة في الجدول السابق توضيحه</a:t>
            </a:r>
          </a:p>
          <a:p>
            <a:pPr algn="just"/>
            <a:r>
              <a:rPr lang="ar-SA" sz="2800" dirty="0" smtClean="0">
                <a:solidFill>
                  <a:schemeClr val="tx1"/>
                </a:solidFill>
              </a:rPr>
              <a:t>الذى يمثل القيم الفعلية ومقدارها 15.</a:t>
            </a:r>
            <a:endParaRPr lang="ar-SA" sz="2800" dirty="0">
              <a:solidFill>
                <a:schemeClr val="tx1"/>
              </a:solidFill>
            </a:endParaRPr>
          </a:p>
          <a:p>
            <a:pPr algn="just"/>
            <a:endParaRPr lang="ar-SA" sz="2800" dirty="0" smtClean="0">
              <a:solidFill>
                <a:schemeClr val="tx1"/>
              </a:solidFill>
            </a:endParaRPr>
          </a:p>
          <a:p>
            <a:pPr algn="just"/>
            <a:endParaRPr lang="ar-SA" sz="2800" dirty="0">
              <a:solidFill>
                <a:schemeClr val="tx1"/>
              </a:solidFill>
            </a:endParaRPr>
          </a:p>
          <a:p>
            <a:pPr algn="just"/>
            <a:endParaRPr lang="ar-SA" sz="2800" dirty="0" smtClean="0">
              <a:solidFill>
                <a:schemeClr val="tx1"/>
              </a:solidFill>
            </a:endParaRPr>
          </a:p>
          <a:p>
            <a:pPr algn="just"/>
            <a:endParaRPr lang="ar-SA" sz="2800" dirty="0">
              <a:solidFill>
                <a:schemeClr val="tx1"/>
              </a:solidFill>
            </a:endParaRPr>
          </a:p>
          <a:p>
            <a:pPr algn="just"/>
            <a:endParaRPr lang="ar-SA" sz="2800" dirty="0" smtClean="0">
              <a:solidFill>
                <a:schemeClr val="tx1"/>
              </a:solidFill>
            </a:endParaRPr>
          </a:p>
          <a:p>
            <a:pPr algn="just"/>
            <a:endParaRPr lang="ar-SA" sz="2800"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548600191"/>
              </p:ext>
            </p:extLst>
          </p:nvPr>
        </p:nvGraphicFramePr>
        <p:xfrm>
          <a:off x="152400" y="838200"/>
          <a:ext cx="6604000" cy="1889760"/>
        </p:xfrm>
        <a:graphic>
          <a:graphicData uri="http://schemas.openxmlformats.org/drawingml/2006/table">
            <a:tbl>
              <a:tblPr rtl="1" firstRow="1" bandRow="1">
                <a:tableStyleId>{327F97BB-C833-4FB7-BDE5-3F7075034690}</a:tableStyleId>
              </a:tblPr>
              <a:tblGrid>
                <a:gridCol w="1651000"/>
                <a:gridCol w="1651000"/>
                <a:gridCol w="1651000"/>
                <a:gridCol w="1651000"/>
              </a:tblGrid>
              <a:tr h="370840">
                <a:tc>
                  <a:txBody>
                    <a:bodyPr/>
                    <a:lstStyle/>
                    <a:p>
                      <a:pPr algn="ctr" rtl="1"/>
                      <a:endParaRPr lang="ar-EG" sz="2500" b="1" dirty="0">
                        <a:solidFill>
                          <a:srgbClr val="002060"/>
                        </a:solidFill>
                      </a:endParaRPr>
                    </a:p>
                  </a:txBody>
                  <a:tcPr/>
                </a:tc>
                <a:tc>
                  <a:txBody>
                    <a:bodyPr/>
                    <a:lstStyle/>
                    <a:p>
                      <a:pPr algn="ctr" rtl="1"/>
                      <a:r>
                        <a:rPr lang="ar-SA" sz="2500" b="1" dirty="0" smtClean="0">
                          <a:solidFill>
                            <a:srgbClr val="002060"/>
                          </a:solidFill>
                        </a:rPr>
                        <a:t>متعلم</a:t>
                      </a:r>
                      <a:endParaRPr lang="ar-EG" sz="2500" b="1" dirty="0">
                        <a:solidFill>
                          <a:srgbClr val="002060"/>
                        </a:solidFill>
                      </a:endParaRPr>
                    </a:p>
                  </a:txBody>
                  <a:tcPr/>
                </a:tc>
                <a:tc>
                  <a:txBody>
                    <a:bodyPr/>
                    <a:lstStyle/>
                    <a:p>
                      <a:pPr algn="ctr" rtl="1"/>
                      <a:r>
                        <a:rPr lang="ar-SA" sz="2500" b="1" dirty="0" smtClean="0">
                          <a:solidFill>
                            <a:srgbClr val="002060"/>
                          </a:solidFill>
                        </a:rPr>
                        <a:t>غير متعلم</a:t>
                      </a:r>
                      <a:endParaRPr lang="ar-EG" sz="2500" b="1" dirty="0">
                        <a:solidFill>
                          <a:srgbClr val="002060"/>
                        </a:solidFill>
                      </a:endParaRPr>
                    </a:p>
                  </a:txBody>
                  <a:tcPr/>
                </a:tc>
                <a:tc>
                  <a:txBody>
                    <a:bodyPr/>
                    <a:lstStyle/>
                    <a:p>
                      <a:pPr algn="ctr" rtl="1"/>
                      <a:r>
                        <a:rPr lang="ar-SA" sz="2500" b="1" dirty="0" smtClean="0">
                          <a:solidFill>
                            <a:srgbClr val="002060"/>
                          </a:solidFill>
                        </a:rPr>
                        <a:t>المجموع</a:t>
                      </a:r>
                      <a:endParaRPr lang="ar-EG" sz="2500" b="1" dirty="0">
                        <a:solidFill>
                          <a:srgbClr val="002060"/>
                        </a:solidFill>
                      </a:endParaRPr>
                    </a:p>
                  </a:txBody>
                  <a:tcPr/>
                </a:tc>
              </a:tr>
              <a:tr h="370840">
                <a:tc>
                  <a:txBody>
                    <a:bodyPr/>
                    <a:lstStyle/>
                    <a:p>
                      <a:pPr algn="ctr" rtl="1"/>
                      <a:r>
                        <a:rPr lang="ar-SA" sz="2500" b="1" dirty="0" smtClean="0">
                          <a:solidFill>
                            <a:srgbClr val="002060"/>
                          </a:solidFill>
                        </a:rPr>
                        <a:t>مدخن</a:t>
                      </a:r>
                      <a:endParaRPr lang="ar-EG" sz="2500" b="1" dirty="0">
                        <a:solidFill>
                          <a:srgbClr val="002060"/>
                        </a:solidFill>
                      </a:endParaRPr>
                    </a:p>
                  </a:txBody>
                  <a:tcPr/>
                </a:tc>
                <a:tc>
                  <a:txBody>
                    <a:bodyPr/>
                    <a:lstStyle/>
                    <a:p>
                      <a:pPr algn="ctr" rtl="1"/>
                      <a:r>
                        <a:rPr lang="ar-SA" sz="2500" b="1" dirty="0" smtClean="0">
                          <a:solidFill>
                            <a:srgbClr val="002060"/>
                          </a:solidFill>
                        </a:rPr>
                        <a:t>28.7</a:t>
                      </a:r>
                      <a:endParaRPr lang="ar-EG" sz="2500" b="1" dirty="0">
                        <a:solidFill>
                          <a:srgbClr val="002060"/>
                        </a:solidFill>
                      </a:endParaRPr>
                    </a:p>
                  </a:txBody>
                  <a:tcPr/>
                </a:tc>
                <a:tc>
                  <a:txBody>
                    <a:bodyPr/>
                    <a:lstStyle/>
                    <a:p>
                      <a:pPr algn="ctr" rtl="1"/>
                      <a:r>
                        <a:rPr lang="ar-SA" sz="2500" b="1" dirty="0" smtClean="0">
                          <a:solidFill>
                            <a:srgbClr val="002060"/>
                          </a:solidFill>
                        </a:rPr>
                        <a:t>12.3</a:t>
                      </a:r>
                      <a:endParaRPr lang="ar-EG" sz="2500" b="1" dirty="0">
                        <a:solidFill>
                          <a:srgbClr val="002060"/>
                        </a:solidFill>
                      </a:endParaRPr>
                    </a:p>
                  </a:txBody>
                  <a:tcPr/>
                </a:tc>
                <a:tc>
                  <a:txBody>
                    <a:bodyPr/>
                    <a:lstStyle/>
                    <a:p>
                      <a:pPr algn="ctr" rtl="1"/>
                      <a:r>
                        <a:rPr lang="ar-SA" sz="2500" b="1" dirty="0" smtClean="0">
                          <a:solidFill>
                            <a:srgbClr val="002060"/>
                          </a:solidFill>
                        </a:rPr>
                        <a:t>41.0</a:t>
                      </a:r>
                      <a:endParaRPr lang="ar-EG" sz="2500" b="1" dirty="0">
                        <a:solidFill>
                          <a:srgbClr val="002060"/>
                        </a:solidFill>
                      </a:endParaRPr>
                    </a:p>
                  </a:txBody>
                  <a:tcPr/>
                </a:tc>
              </a:tr>
              <a:tr h="370840">
                <a:tc>
                  <a:txBody>
                    <a:bodyPr/>
                    <a:lstStyle/>
                    <a:p>
                      <a:pPr algn="ctr" rtl="1"/>
                      <a:r>
                        <a:rPr lang="ar-SA" sz="2500" b="1" dirty="0" smtClean="0">
                          <a:solidFill>
                            <a:srgbClr val="002060"/>
                          </a:solidFill>
                        </a:rPr>
                        <a:t>غير مدخن</a:t>
                      </a:r>
                      <a:endParaRPr lang="ar-EG" sz="2500" b="1" dirty="0">
                        <a:solidFill>
                          <a:srgbClr val="002060"/>
                        </a:solidFill>
                      </a:endParaRPr>
                    </a:p>
                  </a:txBody>
                  <a:tcPr/>
                </a:tc>
                <a:tc>
                  <a:txBody>
                    <a:bodyPr/>
                    <a:lstStyle/>
                    <a:p>
                      <a:pPr algn="ctr" rtl="1"/>
                      <a:r>
                        <a:rPr lang="ar-SA" sz="2500" b="1" dirty="0" smtClean="0">
                          <a:solidFill>
                            <a:srgbClr val="002060"/>
                          </a:solidFill>
                        </a:rPr>
                        <a:t>41.3</a:t>
                      </a:r>
                      <a:endParaRPr lang="ar-EG" sz="2500" b="1" dirty="0">
                        <a:solidFill>
                          <a:srgbClr val="002060"/>
                        </a:solidFill>
                      </a:endParaRPr>
                    </a:p>
                  </a:txBody>
                  <a:tcPr/>
                </a:tc>
                <a:tc>
                  <a:txBody>
                    <a:bodyPr/>
                    <a:lstStyle/>
                    <a:p>
                      <a:pPr algn="ctr" rtl="1"/>
                      <a:r>
                        <a:rPr lang="ar-SA" sz="2500" b="1" dirty="0" smtClean="0">
                          <a:solidFill>
                            <a:srgbClr val="002060"/>
                          </a:solidFill>
                        </a:rPr>
                        <a:t>17.7</a:t>
                      </a:r>
                      <a:endParaRPr lang="ar-EG" sz="2500" b="1" dirty="0">
                        <a:solidFill>
                          <a:srgbClr val="002060"/>
                        </a:solidFill>
                      </a:endParaRPr>
                    </a:p>
                  </a:txBody>
                  <a:tcPr/>
                </a:tc>
                <a:tc>
                  <a:txBody>
                    <a:bodyPr/>
                    <a:lstStyle/>
                    <a:p>
                      <a:pPr algn="ctr" rtl="1"/>
                      <a:r>
                        <a:rPr lang="ar-SA" sz="2500" b="1" dirty="0" smtClean="0">
                          <a:solidFill>
                            <a:srgbClr val="002060"/>
                          </a:solidFill>
                        </a:rPr>
                        <a:t>59.0</a:t>
                      </a:r>
                      <a:endParaRPr lang="ar-EG" sz="2500" b="1" dirty="0">
                        <a:solidFill>
                          <a:srgbClr val="002060"/>
                        </a:solidFill>
                      </a:endParaRPr>
                    </a:p>
                  </a:txBody>
                  <a:tcPr/>
                </a:tc>
              </a:tr>
              <a:tr h="370840">
                <a:tc>
                  <a:txBody>
                    <a:bodyPr/>
                    <a:lstStyle/>
                    <a:p>
                      <a:pPr algn="ctr" rtl="1"/>
                      <a:r>
                        <a:rPr lang="ar-SA" sz="2500" b="1" dirty="0" smtClean="0">
                          <a:solidFill>
                            <a:srgbClr val="002060"/>
                          </a:solidFill>
                        </a:rPr>
                        <a:t>المجموع</a:t>
                      </a:r>
                      <a:endParaRPr lang="ar-EG" sz="2500" b="1" dirty="0">
                        <a:solidFill>
                          <a:srgbClr val="002060"/>
                        </a:solidFill>
                      </a:endParaRPr>
                    </a:p>
                  </a:txBody>
                  <a:tcPr/>
                </a:tc>
                <a:tc>
                  <a:txBody>
                    <a:bodyPr/>
                    <a:lstStyle/>
                    <a:p>
                      <a:pPr algn="ctr" rtl="1"/>
                      <a:r>
                        <a:rPr lang="ar-SA" sz="2500" b="1" dirty="0" smtClean="0">
                          <a:solidFill>
                            <a:srgbClr val="002060"/>
                          </a:solidFill>
                        </a:rPr>
                        <a:t>70.0</a:t>
                      </a:r>
                      <a:endParaRPr lang="ar-EG" sz="2500" b="1" dirty="0">
                        <a:solidFill>
                          <a:srgbClr val="002060"/>
                        </a:solidFill>
                      </a:endParaRPr>
                    </a:p>
                  </a:txBody>
                  <a:tcPr/>
                </a:tc>
                <a:tc>
                  <a:txBody>
                    <a:bodyPr/>
                    <a:lstStyle/>
                    <a:p>
                      <a:pPr algn="ctr" rtl="1"/>
                      <a:r>
                        <a:rPr lang="ar-SA" sz="2500" b="1" dirty="0" smtClean="0">
                          <a:solidFill>
                            <a:srgbClr val="002060"/>
                          </a:solidFill>
                        </a:rPr>
                        <a:t>30.0</a:t>
                      </a:r>
                      <a:endParaRPr lang="ar-EG" sz="2500" b="1" dirty="0">
                        <a:solidFill>
                          <a:srgbClr val="002060"/>
                        </a:solidFill>
                      </a:endParaRPr>
                    </a:p>
                  </a:txBody>
                  <a:tcPr/>
                </a:tc>
                <a:tc>
                  <a:txBody>
                    <a:bodyPr/>
                    <a:lstStyle/>
                    <a:p>
                      <a:pPr algn="ctr" rtl="1"/>
                      <a:r>
                        <a:rPr lang="ar-SA" sz="2500" b="1" dirty="0" smtClean="0">
                          <a:solidFill>
                            <a:srgbClr val="002060"/>
                          </a:solidFill>
                        </a:rPr>
                        <a:t>100</a:t>
                      </a:r>
                      <a:endParaRPr lang="ar-EG" sz="2500" b="1" dirty="0">
                        <a:solidFill>
                          <a:srgbClr val="002060"/>
                        </a:solidFill>
                      </a:endParaRPr>
                    </a:p>
                  </a:txBody>
                  <a:tcPr/>
                </a:tc>
              </a:tr>
            </a:tbl>
          </a:graphicData>
        </a:graphic>
      </p:graphicFrame>
      <p:sp>
        <p:nvSpPr>
          <p:cNvPr id="6" name="Rounded Rectangle 5"/>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b="1" dirty="0">
                <a:solidFill>
                  <a:schemeClr val="tx1"/>
                </a:solidFill>
              </a:rPr>
              <a:t>مربع </a:t>
            </a:r>
            <a:r>
              <a:rPr lang="ar-SA" sz="3200" b="1" dirty="0">
                <a:solidFill>
                  <a:schemeClr val="tx1"/>
                </a:solidFill>
              </a:rPr>
              <a:t>كاي </a:t>
            </a:r>
            <a:r>
              <a:rPr lang="ar-SA" sz="3000" b="1" dirty="0" smtClean="0">
                <a:solidFill>
                  <a:schemeClr val="tx1"/>
                </a:solidFill>
              </a:rPr>
              <a:t>أو </a:t>
            </a:r>
            <a:r>
              <a:rPr lang="ar-SA" sz="3000" b="1" dirty="0">
                <a:solidFill>
                  <a:schemeClr val="tx1"/>
                </a:solidFill>
              </a:rPr>
              <a:t>(</a:t>
            </a:r>
            <a:r>
              <a:rPr lang="en-US" sz="3000" b="1" dirty="0">
                <a:solidFill>
                  <a:schemeClr val="tx1"/>
                </a:solidFill>
              </a:rPr>
              <a:t>X</a:t>
            </a:r>
            <a:r>
              <a:rPr lang="en-US" sz="3000" b="1" baseline="30000" dirty="0">
                <a:solidFill>
                  <a:schemeClr val="tx1"/>
                </a:solidFill>
              </a:rPr>
              <a:t>2</a:t>
            </a:r>
            <a:r>
              <a:rPr lang="ar-SA" sz="3000" b="1" dirty="0">
                <a:solidFill>
                  <a:schemeClr val="tx1"/>
                </a:solidFill>
              </a:rPr>
              <a:t>) </a:t>
            </a:r>
            <a:r>
              <a:rPr lang="en-US" sz="3000" b="1" dirty="0">
                <a:solidFill>
                  <a:schemeClr val="tx1"/>
                </a:solidFill>
              </a:rPr>
              <a:t>Chi Square</a:t>
            </a:r>
            <a:r>
              <a:rPr lang="ar-SA" sz="3000" b="1" dirty="0">
                <a:solidFill>
                  <a:schemeClr val="tx1"/>
                </a:solidFill>
              </a:rPr>
              <a:t>.</a:t>
            </a:r>
            <a:endParaRPr lang="ar-EG" sz="3000" dirty="0">
              <a:solidFill>
                <a:prstClr val="white"/>
              </a:solidFill>
            </a:endParaRPr>
          </a:p>
        </p:txBody>
      </p:sp>
      <p:pic>
        <p:nvPicPr>
          <p:cNvPr id="3" name="Picture 2"/>
          <p:cNvPicPr>
            <a:picLocks noChangeAspect="1"/>
          </p:cNvPicPr>
          <p:nvPr/>
        </p:nvPicPr>
        <p:blipFill>
          <a:blip r:embed="rId2"/>
          <a:stretch>
            <a:fillRect/>
          </a:stretch>
        </p:blipFill>
        <p:spPr>
          <a:xfrm>
            <a:off x="1026459" y="4267200"/>
            <a:ext cx="6019800" cy="2342547"/>
          </a:xfrm>
          <a:prstGeom prst="rect">
            <a:avLst/>
          </a:prstGeom>
        </p:spPr>
      </p:pic>
      <p:sp>
        <p:nvSpPr>
          <p:cNvPr id="8" name="Curved Right Arrow 7"/>
          <p:cNvSpPr/>
          <p:nvPr/>
        </p:nvSpPr>
        <p:spPr>
          <a:xfrm>
            <a:off x="0" y="3516859"/>
            <a:ext cx="990600" cy="2342547"/>
          </a:xfrm>
          <a:prstGeom prst="curvedRightArrow">
            <a:avLst>
              <a:gd name="adj1" fmla="val 25000"/>
              <a:gd name="adj2" fmla="val 51617"/>
              <a:gd name="adj3" fmla="val 29813"/>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schemeClr val="tx1"/>
              </a:solidFill>
            </a:endParaRPr>
          </a:p>
        </p:txBody>
      </p:sp>
      <p:sp>
        <p:nvSpPr>
          <p:cNvPr id="9" name="Rounded Rectangle 8"/>
          <p:cNvSpPr/>
          <p:nvPr/>
        </p:nvSpPr>
        <p:spPr>
          <a:xfrm>
            <a:off x="7046259" y="1020763"/>
            <a:ext cx="1752600" cy="1447800"/>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solidFill>
                  <a:srgbClr val="002060"/>
                </a:solidFill>
              </a:rPr>
              <a:t>جدول القيم المتوقعة</a:t>
            </a:r>
            <a:endParaRPr lang="ar-EG" sz="2500" b="1" dirty="0">
              <a:solidFill>
                <a:srgbClr val="002060"/>
              </a:solidFill>
            </a:endParaRPr>
          </a:p>
        </p:txBody>
      </p:sp>
      <p:sp>
        <p:nvSpPr>
          <p:cNvPr id="10" name="Rounded Rectangle 9"/>
          <p:cNvSpPr/>
          <p:nvPr/>
        </p:nvSpPr>
        <p:spPr>
          <a:xfrm>
            <a:off x="7198659" y="4876800"/>
            <a:ext cx="1752600" cy="1447800"/>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solidFill>
                  <a:srgbClr val="002060"/>
                </a:solidFill>
              </a:rPr>
              <a:t>جدول القيم الحقيقة</a:t>
            </a:r>
            <a:endParaRPr lang="ar-EG" sz="2500" b="1" dirty="0">
              <a:solidFill>
                <a:srgbClr val="002060"/>
              </a:solidFill>
            </a:endParaRPr>
          </a:p>
        </p:txBody>
      </p:sp>
    </p:spTree>
    <p:extLst>
      <p:ext uri="{BB962C8B-B14F-4D97-AF65-F5344CB8AC3E}">
        <p14:creationId xmlns:p14="http://schemas.microsoft.com/office/powerpoint/2010/main" val="890321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845950"/>
            <a:ext cx="9906000" cy="412420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dirty="0" smtClean="0">
                <a:solidFill>
                  <a:schemeClr val="tx1"/>
                </a:solidFill>
              </a:rPr>
              <a:t>وكذلك الحال بالنسبة لبقية القيم في هذا الجدول التي تمثل القيم المتوقعة ، والقيم بالجدول الذى يضم القيم الحقيقة.</a:t>
            </a:r>
          </a:p>
          <a:p>
            <a:pPr algn="just"/>
            <a:r>
              <a:rPr lang="ar-SA" sz="3000" dirty="0" smtClean="0">
                <a:solidFill>
                  <a:schemeClr val="tx1"/>
                </a:solidFill>
              </a:rPr>
              <a:t>ولحساب مربع كاى نطرح القيمة المتوقعة من القيم الفعلية ثم نربع قيمة الناتج ونقسم على القيمة المتوقعة لكل خلية من خلايا الجدولين السابقين، وبهذا تكون قيمة مربع كاى</a:t>
            </a:r>
          </a:p>
          <a:p>
            <a:pPr algn="ctr"/>
            <a:r>
              <a:rPr lang="ar-SA" sz="2800" b="1" dirty="0" smtClean="0">
                <a:solidFill>
                  <a:srgbClr val="C00000"/>
                </a:solidFill>
              </a:rPr>
              <a:t>(</a:t>
            </a:r>
            <a:r>
              <a:rPr lang="en-US" sz="2800" b="1" dirty="0">
                <a:solidFill>
                  <a:srgbClr val="C00000"/>
                </a:solidFill>
              </a:rPr>
              <a:t>X</a:t>
            </a:r>
            <a:r>
              <a:rPr lang="en-US" sz="2800" b="1" baseline="30000" dirty="0">
                <a:solidFill>
                  <a:srgbClr val="C00000"/>
                </a:solidFill>
              </a:rPr>
              <a:t>2</a:t>
            </a:r>
            <a:r>
              <a:rPr lang="ar-SA" sz="2800" b="1" dirty="0" smtClean="0">
                <a:solidFill>
                  <a:srgbClr val="C00000"/>
                </a:solidFill>
              </a:rPr>
              <a:t>) </a:t>
            </a:r>
            <a:r>
              <a:rPr lang="ar-SA" sz="2800" b="1" dirty="0" smtClean="0">
                <a:solidFill>
                  <a:schemeClr val="tx1"/>
                </a:solidFill>
              </a:rPr>
              <a:t>= </a:t>
            </a:r>
            <a:r>
              <a:rPr lang="ar-SA" sz="2800" b="1" smtClean="0">
                <a:solidFill>
                  <a:schemeClr val="tx1"/>
                </a:solidFill>
              </a:rPr>
              <a:t>( </a:t>
            </a:r>
            <a:r>
              <a:rPr lang="ar-SA" sz="2800" b="1" smtClean="0">
                <a:solidFill>
                  <a:schemeClr val="tx1"/>
                </a:solidFill>
              </a:rPr>
              <a:t>15-28.7 </a:t>
            </a:r>
            <a:r>
              <a:rPr lang="ar-SA" sz="2800" b="1" dirty="0" smtClean="0">
                <a:solidFill>
                  <a:schemeClr val="tx1"/>
                </a:solidFill>
              </a:rPr>
              <a:t>)</a:t>
            </a:r>
            <a:r>
              <a:rPr lang="ar-SA" sz="2800" b="1" baseline="30000" dirty="0" smtClean="0">
                <a:solidFill>
                  <a:schemeClr val="tx1"/>
                </a:solidFill>
              </a:rPr>
              <a:t>2</a:t>
            </a:r>
            <a:r>
              <a:rPr lang="ar-SA" sz="2800" b="1" dirty="0" smtClean="0">
                <a:solidFill>
                  <a:schemeClr val="tx1"/>
                </a:solidFill>
              </a:rPr>
              <a:t> </a:t>
            </a:r>
            <a:r>
              <a:rPr lang="ar-SA" sz="2800" b="1" dirty="0" smtClean="0">
                <a:solidFill>
                  <a:srgbClr val="C00000"/>
                </a:solidFill>
              </a:rPr>
              <a:t>/</a:t>
            </a:r>
            <a:r>
              <a:rPr lang="ar-SA" sz="2800" b="1" dirty="0" smtClean="0">
                <a:solidFill>
                  <a:schemeClr val="tx1"/>
                </a:solidFill>
              </a:rPr>
              <a:t> 28.7 </a:t>
            </a:r>
            <a:r>
              <a:rPr lang="ar-SA" sz="2800" b="1" dirty="0" smtClean="0">
                <a:solidFill>
                  <a:srgbClr val="C00000"/>
                </a:solidFill>
              </a:rPr>
              <a:t>÷</a:t>
            </a:r>
            <a:r>
              <a:rPr lang="ar-SA" sz="2800" b="1" dirty="0" smtClean="0">
                <a:solidFill>
                  <a:schemeClr val="tx1"/>
                </a:solidFill>
              </a:rPr>
              <a:t> (26 – 12.3 )</a:t>
            </a:r>
            <a:r>
              <a:rPr lang="ar-SA" sz="2800" b="1" baseline="30000" dirty="0" smtClean="0">
                <a:solidFill>
                  <a:schemeClr val="tx1"/>
                </a:solidFill>
              </a:rPr>
              <a:t>2</a:t>
            </a:r>
            <a:r>
              <a:rPr lang="ar-SA" sz="2800" b="1" dirty="0" smtClean="0">
                <a:solidFill>
                  <a:schemeClr val="tx1"/>
                </a:solidFill>
              </a:rPr>
              <a:t> </a:t>
            </a:r>
            <a:r>
              <a:rPr lang="ar-SA" sz="2800" b="1" dirty="0" smtClean="0">
                <a:solidFill>
                  <a:srgbClr val="C00000"/>
                </a:solidFill>
              </a:rPr>
              <a:t>/</a:t>
            </a:r>
            <a:r>
              <a:rPr lang="ar-SA" sz="2800" b="1" dirty="0" smtClean="0">
                <a:solidFill>
                  <a:schemeClr val="tx1"/>
                </a:solidFill>
              </a:rPr>
              <a:t> 12.3</a:t>
            </a:r>
          </a:p>
          <a:p>
            <a:pPr algn="ctr"/>
            <a:r>
              <a:rPr lang="ar-SA" sz="2800" b="1" dirty="0" smtClean="0">
                <a:solidFill>
                  <a:schemeClr val="tx1"/>
                </a:solidFill>
              </a:rPr>
              <a:t>         ــــــــــــــــــــــــــــــــــــــــــــــــــــــــــــــــــــــــــــــــــــــ</a:t>
            </a:r>
            <a:endParaRPr lang="ar-SA" sz="2800" dirty="0" smtClean="0">
              <a:solidFill>
                <a:schemeClr val="tx1"/>
              </a:solidFill>
            </a:endParaRPr>
          </a:p>
          <a:p>
            <a:r>
              <a:rPr lang="ar-SA" sz="2800" b="1" dirty="0" smtClean="0">
                <a:solidFill>
                  <a:schemeClr val="tx1"/>
                </a:solidFill>
              </a:rPr>
              <a:t>                       ( 55-41.3 </a:t>
            </a:r>
            <a:r>
              <a:rPr lang="ar-SA" sz="2800" b="1" dirty="0">
                <a:solidFill>
                  <a:schemeClr val="tx1"/>
                </a:solidFill>
              </a:rPr>
              <a:t>)</a:t>
            </a:r>
            <a:r>
              <a:rPr lang="ar-SA" sz="2800" b="1" baseline="30000" dirty="0">
                <a:solidFill>
                  <a:schemeClr val="tx1"/>
                </a:solidFill>
              </a:rPr>
              <a:t>2</a:t>
            </a:r>
            <a:r>
              <a:rPr lang="ar-SA" sz="2800" b="1" dirty="0">
                <a:solidFill>
                  <a:schemeClr val="tx1"/>
                </a:solidFill>
              </a:rPr>
              <a:t> </a:t>
            </a:r>
            <a:r>
              <a:rPr lang="ar-SA" sz="2800" b="1" dirty="0">
                <a:solidFill>
                  <a:srgbClr val="C00000"/>
                </a:solidFill>
              </a:rPr>
              <a:t>/</a:t>
            </a:r>
            <a:r>
              <a:rPr lang="ar-SA" sz="2800" b="1" dirty="0">
                <a:solidFill>
                  <a:schemeClr val="tx1"/>
                </a:solidFill>
              </a:rPr>
              <a:t> </a:t>
            </a:r>
            <a:r>
              <a:rPr lang="ar-SA" sz="2800" b="1" dirty="0" smtClean="0">
                <a:solidFill>
                  <a:schemeClr val="tx1"/>
                </a:solidFill>
              </a:rPr>
              <a:t>41.3 </a:t>
            </a:r>
            <a:r>
              <a:rPr lang="ar-SA" sz="2800" b="1" dirty="0">
                <a:solidFill>
                  <a:srgbClr val="C00000"/>
                </a:solidFill>
              </a:rPr>
              <a:t>÷</a:t>
            </a:r>
            <a:r>
              <a:rPr lang="ar-SA" sz="2800" b="1" dirty="0">
                <a:solidFill>
                  <a:schemeClr val="tx1"/>
                </a:solidFill>
              </a:rPr>
              <a:t> </a:t>
            </a:r>
            <a:r>
              <a:rPr lang="ar-SA" sz="2800" b="1" dirty="0" smtClean="0">
                <a:solidFill>
                  <a:schemeClr val="tx1"/>
                </a:solidFill>
              </a:rPr>
              <a:t>(4 </a:t>
            </a:r>
            <a:r>
              <a:rPr lang="ar-SA" sz="2800" b="1" dirty="0">
                <a:solidFill>
                  <a:schemeClr val="tx1"/>
                </a:solidFill>
              </a:rPr>
              <a:t>– </a:t>
            </a:r>
            <a:r>
              <a:rPr lang="ar-SA" sz="2800" b="1" dirty="0" smtClean="0">
                <a:solidFill>
                  <a:schemeClr val="tx1"/>
                </a:solidFill>
              </a:rPr>
              <a:t>17.7 </a:t>
            </a:r>
            <a:r>
              <a:rPr lang="ar-SA" sz="2800" b="1" dirty="0">
                <a:solidFill>
                  <a:schemeClr val="tx1"/>
                </a:solidFill>
              </a:rPr>
              <a:t>)</a:t>
            </a:r>
            <a:r>
              <a:rPr lang="ar-SA" sz="2800" b="1" baseline="30000" dirty="0">
                <a:solidFill>
                  <a:schemeClr val="tx1"/>
                </a:solidFill>
              </a:rPr>
              <a:t>2</a:t>
            </a:r>
            <a:r>
              <a:rPr lang="ar-SA" sz="2800" b="1" dirty="0">
                <a:solidFill>
                  <a:schemeClr val="tx1"/>
                </a:solidFill>
              </a:rPr>
              <a:t> </a:t>
            </a:r>
            <a:r>
              <a:rPr lang="ar-SA" sz="2800" b="1" dirty="0">
                <a:solidFill>
                  <a:srgbClr val="C00000"/>
                </a:solidFill>
              </a:rPr>
              <a:t>/</a:t>
            </a:r>
            <a:r>
              <a:rPr lang="ar-SA" sz="2800" b="1" dirty="0">
                <a:solidFill>
                  <a:schemeClr val="tx1"/>
                </a:solidFill>
              </a:rPr>
              <a:t> </a:t>
            </a:r>
            <a:r>
              <a:rPr lang="ar-SA" sz="2800" b="1" dirty="0" smtClean="0">
                <a:solidFill>
                  <a:schemeClr val="tx1"/>
                </a:solidFill>
              </a:rPr>
              <a:t>17.7</a:t>
            </a:r>
          </a:p>
          <a:p>
            <a:r>
              <a:rPr lang="ar-SA" sz="2800" b="1" dirty="0" smtClean="0">
                <a:solidFill>
                  <a:schemeClr val="tx1"/>
                </a:solidFill>
              </a:rPr>
              <a:t>                    </a:t>
            </a:r>
            <a:r>
              <a:rPr lang="ar-SA" sz="3000" b="1" dirty="0" smtClean="0">
                <a:solidFill>
                  <a:srgbClr val="C00000"/>
                </a:solidFill>
              </a:rPr>
              <a:t>= 36.947.</a:t>
            </a: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8" name="Rounded Rectangle 7"/>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b="1" dirty="0">
                <a:solidFill>
                  <a:schemeClr val="tx1"/>
                </a:solidFill>
              </a:rPr>
              <a:t>مربع </a:t>
            </a:r>
            <a:r>
              <a:rPr lang="ar-SA" sz="3000" b="1" dirty="0" smtClean="0">
                <a:solidFill>
                  <a:schemeClr val="tx1"/>
                </a:solidFill>
              </a:rPr>
              <a:t>كاي أو </a:t>
            </a:r>
            <a:r>
              <a:rPr lang="ar-SA" sz="3000" b="1" dirty="0">
                <a:solidFill>
                  <a:schemeClr val="tx1"/>
                </a:solidFill>
              </a:rPr>
              <a:t>(</a:t>
            </a:r>
            <a:r>
              <a:rPr lang="en-US" sz="3000" b="1" dirty="0">
                <a:solidFill>
                  <a:schemeClr val="tx1"/>
                </a:solidFill>
              </a:rPr>
              <a:t>X</a:t>
            </a:r>
            <a:r>
              <a:rPr lang="en-US" sz="3000" b="1" baseline="30000" dirty="0">
                <a:solidFill>
                  <a:schemeClr val="tx1"/>
                </a:solidFill>
              </a:rPr>
              <a:t>2</a:t>
            </a:r>
            <a:r>
              <a:rPr lang="ar-SA" sz="3000" b="1" dirty="0">
                <a:solidFill>
                  <a:schemeClr val="tx1"/>
                </a:solidFill>
              </a:rPr>
              <a:t>) </a:t>
            </a:r>
            <a:r>
              <a:rPr lang="en-US" sz="3000" b="1" dirty="0">
                <a:solidFill>
                  <a:schemeClr val="tx1"/>
                </a:solidFill>
              </a:rPr>
              <a:t>Chi Square</a:t>
            </a:r>
            <a:r>
              <a:rPr lang="ar-SA" sz="3000" b="1" dirty="0">
                <a:solidFill>
                  <a:schemeClr val="tx1"/>
                </a:solidFill>
              </a:rPr>
              <a:t>.</a:t>
            </a:r>
            <a:endParaRPr lang="ar-EG" sz="3000" dirty="0">
              <a:solidFill>
                <a:prstClr val="white"/>
              </a:solidFill>
            </a:endParaRPr>
          </a:p>
        </p:txBody>
      </p:sp>
    </p:spTree>
    <p:extLst>
      <p:ext uri="{BB962C8B-B14F-4D97-AF65-F5344CB8AC3E}">
        <p14:creationId xmlns:p14="http://schemas.microsoft.com/office/powerpoint/2010/main" val="1037590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845950"/>
            <a:ext cx="9906000" cy="4770537"/>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ar-SA" sz="3000" dirty="0" smtClean="0">
                <a:solidFill>
                  <a:schemeClr val="tx1"/>
                </a:solidFill>
              </a:rPr>
              <a:t>وحيث أن </a:t>
            </a:r>
            <a:r>
              <a:rPr lang="ar-SA" sz="3000" b="1" dirty="0" smtClean="0">
                <a:solidFill>
                  <a:schemeClr val="tx1"/>
                </a:solidFill>
              </a:rPr>
              <a:t>درجة الحرية </a:t>
            </a:r>
            <a:r>
              <a:rPr lang="ar-SA" sz="3000" dirty="0" smtClean="0">
                <a:solidFill>
                  <a:schemeClr val="tx1"/>
                </a:solidFill>
              </a:rPr>
              <a:t>= ( ع – 1) ( س – 1).</a:t>
            </a:r>
          </a:p>
          <a:p>
            <a:pPr algn="ctr"/>
            <a:r>
              <a:rPr lang="ar-SA" sz="3000" dirty="0" smtClean="0">
                <a:solidFill>
                  <a:srgbClr val="C00000"/>
                </a:solidFill>
              </a:rPr>
              <a:t> أي أن عدد الصفوف </a:t>
            </a:r>
            <a:r>
              <a:rPr lang="ar-SA" sz="3000" dirty="0">
                <a:solidFill>
                  <a:srgbClr val="C00000"/>
                </a:solidFill>
              </a:rPr>
              <a:t>- 1 ، مضروبا في عدد </a:t>
            </a:r>
            <a:r>
              <a:rPr lang="ar-SA" sz="3000" dirty="0" smtClean="0">
                <a:solidFill>
                  <a:srgbClr val="C00000"/>
                </a:solidFill>
              </a:rPr>
              <a:t>الأعمدة – 1</a:t>
            </a:r>
          </a:p>
          <a:p>
            <a:pPr algn="ctr"/>
            <a:r>
              <a:rPr lang="ar-SA" sz="3000" dirty="0" smtClean="0">
                <a:solidFill>
                  <a:schemeClr val="tx1"/>
                </a:solidFill>
              </a:rPr>
              <a:t>أي (2-1) </a:t>
            </a:r>
            <a:r>
              <a:rPr lang="en-US" sz="3000" dirty="0" smtClean="0">
                <a:solidFill>
                  <a:schemeClr val="tx1"/>
                </a:solidFill>
              </a:rPr>
              <a:t>X</a:t>
            </a:r>
            <a:r>
              <a:rPr lang="ar-SA" sz="3000" dirty="0" smtClean="0">
                <a:solidFill>
                  <a:schemeClr val="tx1"/>
                </a:solidFill>
              </a:rPr>
              <a:t> (2-1) = 1</a:t>
            </a:r>
          </a:p>
          <a:p>
            <a:pPr algn="ctr"/>
            <a:r>
              <a:rPr lang="ar-SA" sz="3000" dirty="0" smtClean="0">
                <a:solidFill>
                  <a:schemeClr val="tx1"/>
                </a:solidFill>
              </a:rPr>
              <a:t>فإن قيمة مربع كاى من توزيعها في الجدول</a:t>
            </a:r>
          </a:p>
          <a:p>
            <a:pPr algn="ctr"/>
            <a:r>
              <a:rPr lang="ar-SA" sz="3000" dirty="0" smtClean="0">
                <a:solidFill>
                  <a:schemeClr val="tx1"/>
                </a:solidFill>
              </a:rPr>
              <a:t> </a:t>
            </a:r>
            <a:r>
              <a:rPr lang="ar-SA" sz="3000" b="1" dirty="0" smtClean="0">
                <a:solidFill>
                  <a:srgbClr val="C00000"/>
                </a:solidFill>
              </a:rPr>
              <a:t>لدرجة حرية واحدة بمستوى الدلالة 0.05 = 3.84.</a:t>
            </a:r>
          </a:p>
          <a:p>
            <a:pPr algn="ctr"/>
            <a:r>
              <a:rPr lang="ar-SA" sz="3000" dirty="0" smtClean="0">
                <a:solidFill>
                  <a:schemeClr val="tx1"/>
                </a:solidFill>
              </a:rPr>
              <a:t>وبما أن قيمة مربع كاى </a:t>
            </a:r>
            <a:r>
              <a:rPr lang="ar-SA" sz="3000" b="1" i="1" dirty="0" smtClean="0">
                <a:solidFill>
                  <a:schemeClr val="tx1"/>
                </a:solidFill>
              </a:rPr>
              <a:t>أكبر</a:t>
            </a:r>
            <a:r>
              <a:rPr lang="ar-SA" sz="3000" dirty="0" smtClean="0">
                <a:solidFill>
                  <a:schemeClr val="tx1"/>
                </a:solidFill>
              </a:rPr>
              <a:t> </a:t>
            </a:r>
            <a:r>
              <a:rPr lang="ar-SA" sz="3000" b="1" dirty="0" smtClean="0">
                <a:solidFill>
                  <a:schemeClr val="tx1"/>
                </a:solidFill>
              </a:rPr>
              <a:t>من</a:t>
            </a:r>
            <a:r>
              <a:rPr lang="ar-SA" sz="3000" dirty="0" smtClean="0">
                <a:solidFill>
                  <a:schemeClr val="tx1"/>
                </a:solidFill>
              </a:rPr>
              <a:t> القيمة الموجودة في الجدول ، اذا </a:t>
            </a:r>
            <a:r>
              <a:rPr lang="ar-SA" sz="3000" b="1" dirty="0" smtClean="0">
                <a:solidFill>
                  <a:schemeClr val="tx1"/>
                </a:solidFill>
              </a:rPr>
              <a:t>نرفض</a:t>
            </a:r>
            <a:r>
              <a:rPr lang="ar-SA" sz="3000" dirty="0" smtClean="0">
                <a:solidFill>
                  <a:schemeClr val="tx1"/>
                </a:solidFill>
              </a:rPr>
              <a:t> فرضية العدم التي تقول أن التعليم ليس له علاقة بالتدخين، </a:t>
            </a:r>
            <a:r>
              <a:rPr lang="ar-SA" sz="3000" b="1" dirty="0" smtClean="0">
                <a:solidFill>
                  <a:schemeClr val="tx1"/>
                </a:solidFill>
              </a:rPr>
              <a:t>وتثبت</a:t>
            </a:r>
            <a:r>
              <a:rPr lang="ar-SA" sz="3000" dirty="0" smtClean="0">
                <a:solidFill>
                  <a:schemeClr val="tx1"/>
                </a:solidFill>
              </a:rPr>
              <a:t> فرضية بديلة القائلة </a:t>
            </a:r>
            <a:r>
              <a:rPr lang="ar-SA" sz="3000" b="1" dirty="0" smtClean="0">
                <a:solidFill>
                  <a:schemeClr val="tx1"/>
                </a:solidFill>
              </a:rPr>
              <a:t>بوجود</a:t>
            </a:r>
            <a:r>
              <a:rPr lang="ar-SA" sz="3000" dirty="0" smtClean="0">
                <a:solidFill>
                  <a:schemeClr val="tx1"/>
                </a:solidFill>
              </a:rPr>
              <a:t> </a:t>
            </a:r>
            <a:r>
              <a:rPr lang="ar-SA" sz="3000" b="1" dirty="0" smtClean="0">
                <a:solidFill>
                  <a:schemeClr val="tx1"/>
                </a:solidFill>
              </a:rPr>
              <a:t>علاقة واضحة </a:t>
            </a:r>
            <a:r>
              <a:rPr lang="ar-SA" sz="3000" dirty="0" smtClean="0">
                <a:solidFill>
                  <a:schemeClr val="tx1"/>
                </a:solidFill>
              </a:rPr>
              <a:t>بين المستوى التعليمي وعدم الإقبال على التدخين.</a:t>
            </a:r>
          </a:p>
          <a:p>
            <a:pPr algn="ctr"/>
            <a:r>
              <a:rPr lang="ar-SA" sz="3200" b="1" dirty="0">
                <a:solidFill>
                  <a:srgbClr val="FF0000"/>
                </a:solidFill>
                <a:cs typeface="Simplified Arabic" panose="02010000000000000000" pitchFamily="2" charset="-78"/>
              </a:rPr>
              <a:t>الاختبارات </a:t>
            </a:r>
            <a:r>
              <a:rPr lang="ar-SA" sz="3200" b="1" dirty="0" smtClean="0">
                <a:solidFill>
                  <a:srgbClr val="FF0000"/>
                </a:solidFill>
                <a:cs typeface="Simplified Arabic" panose="02010000000000000000" pitchFamily="2" charset="-78"/>
              </a:rPr>
              <a:t>غير البارامترية  </a:t>
            </a:r>
            <a:r>
              <a:rPr lang="ar-SA" sz="3200" b="1" dirty="0">
                <a:solidFill>
                  <a:srgbClr val="FF0000"/>
                </a:solidFill>
                <a:cs typeface="Simplified Arabic" panose="02010000000000000000" pitchFamily="2" charset="-78"/>
              </a:rPr>
              <a:t>باستخدام برنامج </a:t>
            </a:r>
            <a:r>
              <a:rPr lang="en-US" sz="3200" b="1" dirty="0">
                <a:solidFill>
                  <a:srgbClr val="FF0000"/>
                </a:solidFill>
                <a:cs typeface="Simplified Arabic" panose="02010000000000000000" pitchFamily="2" charset="-78"/>
              </a:rPr>
              <a:t>SPSS</a:t>
            </a:r>
            <a:endParaRPr lang="ar-SA" sz="3200" b="1" dirty="0">
              <a:solidFill>
                <a:srgbClr val="FF0000"/>
              </a:solidFill>
              <a:cs typeface="Simplified Arabic" panose="02010000000000000000" pitchFamily="2" charset="-78"/>
            </a:endParaRPr>
          </a:p>
          <a:p>
            <a:pPr algn="ctr"/>
            <a:r>
              <a:rPr lang="ar-SA" sz="3200" b="1" dirty="0">
                <a:solidFill>
                  <a:srgbClr val="000000"/>
                </a:solidFill>
                <a:cs typeface="Simplified Arabic" panose="02010000000000000000" pitchFamily="2" charset="-78"/>
              </a:rPr>
              <a:t>يتم التوصل لهذه الاختبارات كما يتضح من الشكل التالي</a:t>
            </a:r>
            <a:r>
              <a:rPr lang="ar-SA" sz="3200" b="1" dirty="0" smtClean="0">
                <a:solidFill>
                  <a:srgbClr val="000000"/>
                </a:solidFill>
                <a:cs typeface="Simplified Arabic" panose="02010000000000000000" pitchFamily="2" charset="-78"/>
              </a:rPr>
              <a:t>:</a:t>
            </a:r>
            <a:endParaRPr lang="ar-SA" sz="3200" b="1" dirty="0">
              <a:solidFill>
                <a:srgbClr val="000000"/>
              </a:solidFill>
              <a:cs typeface="Simplified Arabic" panose="02010000000000000000" pitchFamily="2" charset="-78"/>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8" name="Rounded Rectangle 7"/>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b="1" dirty="0">
                <a:solidFill>
                  <a:schemeClr val="tx1"/>
                </a:solidFill>
              </a:rPr>
              <a:t>مربع </a:t>
            </a:r>
            <a:r>
              <a:rPr lang="ar-SA" sz="3000" b="1" dirty="0" smtClean="0">
                <a:solidFill>
                  <a:schemeClr val="tx1"/>
                </a:solidFill>
              </a:rPr>
              <a:t>كاي أو </a:t>
            </a:r>
            <a:r>
              <a:rPr lang="ar-SA" sz="3000" b="1" dirty="0">
                <a:solidFill>
                  <a:schemeClr val="tx1"/>
                </a:solidFill>
              </a:rPr>
              <a:t>(</a:t>
            </a:r>
            <a:r>
              <a:rPr lang="en-US" sz="3000" b="1" dirty="0">
                <a:solidFill>
                  <a:schemeClr val="tx1"/>
                </a:solidFill>
              </a:rPr>
              <a:t>X</a:t>
            </a:r>
            <a:r>
              <a:rPr lang="en-US" sz="3000" b="1" baseline="30000" dirty="0">
                <a:solidFill>
                  <a:schemeClr val="tx1"/>
                </a:solidFill>
              </a:rPr>
              <a:t>2</a:t>
            </a:r>
            <a:r>
              <a:rPr lang="ar-SA" sz="3000" b="1" dirty="0">
                <a:solidFill>
                  <a:schemeClr val="tx1"/>
                </a:solidFill>
              </a:rPr>
              <a:t>) </a:t>
            </a:r>
            <a:r>
              <a:rPr lang="en-US" sz="3000" b="1" dirty="0">
                <a:solidFill>
                  <a:schemeClr val="tx1"/>
                </a:solidFill>
              </a:rPr>
              <a:t>Chi Square</a:t>
            </a:r>
            <a:r>
              <a:rPr lang="ar-SA" sz="3000" b="1" dirty="0">
                <a:solidFill>
                  <a:schemeClr val="tx1"/>
                </a:solidFill>
              </a:rPr>
              <a:t>.</a:t>
            </a:r>
            <a:endParaRPr lang="ar-EG" sz="3000" dirty="0">
              <a:solidFill>
                <a:prstClr val="white"/>
              </a:solidFill>
            </a:endParaRPr>
          </a:p>
        </p:txBody>
      </p:sp>
    </p:spTree>
    <p:extLst>
      <p:ext uri="{BB962C8B-B14F-4D97-AF65-F5344CB8AC3E}">
        <p14:creationId xmlns:p14="http://schemas.microsoft.com/office/powerpoint/2010/main" val="235260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8" name="Group 8"/>
          <p:cNvGrpSpPr>
            <a:grpSpLocks/>
          </p:cNvGrpSpPr>
          <p:nvPr/>
        </p:nvGrpSpPr>
        <p:grpSpPr bwMode="auto">
          <a:xfrm>
            <a:off x="0" y="228601"/>
            <a:ext cx="9906000" cy="6629400"/>
            <a:chOff x="0" y="1168384"/>
            <a:chExt cx="9144000" cy="5689617"/>
          </a:xfrm>
        </p:grpSpPr>
        <p:pic>
          <p:nvPicPr>
            <p:cNvPr id="6149" name="Picture 2"/>
            <p:cNvPicPr>
              <a:picLocks noChangeAspect="1" noChangeArrowheads="1"/>
            </p:cNvPicPr>
            <p:nvPr/>
          </p:nvPicPr>
          <p:blipFill>
            <a:blip r:embed="rId2">
              <a:extLst>
                <a:ext uri="{28A0092B-C50C-407E-A947-70E740481C1C}">
                  <a14:useLocalDpi xmlns:a14="http://schemas.microsoft.com/office/drawing/2010/main" val="0"/>
                </a:ext>
              </a:extLst>
            </a:blip>
            <a:srcRect l="28436" t="7500" r="29375" b="7500"/>
            <a:stretch>
              <a:fillRect/>
            </a:stretch>
          </p:blipFill>
          <p:spPr bwMode="auto">
            <a:xfrm>
              <a:off x="0" y="1285860"/>
              <a:ext cx="9144000" cy="557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nvSpPr>
          <p:spPr>
            <a:xfrm>
              <a:off x="0" y="1168384"/>
              <a:ext cx="1500166" cy="428628"/>
            </a:xfrm>
            <a:prstGeom prst="roundRect">
              <a:avLst/>
            </a:prstGeom>
            <a:noFill/>
            <a:ln w="76200">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solidFill>
                  <a:srgbClr val="FFFFFF"/>
                </a:solidFill>
              </a:endParaRPr>
            </a:p>
          </p:txBody>
        </p:sp>
        <p:sp>
          <p:nvSpPr>
            <p:cNvPr id="7" name="Rounded Rectangle 6"/>
            <p:cNvSpPr/>
            <p:nvPr/>
          </p:nvSpPr>
          <p:spPr>
            <a:xfrm>
              <a:off x="0" y="4883160"/>
              <a:ext cx="4857752" cy="285752"/>
            </a:xfrm>
            <a:prstGeom prst="roundRect">
              <a:avLst/>
            </a:prstGeom>
            <a:noFill/>
            <a:ln w="76200">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solidFill>
                  <a:srgbClr val="FFFFFF"/>
                </a:solidFill>
              </a:endParaRPr>
            </a:p>
          </p:txBody>
        </p:sp>
        <p:sp>
          <p:nvSpPr>
            <p:cNvPr id="8" name="Rounded Rectangle 7"/>
            <p:cNvSpPr/>
            <p:nvPr/>
          </p:nvSpPr>
          <p:spPr>
            <a:xfrm>
              <a:off x="4857752" y="4857760"/>
              <a:ext cx="4286248" cy="2000240"/>
            </a:xfrm>
            <a:prstGeom prst="roundRect">
              <a:avLst/>
            </a:prstGeom>
            <a:noFill/>
            <a:ln w="76200">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dirty="0">
                <a:solidFill>
                  <a:srgbClr val="FFFFFF"/>
                </a:solidFill>
              </a:endParaRPr>
            </a:p>
          </p:txBody>
        </p:sp>
      </p:grpSp>
    </p:spTree>
    <p:extLst>
      <p:ext uri="{BB962C8B-B14F-4D97-AF65-F5344CB8AC3E}">
        <p14:creationId xmlns:p14="http://schemas.microsoft.com/office/powerpoint/2010/main" val="25564850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2" name="Rectangle 1"/>
          <p:cNvSpPr/>
          <p:nvPr/>
        </p:nvSpPr>
        <p:spPr>
          <a:xfrm>
            <a:off x="0" y="141882"/>
            <a:ext cx="9525000" cy="938719"/>
          </a:xfrm>
          <a:prstGeom prst="rect">
            <a:avLst/>
          </a:prstGeom>
        </p:spPr>
        <p:txBody>
          <a:bodyPr wrap="square">
            <a:spAutoFit/>
          </a:bodyPr>
          <a:lstStyle/>
          <a:p>
            <a:pPr algn="just"/>
            <a:r>
              <a:rPr lang="ar-EG" sz="3000" b="1" dirty="0">
                <a:solidFill>
                  <a:srgbClr val="FF0000"/>
                </a:solidFill>
                <a:latin typeface="Simplified Arabic,Bold"/>
              </a:rPr>
              <a:t>مثال</a:t>
            </a:r>
            <a:r>
              <a:rPr lang="ar-EG" sz="1600" b="1" dirty="0">
                <a:solidFill>
                  <a:srgbClr val="FF0000"/>
                </a:solidFill>
                <a:latin typeface="Simplified Arabic,Bold"/>
              </a:rPr>
              <a:t> </a:t>
            </a:r>
            <a:r>
              <a:rPr lang="ar-EG" sz="1600" b="1" dirty="0" smtClean="0">
                <a:solidFill>
                  <a:srgbClr val="FF0000"/>
                </a:solidFill>
                <a:latin typeface="Simplified Arabic,Bold"/>
              </a:rPr>
              <a:t>:</a:t>
            </a:r>
            <a:r>
              <a:rPr lang="ar-SA" sz="1600" b="1" dirty="0" smtClean="0">
                <a:solidFill>
                  <a:srgbClr val="FF0000"/>
                </a:solidFill>
                <a:latin typeface="Simplified Arabic,Bold"/>
              </a:rPr>
              <a:t> </a:t>
            </a:r>
            <a:r>
              <a:rPr lang="ar-EG" sz="2500" dirty="0" smtClean="0">
                <a:solidFill>
                  <a:srgbClr val="000000"/>
                </a:solidFill>
                <a:cs typeface="Simplified Arabic" panose="02010000000000000000" pitchFamily="2" charset="-78"/>
              </a:rPr>
              <a:t>يوضح </a:t>
            </a:r>
            <a:r>
              <a:rPr lang="ar-EG" sz="2500" dirty="0">
                <a:solidFill>
                  <a:srgbClr val="000000"/>
                </a:solidFill>
                <a:cs typeface="Simplified Arabic" panose="02010000000000000000" pitchFamily="2" charset="-78"/>
              </a:rPr>
              <a:t>الجدول التالي استخدام </a:t>
            </a:r>
            <a:r>
              <a:rPr lang="ar-EG" sz="2500" dirty="0" smtClean="0">
                <a:solidFill>
                  <a:srgbClr val="000000"/>
                </a:solidFill>
                <a:cs typeface="Simplified Arabic" panose="02010000000000000000" pitchFamily="2" charset="-78"/>
              </a:rPr>
              <a:t>المز</a:t>
            </a:r>
            <a:r>
              <a:rPr lang="ar-SA" sz="2500" dirty="0" smtClean="0">
                <a:solidFill>
                  <a:srgbClr val="000000"/>
                </a:solidFill>
                <a:cs typeface="Simplified Arabic" panose="02010000000000000000" pitchFamily="2" charset="-78"/>
              </a:rPr>
              <a:t>ا</a:t>
            </a:r>
            <a:r>
              <a:rPr lang="ar-EG" sz="2500" dirty="0" smtClean="0">
                <a:solidFill>
                  <a:srgbClr val="000000"/>
                </a:solidFill>
                <a:cs typeface="Simplified Arabic" panose="02010000000000000000" pitchFamily="2" charset="-78"/>
              </a:rPr>
              <a:t>رعين </a:t>
            </a:r>
            <a:r>
              <a:rPr lang="ar-EG" sz="2500" dirty="0">
                <a:solidFill>
                  <a:srgbClr val="000000"/>
                </a:solidFill>
                <a:cs typeface="Simplified Arabic" panose="02010000000000000000" pitchFamily="2" charset="-78"/>
              </a:rPr>
              <a:t>لنوع جديد من الأشتال في </a:t>
            </a:r>
            <a:r>
              <a:rPr lang="ar-EG" sz="2500" dirty="0" smtClean="0">
                <a:solidFill>
                  <a:srgbClr val="000000"/>
                </a:solidFill>
                <a:cs typeface="Simplified Arabic" panose="02010000000000000000" pitchFamily="2" charset="-78"/>
              </a:rPr>
              <a:t>الزر</a:t>
            </a:r>
            <a:r>
              <a:rPr lang="ar-SA" sz="2500" dirty="0" smtClean="0">
                <a:solidFill>
                  <a:srgbClr val="000000"/>
                </a:solidFill>
                <a:cs typeface="Simplified Arabic" panose="02010000000000000000" pitchFamily="2" charset="-78"/>
              </a:rPr>
              <a:t>ا</a:t>
            </a:r>
            <a:r>
              <a:rPr lang="ar-EG" sz="2500" dirty="0" err="1" smtClean="0">
                <a:solidFill>
                  <a:srgbClr val="000000"/>
                </a:solidFill>
                <a:cs typeface="Simplified Arabic" panose="02010000000000000000" pitchFamily="2" charset="-78"/>
              </a:rPr>
              <a:t>عة</a:t>
            </a:r>
            <a:r>
              <a:rPr lang="ar-EG" sz="2500" dirty="0" smtClean="0">
                <a:solidFill>
                  <a:srgbClr val="000000"/>
                </a:solidFill>
                <a:cs typeface="Simplified Arabic" panose="02010000000000000000" pitchFamily="2" charset="-78"/>
              </a:rPr>
              <a:t> </a:t>
            </a:r>
            <a:r>
              <a:rPr lang="ar-EG" sz="2500" dirty="0">
                <a:solidFill>
                  <a:srgbClr val="000000"/>
                </a:solidFill>
                <a:cs typeface="Simplified Arabic" panose="02010000000000000000" pitchFamily="2" charset="-78"/>
              </a:rPr>
              <a:t>من خلال </a:t>
            </a:r>
            <a:r>
              <a:rPr lang="ar-EG" sz="2500" dirty="0" smtClean="0">
                <a:solidFill>
                  <a:srgbClr val="000000"/>
                </a:solidFill>
                <a:cs typeface="Simplified Arabic" panose="02010000000000000000" pitchFamily="2" charset="-78"/>
              </a:rPr>
              <a:t>استبيان</a:t>
            </a:r>
            <a:r>
              <a:rPr lang="ar-SA" sz="2500" dirty="0" smtClean="0">
                <a:solidFill>
                  <a:srgbClr val="000000"/>
                </a:solidFill>
                <a:cs typeface="Simplified Arabic" panose="02010000000000000000" pitchFamily="2" charset="-78"/>
              </a:rPr>
              <a:t> </a:t>
            </a:r>
            <a:r>
              <a:rPr lang="ar-EG" sz="2500" dirty="0" smtClean="0">
                <a:solidFill>
                  <a:srgbClr val="000000"/>
                </a:solidFill>
                <a:cs typeface="Simplified Arabic" panose="02010000000000000000" pitchFamily="2" charset="-78"/>
              </a:rPr>
              <a:t>وزع </a:t>
            </a:r>
            <a:r>
              <a:rPr lang="ar-SA" sz="2500" dirty="0" smtClean="0">
                <a:solidFill>
                  <a:srgbClr val="000000"/>
                </a:solidFill>
                <a:cs typeface="Simplified Arabic" panose="02010000000000000000" pitchFamily="2" charset="-78"/>
              </a:rPr>
              <a:t>عليهم </a:t>
            </a:r>
            <a:r>
              <a:rPr lang="ar-EG" sz="2500" dirty="0" smtClean="0">
                <a:solidFill>
                  <a:srgbClr val="000000"/>
                </a:solidFill>
                <a:cs typeface="Simplified Arabic" panose="02010000000000000000" pitchFamily="2" charset="-78"/>
              </a:rPr>
              <a:t>بالشكل </a:t>
            </a:r>
            <a:r>
              <a:rPr lang="ar-EG" sz="2500" dirty="0">
                <a:solidFill>
                  <a:srgbClr val="000000"/>
                </a:solidFill>
                <a:cs typeface="Simplified Arabic" panose="02010000000000000000" pitchFamily="2" charset="-78"/>
              </a:rPr>
              <a:t>التالي :</a:t>
            </a:r>
            <a:endParaRPr lang="ar-EG" sz="2500" dirty="0"/>
          </a:p>
        </p:txBody>
      </p:sp>
      <p:pic>
        <p:nvPicPr>
          <p:cNvPr id="3" name="Picture 2"/>
          <p:cNvPicPr>
            <a:picLocks noChangeAspect="1"/>
          </p:cNvPicPr>
          <p:nvPr/>
        </p:nvPicPr>
        <p:blipFill>
          <a:blip r:embed="rId2"/>
          <a:stretch>
            <a:fillRect/>
          </a:stretch>
        </p:blipFill>
        <p:spPr>
          <a:xfrm>
            <a:off x="838200" y="1088874"/>
            <a:ext cx="7772400" cy="5235726"/>
          </a:xfrm>
          <a:prstGeom prst="rect">
            <a:avLst/>
          </a:prstGeom>
        </p:spPr>
      </p:pic>
    </p:spTree>
    <p:extLst>
      <p:ext uri="{BB962C8B-B14F-4D97-AF65-F5344CB8AC3E}">
        <p14:creationId xmlns:p14="http://schemas.microsoft.com/office/powerpoint/2010/main" val="3761600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6" name="Picture 5"/>
          <p:cNvPicPr>
            <a:picLocks noChangeAspect="1"/>
          </p:cNvPicPr>
          <p:nvPr/>
        </p:nvPicPr>
        <p:blipFill>
          <a:blip r:embed="rId2"/>
          <a:stretch>
            <a:fillRect/>
          </a:stretch>
        </p:blipFill>
        <p:spPr>
          <a:xfrm>
            <a:off x="1524000" y="31753"/>
            <a:ext cx="6934200" cy="5583531"/>
          </a:xfrm>
          <a:prstGeom prst="rect">
            <a:avLst/>
          </a:prstGeom>
        </p:spPr>
      </p:pic>
    </p:spTree>
    <p:extLst>
      <p:ext uri="{BB962C8B-B14F-4D97-AF65-F5344CB8AC3E}">
        <p14:creationId xmlns:p14="http://schemas.microsoft.com/office/powerpoint/2010/main" val="26800455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151348" y="862968"/>
            <a:ext cx="9603304" cy="5132063"/>
          </a:xfrm>
          <a:prstGeom prst="rect">
            <a:avLst/>
          </a:prstGeom>
        </p:spPr>
      </p:pic>
    </p:spTree>
    <p:extLst>
      <p:ext uri="{BB962C8B-B14F-4D97-AF65-F5344CB8AC3E}">
        <p14:creationId xmlns:p14="http://schemas.microsoft.com/office/powerpoint/2010/main" val="18471191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152400" y="533400"/>
            <a:ext cx="9450871" cy="3696610"/>
          </a:xfrm>
          <a:prstGeom prst="rect">
            <a:avLst/>
          </a:prstGeom>
        </p:spPr>
      </p:pic>
    </p:spTree>
    <p:extLst>
      <p:ext uri="{BB962C8B-B14F-4D97-AF65-F5344CB8AC3E}">
        <p14:creationId xmlns:p14="http://schemas.microsoft.com/office/powerpoint/2010/main" val="42234402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152400" y="990600"/>
            <a:ext cx="8179694" cy="4737534"/>
          </a:xfrm>
          <a:prstGeom prst="rect">
            <a:avLst/>
          </a:prstGeom>
        </p:spPr>
      </p:pic>
    </p:spTree>
    <p:extLst>
      <p:ext uri="{BB962C8B-B14F-4D97-AF65-F5344CB8AC3E}">
        <p14:creationId xmlns:p14="http://schemas.microsoft.com/office/powerpoint/2010/main" val="833763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457200" y="990600"/>
            <a:ext cx="9247626" cy="4268251"/>
          </a:xfrm>
          <a:prstGeom prst="rect">
            <a:avLst/>
          </a:prstGeom>
        </p:spPr>
      </p:pic>
    </p:spTree>
    <p:extLst>
      <p:ext uri="{BB962C8B-B14F-4D97-AF65-F5344CB8AC3E}">
        <p14:creationId xmlns:p14="http://schemas.microsoft.com/office/powerpoint/2010/main" val="16915594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762000" y="955080"/>
            <a:ext cx="8077200" cy="4627025"/>
          </a:xfrm>
          <a:prstGeom prst="rect">
            <a:avLst/>
          </a:prstGeom>
        </p:spPr>
      </p:pic>
    </p:spTree>
    <p:extLst>
      <p:ext uri="{BB962C8B-B14F-4D97-AF65-F5344CB8AC3E}">
        <p14:creationId xmlns:p14="http://schemas.microsoft.com/office/powerpoint/2010/main" val="30848490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304800" y="145673"/>
            <a:ext cx="9095193" cy="3061454"/>
          </a:xfrm>
          <a:prstGeom prst="rect">
            <a:avLst/>
          </a:prstGeom>
        </p:spPr>
      </p:pic>
      <p:pic>
        <p:nvPicPr>
          <p:cNvPr id="3" name="Picture 2"/>
          <p:cNvPicPr>
            <a:picLocks noChangeAspect="1"/>
          </p:cNvPicPr>
          <p:nvPr/>
        </p:nvPicPr>
        <p:blipFill>
          <a:blip r:embed="rId3"/>
          <a:stretch>
            <a:fillRect/>
          </a:stretch>
        </p:blipFill>
        <p:spPr>
          <a:xfrm>
            <a:off x="13447" y="3810000"/>
            <a:ext cx="9450871" cy="1435453"/>
          </a:xfrm>
          <a:prstGeom prst="rect">
            <a:avLst/>
          </a:prstGeom>
        </p:spPr>
      </p:pic>
    </p:spTree>
    <p:extLst>
      <p:ext uri="{BB962C8B-B14F-4D97-AF65-F5344CB8AC3E}">
        <p14:creationId xmlns:p14="http://schemas.microsoft.com/office/powerpoint/2010/main" val="14373529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2" name="Picture 1"/>
          <p:cNvPicPr>
            <a:picLocks noChangeAspect="1"/>
          </p:cNvPicPr>
          <p:nvPr/>
        </p:nvPicPr>
        <p:blipFill>
          <a:blip r:embed="rId2"/>
          <a:stretch>
            <a:fillRect/>
          </a:stretch>
        </p:blipFill>
        <p:spPr>
          <a:xfrm>
            <a:off x="228599" y="374273"/>
            <a:ext cx="9641541" cy="5106657"/>
          </a:xfrm>
          <a:prstGeom prst="rect">
            <a:avLst/>
          </a:prstGeom>
        </p:spPr>
      </p:pic>
    </p:spTree>
    <p:extLst>
      <p:ext uri="{BB962C8B-B14F-4D97-AF65-F5344CB8AC3E}">
        <p14:creationId xmlns:p14="http://schemas.microsoft.com/office/powerpoint/2010/main" val="27695295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3553909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3598</TotalTime>
  <Words>2357</Words>
  <Application>Microsoft Office PowerPoint</Application>
  <PresentationFormat>A4 Paper (210x297 mm)</PresentationFormat>
  <Paragraphs>225</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ae_AlMateen</vt:lpstr>
      <vt:lpstr>Arial</vt:lpstr>
      <vt:lpstr>Calibri</vt:lpstr>
      <vt:lpstr>Diwani Bent</vt:lpstr>
      <vt:lpstr>Simplified Arabic</vt:lpstr>
      <vt:lpstr>Simplified Arabic,Bold</vt:lpstr>
      <vt:lpstr>Office Theme</vt:lpstr>
      <vt:lpstr>PowerPoint Presentation</vt:lpstr>
      <vt:lpstr>المحاضرة العاشرة  الاختبارات الإحصائية</vt:lpstr>
      <vt:lpstr>الاختبارات الإحصائية </vt:lpstr>
      <vt:lpstr>الاختبارات الإحصائية </vt:lpstr>
      <vt:lpstr>الاختبارات الإحصائية </vt:lpstr>
      <vt:lpstr>الاختبارات الإحصائية </vt:lpstr>
      <vt:lpstr>الاختبارات الإحصائية </vt:lpstr>
      <vt:lpstr>الاختبارات الإحصائية </vt:lpstr>
      <vt:lpstr>الاختبارات الإحصائية </vt:lpstr>
      <vt:lpstr>مربع كاي أو (X2) Chi Square.</vt:lpstr>
      <vt:lpstr>مربع كاي أو (X2) Chi Square.</vt:lpstr>
      <vt:lpstr>مربع كاي أو (X2) Chi Square.</vt:lpstr>
      <vt:lpstr>مربع كاي أو (X2) Chi Square.</vt:lpstr>
      <vt:lpstr>مربع كاي أو (X2) Chi Square.</vt:lpstr>
      <vt:lpstr>مربع كاي أو (X2) Chi Square.</vt:lpstr>
      <vt:lpstr>PowerPoint Presentation</vt:lpstr>
      <vt:lpstr>مربع كاي أو (X2) Chi Square.</vt:lpstr>
      <vt:lpstr>مربع كاي أو (X2) Chi Square.</vt:lpstr>
      <vt:lpstr>مربع كاي أو (X2) Chi Square.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399</cp:revision>
  <dcterms:created xsi:type="dcterms:W3CDTF">2009-10-14T19:14:34Z</dcterms:created>
  <dcterms:modified xsi:type="dcterms:W3CDTF">2013-10-23T07:46:56Z</dcterms:modified>
</cp:coreProperties>
</file>