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419" r:id="rId3"/>
    <p:sldId id="443" r:id="rId4"/>
    <p:sldId id="487" r:id="rId5"/>
    <p:sldId id="480" r:id="rId6"/>
    <p:sldId id="481" r:id="rId7"/>
    <p:sldId id="483" r:id="rId8"/>
    <p:sldId id="484" r:id="rId9"/>
    <p:sldId id="485" r:id="rId10"/>
    <p:sldId id="486" r:id="rId11"/>
    <p:sldId id="488" r:id="rId12"/>
    <p:sldId id="482" r:id="rId13"/>
    <p:sldId id="489" r:id="rId14"/>
    <p:sldId id="491" r:id="rId15"/>
    <p:sldId id="492" r:id="rId16"/>
    <p:sldId id="493" r:id="rId17"/>
    <p:sldId id="494" r:id="rId18"/>
    <p:sldId id="479" r:id="rId19"/>
    <p:sldId id="514" r:id="rId20"/>
    <p:sldId id="45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99" d="100"/>
          <a:sy n="99" d="100"/>
        </p:scale>
        <p:origin x="96"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ورقة1!$B$1</c:f>
              <c:strCache>
                <c:ptCount val="1"/>
                <c:pt idx="0">
                  <c:v>قيم ص</c:v>
                </c:pt>
              </c:strCache>
            </c:strRef>
          </c:tx>
          <c:spPr>
            <a:ln w="28575">
              <a:noFill/>
            </a:ln>
          </c:spPr>
          <c:xVal>
            <c:numRef>
              <c:f>[1]ورقة1!$A$2:$A$28</c:f>
              <c:numCache>
                <c:formatCode>General</c:formatCode>
                <c:ptCount val="27"/>
                <c:pt idx="0">
                  <c:v>1</c:v>
                </c:pt>
                <c:pt idx="1">
                  <c:v>2</c:v>
                </c:pt>
                <c:pt idx="2">
                  <c:v>3</c:v>
                </c:pt>
                <c:pt idx="3">
                  <c:v>4</c:v>
                </c:pt>
                <c:pt idx="4">
                  <c:v>5</c:v>
                </c:pt>
                <c:pt idx="5">
                  <c:v>5.5</c:v>
                </c:pt>
                <c:pt idx="6">
                  <c:v>5.7</c:v>
                </c:pt>
                <c:pt idx="7">
                  <c:v>5.8</c:v>
                </c:pt>
                <c:pt idx="8">
                  <c:v>6</c:v>
                </c:pt>
                <c:pt idx="9">
                  <c:v>8</c:v>
                </c:pt>
                <c:pt idx="10">
                  <c:v>7</c:v>
                </c:pt>
                <c:pt idx="11">
                  <c:v>9</c:v>
                </c:pt>
                <c:pt idx="12">
                  <c:v>9.5</c:v>
                </c:pt>
                <c:pt idx="13">
                  <c:v>9.6999999999999993</c:v>
                </c:pt>
                <c:pt idx="14">
                  <c:v>9.8000000000000007</c:v>
                </c:pt>
                <c:pt idx="15">
                  <c:v>10</c:v>
                </c:pt>
                <c:pt idx="16">
                  <c:v>10.199999999999999</c:v>
                </c:pt>
                <c:pt idx="17">
                  <c:v>10.4</c:v>
                </c:pt>
                <c:pt idx="18">
                  <c:v>10.5</c:v>
                </c:pt>
                <c:pt idx="19">
                  <c:v>11</c:v>
                </c:pt>
                <c:pt idx="20">
                  <c:v>11.3</c:v>
                </c:pt>
                <c:pt idx="21">
                  <c:v>11.4</c:v>
                </c:pt>
                <c:pt idx="22">
                  <c:v>11.5</c:v>
                </c:pt>
                <c:pt idx="23">
                  <c:v>13</c:v>
                </c:pt>
                <c:pt idx="24">
                  <c:v>14</c:v>
                </c:pt>
                <c:pt idx="25">
                  <c:v>15</c:v>
                </c:pt>
                <c:pt idx="26">
                  <c:v>16</c:v>
                </c:pt>
              </c:numCache>
            </c:numRef>
          </c:xVal>
          <c:yVal>
            <c:numRef>
              <c:f>ورقة1!$B$2:$B$28</c:f>
              <c:numCache>
                <c:formatCode>General</c:formatCode>
                <c:ptCount val="27"/>
                <c:pt idx="0">
                  <c:v>2</c:v>
                </c:pt>
                <c:pt idx="1">
                  <c:v>3</c:v>
                </c:pt>
                <c:pt idx="2">
                  <c:v>2</c:v>
                </c:pt>
                <c:pt idx="3">
                  <c:v>3</c:v>
                </c:pt>
                <c:pt idx="4">
                  <c:v>4</c:v>
                </c:pt>
                <c:pt idx="5">
                  <c:v>4.3</c:v>
                </c:pt>
                <c:pt idx="6">
                  <c:v>4.5999999999999996</c:v>
                </c:pt>
                <c:pt idx="7">
                  <c:v>5.2</c:v>
                </c:pt>
                <c:pt idx="8">
                  <c:v>5</c:v>
                </c:pt>
                <c:pt idx="9">
                  <c:v>6</c:v>
                </c:pt>
                <c:pt idx="10">
                  <c:v>7</c:v>
                </c:pt>
                <c:pt idx="11">
                  <c:v>8</c:v>
                </c:pt>
                <c:pt idx="12">
                  <c:v>9</c:v>
                </c:pt>
                <c:pt idx="13">
                  <c:v>10</c:v>
                </c:pt>
                <c:pt idx="14">
                  <c:v>8</c:v>
                </c:pt>
                <c:pt idx="15">
                  <c:v>7.8</c:v>
                </c:pt>
                <c:pt idx="16">
                  <c:v>8</c:v>
                </c:pt>
                <c:pt idx="17">
                  <c:v>9</c:v>
                </c:pt>
                <c:pt idx="18">
                  <c:v>8</c:v>
                </c:pt>
                <c:pt idx="19">
                  <c:v>9</c:v>
                </c:pt>
                <c:pt idx="20">
                  <c:v>9.5</c:v>
                </c:pt>
                <c:pt idx="21">
                  <c:v>9</c:v>
                </c:pt>
                <c:pt idx="22">
                  <c:v>8.5</c:v>
                </c:pt>
                <c:pt idx="23">
                  <c:v>8.6</c:v>
                </c:pt>
                <c:pt idx="24">
                  <c:v>10</c:v>
                </c:pt>
                <c:pt idx="25">
                  <c:v>10.3</c:v>
                </c:pt>
                <c:pt idx="26">
                  <c:v>10.5</c:v>
                </c:pt>
              </c:numCache>
            </c:numRef>
          </c:yVal>
          <c:smooth val="0"/>
        </c:ser>
        <c:dLbls>
          <c:showLegendKey val="0"/>
          <c:showVal val="0"/>
          <c:showCatName val="0"/>
          <c:showSerName val="0"/>
          <c:showPercent val="0"/>
          <c:showBubbleSize val="0"/>
        </c:dLbls>
        <c:axId val="148227384"/>
        <c:axId val="148226992"/>
      </c:scatterChart>
      <c:valAx>
        <c:axId val="148227384"/>
        <c:scaling>
          <c:orientation val="minMax"/>
        </c:scaling>
        <c:delete val="1"/>
        <c:axPos val="b"/>
        <c:numFmt formatCode="General" sourceLinked="1"/>
        <c:majorTickMark val="out"/>
        <c:minorTickMark val="none"/>
        <c:tickLblPos val="nextTo"/>
        <c:crossAx val="148226992"/>
        <c:crosses val="autoZero"/>
        <c:crossBetween val="midCat"/>
      </c:valAx>
      <c:valAx>
        <c:axId val="148226992"/>
        <c:scaling>
          <c:orientation val="minMax"/>
        </c:scaling>
        <c:delete val="1"/>
        <c:axPos val="l"/>
        <c:majorGridlines/>
        <c:numFmt formatCode="General" sourceLinked="1"/>
        <c:majorTickMark val="out"/>
        <c:minorTickMark val="none"/>
        <c:tickLblPos val="nextTo"/>
        <c:crossAx val="148227384"/>
        <c:crosses val="autoZero"/>
        <c:crossBetween val="midCat"/>
      </c:valAx>
    </c:plotArea>
    <c:plotVisOnly val="1"/>
    <c:dispBlanksAs val="gap"/>
    <c:showDLblsOverMax val="0"/>
  </c:chart>
  <c:spPr>
    <a:solidFill>
      <a:srgbClr val="FFCCFF"/>
    </a:solidFill>
  </c:spPr>
  <c:txPr>
    <a:bodyPr/>
    <a:lstStyle/>
    <a:p>
      <a:pPr>
        <a:defRPr sz="1800"/>
      </a:pPr>
      <a:endParaRPr lang="ar-S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882410428973052E-2"/>
          <c:y val="0"/>
          <c:w val="0.9342351791420539"/>
          <c:h val="0.89789146235213635"/>
        </c:manualLayout>
      </c:layout>
      <c:scatterChart>
        <c:scatterStyle val="lineMarker"/>
        <c:varyColors val="0"/>
        <c:ser>
          <c:idx val="0"/>
          <c:order val="0"/>
          <c:tx>
            <c:strRef>
              <c:f>ورقة1!$B$1</c:f>
              <c:strCache>
                <c:ptCount val="1"/>
                <c:pt idx="0">
                  <c:v>قيم ص</c:v>
                </c:pt>
              </c:strCache>
            </c:strRef>
          </c:tx>
          <c:spPr>
            <a:ln w="28575">
              <a:noFill/>
            </a:ln>
          </c:spPr>
          <c:xVal>
            <c:numRef>
              <c:f>ورقة1!$A$2:$A$28</c:f>
              <c:numCache>
                <c:formatCode>General</c:formatCode>
                <c:ptCount val="27"/>
                <c:pt idx="0">
                  <c:v>1</c:v>
                </c:pt>
                <c:pt idx="1">
                  <c:v>2</c:v>
                </c:pt>
                <c:pt idx="2">
                  <c:v>3</c:v>
                </c:pt>
                <c:pt idx="3">
                  <c:v>4</c:v>
                </c:pt>
                <c:pt idx="4">
                  <c:v>5</c:v>
                </c:pt>
                <c:pt idx="5">
                  <c:v>5.5</c:v>
                </c:pt>
                <c:pt idx="6">
                  <c:v>5.7</c:v>
                </c:pt>
                <c:pt idx="7">
                  <c:v>5.8</c:v>
                </c:pt>
                <c:pt idx="8">
                  <c:v>6</c:v>
                </c:pt>
                <c:pt idx="9">
                  <c:v>8</c:v>
                </c:pt>
                <c:pt idx="10">
                  <c:v>7</c:v>
                </c:pt>
                <c:pt idx="11">
                  <c:v>9</c:v>
                </c:pt>
                <c:pt idx="12">
                  <c:v>9.5</c:v>
                </c:pt>
                <c:pt idx="13">
                  <c:v>9.6999999999999993</c:v>
                </c:pt>
                <c:pt idx="14">
                  <c:v>9.8000000000000007</c:v>
                </c:pt>
                <c:pt idx="15">
                  <c:v>10</c:v>
                </c:pt>
                <c:pt idx="16">
                  <c:v>10.199999999999999</c:v>
                </c:pt>
                <c:pt idx="17">
                  <c:v>10.4</c:v>
                </c:pt>
                <c:pt idx="18">
                  <c:v>10.5</c:v>
                </c:pt>
                <c:pt idx="19">
                  <c:v>11</c:v>
                </c:pt>
                <c:pt idx="20">
                  <c:v>11.3</c:v>
                </c:pt>
                <c:pt idx="21">
                  <c:v>11.4</c:v>
                </c:pt>
                <c:pt idx="22">
                  <c:v>11.5</c:v>
                </c:pt>
                <c:pt idx="23">
                  <c:v>13</c:v>
                </c:pt>
                <c:pt idx="24">
                  <c:v>14</c:v>
                </c:pt>
                <c:pt idx="25">
                  <c:v>15</c:v>
                </c:pt>
                <c:pt idx="26">
                  <c:v>16</c:v>
                </c:pt>
              </c:numCache>
            </c:numRef>
          </c:xVal>
          <c:yVal>
            <c:numRef>
              <c:f>ورقة1!$B$2:$B$28</c:f>
              <c:numCache>
                <c:formatCode>General</c:formatCode>
                <c:ptCount val="27"/>
                <c:pt idx="0">
                  <c:v>9</c:v>
                </c:pt>
                <c:pt idx="1">
                  <c:v>8.8000000000000007</c:v>
                </c:pt>
                <c:pt idx="2">
                  <c:v>8.6</c:v>
                </c:pt>
                <c:pt idx="3">
                  <c:v>8.1</c:v>
                </c:pt>
                <c:pt idx="4">
                  <c:v>7</c:v>
                </c:pt>
                <c:pt idx="5">
                  <c:v>7.2</c:v>
                </c:pt>
                <c:pt idx="6">
                  <c:v>7.3</c:v>
                </c:pt>
                <c:pt idx="7">
                  <c:v>6.9</c:v>
                </c:pt>
                <c:pt idx="8">
                  <c:v>6.6</c:v>
                </c:pt>
                <c:pt idx="9">
                  <c:v>6.8</c:v>
                </c:pt>
                <c:pt idx="10">
                  <c:v>6.4</c:v>
                </c:pt>
                <c:pt idx="11">
                  <c:v>6.1</c:v>
                </c:pt>
                <c:pt idx="12">
                  <c:v>5.9</c:v>
                </c:pt>
                <c:pt idx="13">
                  <c:v>5.6</c:v>
                </c:pt>
                <c:pt idx="14">
                  <c:v>5.4</c:v>
                </c:pt>
                <c:pt idx="15">
                  <c:v>5.3</c:v>
                </c:pt>
                <c:pt idx="16">
                  <c:v>5.5</c:v>
                </c:pt>
                <c:pt idx="17">
                  <c:v>5.3</c:v>
                </c:pt>
                <c:pt idx="18">
                  <c:v>5.0999999999999996</c:v>
                </c:pt>
                <c:pt idx="19">
                  <c:v>4.5</c:v>
                </c:pt>
                <c:pt idx="20">
                  <c:v>4.4000000000000004</c:v>
                </c:pt>
                <c:pt idx="21">
                  <c:v>4.3</c:v>
                </c:pt>
                <c:pt idx="22">
                  <c:v>4.0999999999999996</c:v>
                </c:pt>
                <c:pt idx="23">
                  <c:v>3.5</c:v>
                </c:pt>
                <c:pt idx="24">
                  <c:v>3.6</c:v>
                </c:pt>
                <c:pt idx="25">
                  <c:v>3.2</c:v>
                </c:pt>
                <c:pt idx="26">
                  <c:v>2.6</c:v>
                </c:pt>
              </c:numCache>
            </c:numRef>
          </c:yVal>
          <c:smooth val="0"/>
        </c:ser>
        <c:dLbls>
          <c:showLegendKey val="0"/>
          <c:showVal val="0"/>
          <c:showCatName val="0"/>
          <c:showSerName val="0"/>
          <c:showPercent val="0"/>
          <c:showBubbleSize val="0"/>
        </c:dLbls>
        <c:axId val="148228168"/>
        <c:axId val="148228560"/>
      </c:scatterChart>
      <c:valAx>
        <c:axId val="148228168"/>
        <c:scaling>
          <c:orientation val="minMax"/>
        </c:scaling>
        <c:delete val="1"/>
        <c:axPos val="b"/>
        <c:numFmt formatCode="General" sourceLinked="1"/>
        <c:majorTickMark val="out"/>
        <c:minorTickMark val="none"/>
        <c:tickLblPos val="nextTo"/>
        <c:crossAx val="148228560"/>
        <c:crosses val="autoZero"/>
        <c:crossBetween val="midCat"/>
      </c:valAx>
      <c:valAx>
        <c:axId val="148228560"/>
        <c:scaling>
          <c:orientation val="minMax"/>
        </c:scaling>
        <c:delete val="1"/>
        <c:axPos val="l"/>
        <c:majorGridlines/>
        <c:numFmt formatCode="General" sourceLinked="1"/>
        <c:majorTickMark val="out"/>
        <c:minorTickMark val="none"/>
        <c:tickLblPos val="nextTo"/>
        <c:crossAx val="148228168"/>
        <c:crosses val="autoZero"/>
        <c:crossBetween val="midCat"/>
      </c:valAx>
      <c:spPr>
        <a:solidFill>
          <a:srgbClr val="99FFCC"/>
        </a:solidFill>
      </c:spPr>
    </c:plotArea>
    <c:plotVisOnly val="1"/>
    <c:dispBlanksAs val="gap"/>
    <c:showDLblsOverMax val="0"/>
  </c:chart>
  <c:txPr>
    <a:bodyPr/>
    <a:lstStyle/>
    <a:p>
      <a:pPr>
        <a:defRPr sz="1800"/>
      </a:pPr>
      <a:endParaRPr lang="ar-SA"/>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ورقة1!$B$1</c:f>
              <c:strCache>
                <c:ptCount val="1"/>
                <c:pt idx="0">
                  <c:v>قيم ص</c:v>
                </c:pt>
              </c:strCache>
            </c:strRef>
          </c:tx>
          <c:spPr>
            <a:ln w="28575">
              <a:noFill/>
            </a:ln>
          </c:spPr>
          <c:xVal>
            <c:numRef>
              <c:f>ورقة1!$A$2:$A$28</c:f>
              <c:numCache>
                <c:formatCode>General</c:formatCode>
                <c:ptCount val="27"/>
                <c:pt idx="0">
                  <c:v>1</c:v>
                </c:pt>
                <c:pt idx="1">
                  <c:v>2</c:v>
                </c:pt>
                <c:pt idx="2">
                  <c:v>3</c:v>
                </c:pt>
                <c:pt idx="3">
                  <c:v>4</c:v>
                </c:pt>
                <c:pt idx="4">
                  <c:v>5</c:v>
                </c:pt>
                <c:pt idx="5">
                  <c:v>5.5</c:v>
                </c:pt>
                <c:pt idx="6">
                  <c:v>5.7</c:v>
                </c:pt>
                <c:pt idx="7">
                  <c:v>5.8</c:v>
                </c:pt>
                <c:pt idx="8">
                  <c:v>6</c:v>
                </c:pt>
                <c:pt idx="9">
                  <c:v>8</c:v>
                </c:pt>
                <c:pt idx="10">
                  <c:v>7</c:v>
                </c:pt>
                <c:pt idx="11">
                  <c:v>9</c:v>
                </c:pt>
                <c:pt idx="12">
                  <c:v>9.5</c:v>
                </c:pt>
                <c:pt idx="13">
                  <c:v>9.6999999999999993</c:v>
                </c:pt>
                <c:pt idx="14">
                  <c:v>9.8000000000000007</c:v>
                </c:pt>
                <c:pt idx="15">
                  <c:v>10</c:v>
                </c:pt>
                <c:pt idx="16">
                  <c:v>10.199999999999999</c:v>
                </c:pt>
                <c:pt idx="17">
                  <c:v>10.4</c:v>
                </c:pt>
                <c:pt idx="18">
                  <c:v>10.5</c:v>
                </c:pt>
                <c:pt idx="19">
                  <c:v>11</c:v>
                </c:pt>
                <c:pt idx="20">
                  <c:v>11.3</c:v>
                </c:pt>
                <c:pt idx="21">
                  <c:v>11.4</c:v>
                </c:pt>
                <c:pt idx="22">
                  <c:v>11.5</c:v>
                </c:pt>
                <c:pt idx="23">
                  <c:v>13</c:v>
                </c:pt>
                <c:pt idx="24">
                  <c:v>14</c:v>
                </c:pt>
                <c:pt idx="25">
                  <c:v>15</c:v>
                </c:pt>
                <c:pt idx="26">
                  <c:v>16</c:v>
                </c:pt>
              </c:numCache>
            </c:numRef>
          </c:xVal>
          <c:yVal>
            <c:numRef>
              <c:f>ورقة1!$B$2:$B$28</c:f>
              <c:numCache>
                <c:formatCode>General</c:formatCode>
                <c:ptCount val="27"/>
                <c:pt idx="0">
                  <c:v>4</c:v>
                </c:pt>
                <c:pt idx="1">
                  <c:v>3</c:v>
                </c:pt>
                <c:pt idx="2">
                  <c:v>10</c:v>
                </c:pt>
                <c:pt idx="3">
                  <c:v>5</c:v>
                </c:pt>
                <c:pt idx="4">
                  <c:v>7</c:v>
                </c:pt>
                <c:pt idx="5">
                  <c:v>8</c:v>
                </c:pt>
                <c:pt idx="6">
                  <c:v>11</c:v>
                </c:pt>
                <c:pt idx="7">
                  <c:v>16</c:v>
                </c:pt>
                <c:pt idx="8">
                  <c:v>4</c:v>
                </c:pt>
                <c:pt idx="9">
                  <c:v>5</c:v>
                </c:pt>
                <c:pt idx="10">
                  <c:v>2</c:v>
                </c:pt>
                <c:pt idx="11">
                  <c:v>0.2</c:v>
                </c:pt>
                <c:pt idx="12">
                  <c:v>4</c:v>
                </c:pt>
                <c:pt idx="13">
                  <c:v>14</c:v>
                </c:pt>
                <c:pt idx="14">
                  <c:v>2</c:v>
                </c:pt>
                <c:pt idx="15">
                  <c:v>5</c:v>
                </c:pt>
                <c:pt idx="16">
                  <c:v>6</c:v>
                </c:pt>
                <c:pt idx="17">
                  <c:v>3.5</c:v>
                </c:pt>
                <c:pt idx="18">
                  <c:v>5.6</c:v>
                </c:pt>
                <c:pt idx="19">
                  <c:v>10</c:v>
                </c:pt>
                <c:pt idx="20">
                  <c:v>3</c:v>
                </c:pt>
                <c:pt idx="21">
                  <c:v>5</c:v>
                </c:pt>
                <c:pt idx="22">
                  <c:v>1</c:v>
                </c:pt>
                <c:pt idx="23">
                  <c:v>9</c:v>
                </c:pt>
                <c:pt idx="24">
                  <c:v>4</c:v>
                </c:pt>
                <c:pt idx="25">
                  <c:v>6.3</c:v>
                </c:pt>
                <c:pt idx="26">
                  <c:v>3.4</c:v>
                </c:pt>
              </c:numCache>
            </c:numRef>
          </c:yVal>
          <c:smooth val="0"/>
        </c:ser>
        <c:dLbls>
          <c:showLegendKey val="0"/>
          <c:showVal val="0"/>
          <c:showCatName val="0"/>
          <c:showSerName val="0"/>
          <c:showPercent val="0"/>
          <c:showBubbleSize val="0"/>
        </c:dLbls>
        <c:axId val="199920552"/>
        <c:axId val="199920944"/>
      </c:scatterChart>
      <c:valAx>
        <c:axId val="199920552"/>
        <c:scaling>
          <c:orientation val="minMax"/>
        </c:scaling>
        <c:delete val="1"/>
        <c:axPos val="b"/>
        <c:numFmt formatCode="General" sourceLinked="1"/>
        <c:majorTickMark val="out"/>
        <c:minorTickMark val="none"/>
        <c:tickLblPos val="nextTo"/>
        <c:crossAx val="199920944"/>
        <c:crosses val="autoZero"/>
        <c:crossBetween val="midCat"/>
      </c:valAx>
      <c:valAx>
        <c:axId val="199920944"/>
        <c:scaling>
          <c:orientation val="minMax"/>
        </c:scaling>
        <c:delete val="1"/>
        <c:axPos val="l"/>
        <c:majorGridlines/>
        <c:numFmt formatCode="General" sourceLinked="1"/>
        <c:majorTickMark val="out"/>
        <c:minorTickMark val="none"/>
        <c:tickLblPos val="nextTo"/>
        <c:crossAx val="199920552"/>
        <c:crosses val="autoZero"/>
        <c:crossBetween val="midCat"/>
      </c:valAx>
    </c:plotArea>
    <c:plotVisOnly val="1"/>
    <c:dispBlanksAs val="gap"/>
    <c:showDLblsOverMax val="0"/>
  </c:chart>
  <c:spPr>
    <a:solidFill>
      <a:srgbClr val="FFFF66"/>
    </a:solidFill>
  </c:spPr>
  <c:txPr>
    <a:bodyPr/>
    <a:lstStyle/>
    <a:p>
      <a:pPr>
        <a:defRPr sz="1800"/>
      </a:pPr>
      <a:endParaRPr lang="ar-SA"/>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ورقة1!$B$1</c:f>
              <c:strCache>
                <c:ptCount val="1"/>
                <c:pt idx="0">
                  <c:v>قيم ص</c:v>
                </c:pt>
              </c:strCache>
            </c:strRef>
          </c:tx>
          <c:spPr>
            <a:ln w="28575">
              <a:noFill/>
            </a:ln>
          </c:spPr>
          <c:xVal>
            <c:numRef>
              <c:f>ورقة1!$A$2:$A$21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ورقة1!$B$2:$B$21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yVal>
          <c:smooth val="0"/>
        </c:ser>
        <c:dLbls>
          <c:showLegendKey val="0"/>
          <c:showVal val="0"/>
          <c:showCatName val="0"/>
          <c:showSerName val="0"/>
          <c:showPercent val="0"/>
          <c:showBubbleSize val="0"/>
        </c:dLbls>
        <c:axId val="199921728"/>
        <c:axId val="199922120"/>
      </c:scatterChart>
      <c:valAx>
        <c:axId val="199921728"/>
        <c:scaling>
          <c:orientation val="minMax"/>
        </c:scaling>
        <c:delete val="1"/>
        <c:axPos val="b"/>
        <c:numFmt formatCode="General" sourceLinked="1"/>
        <c:majorTickMark val="out"/>
        <c:minorTickMark val="none"/>
        <c:tickLblPos val="nextTo"/>
        <c:crossAx val="199922120"/>
        <c:crosses val="autoZero"/>
        <c:crossBetween val="midCat"/>
      </c:valAx>
      <c:valAx>
        <c:axId val="199922120"/>
        <c:scaling>
          <c:orientation val="minMax"/>
        </c:scaling>
        <c:delete val="1"/>
        <c:axPos val="l"/>
        <c:majorGridlines/>
        <c:numFmt formatCode="General" sourceLinked="1"/>
        <c:majorTickMark val="out"/>
        <c:minorTickMark val="none"/>
        <c:tickLblPos val="nextTo"/>
        <c:crossAx val="199921728"/>
        <c:crosses val="autoZero"/>
        <c:crossBetween val="midCat"/>
      </c:valAx>
      <c:spPr>
        <a:solidFill>
          <a:schemeClr val="accent1">
            <a:lumMod val="40000"/>
            <a:lumOff val="60000"/>
          </a:schemeClr>
        </a:solidFill>
      </c:spPr>
    </c:plotArea>
    <c:plotVisOnly val="1"/>
    <c:dispBlanksAs val="gap"/>
    <c:showDLblsOverMax val="0"/>
  </c:chart>
  <c:txPr>
    <a:bodyPr/>
    <a:lstStyle/>
    <a:p>
      <a:pPr>
        <a:defRPr sz="1800"/>
      </a:pPr>
      <a:endParaRPr lang="ar-SA"/>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image" Target="../media/image9.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8.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الحادية عشرة</a:t>
            </a:r>
            <a:br>
              <a:rPr lang="ar-SA" b="1" spc="-150" dirty="0" smtClean="0">
                <a:solidFill>
                  <a:srgbClr val="0070C0"/>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تحليل الارتباط</a:t>
            </a:r>
            <a:br>
              <a:rPr lang="ar-SA" b="1" spc="-150" dirty="0" smtClean="0">
                <a:solidFill>
                  <a:srgbClr val="FF0000"/>
                </a:solidFill>
                <a:latin typeface="ae_AlMateen" pitchFamily="2" charset="-78"/>
                <a:cs typeface="ae_AlMateen" pitchFamily="2" charset="-78"/>
              </a:rPr>
            </a:br>
            <a:r>
              <a:rPr lang="en-US" b="1" spc="-150" dirty="0" smtClean="0">
                <a:solidFill>
                  <a:srgbClr val="FF0000"/>
                </a:solidFill>
                <a:latin typeface="ae_AlMateen" pitchFamily="2" charset="-78"/>
                <a:cs typeface="ae_AlMateen" pitchFamily="2" charset="-78"/>
              </a:rPr>
              <a:t>Correlation Analysis</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2896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680" dirty="0" smtClean="0">
                <a:solidFill>
                  <a:schemeClr val="tx1"/>
                </a:solidFill>
                <a:effectLst>
                  <a:outerShdw blurRad="38100" dist="38100" dir="2700000" algn="tl">
                    <a:srgbClr val="000000">
                      <a:alpha val="43137"/>
                    </a:srgbClr>
                  </a:outerShdw>
                </a:effectLst>
              </a:rPr>
              <a:t>أن الجغرافي يعالج الظاهرات الموجودة على سطح الأرض لدراسة مواقعها وتوزيعاتها والعلاقات التي تربطها ببعضها البعض.</a:t>
            </a:r>
          </a:p>
          <a:p>
            <a:pPr algn="just"/>
            <a:r>
              <a:rPr lang="ar-SA" sz="2680" dirty="0" smtClean="0">
                <a:solidFill>
                  <a:schemeClr val="tx1"/>
                </a:solidFill>
                <a:effectLst>
                  <a:outerShdw blurRad="38100" dist="38100" dir="2700000" algn="tl">
                    <a:srgbClr val="000000">
                      <a:alpha val="43137"/>
                    </a:srgbClr>
                  </a:outerShdw>
                </a:effectLst>
              </a:rPr>
              <a:t>ولقد كانت مقارنة خرائط التوزيعات الجغرافية للظاهرات المختلفة ومازالت من اهم الوسائل لدراسة الترابط بين الطواهر المختلفة.</a:t>
            </a:r>
          </a:p>
          <a:p>
            <a:pPr algn="just"/>
            <a:r>
              <a:rPr lang="ar-SA" sz="2680" dirty="0" smtClean="0">
                <a:solidFill>
                  <a:schemeClr val="tx1"/>
                </a:solidFill>
                <a:effectLst>
                  <a:outerShdw blurRad="38100" dist="38100" dir="2700000" algn="tl">
                    <a:srgbClr val="000000">
                      <a:alpha val="43137"/>
                    </a:srgbClr>
                  </a:outerShdw>
                </a:effectLst>
              </a:rPr>
              <a:t>والمنهج الكمي الحديث، يساعد الجغرافيين على الوصول إلى أهدافهم بوسائل اكثر دقة، فمنذ البداية يطبق الجغرافي طريقة إحصائية معينة لكى يعرف اذا ما كان هناك ترابط بين ظاهرتين معينتين مثلاً</a:t>
            </a:r>
            <a:r>
              <a:rPr lang="ar-SA" sz="2680" smtClean="0">
                <a:solidFill>
                  <a:schemeClr val="tx1"/>
                </a:solidFill>
                <a:effectLst>
                  <a:outerShdw blurRad="38100" dist="38100" dir="2700000" algn="tl">
                    <a:srgbClr val="000000">
                      <a:alpha val="43137"/>
                    </a:srgbClr>
                  </a:outerShdw>
                </a:effectLst>
              </a:rPr>
              <a:t>، </a:t>
            </a:r>
            <a:r>
              <a:rPr lang="ar-SA" sz="2680" smtClean="0">
                <a:solidFill>
                  <a:schemeClr val="tx1"/>
                </a:solidFill>
                <a:effectLst>
                  <a:outerShdw blurRad="38100" dist="38100" dir="2700000" algn="tl">
                    <a:srgbClr val="000000">
                      <a:alpha val="43137"/>
                    </a:srgbClr>
                  </a:outerShdw>
                </a:effectLst>
              </a:rPr>
              <a:t>بل </a:t>
            </a:r>
            <a:r>
              <a:rPr lang="ar-SA" sz="2680" dirty="0" smtClean="0">
                <a:solidFill>
                  <a:schemeClr val="tx1"/>
                </a:solidFill>
                <a:effectLst>
                  <a:outerShdw blurRad="38100" dist="38100" dir="2700000" algn="tl">
                    <a:srgbClr val="000000">
                      <a:alpha val="43137"/>
                    </a:srgbClr>
                  </a:outerShdw>
                </a:effectLst>
              </a:rPr>
              <a:t>اصبح الجغرافي اكثر دقة في قياس هذا الارتباط بين الظاهرات المختلف، فوجود الارتباط لا يعنى وجود علاقة سببية، بل قد يعنى فقط أن الظاهرتين متلازمتان تلازما شديداً، يغرى المرء بالبحث بعد ذلك عن العلاقات الفعلية بينهما.</a:t>
            </a:r>
          </a:p>
          <a:p>
            <a:pPr algn="just"/>
            <a:r>
              <a:rPr lang="ar-SA" sz="2680" dirty="0">
                <a:solidFill>
                  <a:schemeClr val="tx1"/>
                </a:solidFill>
                <a:effectLst>
                  <a:outerShdw blurRad="38100" dist="38100" dir="2700000" algn="tl" rotWithShape="0">
                    <a:srgbClr val="000000">
                      <a:alpha val="43137"/>
                    </a:srgbClr>
                  </a:outerShdw>
                </a:effectLst>
              </a:rPr>
              <a:t>ويتم استخدام معامل الارتباط </a:t>
            </a:r>
            <a:r>
              <a:rPr lang="ar-SA" sz="2680" dirty="0" smtClean="0">
                <a:solidFill>
                  <a:schemeClr val="tx1"/>
                </a:solidFill>
                <a:effectLst>
                  <a:outerShdw blurRad="38100" dist="38100" dir="2700000" algn="tl" rotWithShape="0">
                    <a:srgbClr val="000000">
                      <a:alpha val="43137"/>
                    </a:srgbClr>
                  </a:outerShdw>
                </a:effectLst>
              </a:rPr>
              <a:t>في </a:t>
            </a:r>
            <a:r>
              <a:rPr lang="ar-SA" sz="2680" dirty="0">
                <a:solidFill>
                  <a:schemeClr val="tx1"/>
                </a:solidFill>
                <a:effectLst>
                  <a:outerShdw blurRad="38100" dist="38100" dir="2700000" algn="tl" rotWithShape="0">
                    <a:srgbClr val="000000">
                      <a:alpha val="43137"/>
                    </a:srgbClr>
                  </a:outerShdw>
                </a:effectLst>
              </a:rPr>
              <a:t>الحكم على نوع العلاقة بين المتغيرين حيث  تكون علاقة طرديه </a:t>
            </a:r>
            <a:r>
              <a:rPr lang="ar-SA" sz="2680" dirty="0" smtClean="0">
                <a:solidFill>
                  <a:schemeClr val="tx1"/>
                </a:solidFill>
                <a:effectLst>
                  <a:outerShdw blurRad="38100" dist="38100" dir="2700000" algn="tl" rotWithShape="0">
                    <a:srgbClr val="000000">
                      <a:alpha val="43137"/>
                    </a:srgbClr>
                  </a:outerShdw>
                </a:effectLst>
              </a:rPr>
              <a:t>أو </a:t>
            </a:r>
            <a:r>
              <a:rPr lang="ar-SA" sz="2680" dirty="0">
                <a:solidFill>
                  <a:schemeClr val="tx1"/>
                </a:solidFill>
                <a:effectLst>
                  <a:outerShdw blurRad="38100" dist="38100" dir="2700000" algn="tl" rotWithShape="0">
                    <a:srgbClr val="000000">
                      <a:alpha val="43137"/>
                    </a:srgbClr>
                  </a:outerShdw>
                </a:effectLst>
              </a:rPr>
              <a:t>عكسية، وكذلك بالنسبة لقوه العلاقة فقد تكون علاقة قويه، </a:t>
            </a:r>
            <a:r>
              <a:rPr lang="ar-SA" sz="2680" dirty="0" smtClean="0">
                <a:solidFill>
                  <a:schemeClr val="tx1"/>
                </a:solidFill>
                <a:effectLst>
                  <a:outerShdw blurRad="38100" dist="38100" dir="2700000" algn="tl" rotWithShape="0">
                    <a:srgbClr val="000000">
                      <a:alpha val="43137"/>
                    </a:srgbClr>
                  </a:outerShdw>
                </a:effectLst>
              </a:rPr>
              <a:t>أو متوسطة أو </a:t>
            </a:r>
            <a:r>
              <a:rPr lang="ar-SA" sz="2680" dirty="0">
                <a:solidFill>
                  <a:schemeClr val="tx1"/>
                </a:solidFill>
                <a:effectLst>
                  <a:outerShdw blurRad="38100" dist="38100" dir="2700000" algn="tl" rotWithShape="0">
                    <a:srgbClr val="000000">
                      <a:alpha val="43137"/>
                    </a:srgbClr>
                  </a:outerShdw>
                </a:effectLst>
              </a:rPr>
              <a:t>ضعيفة</a:t>
            </a:r>
            <a:r>
              <a:rPr lang="ar-SA" sz="2680" dirty="0" smtClean="0">
                <a:solidFill>
                  <a:schemeClr val="tx1"/>
                </a:solidFill>
                <a:effectLst>
                  <a:outerShdw blurRad="38100" dist="38100" dir="2700000" algn="tl" rotWithShape="0">
                    <a:srgbClr val="000000">
                      <a:alpha val="43137"/>
                    </a:srgbClr>
                  </a:outerShdw>
                </a:effectLst>
              </a:rPr>
              <a:t>.</a:t>
            </a:r>
            <a:endParaRPr lang="ar-SA" sz="2680" dirty="0">
              <a:solidFill>
                <a:schemeClr val="tx1"/>
              </a:solidFill>
              <a:effectLst>
                <a:outerShdw blurRad="38100" dist="38100" dir="2700000" algn="tl" rotWithShape="0">
                  <a:srgbClr val="000000">
                    <a:alpha val="43137"/>
                  </a:srgbClr>
                </a:outerShdw>
              </a:effectLst>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تحليل </a:t>
            </a:r>
            <a:r>
              <a:rPr lang="ar-SA" sz="2800" b="1" spc="-150" dirty="0" smtClean="0">
                <a:solidFill>
                  <a:schemeClr val="tx1"/>
                </a:solidFill>
                <a:latin typeface="ae_AlMateen" pitchFamily="2" charset="-78"/>
                <a:cs typeface="ae_AlMateen" pitchFamily="2" charset="-78"/>
              </a:rPr>
              <a:t>الارتباط ............................................................................................................................</a:t>
            </a:r>
            <a:r>
              <a:rPr lang="en-US" sz="2800" b="1" spc="-150" dirty="0" smtClean="0">
                <a:solidFill>
                  <a:schemeClr val="tx1"/>
                </a:solidFill>
                <a:latin typeface="ae_AlMateen" pitchFamily="2" charset="-78"/>
                <a:cs typeface="ae_AlMateen" pitchFamily="2" charset="-78"/>
              </a:rPr>
              <a:t>Correlation </a:t>
            </a:r>
            <a:r>
              <a:rPr lang="en-US" sz="2800" b="1" spc="-150" dirty="0">
                <a:solidFill>
                  <a:schemeClr val="tx1"/>
                </a:solidFill>
                <a:latin typeface="ae_AlMateen" pitchFamily="2" charset="-78"/>
                <a:cs typeface="ae_AlMateen" pitchFamily="2" charset="-78"/>
              </a:rPr>
              <a:t>Analysis</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269892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ع سهم إلى الأسفل 3"/>
          <p:cNvSpPr/>
          <p:nvPr/>
        </p:nvSpPr>
        <p:spPr>
          <a:xfrm>
            <a:off x="2000672" y="470992"/>
            <a:ext cx="5904656" cy="1224136"/>
          </a:xfrm>
          <a:prstGeom prst="downArrowCallout">
            <a:avLst/>
          </a:prstGeom>
        </p:spPr>
        <p:style>
          <a:lnRef idx="0">
            <a:schemeClr val="accent4"/>
          </a:lnRef>
          <a:fillRef idx="3">
            <a:schemeClr val="accent4"/>
          </a:fillRef>
          <a:effectRef idx="3">
            <a:schemeClr val="accent4"/>
          </a:effectRef>
          <a:fontRef idx="minor">
            <a:schemeClr val="lt1"/>
          </a:fontRef>
        </p:style>
        <p:txBody>
          <a:bodyPr rtlCol="1" anchor="ctr"/>
          <a:lstStyle/>
          <a:p>
            <a:pPr algn="ctr" fontAlgn="auto">
              <a:spcBef>
                <a:spcPts val="0"/>
              </a:spcBef>
              <a:spcAft>
                <a:spcPts val="0"/>
              </a:spcAft>
            </a:pPr>
            <a:r>
              <a:rPr lang="ar-SA" sz="4400" b="1" dirty="0">
                <a:solidFill>
                  <a:prstClr val="white"/>
                </a:solidFill>
                <a:effectLst>
                  <a:outerShdw blurRad="38100" dist="38100" dir="2700000" algn="tl">
                    <a:srgbClr val="000000">
                      <a:alpha val="43137"/>
                    </a:srgbClr>
                  </a:outerShdw>
                </a:effectLst>
                <a:latin typeface="Hacen Sahafa" pitchFamily="2" charset="-78"/>
                <a:cs typeface="Hacen Sahafa" pitchFamily="2" charset="-78"/>
              </a:rPr>
              <a:t>مفهوم الارتباط</a:t>
            </a:r>
          </a:p>
        </p:txBody>
      </p:sp>
      <p:sp>
        <p:nvSpPr>
          <p:cNvPr id="5" name="مستطيل مستدير الزوايا 4"/>
          <p:cNvSpPr/>
          <p:nvPr/>
        </p:nvSpPr>
        <p:spPr>
          <a:xfrm>
            <a:off x="1905000" y="1844824"/>
            <a:ext cx="6144344" cy="1728192"/>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r>
              <a:rPr lang="ar-SA" sz="2400" b="1" dirty="0">
                <a:solidFill>
                  <a:prstClr val="white"/>
                </a:solidFill>
                <a:effectLst>
                  <a:outerShdw blurRad="38100" dist="38100" dir="2700000" algn="tl">
                    <a:srgbClr val="000000">
                      <a:alpha val="43137"/>
                    </a:srgbClr>
                  </a:outerShdw>
                </a:effectLst>
              </a:rPr>
              <a:t>تعيين مدى طبيعة و قوة العلاقة بين متغيرين من </a:t>
            </a:r>
            <a:r>
              <a:rPr lang="ar-SA" sz="2400" b="1" dirty="0" smtClean="0">
                <a:solidFill>
                  <a:prstClr val="white"/>
                </a:solidFill>
                <a:effectLst>
                  <a:outerShdw blurRad="38100" dist="38100" dir="2700000" algn="tl">
                    <a:srgbClr val="000000">
                      <a:alpha val="43137"/>
                    </a:srgbClr>
                  </a:outerShdw>
                </a:effectLst>
              </a:rPr>
              <a:t>عدمها</a:t>
            </a:r>
            <a:endParaRPr lang="ar-SA" sz="2400" b="1" dirty="0">
              <a:solidFill>
                <a:prstClr val="white"/>
              </a:solidFill>
              <a:effectLst>
                <a:outerShdw blurRad="38100" dist="38100" dir="2700000" algn="tl">
                  <a:srgbClr val="000000">
                    <a:alpha val="43137"/>
                  </a:srgbClr>
                </a:outerShdw>
              </a:effectLst>
            </a:endParaRPr>
          </a:p>
        </p:txBody>
      </p:sp>
      <p:sp>
        <p:nvSpPr>
          <p:cNvPr id="7" name="وسيلة شرح مع سهم إلى اليسار 6"/>
          <p:cNvSpPr/>
          <p:nvPr/>
        </p:nvSpPr>
        <p:spPr>
          <a:xfrm>
            <a:off x="6579298" y="4174232"/>
            <a:ext cx="2448272" cy="1728192"/>
          </a:xfrm>
          <a:prstGeom prst="leftArrowCallout">
            <a:avLst/>
          </a:prstGeom>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pPr>
            <a:r>
              <a:rPr lang="ar-SA" sz="2000" b="1" dirty="0">
                <a:solidFill>
                  <a:prstClr val="black"/>
                </a:solidFill>
              </a:rPr>
              <a:t>الارتباط </a:t>
            </a:r>
            <a:r>
              <a:rPr lang="ar-SA" sz="2000" b="1" dirty="0" smtClean="0">
                <a:solidFill>
                  <a:prstClr val="black"/>
                </a:solidFill>
              </a:rPr>
              <a:t>في أبسط صوره</a:t>
            </a:r>
          </a:p>
          <a:p>
            <a:pPr algn="ctr" fontAlgn="auto">
              <a:spcBef>
                <a:spcPts val="0"/>
              </a:spcBef>
              <a:spcAft>
                <a:spcPts val="0"/>
              </a:spcAft>
            </a:pPr>
            <a:r>
              <a:rPr lang="ar-SA" sz="2000" b="1" dirty="0" smtClean="0">
                <a:solidFill>
                  <a:prstClr val="black"/>
                </a:solidFill>
              </a:rPr>
              <a:t>( ارتباط بسيط)</a:t>
            </a:r>
            <a:endParaRPr lang="ar-SA" sz="2000" b="1" dirty="0">
              <a:solidFill>
                <a:prstClr val="black"/>
              </a:solidFill>
            </a:endParaRPr>
          </a:p>
        </p:txBody>
      </p:sp>
      <p:sp>
        <p:nvSpPr>
          <p:cNvPr id="2" name="شكل بيضاوي 1"/>
          <p:cNvSpPr/>
          <p:nvPr/>
        </p:nvSpPr>
        <p:spPr>
          <a:xfrm>
            <a:off x="1208584" y="4174232"/>
            <a:ext cx="5076056" cy="2016224"/>
          </a:xfrm>
          <a:prstGeom prst="ellipse">
            <a:avLst/>
          </a:prstGeom>
          <a:solidFill>
            <a:schemeClr val="tx2">
              <a:lumMod val="5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sz="2400" b="1" dirty="0">
                <a:solidFill>
                  <a:prstClr val="white"/>
                </a:solidFill>
              </a:rPr>
              <a:t>الارتباط بين متغيرين </a:t>
            </a:r>
            <a:r>
              <a:rPr lang="ar-SA" sz="2400" b="1" dirty="0" smtClean="0">
                <a:solidFill>
                  <a:prstClr val="white"/>
                </a:solidFill>
              </a:rPr>
              <a:t>أو </a:t>
            </a:r>
            <a:r>
              <a:rPr lang="ar-SA" sz="2400" b="1" dirty="0">
                <a:solidFill>
                  <a:prstClr val="white"/>
                </a:solidFill>
              </a:rPr>
              <a:t>ظاهرتين فقط</a:t>
            </a:r>
          </a:p>
        </p:txBody>
      </p:sp>
    </p:spTree>
    <p:extLst>
      <p:ext uri="{BB962C8B-B14F-4D97-AF65-F5344CB8AC3E}">
        <p14:creationId xmlns:p14="http://schemas.microsoft.com/office/powerpoint/2010/main" val="131320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Effect transition="in" filter="randombar(horizontal)">
                                      <p:cBhvr>
                                        <p:cTn id="13" dur="500"/>
                                        <p:tgtEl>
                                          <p:spTgt spid="5">
                                            <p:bg/>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7"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26297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800" dirty="0" smtClean="0">
                <a:solidFill>
                  <a:prstClr val="black"/>
                </a:solidFill>
              </a:rPr>
              <a:t>أن </a:t>
            </a:r>
            <a:r>
              <a:rPr lang="ar-SA" sz="2800" dirty="0">
                <a:solidFill>
                  <a:prstClr val="black"/>
                </a:solidFill>
              </a:rPr>
              <a:t>الطرق والمعادلات المختلفة </a:t>
            </a:r>
            <a:r>
              <a:rPr lang="ar-SA" sz="2800" dirty="0" smtClean="0">
                <a:solidFill>
                  <a:prstClr val="black"/>
                </a:solidFill>
              </a:rPr>
              <a:t>لإيجاد </a:t>
            </a:r>
            <a:r>
              <a:rPr lang="ar-SA" sz="2800" dirty="0">
                <a:solidFill>
                  <a:prstClr val="black"/>
                </a:solidFill>
              </a:rPr>
              <a:t>معامل الارتباط </a:t>
            </a:r>
            <a:r>
              <a:rPr lang="en-US" sz="2800" dirty="0">
                <a:solidFill>
                  <a:prstClr val="black"/>
                </a:solidFill>
              </a:rPr>
              <a:t>Correlation Coefficient</a:t>
            </a:r>
            <a:r>
              <a:rPr lang="ar-SA" sz="2800" dirty="0">
                <a:solidFill>
                  <a:prstClr val="black"/>
                </a:solidFill>
              </a:rPr>
              <a:t> مبنية على </a:t>
            </a:r>
            <a:r>
              <a:rPr lang="ar-SA" sz="2800" dirty="0" smtClean="0">
                <a:solidFill>
                  <a:prstClr val="black"/>
                </a:solidFill>
              </a:rPr>
              <a:t>أساس </a:t>
            </a:r>
            <a:r>
              <a:rPr lang="ar-SA" sz="2800" dirty="0">
                <a:solidFill>
                  <a:prstClr val="black"/>
                </a:solidFill>
              </a:rPr>
              <a:t>ثلاث مراحل:</a:t>
            </a:r>
          </a:p>
          <a:p>
            <a:pPr algn="just"/>
            <a:r>
              <a:rPr lang="ar-SA" sz="2800" b="1" dirty="0" smtClean="0">
                <a:solidFill>
                  <a:srgbClr val="FF0000"/>
                </a:solidFill>
              </a:rPr>
              <a:t>1- الارتباط الموجب التام </a:t>
            </a:r>
            <a:r>
              <a:rPr lang="en-US" sz="2800" b="1" dirty="0" smtClean="0">
                <a:solidFill>
                  <a:srgbClr val="FF0000"/>
                </a:solidFill>
              </a:rPr>
              <a:t>Perfect Positive Correlation</a:t>
            </a:r>
            <a:r>
              <a:rPr lang="ar-SA" sz="2800" b="1" dirty="0" smtClean="0">
                <a:solidFill>
                  <a:srgbClr val="FF0000"/>
                </a:solidFill>
              </a:rPr>
              <a:t>:</a:t>
            </a:r>
          </a:p>
          <a:p>
            <a:pPr algn="just"/>
            <a:r>
              <a:rPr lang="ar-SA" sz="2800" dirty="0" smtClean="0">
                <a:solidFill>
                  <a:prstClr val="black"/>
                </a:solidFill>
              </a:rPr>
              <a:t>ويكون حين يتزايد المتغير التابع </a:t>
            </a:r>
            <a:r>
              <a:rPr lang="en-US" sz="2800" dirty="0" smtClean="0">
                <a:solidFill>
                  <a:prstClr val="black"/>
                </a:solidFill>
              </a:rPr>
              <a:t>Dependent Variable</a:t>
            </a:r>
            <a:r>
              <a:rPr lang="ar-SA" sz="2800" dirty="0" smtClean="0">
                <a:solidFill>
                  <a:prstClr val="black"/>
                </a:solidFill>
              </a:rPr>
              <a:t> بنسبة تزايد المتغير المستقل نفسها </a:t>
            </a:r>
            <a:r>
              <a:rPr lang="en-US" sz="2800" dirty="0" smtClean="0">
                <a:solidFill>
                  <a:prstClr val="black"/>
                </a:solidFill>
              </a:rPr>
              <a:t>Independent </a:t>
            </a:r>
            <a:r>
              <a:rPr lang="en-US" sz="2800" dirty="0">
                <a:solidFill>
                  <a:prstClr val="black"/>
                </a:solidFill>
              </a:rPr>
              <a:t>Variable</a:t>
            </a:r>
            <a:r>
              <a:rPr lang="ar-SA" sz="2800" dirty="0">
                <a:solidFill>
                  <a:prstClr val="black"/>
                </a:solidFill>
              </a:rPr>
              <a:t> </a:t>
            </a:r>
            <a:r>
              <a:rPr lang="ar-SA" sz="2800" dirty="0" smtClean="0">
                <a:solidFill>
                  <a:prstClr val="black"/>
                </a:solidFill>
              </a:rPr>
              <a:t>وهنا تصبح قيمة معامل الارتباط +1.</a:t>
            </a:r>
          </a:p>
          <a:p>
            <a:pPr algn="just"/>
            <a:r>
              <a:rPr lang="ar-SA" sz="2800" b="1" dirty="0" smtClean="0">
                <a:solidFill>
                  <a:srgbClr val="FF0000"/>
                </a:solidFill>
              </a:rPr>
              <a:t>2- الارتباط السالب التام:</a:t>
            </a:r>
          </a:p>
          <a:p>
            <a:pPr algn="just"/>
            <a:r>
              <a:rPr lang="ar-SA" sz="2800" dirty="0">
                <a:solidFill>
                  <a:prstClr val="black"/>
                </a:solidFill>
              </a:rPr>
              <a:t>ويكون حين </a:t>
            </a:r>
            <a:r>
              <a:rPr lang="ar-SA" sz="2800" dirty="0" smtClean="0">
                <a:solidFill>
                  <a:prstClr val="black"/>
                </a:solidFill>
              </a:rPr>
              <a:t>يتناقص المتغير </a:t>
            </a:r>
            <a:r>
              <a:rPr lang="ar-SA" sz="2800" dirty="0">
                <a:solidFill>
                  <a:prstClr val="black"/>
                </a:solidFill>
              </a:rPr>
              <a:t>التابع </a:t>
            </a:r>
            <a:r>
              <a:rPr lang="en-US" sz="2800" dirty="0">
                <a:solidFill>
                  <a:prstClr val="black"/>
                </a:solidFill>
              </a:rPr>
              <a:t>Dependent Variable</a:t>
            </a:r>
            <a:r>
              <a:rPr lang="ar-SA" sz="2800" dirty="0">
                <a:solidFill>
                  <a:prstClr val="black"/>
                </a:solidFill>
              </a:rPr>
              <a:t> بنسبة </a:t>
            </a:r>
            <a:r>
              <a:rPr lang="ar-SA" sz="2800" dirty="0" smtClean="0">
                <a:solidFill>
                  <a:prstClr val="black"/>
                </a:solidFill>
              </a:rPr>
              <a:t>تزايد المتغير </a:t>
            </a:r>
            <a:r>
              <a:rPr lang="ar-SA" sz="2800" dirty="0">
                <a:solidFill>
                  <a:prstClr val="black"/>
                </a:solidFill>
              </a:rPr>
              <a:t>المستقل نفسها </a:t>
            </a:r>
            <a:r>
              <a:rPr lang="en-US" sz="2800" dirty="0">
                <a:solidFill>
                  <a:prstClr val="black"/>
                </a:solidFill>
              </a:rPr>
              <a:t>Independent Variable</a:t>
            </a:r>
            <a:r>
              <a:rPr lang="ar-SA" sz="2800" dirty="0">
                <a:solidFill>
                  <a:prstClr val="black"/>
                </a:solidFill>
              </a:rPr>
              <a:t> </a:t>
            </a:r>
            <a:r>
              <a:rPr lang="ar-SA" sz="2800" dirty="0" smtClean="0">
                <a:solidFill>
                  <a:prstClr val="black"/>
                </a:solidFill>
              </a:rPr>
              <a:t>، والعكس بالعكس، أي حين يتزايد المتغير التابع بنسبة تناقص المتغير المستقل نفسها،  وهنا </a:t>
            </a:r>
            <a:r>
              <a:rPr lang="ar-SA" sz="2800" dirty="0">
                <a:solidFill>
                  <a:prstClr val="black"/>
                </a:solidFill>
              </a:rPr>
              <a:t>تصبح قيمة معامل الارتباط -</a:t>
            </a:r>
            <a:r>
              <a:rPr lang="ar-SA" sz="2800" dirty="0" smtClean="0">
                <a:solidFill>
                  <a:prstClr val="black"/>
                </a:solidFill>
              </a:rPr>
              <a:t>1.</a:t>
            </a:r>
          </a:p>
          <a:p>
            <a:pPr algn="just"/>
            <a:r>
              <a:rPr lang="ar-SA" sz="2800" b="1" dirty="0" smtClean="0">
                <a:solidFill>
                  <a:srgbClr val="FF0000"/>
                </a:solidFill>
              </a:rPr>
              <a:t>3- التوزيع العشوائي:</a:t>
            </a:r>
          </a:p>
          <a:p>
            <a:pPr algn="just"/>
            <a:r>
              <a:rPr lang="ar-SA" sz="2800" dirty="0" smtClean="0">
                <a:solidFill>
                  <a:prstClr val="black"/>
                </a:solidFill>
              </a:rPr>
              <a:t>وذلك حين لا توجد أي علاقة بين المتغيرين، وتصبح قيمة معامل التلازم صفر.</a:t>
            </a:r>
            <a:endParaRPr lang="ar-SA" sz="2800" dirty="0">
              <a:solidFill>
                <a:prstClr val="black"/>
              </a:solidFill>
            </a:endParaRPr>
          </a:p>
          <a:p>
            <a:pPr algn="just"/>
            <a:endParaRPr lang="ar-SA" sz="2800" dirty="0" smtClean="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تحليل الارتباط ............................................................................................................................</a:t>
            </a:r>
            <a:r>
              <a:rPr lang="en-US" sz="2800" b="1" spc="-150" dirty="0">
                <a:solidFill>
                  <a:schemeClr val="tx1"/>
                </a:solidFill>
                <a:latin typeface="ae_AlMateen" pitchFamily="2" charset="-78"/>
                <a:cs typeface="ae_AlMateen" pitchFamily="2" charset="-78"/>
              </a:rPr>
              <a:t>Correlation Analysis</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4232984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4" name="Rounded Rectangle 3"/>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600" dirty="0" smtClean="0">
                <a:solidFill>
                  <a:schemeClr val="tx1"/>
                </a:solidFill>
              </a:rPr>
              <a:t>إيضاح الثلاث حالات للارتباط بالأرقام </a:t>
            </a:r>
            <a:endParaRPr lang="ar-EG" sz="260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690578652"/>
              </p:ext>
            </p:extLst>
          </p:nvPr>
        </p:nvGraphicFramePr>
        <p:xfrm>
          <a:off x="0" y="1305000"/>
          <a:ext cx="9829800" cy="3291840"/>
        </p:xfrm>
        <a:graphic>
          <a:graphicData uri="http://schemas.openxmlformats.org/drawingml/2006/table">
            <a:tbl>
              <a:tblPr rtl="1" firstRow="1" bandRow="1">
                <a:tableStyleId>{BC89EF96-8CEA-46FF-86C4-4CE0E7609802}</a:tableStyleId>
              </a:tblPr>
              <a:tblGrid>
                <a:gridCol w="2420470"/>
                <a:gridCol w="856130"/>
                <a:gridCol w="1638300"/>
                <a:gridCol w="1638300"/>
                <a:gridCol w="1638300"/>
                <a:gridCol w="1638300"/>
              </a:tblGrid>
              <a:tr h="370840">
                <a:tc rowSpan="2">
                  <a:txBody>
                    <a:bodyPr/>
                    <a:lstStyle/>
                    <a:p>
                      <a:pPr lvl="0" algn="ctr" rtl="1"/>
                      <a:r>
                        <a:rPr lang="ar-SA" sz="3000" b="1" dirty="0" smtClean="0"/>
                        <a:t>المجموعة الأولى </a:t>
                      </a:r>
                      <a:endParaRPr lang="ar-EG" sz="3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س</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1</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2</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4</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370840">
                <a:tc vMerge="1">
                  <a:txBody>
                    <a:bodyPr/>
                    <a:lstStyle/>
                    <a:p>
                      <a:pPr rtl="1"/>
                      <a:endParaRPr lang="ar-EG" dirty="0"/>
                    </a:p>
                  </a:txBody>
                  <a:tcPr/>
                </a:tc>
                <a:tc>
                  <a:txBody>
                    <a:bodyPr/>
                    <a:lstStyle/>
                    <a:p>
                      <a:pPr algn="ctr" rtl="1"/>
                      <a:r>
                        <a:rPr lang="ar-SA" sz="3000" dirty="0" smtClean="0"/>
                        <a:t>ص</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3</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9</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1"/>
                      <a:r>
                        <a:rPr lang="ar-SA" sz="3000" dirty="0" smtClean="0"/>
                        <a:t>12</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370840">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000" b="1" dirty="0" smtClean="0"/>
                        <a:t>المجموعة الثانية</a:t>
                      </a:r>
                      <a:endParaRPr lang="ar-EG" sz="3000" b="1"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س</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1</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2</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4</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70840">
                <a:tc vMerge="1">
                  <a:txBody>
                    <a:bodyPr/>
                    <a:lstStyle/>
                    <a:p>
                      <a:pPr rtl="1"/>
                      <a:endParaRPr lang="ar-EG" dirty="0"/>
                    </a:p>
                  </a:txBody>
                  <a:tcPr/>
                </a:tc>
                <a:tc>
                  <a:txBody>
                    <a:bodyPr/>
                    <a:lstStyle/>
                    <a:p>
                      <a:pPr algn="ctr" rtl="1"/>
                      <a:r>
                        <a:rPr lang="ar-SA" sz="3000" dirty="0" smtClean="0"/>
                        <a:t>ص</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12</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9</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1"/>
                      <a:r>
                        <a:rPr lang="ar-SA" sz="3000" dirty="0" smtClean="0"/>
                        <a:t>3</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70840">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000" b="1" dirty="0" smtClean="0"/>
                        <a:t>المجموعة الثالثة</a:t>
                      </a:r>
                      <a:endParaRPr lang="ar-EG" sz="3000" b="1"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س</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7</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6</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5</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r>
              <a:tr h="370840">
                <a:tc vMerge="1">
                  <a:txBody>
                    <a:bodyPr/>
                    <a:lstStyle/>
                    <a:p>
                      <a:pPr rtl="1"/>
                      <a:endParaRPr lang="ar-EG" dirty="0"/>
                    </a:p>
                  </a:txBody>
                  <a:tcPr/>
                </a:tc>
                <a:tc>
                  <a:txBody>
                    <a:bodyPr/>
                    <a:lstStyle/>
                    <a:p>
                      <a:pPr algn="ctr" rtl="1"/>
                      <a:r>
                        <a:rPr lang="ar-SA" sz="3000" dirty="0" smtClean="0"/>
                        <a:t>ص</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5</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9</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3</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rtl="1"/>
                      <a:r>
                        <a:rPr lang="ar-SA" sz="3000" dirty="0" smtClean="0"/>
                        <a:t>8</a:t>
                      </a:r>
                      <a:endParaRPr lang="ar-EG" sz="3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r>
            </a:tbl>
          </a:graphicData>
        </a:graphic>
      </p:graphicFrame>
    </p:spTree>
    <p:extLst>
      <p:ext uri="{BB962C8B-B14F-4D97-AF65-F5344CB8AC3E}">
        <p14:creationId xmlns:p14="http://schemas.microsoft.com/office/powerpoint/2010/main" val="3120958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913858" y="511076"/>
            <a:ext cx="5298706" cy="785813"/>
          </a:xfrm>
          <a:prstGeom prst="roundRect">
            <a:avLst/>
          </a:prstGeom>
          <a:solidFill>
            <a:srgbClr val="CC0099"/>
          </a:solidFill>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r>
              <a:rPr lang="ar-SA" b="1" dirty="0" smtClean="0">
                <a:solidFill>
                  <a:prstClr val="white"/>
                </a:solidFill>
                <a:effectLst>
                  <a:outerShdw blurRad="38100" dist="38100" dir="2700000" algn="tl">
                    <a:srgbClr val="000000">
                      <a:alpha val="43137"/>
                    </a:srgbClr>
                  </a:outerShdw>
                </a:effectLst>
              </a:rPr>
              <a:t>علاقة بين المتغيرين </a:t>
            </a:r>
            <a:r>
              <a:rPr lang="en-US" b="1" dirty="0" smtClean="0">
                <a:solidFill>
                  <a:prstClr val="white"/>
                </a:solidFill>
                <a:effectLst>
                  <a:outerShdw blurRad="38100" dist="38100" dir="2700000" algn="tl">
                    <a:srgbClr val="000000">
                      <a:alpha val="43137"/>
                    </a:srgbClr>
                  </a:outerShdw>
                </a:effectLst>
              </a:rPr>
              <a:t>(x,y)</a:t>
            </a:r>
            <a:r>
              <a:rPr lang="ar-SA" b="1" dirty="0" smtClean="0">
                <a:solidFill>
                  <a:prstClr val="white"/>
                </a:solidFill>
                <a:effectLst>
                  <a:outerShdw blurRad="38100" dist="38100" dir="2700000" algn="tl">
                    <a:srgbClr val="000000">
                      <a:alpha val="43137"/>
                    </a:srgbClr>
                  </a:outerShdw>
                </a:effectLst>
              </a:rPr>
              <a:t> بحيث إذا تغير أحدهما فإن الأخر يتبعه في نفس الاتجاه</a:t>
            </a:r>
          </a:p>
        </p:txBody>
      </p:sp>
      <p:sp>
        <p:nvSpPr>
          <p:cNvPr id="5" name="وسيلة شرح مع سهم إلى اليسار 4"/>
          <p:cNvSpPr/>
          <p:nvPr/>
        </p:nvSpPr>
        <p:spPr>
          <a:xfrm>
            <a:off x="6854304" y="511076"/>
            <a:ext cx="2190126" cy="727671"/>
          </a:xfrm>
          <a:prstGeom prst="leftArrowCallout">
            <a:avLst/>
          </a:prstGeom>
          <a:solidFill>
            <a:srgbClr val="FF99CC"/>
          </a:solidFill>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pPr>
            <a:r>
              <a:rPr lang="ar-SA" b="1" dirty="0" smtClean="0">
                <a:solidFill>
                  <a:prstClr val="black"/>
                </a:solidFill>
              </a:rPr>
              <a:t>الارتباط الموجب</a:t>
            </a:r>
          </a:p>
          <a:p>
            <a:pPr algn="ctr" fontAlgn="auto">
              <a:spcBef>
                <a:spcPts val="0"/>
              </a:spcBef>
              <a:spcAft>
                <a:spcPts val="0"/>
              </a:spcAft>
            </a:pPr>
            <a:r>
              <a:rPr lang="ar-SA" b="1" dirty="0" smtClean="0">
                <a:solidFill>
                  <a:prstClr val="black"/>
                </a:solidFill>
              </a:rPr>
              <a:t>(الطردي)</a:t>
            </a:r>
            <a:endParaRPr lang="ar-SA" b="1" dirty="0">
              <a:solidFill>
                <a:prstClr val="black"/>
              </a:solidFill>
            </a:endParaRPr>
          </a:p>
        </p:txBody>
      </p:sp>
      <p:sp>
        <p:nvSpPr>
          <p:cNvPr id="6" name="مستطيل مستدير الزوايا 5"/>
          <p:cNvSpPr/>
          <p:nvPr/>
        </p:nvSpPr>
        <p:spPr>
          <a:xfrm>
            <a:off x="944014" y="2270171"/>
            <a:ext cx="5298706" cy="792088"/>
          </a:xfrm>
          <a:prstGeom prst="roundRect">
            <a:avLst/>
          </a:prstGeom>
          <a:solidFill>
            <a:schemeClr val="accent1">
              <a:lumMod val="50000"/>
            </a:schemeClr>
          </a:solidFill>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r>
              <a:rPr lang="ar-SA" b="1" dirty="0" smtClean="0">
                <a:solidFill>
                  <a:prstClr val="white"/>
                </a:solidFill>
                <a:effectLst>
                  <a:outerShdw blurRad="38100" dist="38100" dir="2700000" algn="tl">
                    <a:srgbClr val="000000">
                      <a:alpha val="43137"/>
                    </a:srgbClr>
                  </a:outerShdw>
                </a:effectLst>
              </a:rPr>
              <a:t>علاقة بين المتغيرين </a:t>
            </a:r>
            <a:r>
              <a:rPr lang="en-US" b="1" dirty="0" smtClean="0">
                <a:solidFill>
                  <a:prstClr val="white"/>
                </a:solidFill>
                <a:effectLst>
                  <a:outerShdw blurRad="38100" dist="38100" dir="2700000" algn="tl">
                    <a:srgbClr val="000000">
                      <a:alpha val="43137"/>
                    </a:srgbClr>
                  </a:outerShdw>
                </a:effectLst>
              </a:rPr>
              <a:t>(x,y)</a:t>
            </a:r>
            <a:r>
              <a:rPr lang="ar-SA" b="1" dirty="0" smtClean="0">
                <a:solidFill>
                  <a:prstClr val="white"/>
                </a:solidFill>
                <a:effectLst>
                  <a:outerShdw blurRad="38100" dist="38100" dir="2700000" algn="tl">
                    <a:srgbClr val="000000">
                      <a:alpha val="43137"/>
                    </a:srgbClr>
                  </a:outerShdw>
                </a:effectLst>
              </a:rPr>
              <a:t> بحيث إذا تغير أحدهما فإن الأخر يتبعه في اتجاه مضاد</a:t>
            </a:r>
          </a:p>
        </p:txBody>
      </p:sp>
      <p:sp>
        <p:nvSpPr>
          <p:cNvPr id="7" name="وسيلة شرح مع سهم إلى اليسار 6"/>
          <p:cNvSpPr/>
          <p:nvPr/>
        </p:nvSpPr>
        <p:spPr>
          <a:xfrm>
            <a:off x="6854304" y="2270171"/>
            <a:ext cx="2270518" cy="733482"/>
          </a:xfrm>
          <a:prstGeom prst="leftArrowCallout">
            <a:avLst/>
          </a:prstGeom>
          <a:solidFill>
            <a:srgbClr val="66CCFF"/>
          </a:solidFill>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pPr>
            <a:r>
              <a:rPr lang="ar-SA" b="1" dirty="0" smtClean="0">
                <a:solidFill>
                  <a:prstClr val="black"/>
                </a:solidFill>
              </a:rPr>
              <a:t>الارتباط السالب</a:t>
            </a:r>
          </a:p>
          <a:p>
            <a:pPr algn="ctr" fontAlgn="auto">
              <a:spcBef>
                <a:spcPts val="0"/>
              </a:spcBef>
              <a:spcAft>
                <a:spcPts val="0"/>
              </a:spcAft>
            </a:pPr>
            <a:r>
              <a:rPr lang="ar-SA" b="1" dirty="0" smtClean="0">
                <a:solidFill>
                  <a:prstClr val="black"/>
                </a:solidFill>
              </a:rPr>
              <a:t>(العكسي)</a:t>
            </a:r>
            <a:endParaRPr lang="ar-SA" b="1" dirty="0">
              <a:solidFill>
                <a:prstClr val="black"/>
              </a:solidFill>
            </a:endParaRPr>
          </a:p>
        </p:txBody>
      </p:sp>
      <p:sp>
        <p:nvSpPr>
          <p:cNvPr id="8" name="مستطيل مستدير الزوايا 7"/>
          <p:cNvSpPr/>
          <p:nvPr/>
        </p:nvSpPr>
        <p:spPr>
          <a:xfrm>
            <a:off x="1064568" y="3840584"/>
            <a:ext cx="5298706" cy="792088"/>
          </a:xfrm>
          <a:prstGeom prst="roundRect">
            <a:avLst/>
          </a:prstGeom>
          <a:solidFill>
            <a:schemeClr val="accent5">
              <a:lumMod val="50000"/>
            </a:schemeClr>
          </a:solidFill>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r>
              <a:rPr lang="ar-SA" b="1" dirty="0" smtClean="0">
                <a:solidFill>
                  <a:prstClr val="white"/>
                </a:solidFill>
                <a:effectLst>
                  <a:outerShdw blurRad="38100" dist="38100" dir="2700000" algn="tl">
                    <a:srgbClr val="000000">
                      <a:alpha val="43137"/>
                    </a:srgbClr>
                  </a:outerShdw>
                </a:effectLst>
              </a:rPr>
              <a:t>الارتباط الذي تقترب قيمته من الصفر , عندما لا يوجد ارتباط بين المتغيرين</a:t>
            </a:r>
          </a:p>
        </p:txBody>
      </p:sp>
      <p:sp>
        <p:nvSpPr>
          <p:cNvPr id="9" name="وسيلة شرح مع سهم إلى اليسار 8"/>
          <p:cNvSpPr/>
          <p:nvPr/>
        </p:nvSpPr>
        <p:spPr>
          <a:xfrm>
            <a:off x="6814108" y="3840584"/>
            <a:ext cx="2270518" cy="733482"/>
          </a:xfrm>
          <a:prstGeom prst="leftArrowCallout">
            <a:avLst/>
          </a:prstGeom>
          <a:solidFill>
            <a:srgbClr val="99FF66"/>
          </a:solidFill>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pPr>
            <a:r>
              <a:rPr lang="ar-SA" b="1" dirty="0" smtClean="0">
                <a:solidFill>
                  <a:prstClr val="black"/>
                </a:solidFill>
              </a:rPr>
              <a:t>الارتباط الصفري</a:t>
            </a:r>
            <a:endParaRPr lang="ar-SA" b="1" dirty="0">
              <a:solidFill>
                <a:prstClr val="black"/>
              </a:solidFill>
            </a:endParaRPr>
          </a:p>
        </p:txBody>
      </p:sp>
      <p:sp>
        <p:nvSpPr>
          <p:cNvPr id="15" name="مستطيل مستدير الزوايا 14"/>
          <p:cNvSpPr/>
          <p:nvPr/>
        </p:nvSpPr>
        <p:spPr>
          <a:xfrm>
            <a:off x="1128924" y="5301208"/>
            <a:ext cx="5298706" cy="792088"/>
          </a:xfrm>
          <a:prstGeom prst="roundRect">
            <a:avLst/>
          </a:prstGeom>
          <a:solidFill>
            <a:srgbClr val="CC0000"/>
          </a:solidFill>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r>
              <a:rPr lang="ar-SA" b="1" dirty="0" smtClean="0">
                <a:solidFill>
                  <a:prstClr val="white"/>
                </a:solidFill>
                <a:effectLst>
                  <a:outerShdw blurRad="38100" dist="38100" dir="2700000" algn="tl">
                    <a:srgbClr val="000000">
                      <a:alpha val="43137"/>
                    </a:srgbClr>
                  </a:outerShdw>
                </a:effectLst>
              </a:rPr>
              <a:t>الارتباط الذي يكون شكل الانتشار له عبارة عن خط مستقيم</a:t>
            </a:r>
          </a:p>
        </p:txBody>
      </p:sp>
      <p:sp>
        <p:nvSpPr>
          <p:cNvPr id="16" name="وسيلة شرح مع سهم إلى اليسار 15"/>
          <p:cNvSpPr/>
          <p:nvPr/>
        </p:nvSpPr>
        <p:spPr>
          <a:xfrm>
            <a:off x="6878464" y="5301208"/>
            <a:ext cx="2270518" cy="733482"/>
          </a:xfrm>
          <a:prstGeom prst="leftArrowCallout">
            <a:avLst/>
          </a:prstGeom>
          <a:solidFill>
            <a:srgbClr val="FF9966"/>
          </a:solidFill>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pPr>
            <a:r>
              <a:rPr lang="ar-SA" b="1" dirty="0" smtClean="0">
                <a:solidFill>
                  <a:prstClr val="black"/>
                </a:solidFill>
              </a:rPr>
              <a:t>الارتباط التام</a:t>
            </a:r>
            <a:endParaRPr lang="ar-SA" b="1" dirty="0">
              <a:solidFill>
                <a:prstClr val="black"/>
              </a:solidFill>
            </a:endParaRPr>
          </a:p>
        </p:txBody>
      </p:sp>
    </p:spTree>
    <p:extLst>
      <p:ext uri="{BB962C8B-B14F-4D97-AF65-F5344CB8AC3E}">
        <p14:creationId xmlns:p14="http://schemas.microsoft.com/office/powerpoint/2010/main" val="419357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bg/>
                                          </p:spTgt>
                                        </p:tgtEl>
                                        <p:attrNameLst>
                                          <p:attrName>style.visibility</p:attrName>
                                        </p:attrNameLst>
                                      </p:cBhvr>
                                      <p:to>
                                        <p:strVal val="visible"/>
                                      </p:to>
                                    </p:set>
                                    <p:animEffect transition="in" filter="randombar(horizontal)">
                                      <p:cBhvr>
                                        <p:cTn id="35" dur="500"/>
                                        <p:tgtEl>
                                          <p:spTgt spid="4">
                                            <p:bg/>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randombar(horizontal)">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bg/>
                                          </p:spTgt>
                                        </p:tgtEl>
                                        <p:attrNameLst>
                                          <p:attrName>style.visibility</p:attrName>
                                        </p:attrNameLst>
                                      </p:cBhvr>
                                      <p:to>
                                        <p:strVal val="visible"/>
                                      </p:to>
                                    </p:set>
                                    <p:animEffect transition="in" filter="randombar(horizontal)">
                                      <p:cBhvr>
                                        <p:cTn id="45" dur="500"/>
                                        <p:tgtEl>
                                          <p:spTgt spid="6">
                                            <p:bg/>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6">
                                            <p:txEl>
                                              <p:pRg st="0" end="0"/>
                                            </p:txEl>
                                          </p:spTgt>
                                        </p:tgtEl>
                                        <p:attrNameLst>
                                          <p:attrName>style.visibility</p:attrName>
                                        </p:attrNameLst>
                                      </p:cBhvr>
                                      <p:to>
                                        <p:strVal val="visible"/>
                                      </p:to>
                                    </p:set>
                                    <p:animEffect transition="in" filter="randombar(horizontal)">
                                      <p:cBhvr>
                                        <p:cTn id="50" dur="500"/>
                                        <p:tgtEl>
                                          <p:spTgt spid="6">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8">
                                            <p:bg/>
                                          </p:spTgt>
                                        </p:tgtEl>
                                        <p:attrNameLst>
                                          <p:attrName>style.visibility</p:attrName>
                                        </p:attrNameLst>
                                      </p:cBhvr>
                                      <p:to>
                                        <p:strVal val="visible"/>
                                      </p:to>
                                    </p:set>
                                    <p:animEffect transition="in" filter="randombar(horizontal)">
                                      <p:cBhvr>
                                        <p:cTn id="55" dur="500"/>
                                        <p:tgtEl>
                                          <p:spTgt spid="8">
                                            <p:bg/>
                                          </p:spTgt>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8">
                                            <p:txEl>
                                              <p:pRg st="0" end="0"/>
                                            </p:txEl>
                                          </p:spTgt>
                                        </p:tgtEl>
                                        <p:attrNameLst>
                                          <p:attrName>style.visibility</p:attrName>
                                        </p:attrNameLst>
                                      </p:cBhvr>
                                      <p:to>
                                        <p:strVal val="visible"/>
                                      </p:to>
                                    </p:set>
                                    <p:animEffect transition="in" filter="randombar(horizontal)">
                                      <p:cBhvr>
                                        <p:cTn id="60" dur="500"/>
                                        <p:tgtEl>
                                          <p:spTgt spid="8">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15">
                                            <p:bg/>
                                          </p:spTgt>
                                        </p:tgtEl>
                                        <p:attrNameLst>
                                          <p:attrName>style.visibility</p:attrName>
                                        </p:attrNameLst>
                                      </p:cBhvr>
                                      <p:to>
                                        <p:strVal val="visible"/>
                                      </p:to>
                                    </p:set>
                                    <p:animEffect transition="in" filter="randombar(horizontal)">
                                      <p:cBhvr>
                                        <p:cTn id="65" dur="500"/>
                                        <p:tgtEl>
                                          <p:spTgt spid="15">
                                            <p:bg/>
                                          </p:spTgt>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70"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P spid="6" grpId="0" build="p" animBg="1"/>
      <p:bldP spid="7" grpId="0" animBg="1"/>
      <p:bldP spid="8" grpId="0" build="p" animBg="1"/>
      <p:bldP spid="9" grpId="0" animBg="1"/>
      <p:bldP spid="15" grpId="0" build="p"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مخطط 3"/>
          <p:cNvGraphicFramePr/>
          <p:nvPr>
            <p:extLst/>
          </p:nvPr>
        </p:nvGraphicFramePr>
        <p:xfrm>
          <a:off x="848544" y="764704"/>
          <a:ext cx="3912096" cy="25202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مخطط 4"/>
          <p:cNvGraphicFramePr/>
          <p:nvPr>
            <p:extLst/>
          </p:nvPr>
        </p:nvGraphicFramePr>
        <p:xfrm>
          <a:off x="5025008" y="836712"/>
          <a:ext cx="4248472" cy="2736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مخطط 5"/>
          <p:cNvGraphicFramePr/>
          <p:nvPr>
            <p:extLst/>
          </p:nvPr>
        </p:nvGraphicFramePr>
        <p:xfrm>
          <a:off x="848544" y="3501008"/>
          <a:ext cx="3816424" cy="2392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مخطط 6"/>
          <p:cNvGraphicFramePr/>
          <p:nvPr>
            <p:extLst/>
          </p:nvPr>
        </p:nvGraphicFramePr>
        <p:xfrm>
          <a:off x="5025008" y="3501008"/>
          <a:ext cx="4128120" cy="2392040"/>
        </p:xfrm>
        <a:graphic>
          <a:graphicData uri="http://schemas.openxmlformats.org/drawingml/2006/chart">
            <c:chart xmlns:c="http://schemas.openxmlformats.org/drawingml/2006/chart" xmlns:r="http://schemas.openxmlformats.org/officeDocument/2006/relationships" r:id="rId5"/>
          </a:graphicData>
        </a:graphic>
      </p:graphicFrame>
      <p:sp>
        <p:nvSpPr>
          <p:cNvPr id="8" name="مربع نص 7"/>
          <p:cNvSpPr txBox="1"/>
          <p:nvPr/>
        </p:nvSpPr>
        <p:spPr>
          <a:xfrm>
            <a:off x="1202521" y="260648"/>
            <a:ext cx="288032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ctr" fontAlgn="auto">
              <a:spcBef>
                <a:spcPts val="0"/>
              </a:spcBef>
              <a:spcAft>
                <a:spcPts val="0"/>
              </a:spcAft>
            </a:pPr>
            <a:r>
              <a:rPr lang="ar-SA" b="1" dirty="0" smtClean="0">
                <a:solidFill>
                  <a:prstClr val="black"/>
                </a:solidFill>
              </a:rPr>
              <a:t>ارتباط موجب</a:t>
            </a:r>
            <a:endParaRPr lang="ar-SA" b="1" dirty="0">
              <a:solidFill>
                <a:prstClr val="black"/>
              </a:solidFill>
            </a:endParaRPr>
          </a:p>
        </p:txBody>
      </p:sp>
      <p:sp>
        <p:nvSpPr>
          <p:cNvPr id="9" name="مربع نص 8"/>
          <p:cNvSpPr txBox="1"/>
          <p:nvPr/>
        </p:nvSpPr>
        <p:spPr>
          <a:xfrm>
            <a:off x="5817096" y="260648"/>
            <a:ext cx="288032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ctr" fontAlgn="auto">
              <a:spcBef>
                <a:spcPts val="0"/>
              </a:spcBef>
              <a:spcAft>
                <a:spcPts val="0"/>
              </a:spcAft>
            </a:pPr>
            <a:r>
              <a:rPr lang="ar-SA" b="1" dirty="0" smtClean="0">
                <a:solidFill>
                  <a:prstClr val="black"/>
                </a:solidFill>
              </a:rPr>
              <a:t>ارتباط سالب</a:t>
            </a:r>
            <a:endParaRPr lang="ar-SA" b="1" dirty="0">
              <a:solidFill>
                <a:prstClr val="black"/>
              </a:solidFill>
            </a:endParaRPr>
          </a:p>
        </p:txBody>
      </p:sp>
      <p:sp>
        <p:nvSpPr>
          <p:cNvPr id="10" name="مربع نص 9"/>
          <p:cNvSpPr txBox="1"/>
          <p:nvPr/>
        </p:nvSpPr>
        <p:spPr>
          <a:xfrm>
            <a:off x="928576" y="3567248"/>
            <a:ext cx="288032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ctr" fontAlgn="auto">
              <a:spcBef>
                <a:spcPts val="0"/>
              </a:spcBef>
              <a:spcAft>
                <a:spcPts val="0"/>
              </a:spcAft>
            </a:pPr>
            <a:r>
              <a:rPr lang="ar-SA" b="1" dirty="0" smtClean="0">
                <a:solidFill>
                  <a:prstClr val="black"/>
                </a:solidFill>
              </a:rPr>
              <a:t>ارتباط صفري</a:t>
            </a:r>
            <a:endParaRPr lang="ar-SA" b="1" dirty="0">
              <a:solidFill>
                <a:prstClr val="black"/>
              </a:solidFill>
            </a:endParaRPr>
          </a:p>
        </p:txBody>
      </p:sp>
      <p:sp>
        <p:nvSpPr>
          <p:cNvPr id="11" name="مربع نص 10"/>
          <p:cNvSpPr txBox="1"/>
          <p:nvPr/>
        </p:nvSpPr>
        <p:spPr>
          <a:xfrm>
            <a:off x="6781800" y="5105400"/>
            <a:ext cx="288032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ctr" fontAlgn="auto">
              <a:spcBef>
                <a:spcPts val="0"/>
              </a:spcBef>
              <a:spcAft>
                <a:spcPts val="0"/>
              </a:spcAft>
            </a:pPr>
            <a:r>
              <a:rPr lang="ar-SA" b="1" dirty="0" smtClean="0">
                <a:solidFill>
                  <a:prstClr val="black"/>
                </a:solidFill>
              </a:rPr>
              <a:t>ارتباط تام موجب</a:t>
            </a:r>
            <a:endParaRPr lang="ar-SA" b="1" dirty="0">
              <a:solidFill>
                <a:prstClr val="black"/>
              </a:solidFill>
            </a:endParaRPr>
          </a:p>
        </p:txBody>
      </p:sp>
      <p:cxnSp>
        <p:nvCxnSpPr>
          <p:cNvPr id="13" name="رابط كسهم مستقيم 12"/>
          <p:cNvCxnSpPr/>
          <p:nvPr/>
        </p:nvCxnSpPr>
        <p:spPr>
          <a:xfrm flipV="1">
            <a:off x="1784648" y="1434863"/>
            <a:ext cx="2160240" cy="151216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a:off x="5570488" y="1412776"/>
            <a:ext cx="2160240" cy="151216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شكل بيضاوي 14"/>
          <p:cNvSpPr/>
          <p:nvPr/>
        </p:nvSpPr>
        <p:spPr>
          <a:xfrm>
            <a:off x="928576" y="3468998"/>
            <a:ext cx="3258929" cy="25937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endParaRPr lang="ar-SA" dirty="0">
              <a:solidFill>
                <a:prstClr val="white"/>
              </a:solidFill>
            </a:endParaRPr>
          </a:p>
        </p:txBody>
      </p:sp>
    </p:spTree>
    <p:extLst>
      <p:ext uri="{BB962C8B-B14F-4D97-AF65-F5344CB8AC3E}">
        <p14:creationId xmlns:p14="http://schemas.microsoft.com/office/powerpoint/2010/main" val="257997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2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Graphic spid="7" grpId="0">
        <p:bldAsOne/>
      </p:bldGraphic>
      <p:bldP spid="8" grpId="0" animBg="1"/>
      <p:bldP spid="9" grpId="0" animBg="1"/>
      <p:bldP spid="10" grpId="0" animBg="1"/>
      <p:bldP spid="11"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ع سهم إلى الأسفل 3"/>
          <p:cNvSpPr/>
          <p:nvPr/>
        </p:nvSpPr>
        <p:spPr>
          <a:xfrm>
            <a:off x="2000672" y="260648"/>
            <a:ext cx="5904656" cy="1008112"/>
          </a:xfrm>
          <a:prstGeom prst="downArrowCallout">
            <a:avLst/>
          </a:prstGeom>
        </p:spPr>
        <p:style>
          <a:lnRef idx="0">
            <a:schemeClr val="accent4"/>
          </a:lnRef>
          <a:fillRef idx="3">
            <a:schemeClr val="accent4"/>
          </a:fillRef>
          <a:effectRef idx="3">
            <a:schemeClr val="accent4"/>
          </a:effectRef>
          <a:fontRef idx="minor">
            <a:schemeClr val="lt1"/>
          </a:fontRef>
        </p:style>
        <p:txBody>
          <a:bodyPr rtlCol="1" anchor="ctr"/>
          <a:lstStyle/>
          <a:p>
            <a:pPr algn="ctr" fontAlgn="auto">
              <a:spcBef>
                <a:spcPts val="0"/>
              </a:spcBef>
              <a:spcAft>
                <a:spcPts val="0"/>
              </a:spcAft>
            </a:pPr>
            <a:r>
              <a:rPr lang="ar-SA" sz="4400" b="1" dirty="0" smtClean="0">
                <a:solidFill>
                  <a:prstClr val="white"/>
                </a:solidFill>
                <a:effectLst>
                  <a:outerShdw blurRad="38100" dist="38100" dir="2700000" algn="tl">
                    <a:srgbClr val="000000">
                      <a:alpha val="43137"/>
                    </a:srgbClr>
                  </a:outerShdw>
                </a:effectLst>
                <a:latin typeface="Hacen Sahafa" pitchFamily="2" charset="-78"/>
                <a:cs typeface="Hacen Sahafa" pitchFamily="2" charset="-78"/>
              </a:rPr>
              <a:t>لاحظ أن </a:t>
            </a:r>
            <a:r>
              <a:rPr lang="ar-SA" sz="4400" b="1" dirty="0">
                <a:solidFill>
                  <a:prstClr val="white"/>
                </a:solidFill>
                <a:effectLst>
                  <a:outerShdw blurRad="38100" dist="38100" dir="2700000" algn="tl">
                    <a:srgbClr val="000000">
                      <a:alpha val="43137"/>
                    </a:srgbClr>
                  </a:outerShdw>
                </a:effectLst>
                <a:latin typeface="Hacen Sahafa" pitchFamily="2" charset="-78"/>
                <a:cs typeface="Hacen Sahafa" pitchFamily="2" charset="-78"/>
              </a:rPr>
              <a:t>...</a:t>
            </a:r>
          </a:p>
        </p:txBody>
      </p:sp>
      <mc:AlternateContent xmlns:mc="http://schemas.openxmlformats.org/markup-compatibility/2006" xmlns:a14="http://schemas.microsoft.com/office/drawing/2010/main">
        <mc:Choice Requires="a14">
          <p:sp>
            <p:nvSpPr>
              <p:cNvPr id="5" name="مستطيل مستدير الزوايا 4"/>
              <p:cNvSpPr/>
              <p:nvPr/>
            </p:nvSpPr>
            <p:spPr>
              <a:xfrm>
                <a:off x="992560" y="1378992"/>
                <a:ext cx="7920880" cy="161796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marL="342900" indent="-342900" algn="ctr" fontAlgn="auto">
                  <a:spcBef>
                    <a:spcPts val="0"/>
                  </a:spcBef>
                  <a:spcAft>
                    <a:spcPts val="0"/>
                  </a:spcAft>
                  <a:buFont typeface="Arial" pitchFamily="34" charset="0"/>
                  <a:buChar char="•"/>
                </a:pPr>
                <a14:m>
                  <m:oMath xmlns:m="http://schemas.openxmlformats.org/officeDocument/2006/math">
                    <m:r>
                      <a:rPr lang="en-US" sz="2200" b="1" i="1">
                        <a:solidFill>
                          <a:prstClr val="black"/>
                        </a:solidFill>
                        <a:latin typeface="Cambria Math"/>
                      </a:rPr>
                      <m:t>−</m:t>
                    </m:r>
                    <m:r>
                      <a:rPr lang="en-US" sz="2200" b="1" i="1">
                        <a:solidFill>
                          <a:prstClr val="black"/>
                        </a:solidFill>
                        <a:latin typeface="Cambria Math"/>
                      </a:rPr>
                      <m:t>𝟏</m:t>
                    </m:r>
                    <m:r>
                      <a:rPr lang="en-US" sz="2200" b="1" i="1">
                        <a:solidFill>
                          <a:prstClr val="black"/>
                        </a:solidFill>
                        <a:latin typeface="Cambria Math"/>
                        <a:ea typeface="Cambria Math"/>
                      </a:rPr>
                      <m:t>≤</m:t>
                    </m:r>
                    <m:r>
                      <a:rPr lang="en-US" sz="2200" b="1" i="1">
                        <a:solidFill>
                          <a:prstClr val="black"/>
                        </a:solidFill>
                        <a:latin typeface="Cambria Math"/>
                        <a:ea typeface="Cambria Math"/>
                      </a:rPr>
                      <m:t>𝒓</m:t>
                    </m:r>
                    <m:r>
                      <a:rPr lang="en-US" sz="2200" b="1" i="1">
                        <a:solidFill>
                          <a:prstClr val="black"/>
                        </a:solidFill>
                        <a:latin typeface="Cambria Math"/>
                        <a:ea typeface="Cambria Math"/>
                      </a:rPr>
                      <m:t>≤+</m:t>
                    </m:r>
                    <m:r>
                      <a:rPr lang="en-US" sz="2200" b="1" i="1">
                        <a:solidFill>
                          <a:prstClr val="black"/>
                        </a:solidFill>
                        <a:latin typeface="Cambria Math"/>
                        <a:ea typeface="Cambria Math"/>
                      </a:rPr>
                      <m:t>𝟏</m:t>
                    </m:r>
                  </m:oMath>
                </a14:m>
                <a:endParaRPr lang="ar-SA" sz="2200" b="1" dirty="0">
                  <a:solidFill>
                    <a:prstClr val="black"/>
                  </a:solidFill>
                </a:endParaRPr>
              </a:p>
              <a:p>
                <a:pPr marL="342900" indent="-342900" algn="ctr" fontAlgn="auto">
                  <a:spcBef>
                    <a:spcPts val="0"/>
                  </a:spcBef>
                  <a:spcAft>
                    <a:spcPts val="0"/>
                  </a:spcAft>
                  <a:buFont typeface="Arial" pitchFamily="34" charset="0"/>
                  <a:buChar char="•"/>
                </a:pPr>
                <a:r>
                  <a:rPr lang="ar-SA" sz="2200" b="1" dirty="0">
                    <a:solidFill>
                      <a:prstClr val="black"/>
                    </a:solidFill>
                  </a:rPr>
                  <a:t>الاشارة الموجبة تدل على </a:t>
                </a:r>
                <a:r>
                  <a:rPr lang="ar-SA" sz="2200" b="1" dirty="0" smtClean="0">
                    <a:solidFill>
                      <a:prstClr val="black"/>
                    </a:solidFill>
                  </a:rPr>
                  <a:t>أن </a:t>
                </a:r>
                <a:r>
                  <a:rPr lang="ar-SA" sz="2200" b="1" dirty="0">
                    <a:solidFill>
                      <a:prstClr val="black"/>
                    </a:solidFill>
                  </a:rPr>
                  <a:t>الارتباط  طردي.</a:t>
                </a:r>
              </a:p>
              <a:p>
                <a:pPr marL="342900" indent="-342900" algn="ctr" fontAlgn="auto">
                  <a:spcBef>
                    <a:spcPts val="0"/>
                  </a:spcBef>
                  <a:spcAft>
                    <a:spcPts val="0"/>
                  </a:spcAft>
                  <a:buFont typeface="Arial" pitchFamily="34" charset="0"/>
                  <a:buChar char="•"/>
                </a:pPr>
                <a:r>
                  <a:rPr lang="ar-SA" sz="2200" b="1" dirty="0">
                    <a:solidFill>
                      <a:prstClr val="black"/>
                    </a:solidFill>
                  </a:rPr>
                  <a:t>الاشارة السالبة تدل على </a:t>
                </a:r>
                <a:r>
                  <a:rPr lang="ar-SA" sz="2200" b="1" dirty="0" smtClean="0">
                    <a:solidFill>
                      <a:prstClr val="black"/>
                    </a:solidFill>
                  </a:rPr>
                  <a:t>أن </a:t>
                </a:r>
                <a:r>
                  <a:rPr lang="ar-SA" sz="2200" b="1" dirty="0">
                    <a:solidFill>
                      <a:prstClr val="black"/>
                    </a:solidFill>
                  </a:rPr>
                  <a:t>الارتباط عكسي.</a:t>
                </a:r>
              </a:p>
              <a:p>
                <a:pPr marL="342900" indent="-342900" algn="ctr" fontAlgn="auto">
                  <a:spcBef>
                    <a:spcPts val="0"/>
                  </a:spcBef>
                  <a:spcAft>
                    <a:spcPts val="0"/>
                  </a:spcAft>
                  <a:buFont typeface="Arial" pitchFamily="34" charset="0"/>
                  <a:buChar char="•"/>
                </a:pPr>
                <a:endParaRPr lang="ar-SA" sz="2200" b="1" dirty="0">
                  <a:solidFill>
                    <a:prstClr val="black"/>
                  </a:solidFill>
                </a:endParaRPr>
              </a:p>
            </p:txBody>
          </p:sp>
        </mc:Choice>
        <mc:Fallback xmlns="">
          <p:sp>
            <p:nvSpPr>
              <p:cNvPr id="5" name="مستطيل مستدير الزوايا 4"/>
              <p:cNvSpPr>
                <a:spLocks noRot="1" noChangeAspect="1" noMove="1" noResize="1" noEditPoints="1" noAdjustHandles="1" noChangeArrowheads="1" noChangeShapeType="1" noTextEdit="1"/>
              </p:cNvSpPr>
              <p:nvPr/>
            </p:nvSpPr>
            <p:spPr>
              <a:xfrm>
                <a:off x="992560" y="1378992"/>
                <a:ext cx="7920880" cy="1617960"/>
              </a:xfrm>
              <a:prstGeom prst="roundRect">
                <a:avLst/>
              </a:prstGeom>
              <a:blipFill rotWithShape="0">
                <a:blip r:embed="rId2"/>
                <a:stretch>
                  <a:fillRect/>
                </a:stretch>
              </a:blipFill>
            </p:spPr>
            <p:txBody>
              <a:bodyPr/>
              <a:lstStyle/>
              <a:p>
                <a:r>
                  <a:rPr lang="ar-EG">
                    <a:noFill/>
                  </a:rPr>
                  <a:t> </a:t>
                </a:r>
              </a:p>
            </p:txBody>
          </p:sp>
        </mc:Fallback>
      </mc:AlternateContent>
      <p:cxnSp>
        <p:nvCxnSpPr>
          <p:cNvPr id="8" name="رابط كسهم مستقيم 7"/>
          <p:cNvCxnSpPr/>
          <p:nvPr/>
        </p:nvCxnSpPr>
        <p:spPr>
          <a:xfrm flipH="1">
            <a:off x="2000672" y="3789040"/>
            <a:ext cx="5544616" cy="0"/>
          </a:xfrm>
          <a:prstGeom prst="straightConnector1">
            <a:avLst/>
          </a:prstGeom>
          <a:ln w="28575">
            <a:solidFill>
              <a:schemeClr val="accent1">
                <a:lumMod val="50000"/>
              </a:schemeClr>
            </a:solidFill>
            <a:headEnd type="arrow"/>
            <a:tailEnd type="arrow"/>
          </a:ln>
        </p:spPr>
        <p:style>
          <a:lnRef idx="1">
            <a:schemeClr val="accent2"/>
          </a:lnRef>
          <a:fillRef idx="0">
            <a:schemeClr val="accent2"/>
          </a:fillRef>
          <a:effectRef idx="0">
            <a:schemeClr val="accent2"/>
          </a:effectRef>
          <a:fontRef idx="minor">
            <a:schemeClr val="tx1"/>
          </a:fontRef>
        </p:style>
      </p:cxnSp>
      <p:grpSp>
        <p:nvGrpSpPr>
          <p:cNvPr id="39" name="مجموعة 38"/>
          <p:cNvGrpSpPr/>
          <p:nvPr/>
        </p:nvGrpSpPr>
        <p:grpSpPr>
          <a:xfrm>
            <a:off x="4592960" y="3674741"/>
            <a:ext cx="360040" cy="739641"/>
            <a:chOff x="4211960" y="3674740"/>
            <a:chExt cx="360040" cy="739641"/>
          </a:xfrm>
        </p:grpSpPr>
        <p:cxnSp>
          <p:nvCxnSpPr>
            <p:cNvPr id="10" name="رابط مستقيم 9"/>
            <p:cNvCxnSpPr/>
            <p:nvPr/>
          </p:nvCxnSpPr>
          <p:spPr>
            <a:xfrm>
              <a:off x="4391980" y="3674740"/>
              <a:ext cx="0" cy="216024"/>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مربع نص 12"/>
            <p:cNvSpPr txBox="1"/>
            <p:nvPr/>
          </p:nvSpPr>
          <p:spPr>
            <a:xfrm>
              <a:off x="4211960" y="4045049"/>
              <a:ext cx="360040" cy="369332"/>
            </a:xfrm>
            <a:prstGeom prst="rect">
              <a:avLst/>
            </a:prstGeom>
            <a:noFill/>
          </p:spPr>
          <p:txBody>
            <a:bodyPr wrap="square" rtlCol="1">
              <a:spAutoFit/>
            </a:bodyPr>
            <a:lstStyle/>
            <a:p>
              <a:pPr fontAlgn="auto">
                <a:spcBef>
                  <a:spcPts val="0"/>
                </a:spcBef>
                <a:spcAft>
                  <a:spcPts val="0"/>
                </a:spcAft>
              </a:pPr>
              <a:r>
                <a:rPr lang="en-US" b="1" dirty="0" smtClean="0">
                  <a:solidFill>
                    <a:srgbClr val="002060"/>
                  </a:solidFill>
                  <a:latin typeface="Arial Narrow"/>
                </a:rPr>
                <a:t>0</a:t>
              </a:r>
              <a:endParaRPr lang="ar-SA" b="1" dirty="0">
                <a:solidFill>
                  <a:srgbClr val="002060"/>
                </a:solidFill>
                <a:latin typeface="Arial Narrow"/>
              </a:endParaRPr>
            </a:p>
          </p:txBody>
        </p:sp>
      </p:grpSp>
      <p:grpSp>
        <p:nvGrpSpPr>
          <p:cNvPr id="38" name="مجموعة 37"/>
          <p:cNvGrpSpPr/>
          <p:nvPr/>
        </p:nvGrpSpPr>
        <p:grpSpPr>
          <a:xfrm>
            <a:off x="2763230" y="3700078"/>
            <a:ext cx="540060" cy="714918"/>
            <a:chOff x="2382230" y="3700078"/>
            <a:chExt cx="540060" cy="714918"/>
          </a:xfrm>
        </p:grpSpPr>
        <p:cxnSp>
          <p:nvCxnSpPr>
            <p:cNvPr id="11" name="رابط مستقيم 10"/>
            <p:cNvCxnSpPr/>
            <p:nvPr/>
          </p:nvCxnSpPr>
          <p:spPr>
            <a:xfrm>
              <a:off x="2771800" y="3700078"/>
              <a:ext cx="0" cy="216024"/>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مربع نص 13"/>
            <p:cNvSpPr txBox="1"/>
            <p:nvPr/>
          </p:nvSpPr>
          <p:spPr>
            <a:xfrm>
              <a:off x="2382230" y="4045664"/>
              <a:ext cx="540060" cy="369332"/>
            </a:xfrm>
            <a:prstGeom prst="rect">
              <a:avLst/>
            </a:prstGeom>
            <a:noFill/>
          </p:spPr>
          <p:txBody>
            <a:bodyPr wrap="square" rtlCol="1">
              <a:spAutoFit/>
            </a:bodyPr>
            <a:lstStyle/>
            <a:p>
              <a:pPr fontAlgn="auto">
                <a:spcBef>
                  <a:spcPts val="0"/>
                </a:spcBef>
                <a:spcAft>
                  <a:spcPts val="0"/>
                </a:spcAft>
              </a:pPr>
              <a:r>
                <a:rPr lang="en-US" b="1" dirty="0" smtClean="0">
                  <a:solidFill>
                    <a:srgbClr val="002060"/>
                  </a:solidFill>
                  <a:latin typeface="Arial Narrow"/>
                </a:rPr>
                <a:t>-1</a:t>
              </a:r>
              <a:endParaRPr lang="ar-SA" b="1" dirty="0">
                <a:solidFill>
                  <a:srgbClr val="002060"/>
                </a:solidFill>
                <a:latin typeface="Arial Narrow"/>
              </a:endParaRPr>
            </a:p>
          </p:txBody>
        </p:sp>
      </p:grpSp>
      <p:grpSp>
        <p:nvGrpSpPr>
          <p:cNvPr id="40" name="مجموعة 39"/>
          <p:cNvGrpSpPr/>
          <p:nvPr/>
        </p:nvGrpSpPr>
        <p:grpSpPr>
          <a:xfrm>
            <a:off x="6051122" y="3681028"/>
            <a:ext cx="594066" cy="733152"/>
            <a:chOff x="5670122" y="3681028"/>
            <a:chExt cx="594066" cy="733152"/>
          </a:xfrm>
        </p:grpSpPr>
        <p:cxnSp>
          <p:nvCxnSpPr>
            <p:cNvPr id="12" name="رابط مستقيم 11"/>
            <p:cNvCxnSpPr/>
            <p:nvPr/>
          </p:nvCxnSpPr>
          <p:spPr>
            <a:xfrm>
              <a:off x="6084168" y="3681028"/>
              <a:ext cx="0" cy="216024"/>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5670122" y="4044848"/>
              <a:ext cx="594066" cy="369332"/>
            </a:xfrm>
            <a:prstGeom prst="rect">
              <a:avLst/>
            </a:prstGeom>
            <a:noFill/>
          </p:spPr>
          <p:txBody>
            <a:bodyPr wrap="square" rtlCol="1">
              <a:spAutoFit/>
            </a:bodyPr>
            <a:lstStyle/>
            <a:p>
              <a:pPr fontAlgn="auto">
                <a:spcBef>
                  <a:spcPts val="0"/>
                </a:spcBef>
                <a:spcAft>
                  <a:spcPts val="0"/>
                </a:spcAft>
              </a:pPr>
              <a:r>
                <a:rPr lang="en-US" b="1" dirty="0" smtClean="0">
                  <a:solidFill>
                    <a:srgbClr val="002060"/>
                  </a:solidFill>
                  <a:latin typeface="Arial Narrow"/>
                </a:rPr>
                <a:t>+1</a:t>
              </a:r>
              <a:endParaRPr lang="ar-SA" b="1" dirty="0">
                <a:solidFill>
                  <a:srgbClr val="002060"/>
                </a:solidFill>
                <a:latin typeface="Arial Narrow"/>
              </a:endParaRPr>
            </a:p>
          </p:txBody>
        </p:sp>
      </p:grpSp>
      <p:grpSp>
        <p:nvGrpSpPr>
          <p:cNvPr id="2" name="مجموعة 1"/>
          <p:cNvGrpSpPr/>
          <p:nvPr/>
        </p:nvGrpSpPr>
        <p:grpSpPr>
          <a:xfrm>
            <a:off x="3116796" y="3351659"/>
            <a:ext cx="3312368" cy="235074"/>
            <a:chOff x="2735796" y="3351659"/>
            <a:chExt cx="3312368" cy="235074"/>
          </a:xfrm>
        </p:grpSpPr>
        <p:cxnSp>
          <p:nvCxnSpPr>
            <p:cNvPr id="21" name="رابط مستقيم 20"/>
            <p:cNvCxnSpPr/>
            <p:nvPr/>
          </p:nvCxnSpPr>
          <p:spPr>
            <a:xfrm>
              <a:off x="2735796" y="3351659"/>
              <a:ext cx="3312368"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رابط مستقيم 22"/>
            <p:cNvCxnSpPr/>
            <p:nvPr/>
          </p:nvCxnSpPr>
          <p:spPr>
            <a:xfrm>
              <a:off x="6048164" y="3370709"/>
              <a:ext cx="0" cy="2160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a:off x="2740918" y="3351659"/>
              <a:ext cx="0" cy="21602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5" name="مربع نص 24"/>
              <p:cNvSpPr txBox="1"/>
              <p:nvPr/>
            </p:nvSpPr>
            <p:spPr>
              <a:xfrm>
                <a:off x="4592960" y="3140968"/>
                <a:ext cx="288032" cy="369332"/>
              </a:xfrm>
              <a:prstGeom prst="rect">
                <a:avLst/>
              </a:prstGeom>
              <a:solidFill>
                <a:schemeClr val="tx1"/>
              </a:solidFill>
              <a:ln>
                <a:solidFill>
                  <a:srgbClr val="C00000"/>
                </a:solidFill>
              </a:ln>
            </p:spPr>
            <p:txBody>
              <a:bodyPr wrap="square" rtlCol="1">
                <a:spAutoFit/>
              </a:bodyPr>
              <a:lstStyle/>
              <a:p>
                <a:pPr fontAlgn="auto">
                  <a:spcBef>
                    <a:spcPts val="0"/>
                  </a:spcBef>
                  <a:spcAft>
                    <a:spcPts val="0"/>
                  </a:spcAft>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ea typeface="Cambria Math"/>
                        </a:rPr>
                        <m:t>𝒓</m:t>
                      </m:r>
                    </m:oMath>
                  </m:oMathPara>
                </a14:m>
                <a:endParaRPr lang="ar-SA" dirty="0">
                  <a:solidFill>
                    <a:srgbClr val="C00000"/>
                  </a:solidFill>
                  <a:latin typeface="Arial Narrow"/>
                </a:endParaRPr>
              </a:p>
            </p:txBody>
          </p:sp>
        </mc:Choice>
        <mc:Fallback xmlns="">
          <p:sp>
            <p:nvSpPr>
              <p:cNvPr id="25" name="مربع نص 24"/>
              <p:cNvSpPr txBox="1">
                <a:spLocks noRot="1" noChangeAspect="1" noMove="1" noResize="1" noEditPoints="1" noAdjustHandles="1" noChangeArrowheads="1" noChangeShapeType="1" noTextEdit="1"/>
              </p:cNvSpPr>
              <p:nvPr/>
            </p:nvSpPr>
            <p:spPr>
              <a:xfrm>
                <a:off x="4592960" y="3140968"/>
                <a:ext cx="288032" cy="369332"/>
              </a:xfrm>
              <a:prstGeom prst="rect">
                <a:avLst/>
              </a:prstGeom>
              <a:blipFill rotWithShape="0">
                <a:blip r:embed="rId3"/>
                <a:stretch>
                  <a:fillRect/>
                </a:stretch>
              </a:blipFill>
              <a:ln>
                <a:solidFill>
                  <a:srgbClr val="C00000"/>
                </a:solidFill>
              </a:ln>
            </p:spPr>
            <p:txBody>
              <a:bodyPr/>
              <a:lstStyle/>
              <a:p>
                <a:r>
                  <a:rPr lang="ar-EG">
                    <a:noFill/>
                  </a:rPr>
                  <a:t> </a:t>
                </a:r>
              </a:p>
            </p:txBody>
          </p:sp>
        </mc:Fallback>
      </mc:AlternateContent>
      <p:sp>
        <p:nvSpPr>
          <p:cNvPr id="27" name="خماسي 26"/>
          <p:cNvSpPr/>
          <p:nvPr/>
        </p:nvSpPr>
        <p:spPr>
          <a:xfrm rot="16200000">
            <a:off x="2417279" y="4917560"/>
            <a:ext cx="1409278" cy="402518"/>
          </a:xfrm>
          <a:prstGeom prst="homePlat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sz="1600" b="1" dirty="0">
                <a:solidFill>
                  <a:prstClr val="white"/>
                </a:solidFill>
                <a:effectLst>
                  <a:outerShdw blurRad="38100" dist="38100" dir="2700000" algn="tl">
                    <a:srgbClr val="000000">
                      <a:alpha val="43137"/>
                    </a:srgbClr>
                  </a:outerShdw>
                </a:effectLst>
              </a:rPr>
              <a:t>عكسي تام</a:t>
            </a:r>
          </a:p>
        </p:txBody>
      </p:sp>
      <p:sp>
        <p:nvSpPr>
          <p:cNvPr id="28" name="خماسي 27"/>
          <p:cNvSpPr/>
          <p:nvPr/>
        </p:nvSpPr>
        <p:spPr>
          <a:xfrm rot="16200000">
            <a:off x="5760529" y="4883353"/>
            <a:ext cx="1409278" cy="402518"/>
          </a:xfrm>
          <a:prstGeom prst="homePlat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sz="1600" b="1" dirty="0">
                <a:solidFill>
                  <a:prstClr val="white"/>
                </a:solidFill>
                <a:effectLst>
                  <a:outerShdw blurRad="38100" dist="38100" dir="2700000" algn="tl">
                    <a:srgbClr val="000000">
                      <a:alpha val="43137"/>
                    </a:srgbClr>
                  </a:outerShdw>
                </a:effectLst>
              </a:rPr>
              <a:t>طردي تام</a:t>
            </a:r>
          </a:p>
        </p:txBody>
      </p:sp>
      <p:sp>
        <p:nvSpPr>
          <p:cNvPr id="29" name="خماسي 28"/>
          <p:cNvSpPr/>
          <p:nvPr/>
        </p:nvSpPr>
        <p:spPr>
          <a:xfrm rot="16200000">
            <a:off x="4068341" y="4917560"/>
            <a:ext cx="1409278" cy="402518"/>
          </a:xfrm>
          <a:prstGeom prst="homePlat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sz="1400" b="1" dirty="0">
                <a:solidFill>
                  <a:prstClr val="white"/>
                </a:solidFill>
                <a:effectLst>
                  <a:outerShdw blurRad="38100" dist="38100" dir="2700000" algn="tl">
                    <a:srgbClr val="000000">
                      <a:alpha val="43137"/>
                    </a:srgbClr>
                  </a:outerShdw>
                </a:effectLst>
              </a:rPr>
              <a:t>لا يوجد </a:t>
            </a:r>
            <a:r>
              <a:rPr lang="ar-SA" sz="1400" b="1" dirty="0" smtClean="0">
                <a:solidFill>
                  <a:prstClr val="white"/>
                </a:solidFill>
                <a:effectLst>
                  <a:outerShdw blurRad="38100" dist="38100" dir="2700000" algn="tl">
                    <a:srgbClr val="000000">
                      <a:alpha val="43137"/>
                    </a:srgbClr>
                  </a:outerShdw>
                </a:effectLst>
              </a:rPr>
              <a:t>ارتباط</a:t>
            </a:r>
            <a:endParaRPr lang="ar-SA" sz="1400" b="1" dirty="0">
              <a:solidFill>
                <a:prstClr val="white"/>
              </a:solidFill>
              <a:effectLst>
                <a:outerShdw blurRad="38100" dist="38100" dir="2700000" algn="tl">
                  <a:srgbClr val="000000">
                    <a:alpha val="43137"/>
                  </a:srgbClr>
                </a:outerShdw>
              </a:effectLst>
            </a:endParaRPr>
          </a:p>
        </p:txBody>
      </p:sp>
      <p:cxnSp>
        <p:nvCxnSpPr>
          <p:cNvPr id="31" name="رابط كسهم مستقيم 30"/>
          <p:cNvCxnSpPr/>
          <p:nvPr/>
        </p:nvCxnSpPr>
        <p:spPr>
          <a:xfrm>
            <a:off x="5673080" y="3674740"/>
            <a:ext cx="756084" cy="0"/>
          </a:xfrm>
          <a:prstGeom prst="straightConnector1">
            <a:avLst/>
          </a:prstGeom>
          <a:ln w="38100">
            <a:solidFill>
              <a:schemeClr val="accent4">
                <a:lumMod val="50000"/>
              </a:schemeClr>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وسيلة شرح بيضاوية 33"/>
              <p:cNvSpPr/>
              <p:nvPr/>
            </p:nvSpPr>
            <p:spPr>
              <a:xfrm>
                <a:off x="7113241" y="4044848"/>
                <a:ext cx="2211635" cy="1544392"/>
              </a:xfrm>
              <a:prstGeom prst="wedgeEllipseCallout">
                <a:avLst>
                  <a:gd name="adj1" fmla="val -77458"/>
                  <a:gd name="adj2" fmla="val -61787"/>
                </a:avLst>
              </a:prstGeom>
              <a:solidFill>
                <a:schemeClr val="accent5">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b="1" dirty="0" smtClean="0">
                    <a:solidFill>
                      <a:srgbClr val="D8B25C">
                        <a:lumMod val="50000"/>
                      </a:srgbClr>
                    </a:solidFill>
                  </a:rPr>
                  <a:t>كلما اقتربت قيمة </a:t>
                </a:r>
                <a14:m>
                  <m:oMath xmlns:m="http://schemas.openxmlformats.org/officeDocument/2006/math">
                    <m:r>
                      <a:rPr lang="en-US" b="1" i="1">
                        <a:solidFill>
                          <a:srgbClr val="C00000"/>
                        </a:solidFill>
                        <a:latin typeface="Cambria Math"/>
                        <a:ea typeface="Cambria Math"/>
                      </a:rPr>
                      <m:t>𝒓</m:t>
                    </m:r>
                  </m:oMath>
                </a14:m>
                <a:endParaRPr lang="ar-SA" b="1" dirty="0">
                  <a:solidFill>
                    <a:srgbClr val="C00000"/>
                  </a:solidFill>
                </a:endParaRPr>
              </a:p>
              <a:p>
                <a:pPr algn="ctr" fontAlgn="auto">
                  <a:spcBef>
                    <a:spcPts val="0"/>
                  </a:spcBef>
                  <a:spcAft>
                    <a:spcPts val="0"/>
                  </a:spcAft>
                </a:pPr>
                <a:r>
                  <a:rPr lang="ar-SA" b="1" dirty="0" smtClean="0">
                    <a:solidFill>
                      <a:srgbClr val="D8B25C">
                        <a:lumMod val="50000"/>
                      </a:srgbClr>
                    </a:solidFill>
                  </a:rPr>
                  <a:t>من 1 كان الارتباط الطردي قوي</a:t>
                </a:r>
                <a:endParaRPr lang="ar-SA" b="1" dirty="0">
                  <a:solidFill>
                    <a:srgbClr val="D8B25C">
                      <a:lumMod val="50000"/>
                    </a:srgbClr>
                  </a:solidFill>
                </a:endParaRPr>
              </a:p>
            </p:txBody>
          </p:sp>
        </mc:Choice>
        <mc:Fallback xmlns="">
          <p:sp>
            <p:nvSpPr>
              <p:cNvPr id="34" name="وسيلة شرح بيضاوية 33"/>
              <p:cNvSpPr>
                <a:spLocks noRot="1" noChangeAspect="1" noMove="1" noResize="1" noEditPoints="1" noAdjustHandles="1" noChangeArrowheads="1" noChangeShapeType="1" noTextEdit="1"/>
              </p:cNvSpPr>
              <p:nvPr/>
            </p:nvSpPr>
            <p:spPr>
              <a:xfrm>
                <a:off x="7113241" y="4044848"/>
                <a:ext cx="2211635" cy="1544392"/>
              </a:xfrm>
              <a:prstGeom prst="wedgeEllipseCallout">
                <a:avLst>
                  <a:gd name="adj1" fmla="val -77458"/>
                  <a:gd name="adj2" fmla="val -61787"/>
                </a:avLst>
              </a:prstGeom>
              <a:blipFill rotWithShape="0">
                <a:blip r:embed="rId4"/>
                <a:stretch>
                  <a:fillRect/>
                </a:stretch>
              </a:blipFill>
              <a:ln>
                <a:solidFill>
                  <a:schemeClr val="accent4">
                    <a:lumMod val="50000"/>
                  </a:schemeClr>
                </a:solidFill>
              </a:ln>
            </p:spPr>
            <p:txBody>
              <a:bodyPr/>
              <a:lstStyle/>
              <a:p>
                <a:r>
                  <a:rPr lang="ar-EG">
                    <a:noFill/>
                  </a:rPr>
                  <a:t> </a:t>
                </a:r>
              </a:p>
            </p:txBody>
          </p:sp>
        </mc:Fallback>
      </mc:AlternateContent>
      <p:cxnSp>
        <p:nvCxnSpPr>
          <p:cNvPr id="35" name="رابط كسهم مستقيم 34"/>
          <p:cNvCxnSpPr/>
          <p:nvPr/>
        </p:nvCxnSpPr>
        <p:spPr>
          <a:xfrm flipH="1">
            <a:off x="4772980" y="3674740"/>
            <a:ext cx="756084" cy="0"/>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وسيلة شرح بيضاوية 35"/>
              <p:cNvSpPr/>
              <p:nvPr/>
            </p:nvSpPr>
            <p:spPr>
              <a:xfrm>
                <a:off x="4624189" y="5727574"/>
                <a:ext cx="2796060" cy="1043089"/>
              </a:xfrm>
              <a:prstGeom prst="wedgeEllipseCallout">
                <a:avLst>
                  <a:gd name="adj1" fmla="val -39828"/>
                  <a:gd name="adj2" fmla="val -213576"/>
                </a:avLst>
              </a:prstGeom>
              <a:solidFill>
                <a:schemeClr val="accent5">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b="1" dirty="0" smtClean="0">
                    <a:solidFill>
                      <a:srgbClr val="D8B25C">
                        <a:lumMod val="50000"/>
                      </a:srgbClr>
                    </a:solidFill>
                  </a:rPr>
                  <a:t>كلما اقتربت قيمة </a:t>
                </a:r>
                <a14:m>
                  <m:oMath xmlns:m="http://schemas.openxmlformats.org/officeDocument/2006/math">
                    <m:r>
                      <a:rPr lang="en-US" b="1" i="1">
                        <a:solidFill>
                          <a:srgbClr val="C00000"/>
                        </a:solidFill>
                        <a:latin typeface="Cambria Math"/>
                        <a:ea typeface="Cambria Math"/>
                      </a:rPr>
                      <m:t>𝒓</m:t>
                    </m:r>
                  </m:oMath>
                </a14:m>
                <a:endParaRPr lang="ar-SA" b="1" dirty="0">
                  <a:solidFill>
                    <a:srgbClr val="C00000"/>
                  </a:solidFill>
                </a:endParaRPr>
              </a:p>
              <a:p>
                <a:pPr algn="ctr" fontAlgn="auto">
                  <a:spcBef>
                    <a:spcPts val="0"/>
                  </a:spcBef>
                  <a:spcAft>
                    <a:spcPts val="0"/>
                  </a:spcAft>
                </a:pPr>
                <a:r>
                  <a:rPr lang="ar-SA" b="1" dirty="0" smtClean="0">
                    <a:solidFill>
                      <a:srgbClr val="D8B25C">
                        <a:lumMod val="50000"/>
                      </a:srgbClr>
                    </a:solidFill>
                  </a:rPr>
                  <a:t>من 0 كان الارتباط الطردي ضعيف</a:t>
                </a:r>
                <a:endParaRPr lang="ar-SA" b="1" dirty="0">
                  <a:solidFill>
                    <a:srgbClr val="D8B25C">
                      <a:lumMod val="50000"/>
                    </a:srgbClr>
                  </a:solidFill>
                </a:endParaRPr>
              </a:p>
            </p:txBody>
          </p:sp>
        </mc:Choice>
        <mc:Fallback xmlns="">
          <p:sp>
            <p:nvSpPr>
              <p:cNvPr id="36" name="وسيلة شرح بيضاوية 35"/>
              <p:cNvSpPr>
                <a:spLocks noRot="1" noChangeAspect="1" noMove="1" noResize="1" noEditPoints="1" noAdjustHandles="1" noChangeArrowheads="1" noChangeShapeType="1" noTextEdit="1"/>
              </p:cNvSpPr>
              <p:nvPr/>
            </p:nvSpPr>
            <p:spPr>
              <a:xfrm>
                <a:off x="4624189" y="5727574"/>
                <a:ext cx="2796060" cy="1043089"/>
              </a:xfrm>
              <a:prstGeom prst="wedgeEllipseCallout">
                <a:avLst>
                  <a:gd name="adj1" fmla="val -39828"/>
                  <a:gd name="adj2" fmla="val -213576"/>
                </a:avLst>
              </a:prstGeom>
              <a:blipFill rotWithShape="0">
                <a:blip r:embed="rId5"/>
                <a:stretch>
                  <a:fillRect b="-659"/>
                </a:stretch>
              </a:blipFill>
              <a:ln>
                <a:solidFill>
                  <a:schemeClr val="accent4">
                    <a:lumMod val="50000"/>
                  </a:schemeClr>
                </a:solidFill>
              </a:ln>
            </p:spPr>
            <p:txBody>
              <a:bodyPr/>
              <a:lstStyle/>
              <a:p>
                <a:r>
                  <a:rPr lang="ar-EG">
                    <a:noFill/>
                  </a:rPr>
                  <a:t> </a:t>
                </a:r>
              </a:p>
            </p:txBody>
          </p:sp>
        </mc:Fallback>
      </mc:AlternateContent>
      <p:sp>
        <p:nvSpPr>
          <p:cNvPr id="37" name="وسيلة شرح بيضاوية 36"/>
          <p:cNvSpPr/>
          <p:nvPr/>
        </p:nvSpPr>
        <p:spPr>
          <a:xfrm>
            <a:off x="534431" y="4341015"/>
            <a:ext cx="2211635" cy="1544392"/>
          </a:xfrm>
          <a:prstGeom prst="wedgeEllipseCallout">
            <a:avLst>
              <a:gd name="adj1" fmla="val 61220"/>
              <a:gd name="adj2" fmla="val -80907"/>
            </a:avLst>
          </a:prstGeom>
          <a:solidFill>
            <a:srgbClr val="E1AC9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r>
              <a:rPr lang="ar-SA" b="1" dirty="0" smtClean="0">
                <a:solidFill>
                  <a:srgbClr val="CC0000"/>
                </a:solidFill>
              </a:rPr>
              <a:t>بالمثل في الارتباط العكسي</a:t>
            </a:r>
            <a:endParaRPr lang="ar-SA" b="1" dirty="0">
              <a:solidFill>
                <a:srgbClr val="CC0000"/>
              </a:solidFill>
            </a:endParaRPr>
          </a:p>
        </p:txBody>
      </p:sp>
    </p:spTree>
    <p:extLst>
      <p:ext uri="{BB962C8B-B14F-4D97-AF65-F5344CB8AC3E}">
        <p14:creationId xmlns:p14="http://schemas.microsoft.com/office/powerpoint/2010/main" val="3079518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Effect transition="in" filter="randombar(horizontal)">
                                      <p:cBhvr>
                                        <p:cTn id="13" dur="500"/>
                                        <p:tgtEl>
                                          <p:spTgt spid="5">
                                            <p:bg/>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8" dur="5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par>
                                <p:cTn id="39" presetID="22" presetClass="entr" presetSubtype="4"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down)">
                                      <p:cBhvr>
                                        <p:cTn id="41" dur="500"/>
                                        <p:tgtEl>
                                          <p:spTgt spid="39"/>
                                        </p:tgtEl>
                                      </p:cBhvr>
                                    </p:animEffect>
                                  </p:childTnLst>
                                </p:cTn>
                              </p:par>
                              <p:par>
                                <p:cTn id="42" presetID="22" presetClass="entr" presetSubtype="4"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down)">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arn(inVertical)">
                                      <p:cBhvr>
                                        <p:cTn id="49" dur="500"/>
                                        <p:tgtEl>
                                          <p:spTgt spid="25"/>
                                        </p:tgtEl>
                                      </p:cBhvr>
                                    </p:animEffect>
                                  </p:childTnLst>
                                </p:cTn>
                              </p:par>
                              <p:par>
                                <p:cTn id="50" presetID="16" presetClass="entr" presetSubtype="21"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barn(inVertical)">
                                      <p:cBhvr>
                                        <p:cTn id="52" dur="5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1000"/>
                                        <p:tgtEl>
                                          <p:spTgt spid="28"/>
                                        </p:tgtEl>
                                      </p:cBhvr>
                                    </p:animEffect>
                                    <p:anim calcmode="lin" valueType="num">
                                      <p:cBhvr>
                                        <p:cTn id="72" dur="1000" fill="hold"/>
                                        <p:tgtEl>
                                          <p:spTgt spid="28"/>
                                        </p:tgtEl>
                                        <p:attrNameLst>
                                          <p:attrName>ppt_x</p:attrName>
                                        </p:attrNameLst>
                                      </p:cBhvr>
                                      <p:tavLst>
                                        <p:tav tm="0">
                                          <p:val>
                                            <p:strVal val="#ppt_x"/>
                                          </p:val>
                                        </p:tav>
                                        <p:tav tm="100000">
                                          <p:val>
                                            <p:strVal val="#ppt_x"/>
                                          </p:val>
                                        </p:tav>
                                      </p:tavLst>
                                    </p:anim>
                                    <p:anim calcmode="lin" valueType="num">
                                      <p:cBhvr>
                                        <p:cTn id="7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500"/>
                                        <p:tgtEl>
                                          <p:spTgt spid="3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2" fill="hold"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right)">
                                      <p:cBhvr>
                                        <p:cTn id="88" dur="500"/>
                                        <p:tgtEl>
                                          <p:spTgt spid="3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500"/>
                                        <p:tgtEl>
                                          <p:spTgt spid="36"/>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fade">
                                      <p:cBhvr>
                                        <p:cTn id="9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25" grpId="0" animBg="1"/>
      <p:bldP spid="27" grpId="0" animBg="1"/>
      <p:bldP spid="28" grpId="0" animBg="1"/>
      <p:bldP spid="29" grpId="0" animBg="1"/>
      <p:bldP spid="34"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وسيلة شرح مع سهم إلى الأسفل 3"/>
          <p:cNvSpPr/>
          <p:nvPr/>
        </p:nvSpPr>
        <p:spPr>
          <a:xfrm>
            <a:off x="2000672" y="260648"/>
            <a:ext cx="5904656" cy="1008112"/>
          </a:xfrm>
          <a:prstGeom prst="downArrowCallout">
            <a:avLst/>
          </a:prstGeom>
        </p:spPr>
        <p:style>
          <a:lnRef idx="0">
            <a:schemeClr val="accent4"/>
          </a:lnRef>
          <a:fillRef idx="3">
            <a:schemeClr val="accent4"/>
          </a:fillRef>
          <a:effectRef idx="3">
            <a:schemeClr val="accent4"/>
          </a:effectRef>
          <a:fontRef idx="minor">
            <a:schemeClr val="lt1"/>
          </a:fontRef>
        </p:style>
        <p:txBody>
          <a:bodyPr rtlCol="1" anchor="ctr"/>
          <a:lstStyle/>
          <a:p>
            <a:pPr algn="ctr" fontAlgn="auto">
              <a:spcBef>
                <a:spcPts val="0"/>
              </a:spcBef>
              <a:spcAft>
                <a:spcPts val="0"/>
              </a:spcAft>
            </a:pPr>
            <a:r>
              <a:rPr lang="ar-SA" sz="4400" b="1" dirty="0" smtClean="0">
                <a:solidFill>
                  <a:schemeClr val="tx1"/>
                </a:solidFill>
                <a:effectLst>
                  <a:outerShdw blurRad="38100" dist="38100" dir="2700000" algn="tl">
                    <a:srgbClr val="000000">
                      <a:alpha val="43137"/>
                    </a:srgbClr>
                  </a:outerShdw>
                </a:effectLst>
                <a:latin typeface="Hacen Sahafa" pitchFamily="2" charset="-78"/>
                <a:cs typeface="Hacen Sahafa" pitchFamily="2" charset="-78"/>
              </a:rPr>
              <a:t>قاعدة تفسير </a:t>
            </a:r>
            <a:r>
              <a:rPr lang="ar-SA" sz="4400" b="1" dirty="0">
                <a:solidFill>
                  <a:schemeClr val="tx1"/>
                </a:solidFill>
                <a:effectLst>
                  <a:outerShdw blurRad="38100" dist="38100" dir="2700000" algn="tl">
                    <a:srgbClr val="000000">
                      <a:alpha val="43137"/>
                    </a:srgbClr>
                  </a:outerShdw>
                </a:effectLst>
                <a:latin typeface="Hacen Sahafa" pitchFamily="2" charset="-78"/>
                <a:cs typeface="Hacen Sahafa" pitchFamily="2" charset="-78"/>
              </a:rPr>
              <a:t>معامل الارتباط</a:t>
            </a:r>
          </a:p>
        </p:txBody>
      </p:sp>
      <p:graphicFrame>
        <p:nvGraphicFramePr>
          <p:cNvPr id="5" name="جدول 4"/>
          <p:cNvGraphicFramePr>
            <a:graphicFrameLocks noGrp="1"/>
          </p:cNvGraphicFramePr>
          <p:nvPr>
            <p:extLst>
              <p:ext uri="{D42A27DB-BD31-4B8C-83A1-F6EECF244321}">
                <p14:modId xmlns:p14="http://schemas.microsoft.com/office/powerpoint/2010/main" val="1349264779"/>
              </p:ext>
            </p:extLst>
          </p:nvPr>
        </p:nvGraphicFramePr>
        <p:xfrm>
          <a:off x="1880828" y="2060848"/>
          <a:ext cx="6144344" cy="2808312"/>
        </p:xfrm>
        <a:graphic>
          <a:graphicData uri="http://schemas.openxmlformats.org/drawingml/2006/table">
            <a:tbl>
              <a:tblPr rtl="1" firstRow="1" bandRow="1">
                <a:tableStyleId>{327F97BB-C833-4FB7-BDE5-3F7075034690}</a:tableStyleId>
              </a:tblPr>
              <a:tblGrid>
                <a:gridCol w="3072172"/>
                <a:gridCol w="3072172"/>
              </a:tblGrid>
              <a:tr h="468052">
                <a:tc>
                  <a:txBody>
                    <a:bodyPr/>
                    <a:lstStyle/>
                    <a:p>
                      <a:pPr algn="ctr" rtl="1"/>
                      <a:r>
                        <a:rPr lang="ar-SA" sz="2000" dirty="0" smtClean="0">
                          <a:solidFill>
                            <a:schemeClr val="bg1"/>
                          </a:solidFill>
                          <a:effectLst>
                            <a:outerShdw blurRad="38100" dist="38100" dir="2700000" algn="tl">
                              <a:srgbClr val="000000">
                                <a:alpha val="43137"/>
                              </a:srgbClr>
                            </a:outerShdw>
                          </a:effectLst>
                        </a:rPr>
                        <a:t>قيمة</a:t>
                      </a:r>
                      <a:r>
                        <a:rPr lang="ar-SA" sz="2000" baseline="0" dirty="0" smtClean="0">
                          <a:solidFill>
                            <a:schemeClr val="bg1"/>
                          </a:solidFill>
                          <a:effectLst>
                            <a:outerShdw blurRad="38100" dist="38100" dir="2700000" algn="tl">
                              <a:srgbClr val="000000">
                                <a:alpha val="43137"/>
                              </a:srgbClr>
                            </a:outerShdw>
                          </a:effectLst>
                        </a:rPr>
                        <a:t> معامل الارتباط</a:t>
                      </a:r>
                      <a:endParaRPr lang="ar-SA" sz="2000" dirty="0">
                        <a:solidFill>
                          <a:schemeClr val="bg1"/>
                        </a:solidFill>
                        <a:effectLst>
                          <a:outerShdw blurRad="38100" dist="38100" dir="2700000" algn="tl">
                            <a:srgbClr val="000000">
                              <a:alpha val="43137"/>
                            </a:srgbClr>
                          </a:outerShdw>
                        </a:effectLst>
                      </a:endParaRPr>
                    </a:p>
                  </a:txBody>
                  <a:tcPr anchor="ctr"/>
                </a:tc>
                <a:tc>
                  <a:txBody>
                    <a:bodyPr/>
                    <a:lstStyle/>
                    <a:p>
                      <a:pPr algn="ctr" rtl="1"/>
                      <a:r>
                        <a:rPr lang="ar-SA" sz="2000" dirty="0" smtClean="0">
                          <a:solidFill>
                            <a:schemeClr val="tx1"/>
                          </a:solidFill>
                          <a:effectLst>
                            <a:outerShdw blurRad="38100" dist="38100" dir="2700000" algn="tl">
                              <a:srgbClr val="000000">
                                <a:alpha val="43137"/>
                              </a:srgbClr>
                            </a:outerShdw>
                          </a:effectLst>
                        </a:rPr>
                        <a:t>المعنى</a:t>
                      </a:r>
                      <a:endParaRPr lang="ar-SA" sz="2000" dirty="0">
                        <a:solidFill>
                          <a:schemeClr val="tx1"/>
                        </a:solidFill>
                        <a:effectLst>
                          <a:outerShdw blurRad="38100" dist="38100" dir="2700000" algn="tl">
                            <a:srgbClr val="000000">
                              <a:alpha val="43137"/>
                            </a:srgbClr>
                          </a:outerShdw>
                        </a:effectLst>
                      </a:endParaRPr>
                    </a:p>
                  </a:txBody>
                  <a:tcPr anchor="ctr"/>
                </a:tc>
              </a:tr>
              <a:tr h="468052">
                <a:tc>
                  <a:txBody>
                    <a:bodyPr/>
                    <a:lstStyle/>
                    <a:p>
                      <a:pPr algn="ctr" rtl="1"/>
                      <a:endParaRPr lang="ar-SA" sz="2400" b="1" dirty="0">
                        <a:solidFill>
                          <a:schemeClr val="tx1"/>
                        </a:solidFill>
                        <a:effectLst>
                          <a:outerShdw blurRad="38100" dist="38100" dir="2700000" algn="tl">
                            <a:srgbClr val="000000">
                              <a:alpha val="43137"/>
                            </a:srgbClr>
                          </a:outerShdw>
                        </a:effectLst>
                      </a:endParaRPr>
                    </a:p>
                  </a:txBody>
                  <a:tcPr anchor="ctr"/>
                </a:tc>
                <a:tc>
                  <a:txBody>
                    <a:bodyPr/>
                    <a:lstStyle/>
                    <a:p>
                      <a:pPr algn="ctr" rtl="1"/>
                      <a:endParaRPr lang="ar-SA" sz="2400" b="1" dirty="0">
                        <a:solidFill>
                          <a:schemeClr val="tx1"/>
                        </a:solidFill>
                        <a:effectLst/>
                      </a:endParaRPr>
                    </a:p>
                  </a:txBody>
                  <a:tcPr anchor="ctr"/>
                </a:tc>
              </a:tr>
              <a:tr h="468052">
                <a:tc>
                  <a:txBody>
                    <a:bodyPr/>
                    <a:lstStyle/>
                    <a:p>
                      <a:pPr algn="ctr" rtl="1"/>
                      <a:endParaRPr lang="ar-SA" sz="2400" b="1" dirty="0">
                        <a:solidFill>
                          <a:schemeClr val="tx1"/>
                        </a:solidFill>
                        <a:effectLst>
                          <a:outerShdw blurRad="38100" dist="38100" dir="2700000" algn="tl">
                            <a:srgbClr val="000000">
                              <a:alpha val="43137"/>
                            </a:srgbClr>
                          </a:outerShdw>
                        </a:effectLst>
                      </a:endParaRPr>
                    </a:p>
                  </a:txBody>
                  <a:tcPr anchor="ctr"/>
                </a:tc>
                <a:tc>
                  <a:txBody>
                    <a:bodyPr/>
                    <a:lstStyle/>
                    <a:p>
                      <a:pPr algn="ctr" rtl="1"/>
                      <a:endParaRPr lang="ar-SA" sz="2400" b="1" dirty="0">
                        <a:solidFill>
                          <a:schemeClr val="tx1"/>
                        </a:solidFill>
                        <a:effectLst/>
                      </a:endParaRPr>
                    </a:p>
                  </a:txBody>
                  <a:tcPr anchor="ctr"/>
                </a:tc>
              </a:tr>
              <a:tr h="468052">
                <a:tc>
                  <a:txBody>
                    <a:bodyPr/>
                    <a:lstStyle/>
                    <a:p>
                      <a:pPr algn="ctr" rtl="1"/>
                      <a:endParaRPr lang="ar-SA" sz="2400" b="1" dirty="0">
                        <a:solidFill>
                          <a:schemeClr val="tx1"/>
                        </a:solidFill>
                        <a:effectLst>
                          <a:outerShdw blurRad="38100" dist="38100" dir="2700000" algn="tl">
                            <a:srgbClr val="000000">
                              <a:alpha val="43137"/>
                            </a:srgbClr>
                          </a:outerShdw>
                        </a:effectLst>
                      </a:endParaRPr>
                    </a:p>
                  </a:txBody>
                  <a:tcPr anchor="ctr"/>
                </a:tc>
                <a:tc>
                  <a:txBody>
                    <a:bodyPr/>
                    <a:lstStyle/>
                    <a:p>
                      <a:pPr algn="ctr" rtl="1"/>
                      <a:endParaRPr lang="ar-SA" sz="2400" b="1" dirty="0">
                        <a:solidFill>
                          <a:schemeClr val="tx1"/>
                        </a:solidFill>
                        <a:effectLst/>
                      </a:endParaRPr>
                    </a:p>
                  </a:txBody>
                  <a:tcPr anchor="ctr"/>
                </a:tc>
              </a:tr>
              <a:tr h="468052">
                <a:tc>
                  <a:txBody>
                    <a:bodyPr/>
                    <a:lstStyle/>
                    <a:p>
                      <a:pPr algn="ctr" rtl="1"/>
                      <a:endParaRPr lang="ar-SA" sz="2400" b="1" dirty="0">
                        <a:solidFill>
                          <a:schemeClr val="tx1"/>
                        </a:solidFill>
                        <a:effectLst>
                          <a:outerShdw blurRad="38100" dist="38100" dir="2700000" algn="tl">
                            <a:srgbClr val="000000">
                              <a:alpha val="43137"/>
                            </a:srgbClr>
                          </a:outerShdw>
                        </a:effectLst>
                      </a:endParaRPr>
                    </a:p>
                  </a:txBody>
                  <a:tcPr anchor="ctr"/>
                </a:tc>
                <a:tc>
                  <a:txBody>
                    <a:bodyPr/>
                    <a:lstStyle/>
                    <a:p>
                      <a:pPr algn="ctr" rtl="1"/>
                      <a:endParaRPr lang="ar-SA" sz="2400" b="1" dirty="0">
                        <a:solidFill>
                          <a:schemeClr val="tx1"/>
                        </a:solidFill>
                        <a:effectLst/>
                      </a:endParaRPr>
                    </a:p>
                  </a:txBody>
                  <a:tcPr anchor="ctr"/>
                </a:tc>
              </a:tr>
              <a:tr h="468052">
                <a:tc>
                  <a:txBody>
                    <a:bodyPr/>
                    <a:lstStyle/>
                    <a:p>
                      <a:pPr algn="ctr" rtl="1"/>
                      <a:endParaRPr lang="ar-SA" sz="2400" b="1" dirty="0">
                        <a:solidFill>
                          <a:schemeClr val="tx1"/>
                        </a:solidFill>
                        <a:effectLst>
                          <a:outerShdw blurRad="38100" dist="38100" dir="2700000" algn="tl">
                            <a:srgbClr val="000000">
                              <a:alpha val="43137"/>
                            </a:srgbClr>
                          </a:outerShdw>
                        </a:effectLst>
                      </a:endParaRPr>
                    </a:p>
                  </a:txBody>
                  <a:tcPr anchor="ctr"/>
                </a:tc>
                <a:tc>
                  <a:txBody>
                    <a:bodyPr/>
                    <a:lstStyle/>
                    <a:p>
                      <a:pPr algn="ctr" rtl="1"/>
                      <a:endParaRPr lang="ar-SA" sz="2400" b="1" dirty="0">
                        <a:solidFill>
                          <a:schemeClr val="tx1"/>
                        </a:solidFill>
                        <a:effectLst/>
                      </a:endParaRPr>
                    </a:p>
                  </a:txBody>
                  <a:tcPr anchor="ctr"/>
                </a:tc>
              </a:tr>
            </a:tbl>
          </a:graphicData>
        </a:graphic>
      </p:graphicFrame>
      <p:sp>
        <p:nvSpPr>
          <p:cNvPr id="7" name="مربع نص 6"/>
          <p:cNvSpPr txBox="1"/>
          <p:nvPr/>
        </p:nvSpPr>
        <p:spPr>
          <a:xfrm>
            <a:off x="2227908" y="2541806"/>
            <a:ext cx="2448272" cy="400110"/>
          </a:xfrm>
          <a:prstGeom prst="rect">
            <a:avLst/>
          </a:prstGeom>
          <a:noFill/>
        </p:spPr>
        <p:txBody>
          <a:bodyPr wrap="square" rtlCol="1">
            <a:spAutoFit/>
          </a:bodyPr>
          <a:lstStyle/>
          <a:p>
            <a:pPr algn="ctr" fontAlgn="auto">
              <a:spcBef>
                <a:spcPts val="0"/>
              </a:spcBef>
              <a:spcAft>
                <a:spcPts val="0"/>
              </a:spcAft>
            </a:pPr>
            <a:r>
              <a:rPr lang="ar-SA" sz="2000" b="1" dirty="0" smtClean="0">
                <a:effectLst>
                  <a:outerShdw blurRad="38100" dist="38100" dir="2700000" algn="tl">
                    <a:srgbClr val="000000">
                      <a:alpha val="43137"/>
                    </a:srgbClr>
                  </a:outerShdw>
                </a:effectLst>
                <a:latin typeface="Arial Narrow"/>
              </a:rPr>
              <a:t>ارتباط </a:t>
            </a:r>
            <a:r>
              <a:rPr lang="ar-SA" sz="2000" b="1" dirty="0">
                <a:effectLst>
                  <a:outerShdw blurRad="38100" dist="38100" dir="2700000" algn="tl">
                    <a:srgbClr val="000000">
                      <a:alpha val="43137"/>
                    </a:srgbClr>
                  </a:outerShdw>
                </a:effectLst>
                <a:latin typeface="Arial Narrow"/>
              </a:rPr>
              <a:t>طردي تام</a:t>
            </a:r>
          </a:p>
        </p:txBody>
      </p:sp>
      <p:sp>
        <p:nvSpPr>
          <p:cNvPr id="8" name="مربع نص 7"/>
          <p:cNvSpPr txBox="1"/>
          <p:nvPr/>
        </p:nvSpPr>
        <p:spPr>
          <a:xfrm>
            <a:off x="2364801" y="3046177"/>
            <a:ext cx="2448272" cy="400110"/>
          </a:xfrm>
          <a:prstGeom prst="rect">
            <a:avLst/>
          </a:prstGeom>
          <a:noFill/>
        </p:spPr>
        <p:txBody>
          <a:bodyPr wrap="square" rtlCol="1">
            <a:spAutoFit/>
          </a:bodyPr>
          <a:lstStyle/>
          <a:p>
            <a:pPr algn="ctr" fontAlgn="auto">
              <a:spcBef>
                <a:spcPts val="0"/>
              </a:spcBef>
              <a:spcAft>
                <a:spcPts val="0"/>
              </a:spcAft>
            </a:pPr>
            <a:r>
              <a:rPr lang="ar-SA" sz="2000" b="1" dirty="0" smtClean="0">
                <a:effectLst>
                  <a:outerShdw blurRad="38100" dist="38100" dir="2700000" algn="tl">
                    <a:srgbClr val="000000">
                      <a:alpha val="43137"/>
                    </a:srgbClr>
                  </a:outerShdw>
                </a:effectLst>
                <a:latin typeface="Arial Narrow"/>
              </a:rPr>
              <a:t>ارتباط </a:t>
            </a:r>
            <a:r>
              <a:rPr lang="ar-SA" sz="2000" b="1" dirty="0">
                <a:effectLst>
                  <a:outerShdw blurRad="38100" dist="38100" dir="2700000" algn="tl">
                    <a:srgbClr val="000000">
                      <a:alpha val="43137"/>
                    </a:srgbClr>
                  </a:outerShdw>
                </a:effectLst>
                <a:latin typeface="Arial Narrow"/>
              </a:rPr>
              <a:t>طردي قوي</a:t>
            </a:r>
          </a:p>
        </p:txBody>
      </p:sp>
      <p:sp>
        <p:nvSpPr>
          <p:cNvPr id="9" name="مربع نص 8"/>
          <p:cNvSpPr txBox="1"/>
          <p:nvPr/>
        </p:nvSpPr>
        <p:spPr>
          <a:xfrm>
            <a:off x="2371991" y="3429000"/>
            <a:ext cx="2448272" cy="400110"/>
          </a:xfrm>
          <a:prstGeom prst="rect">
            <a:avLst/>
          </a:prstGeom>
          <a:noFill/>
        </p:spPr>
        <p:txBody>
          <a:bodyPr wrap="square" rtlCol="1">
            <a:spAutoFit/>
          </a:bodyPr>
          <a:lstStyle/>
          <a:p>
            <a:pPr algn="ctr" fontAlgn="auto">
              <a:spcBef>
                <a:spcPts val="0"/>
              </a:spcBef>
              <a:spcAft>
                <a:spcPts val="0"/>
              </a:spcAft>
            </a:pPr>
            <a:r>
              <a:rPr lang="ar-SA" sz="2000" b="1" dirty="0" smtClean="0">
                <a:effectLst>
                  <a:outerShdw blurRad="38100" dist="38100" dir="2700000" algn="tl">
                    <a:srgbClr val="000000">
                      <a:alpha val="43137"/>
                    </a:srgbClr>
                  </a:outerShdw>
                </a:effectLst>
                <a:latin typeface="Arial Narrow"/>
              </a:rPr>
              <a:t>ارتباط </a:t>
            </a:r>
            <a:r>
              <a:rPr lang="ar-SA" sz="2000" b="1" dirty="0">
                <a:effectLst>
                  <a:outerShdw blurRad="38100" dist="38100" dir="2700000" algn="tl">
                    <a:srgbClr val="000000">
                      <a:alpha val="43137"/>
                    </a:srgbClr>
                  </a:outerShdw>
                </a:effectLst>
                <a:latin typeface="Arial Narrow"/>
              </a:rPr>
              <a:t>طردي متوسط</a:t>
            </a:r>
          </a:p>
        </p:txBody>
      </p:sp>
      <p:sp>
        <p:nvSpPr>
          <p:cNvPr id="10" name="مربع نص 9"/>
          <p:cNvSpPr txBox="1"/>
          <p:nvPr/>
        </p:nvSpPr>
        <p:spPr>
          <a:xfrm>
            <a:off x="2380308" y="3933056"/>
            <a:ext cx="2448272" cy="400110"/>
          </a:xfrm>
          <a:prstGeom prst="rect">
            <a:avLst/>
          </a:prstGeom>
          <a:noFill/>
        </p:spPr>
        <p:txBody>
          <a:bodyPr wrap="square" rtlCol="1">
            <a:spAutoFit/>
          </a:bodyPr>
          <a:lstStyle/>
          <a:p>
            <a:pPr algn="ctr" fontAlgn="auto">
              <a:spcBef>
                <a:spcPts val="0"/>
              </a:spcBef>
              <a:spcAft>
                <a:spcPts val="0"/>
              </a:spcAft>
            </a:pPr>
            <a:r>
              <a:rPr lang="ar-SA" sz="2000" b="1" dirty="0" smtClean="0">
                <a:effectLst>
                  <a:outerShdw blurRad="38100" dist="38100" dir="2700000" algn="tl">
                    <a:srgbClr val="000000">
                      <a:alpha val="43137"/>
                    </a:srgbClr>
                  </a:outerShdw>
                </a:effectLst>
                <a:latin typeface="Arial Narrow"/>
              </a:rPr>
              <a:t>ارتباط </a:t>
            </a:r>
            <a:r>
              <a:rPr lang="ar-SA" sz="2000" b="1" dirty="0">
                <a:effectLst>
                  <a:outerShdw blurRad="38100" dist="38100" dir="2700000" algn="tl">
                    <a:srgbClr val="000000">
                      <a:alpha val="43137"/>
                    </a:srgbClr>
                  </a:outerShdw>
                </a:effectLst>
                <a:latin typeface="Arial Narrow"/>
              </a:rPr>
              <a:t>طردي ضعيف</a:t>
            </a:r>
          </a:p>
        </p:txBody>
      </p:sp>
      <p:sp>
        <p:nvSpPr>
          <p:cNvPr id="11" name="مربع نص 10"/>
          <p:cNvSpPr txBox="1"/>
          <p:nvPr/>
        </p:nvSpPr>
        <p:spPr>
          <a:xfrm>
            <a:off x="2227908" y="4437112"/>
            <a:ext cx="2448272" cy="400110"/>
          </a:xfrm>
          <a:prstGeom prst="rect">
            <a:avLst/>
          </a:prstGeom>
          <a:noFill/>
        </p:spPr>
        <p:txBody>
          <a:bodyPr wrap="square" rtlCol="1">
            <a:spAutoFit/>
          </a:bodyPr>
          <a:lstStyle/>
          <a:p>
            <a:pPr algn="ctr" fontAlgn="auto">
              <a:spcBef>
                <a:spcPts val="0"/>
              </a:spcBef>
              <a:spcAft>
                <a:spcPts val="0"/>
              </a:spcAft>
            </a:pPr>
            <a:r>
              <a:rPr lang="ar-SA" sz="2000" b="1" dirty="0">
                <a:effectLst>
                  <a:outerShdw blurRad="38100" dist="38100" dir="2700000" algn="tl">
                    <a:srgbClr val="000000">
                      <a:alpha val="43137"/>
                    </a:srgbClr>
                  </a:outerShdw>
                </a:effectLst>
                <a:latin typeface="Arial Narrow"/>
              </a:rPr>
              <a:t>لا يوجد </a:t>
            </a:r>
            <a:r>
              <a:rPr lang="ar-SA" sz="2000" b="1" dirty="0" smtClean="0">
                <a:effectLst>
                  <a:outerShdw blurRad="38100" dist="38100" dir="2700000" algn="tl">
                    <a:srgbClr val="000000">
                      <a:alpha val="43137"/>
                    </a:srgbClr>
                  </a:outerShdw>
                </a:effectLst>
                <a:latin typeface="Arial Narrow"/>
              </a:rPr>
              <a:t>ارتباط</a:t>
            </a:r>
            <a:endParaRPr lang="ar-SA" sz="2000" b="1" dirty="0">
              <a:effectLst>
                <a:outerShdw blurRad="38100" dist="38100" dir="2700000" algn="tl">
                  <a:srgbClr val="000000">
                    <a:alpha val="43137"/>
                  </a:srgbClr>
                </a:outerShdw>
              </a:effectLst>
              <a:latin typeface="Arial Narrow"/>
            </a:endParaRPr>
          </a:p>
        </p:txBody>
      </p:sp>
      <p:sp>
        <p:nvSpPr>
          <p:cNvPr id="14" name="مربع نص 13"/>
          <p:cNvSpPr txBox="1"/>
          <p:nvPr/>
        </p:nvSpPr>
        <p:spPr>
          <a:xfrm>
            <a:off x="5165824" y="3949302"/>
            <a:ext cx="2664296" cy="400110"/>
          </a:xfrm>
          <a:prstGeom prst="rect">
            <a:avLst/>
          </a:prstGeom>
          <a:noFill/>
        </p:spPr>
        <p:txBody>
          <a:bodyPr wrap="square" rtlCol="1">
            <a:spAutoFit/>
          </a:bodyPr>
          <a:lstStyle/>
          <a:p>
            <a:pPr algn="ctr" fontAlgn="auto">
              <a:spcBef>
                <a:spcPts val="0"/>
              </a:spcBef>
              <a:spcAft>
                <a:spcPts val="0"/>
              </a:spcAft>
            </a:pPr>
            <a:r>
              <a:rPr lang="ar-SA" sz="2000" b="1" dirty="0">
                <a:solidFill>
                  <a:prstClr val="white"/>
                </a:solidFill>
                <a:effectLst>
                  <a:outerShdw blurRad="38100" dist="38100" dir="2700000" algn="tl">
                    <a:srgbClr val="000000">
                      <a:alpha val="43137"/>
                    </a:srgbClr>
                  </a:outerShdw>
                </a:effectLst>
                <a:latin typeface="Arial Narrow"/>
              </a:rPr>
              <a:t>من 0.01  </a:t>
            </a:r>
            <a:r>
              <a:rPr lang="ar-SA" sz="2000" b="1" dirty="0" smtClean="0">
                <a:solidFill>
                  <a:prstClr val="white"/>
                </a:solidFill>
                <a:effectLst>
                  <a:outerShdw blurRad="38100" dist="38100" dir="2700000" algn="tl">
                    <a:srgbClr val="000000">
                      <a:alpha val="43137"/>
                    </a:srgbClr>
                  </a:outerShdw>
                </a:effectLst>
                <a:latin typeface="Arial Narrow"/>
              </a:rPr>
              <a:t>إلى  </a:t>
            </a:r>
            <a:r>
              <a:rPr lang="ar-SA" sz="2000" b="1" dirty="0">
                <a:solidFill>
                  <a:prstClr val="white"/>
                </a:solidFill>
                <a:effectLst>
                  <a:outerShdw blurRad="38100" dist="38100" dir="2700000" algn="tl">
                    <a:srgbClr val="000000">
                      <a:alpha val="43137"/>
                    </a:srgbClr>
                  </a:outerShdw>
                </a:effectLst>
                <a:latin typeface="Arial Narrow"/>
              </a:rPr>
              <a:t>0.49</a:t>
            </a:r>
          </a:p>
        </p:txBody>
      </p:sp>
      <p:sp>
        <p:nvSpPr>
          <p:cNvPr id="15" name="مربع نص 14"/>
          <p:cNvSpPr txBox="1"/>
          <p:nvPr/>
        </p:nvSpPr>
        <p:spPr>
          <a:xfrm>
            <a:off x="6291437" y="4430879"/>
            <a:ext cx="648072" cy="400110"/>
          </a:xfrm>
          <a:prstGeom prst="rect">
            <a:avLst/>
          </a:prstGeom>
          <a:noFill/>
        </p:spPr>
        <p:txBody>
          <a:bodyPr wrap="square" rtlCol="1">
            <a:spAutoFit/>
          </a:bodyPr>
          <a:lstStyle/>
          <a:p>
            <a:pPr algn="ctr" fontAlgn="auto">
              <a:spcBef>
                <a:spcPts val="0"/>
              </a:spcBef>
              <a:spcAft>
                <a:spcPts val="0"/>
              </a:spcAft>
            </a:pPr>
            <a:r>
              <a:rPr lang="en-US" sz="2000" b="1" dirty="0">
                <a:solidFill>
                  <a:prstClr val="white"/>
                </a:solidFill>
                <a:effectLst>
                  <a:outerShdw blurRad="38100" dist="38100" dir="2700000" algn="tl">
                    <a:srgbClr val="000000">
                      <a:alpha val="43137"/>
                    </a:srgbClr>
                  </a:outerShdw>
                </a:effectLst>
                <a:latin typeface="Arial Narrow"/>
              </a:rPr>
              <a:t>0</a:t>
            </a:r>
            <a:endParaRPr lang="ar-SA" sz="2000" b="1" dirty="0">
              <a:solidFill>
                <a:prstClr val="white"/>
              </a:solidFill>
              <a:effectLst>
                <a:outerShdw blurRad="38100" dist="38100" dir="2700000" algn="tl">
                  <a:srgbClr val="000000">
                    <a:alpha val="43137"/>
                  </a:srgbClr>
                </a:outerShdw>
              </a:effectLst>
              <a:latin typeface="Arial Narrow"/>
            </a:endParaRPr>
          </a:p>
        </p:txBody>
      </p:sp>
      <p:sp>
        <p:nvSpPr>
          <p:cNvPr id="16" name="مربع نص 15"/>
          <p:cNvSpPr txBox="1"/>
          <p:nvPr/>
        </p:nvSpPr>
        <p:spPr>
          <a:xfrm>
            <a:off x="5207419" y="3563724"/>
            <a:ext cx="2664296" cy="400110"/>
          </a:xfrm>
          <a:prstGeom prst="rect">
            <a:avLst/>
          </a:prstGeom>
          <a:noFill/>
        </p:spPr>
        <p:txBody>
          <a:bodyPr wrap="square" rtlCol="1">
            <a:spAutoFit/>
          </a:bodyPr>
          <a:lstStyle/>
          <a:p>
            <a:pPr algn="ctr" fontAlgn="auto">
              <a:spcBef>
                <a:spcPts val="0"/>
              </a:spcBef>
              <a:spcAft>
                <a:spcPts val="0"/>
              </a:spcAft>
            </a:pPr>
            <a:r>
              <a:rPr lang="ar-SA" sz="2000" b="1" dirty="0">
                <a:solidFill>
                  <a:prstClr val="white"/>
                </a:solidFill>
                <a:effectLst>
                  <a:outerShdw blurRad="38100" dist="38100" dir="2700000" algn="tl">
                    <a:srgbClr val="000000">
                      <a:alpha val="43137"/>
                    </a:srgbClr>
                  </a:outerShdw>
                </a:effectLst>
                <a:latin typeface="Arial Narrow"/>
              </a:rPr>
              <a:t>من 0.50  </a:t>
            </a:r>
            <a:r>
              <a:rPr lang="ar-SA" sz="2000" b="1" dirty="0" smtClean="0">
                <a:solidFill>
                  <a:prstClr val="white"/>
                </a:solidFill>
                <a:effectLst>
                  <a:outerShdw blurRad="38100" dist="38100" dir="2700000" algn="tl">
                    <a:srgbClr val="000000">
                      <a:alpha val="43137"/>
                    </a:srgbClr>
                  </a:outerShdw>
                </a:effectLst>
                <a:latin typeface="Arial Narrow"/>
              </a:rPr>
              <a:t>إلى  </a:t>
            </a:r>
            <a:r>
              <a:rPr lang="ar-SA" sz="2000" b="1" dirty="0">
                <a:solidFill>
                  <a:prstClr val="white"/>
                </a:solidFill>
                <a:effectLst>
                  <a:outerShdw blurRad="38100" dist="38100" dir="2700000" algn="tl">
                    <a:srgbClr val="000000">
                      <a:alpha val="43137"/>
                    </a:srgbClr>
                  </a:outerShdw>
                </a:effectLst>
                <a:latin typeface="Arial Narrow"/>
              </a:rPr>
              <a:t>0.69</a:t>
            </a:r>
          </a:p>
        </p:txBody>
      </p:sp>
      <p:sp>
        <p:nvSpPr>
          <p:cNvPr id="17" name="مربع نص 16"/>
          <p:cNvSpPr txBox="1"/>
          <p:nvPr/>
        </p:nvSpPr>
        <p:spPr>
          <a:xfrm>
            <a:off x="5207419" y="3059668"/>
            <a:ext cx="2664296" cy="400110"/>
          </a:xfrm>
          <a:prstGeom prst="rect">
            <a:avLst/>
          </a:prstGeom>
          <a:noFill/>
        </p:spPr>
        <p:txBody>
          <a:bodyPr wrap="square" rtlCol="1">
            <a:spAutoFit/>
          </a:bodyPr>
          <a:lstStyle/>
          <a:p>
            <a:pPr algn="ctr" fontAlgn="auto">
              <a:spcBef>
                <a:spcPts val="0"/>
              </a:spcBef>
              <a:spcAft>
                <a:spcPts val="0"/>
              </a:spcAft>
            </a:pPr>
            <a:r>
              <a:rPr lang="ar-SA" sz="2000" b="1" dirty="0">
                <a:solidFill>
                  <a:prstClr val="white"/>
                </a:solidFill>
                <a:effectLst>
                  <a:outerShdw blurRad="38100" dist="38100" dir="2700000" algn="tl">
                    <a:srgbClr val="000000">
                      <a:alpha val="43137"/>
                    </a:srgbClr>
                  </a:outerShdw>
                </a:effectLst>
                <a:latin typeface="Arial Narrow"/>
              </a:rPr>
              <a:t>من 0.70  </a:t>
            </a:r>
            <a:r>
              <a:rPr lang="ar-SA" sz="2000" b="1" dirty="0" smtClean="0">
                <a:solidFill>
                  <a:prstClr val="white"/>
                </a:solidFill>
                <a:effectLst>
                  <a:outerShdw blurRad="38100" dist="38100" dir="2700000" algn="tl">
                    <a:srgbClr val="000000">
                      <a:alpha val="43137"/>
                    </a:srgbClr>
                  </a:outerShdw>
                </a:effectLst>
                <a:latin typeface="Arial Narrow"/>
              </a:rPr>
              <a:t>إلى  </a:t>
            </a:r>
            <a:r>
              <a:rPr lang="ar-SA" sz="2000" b="1" dirty="0">
                <a:solidFill>
                  <a:prstClr val="white"/>
                </a:solidFill>
                <a:effectLst>
                  <a:outerShdw blurRad="38100" dist="38100" dir="2700000" algn="tl">
                    <a:srgbClr val="000000">
                      <a:alpha val="43137"/>
                    </a:srgbClr>
                  </a:outerShdw>
                </a:effectLst>
                <a:latin typeface="Arial Narrow"/>
              </a:rPr>
              <a:t>0.99</a:t>
            </a:r>
          </a:p>
        </p:txBody>
      </p:sp>
      <p:sp>
        <p:nvSpPr>
          <p:cNvPr id="18" name="مربع نص 17"/>
          <p:cNvSpPr txBox="1"/>
          <p:nvPr/>
        </p:nvSpPr>
        <p:spPr>
          <a:xfrm>
            <a:off x="6194391" y="2604275"/>
            <a:ext cx="690353" cy="400110"/>
          </a:xfrm>
          <a:prstGeom prst="rect">
            <a:avLst/>
          </a:prstGeom>
          <a:noFill/>
        </p:spPr>
        <p:txBody>
          <a:bodyPr wrap="square" rtlCol="1">
            <a:spAutoFit/>
          </a:bodyPr>
          <a:lstStyle/>
          <a:p>
            <a:pPr algn="ctr" fontAlgn="auto">
              <a:spcBef>
                <a:spcPts val="0"/>
              </a:spcBef>
              <a:spcAft>
                <a:spcPts val="0"/>
              </a:spcAft>
            </a:pPr>
            <a:r>
              <a:rPr lang="en-US" sz="2000" b="1" dirty="0">
                <a:solidFill>
                  <a:prstClr val="white"/>
                </a:solidFill>
                <a:effectLst>
                  <a:outerShdw blurRad="38100" dist="38100" dir="2700000" algn="tl">
                    <a:srgbClr val="000000">
                      <a:alpha val="43137"/>
                    </a:srgbClr>
                  </a:outerShdw>
                </a:effectLst>
                <a:latin typeface="Arial Narrow"/>
              </a:rPr>
              <a:t>+1</a:t>
            </a:r>
            <a:endParaRPr lang="ar-SA" sz="2000" b="1" dirty="0">
              <a:solidFill>
                <a:prstClr val="white"/>
              </a:solidFill>
              <a:effectLst>
                <a:outerShdw blurRad="38100" dist="38100" dir="2700000" algn="tl">
                  <a:srgbClr val="000000">
                    <a:alpha val="43137"/>
                  </a:srgbClr>
                </a:outerShdw>
              </a:effectLst>
              <a:latin typeface="Arial Narrow"/>
            </a:endParaRPr>
          </a:p>
        </p:txBody>
      </p:sp>
      <p:sp>
        <p:nvSpPr>
          <p:cNvPr id="19" name="وسيلة شرح مع سهم إلى الأعلى 18"/>
          <p:cNvSpPr/>
          <p:nvPr/>
        </p:nvSpPr>
        <p:spPr>
          <a:xfrm>
            <a:off x="1552216" y="4941483"/>
            <a:ext cx="6552728" cy="1183184"/>
          </a:xfrm>
          <a:prstGeom prst="upArrowCallout">
            <a:avLst/>
          </a:prstGeom>
          <a:solidFill>
            <a:schemeClr val="accent3">
              <a:lumMod val="50000"/>
            </a:schemeClr>
          </a:solidFill>
        </p:spPr>
        <p:style>
          <a:lnRef idx="1">
            <a:schemeClr val="accent3"/>
          </a:lnRef>
          <a:fillRef idx="3">
            <a:schemeClr val="accent3"/>
          </a:fillRef>
          <a:effectRef idx="2">
            <a:schemeClr val="accent3"/>
          </a:effectRef>
          <a:fontRef idx="minor">
            <a:schemeClr val="lt1"/>
          </a:fontRef>
        </p:style>
        <p:txBody>
          <a:bodyPr rtlCol="1" anchor="ctr"/>
          <a:lstStyle/>
          <a:p>
            <a:pPr algn="ctr" fontAlgn="auto">
              <a:spcBef>
                <a:spcPts val="0"/>
              </a:spcBef>
              <a:spcAft>
                <a:spcPts val="0"/>
              </a:spcAft>
            </a:pPr>
            <a:r>
              <a:rPr lang="ar-SA" sz="2400" b="1" dirty="0">
                <a:solidFill>
                  <a:prstClr val="white"/>
                </a:solidFill>
                <a:latin typeface="Hacen Sahafa" pitchFamily="2" charset="-78"/>
              </a:rPr>
              <a:t>يمكن تفسير الارتباط العكسي بنفس الطريقة مع المعاملات السالبة</a:t>
            </a:r>
          </a:p>
        </p:txBody>
      </p:sp>
    </p:spTree>
    <p:extLst>
      <p:ext uri="{BB962C8B-B14F-4D97-AF65-F5344CB8AC3E}">
        <p14:creationId xmlns:p14="http://schemas.microsoft.com/office/powerpoint/2010/main" val="261715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righ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right)">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right)">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right)">
                                      <p:cBhvr>
                                        <p:cTn id="63" dur="5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p:bldP spid="11" grpId="0"/>
      <p:bldP spid="14" grpId="0"/>
      <p:bldP spid="15" grpId="0"/>
      <p:bldP spid="16" grpId="0"/>
      <p:bldP spid="17" grpId="0"/>
      <p:bldP spid="18"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عنصر نائب للمحتوى 2"/>
          <p:cNvSpPr>
            <a:spLocks/>
          </p:cNvSpPr>
          <p:nvPr/>
        </p:nvSpPr>
        <p:spPr bwMode="auto">
          <a:xfrm>
            <a:off x="990600" y="1527175"/>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Char char="•"/>
            </a:pPr>
            <a:endParaRPr lang="ar-SA" sz="3200" dirty="0" smtClean="0">
              <a:solidFill>
                <a:srgbClr val="376092"/>
              </a:solidFill>
              <a:latin typeface="Calibri" panose="020F0502020204030204" pitchFamily="34" charset="0"/>
            </a:endParaRPr>
          </a:p>
        </p:txBody>
      </p:sp>
      <p:sp>
        <p:nvSpPr>
          <p:cNvPr id="1029" name="عنوان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0" eaLnBrk="1" hangingPunct="1"/>
            <a:endParaRPr lang="ar-SA" sz="6400" dirty="0" smtClean="0">
              <a:solidFill>
                <a:srgbClr val="376092"/>
              </a:solidFill>
              <a:latin typeface="Calibri" panose="020F0502020204030204" pitchFamily="34" charset="0"/>
              <a:ea typeface="AL-Battar"/>
              <a:cs typeface="AL-Battar"/>
            </a:endParaRPr>
          </a:p>
        </p:txBody>
      </p:sp>
      <p:sp>
        <p:nvSpPr>
          <p:cNvPr id="1030" name="Rectangle 4"/>
          <p:cNvSpPr>
            <a:spLocks noChangeArrowheads="1"/>
          </p:cNvSpPr>
          <p:nvPr/>
        </p:nvSpPr>
        <p:spPr bwMode="auto">
          <a:xfrm>
            <a:off x="76200" y="256802"/>
            <a:ext cx="9829800" cy="5170646"/>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SA" sz="3000" dirty="0" smtClean="0">
                <a:solidFill>
                  <a:srgbClr val="0070C0"/>
                </a:solidFill>
                <a:effectLst>
                  <a:outerShdw blurRad="38100" dist="38100" dir="2700000" algn="tl">
                    <a:srgbClr val="000000">
                      <a:alpha val="43137"/>
                    </a:srgbClr>
                  </a:outerShdw>
                </a:effectLst>
              </a:rPr>
              <a:t>وتنقسم المتغيرات التي يرغب الباحث في دراستها إلى:</a:t>
            </a:r>
          </a:p>
          <a:p>
            <a:pPr algn="just" eaLnBrk="1" hangingPunct="1">
              <a:buFont typeface="Arial" panose="020B0604020202020204" pitchFamily="34" charset="0"/>
              <a:buChar char="•"/>
            </a:pPr>
            <a:r>
              <a:rPr lang="ar-SA" sz="3000" b="1" dirty="0" smtClean="0">
                <a:solidFill>
                  <a:srgbClr val="FF0000"/>
                </a:solidFill>
                <a:effectLst>
                  <a:outerShdw blurRad="38100" dist="38100" dir="2700000" algn="tl" rotWithShape="0">
                    <a:srgbClr val="000000">
                      <a:alpha val="43137"/>
                    </a:srgbClr>
                  </a:outerShdw>
                </a:effectLst>
              </a:rPr>
              <a:t>متغيرات مستقلة </a:t>
            </a:r>
            <a:r>
              <a:rPr lang="en-US" sz="3000" b="1" dirty="0" smtClean="0">
                <a:solidFill>
                  <a:srgbClr val="FF0000"/>
                </a:solidFill>
                <a:effectLst>
                  <a:outerShdw blurRad="38100" dist="38100" dir="2700000" algn="tl" rotWithShape="0">
                    <a:srgbClr val="000000">
                      <a:alpha val="43137"/>
                    </a:srgbClr>
                  </a:outerShdw>
                </a:effectLst>
              </a:rPr>
              <a:t>Independent Variables </a:t>
            </a:r>
          </a:p>
          <a:p>
            <a:pPr algn="just" eaLnBrk="1" hangingPunct="1"/>
            <a:r>
              <a:rPr lang="ar-SA" sz="3000" dirty="0" smtClean="0">
                <a:solidFill>
                  <a:prstClr val="black"/>
                </a:solidFill>
                <a:effectLst>
                  <a:outerShdw blurRad="38100" dist="38100" dir="2700000" algn="tl" rotWithShape="0">
                    <a:srgbClr val="000000">
                      <a:alpha val="43137"/>
                    </a:srgbClr>
                  </a:outerShdw>
                </a:effectLst>
              </a:rPr>
              <a:t>وهى المتغيرات التي بتغير قيمتها تؤثر في تغيير قيمة متغير أو متغيرات أخرى، أي هي المتغيرات التي تتغير أولا. وسنرمز للمتغير المستقل بالرمز </a:t>
            </a:r>
          </a:p>
          <a:p>
            <a:pPr algn="just" eaLnBrk="1" hangingPunct="1"/>
            <a:endParaRPr lang="ar-SA" sz="3000" dirty="0" smtClean="0">
              <a:solidFill>
                <a:prstClr val="black"/>
              </a:solidFill>
              <a:effectLst>
                <a:outerShdw blurRad="38100" dist="38100" dir="2700000" algn="tl">
                  <a:srgbClr val="000000">
                    <a:alpha val="43137"/>
                  </a:srgbClr>
                </a:outerShdw>
              </a:effectLst>
            </a:endParaRPr>
          </a:p>
          <a:p>
            <a:pPr algn="just" eaLnBrk="1" hangingPunct="1">
              <a:buFont typeface="Arial" panose="020B0604020202020204" pitchFamily="34" charset="0"/>
              <a:buChar char="•"/>
            </a:pPr>
            <a:r>
              <a:rPr lang="ar-SA" sz="3000" b="1" dirty="0" smtClean="0">
                <a:solidFill>
                  <a:srgbClr val="FF0000"/>
                </a:solidFill>
                <a:effectLst>
                  <a:outerShdw blurRad="38100" dist="38100" dir="2700000" algn="tl">
                    <a:srgbClr val="000000">
                      <a:alpha val="43137"/>
                    </a:srgbClr>
                  </a:outerShdw>
                </a:effectLst>
              </a:rPr>
              <a:t>المتغيرات التابعة </a:t>
            </a:r>
            <a:r>
              <a:rPr lang="en-US" sz="3000" b="1" dirty="0" smtClean="0">
                <a:solidFill>
                  <a:srgbClr val="FF0000"/>
                </a:solidFill>
                <a:effectLst>
                  <a:outerShdw blurRad="38100" dist="38100" dir="2700000" algn="tl">
                    <a:srgbClr val="000000">
                      <a:alpha val="43137"/>
                    </a:srgbClr>
                  </a:outerShdw>
                </a:effectLst>
              </a:rPr>
              <a:t>Dependent Variables </a:t>
            </a:r>
            <a:endParaRPr lang="ar-SA" sz="3000" b="1" dirty="0" smtClean="0">
              <a:solidFill>
                <a:srgbClr val="FF0000"/>
              </a:solidFill>
              <a:effectLst>
                <a:outerShdw blurRad="38100" dist="38100" dir="2700000" algn="tl">
                  <a:srgbClr val="000000">
                    <a:alpha val="43137"/>
                  </a:srgbClr>
                </a:outerShdw>
              </a:effectLst>
            </a:endParaRPr>
          </a:p>
          <a:p>
            <a:pPr algn="just" eaLnBrk="1" hangingPunct="1"/>
            <a:r>
              <a:rPr lang="ar-SA" sz="3000" dirty="0" smtClean="0">
                <a:solidFill>
                  <a:prstClr val="black"/>
                </a:solidFill>
                <a:effectLst>
                  <a:outerShdw blurRad="38100" dist="38100" dir="2700000" algn="tl">
                    <a:srgbClr val="000000">
                      <a:alpha val="43137"/>
                    </a:srgbClr>
                  </a:outerShdw>
                </a:effectLst>
              </a:rPr>
              <a:t>وهى تلك المتغيرات التي تتغير قيمتها بتغير المتغيرات المستقلة أو إحداها، أي هي المتغيرات التي تتغير تالية للمتغيرات المستقلة. وسنرمز للمتغير التابع بالرمز </a:t>
            </a:r>
            <a:endParaRPr lang="en-US" sz="3000" dirty="0" smtClean="0">
              <a:solidFill>
                <a:prstClr val="black"/>
              </a:solidFill>
              <a:effectLst>
                <a:outerShdw blurRad="38100" dist="38100" dir="2700000" algn="tl">
                  <a:srgbClr val="000000">
                    <a:alpha val="43137"/>
                  </a:srgbClr>
                </a:outerShdw>
              </a:effectLst>
            </a:endParaRPr>
          </a:p>
          <a:p>
            <a:pPr algn="just" eaLnBrk="1" hangingPunct="1"/>
            <a:r>
              <a:rPr lang="ar-SA" sz="3000" dirty="0" smtClean="0">
                <a:solidFill>
                  <a:prstClr val="black"/>
                </a:solidFill>
                <a:effectLst>
                  <a:outerShdw blurRad="38100" dist="38100" dir="2700000" algn="tl">
                    <a:srgbClr val="000000">
                      <a:alpha val="43137"/>
                    </a:srgbClr>
                  </a:outerShdw>
                </a:effectLst>
              </a:rPr>
              <a:t>وهى المتغيرات التي يرغب الباحث في دراسة سلوكها ومعرفة تأثرها بالمتغير أو المتغيرات المستقلة.</a:t>
            </a:r>
          </a:p>
        </p:txBody>
      </p:sp>
      <p:sp>
        <p:nvSpPr>
          <p:cNvPr id="1031" name="Rectangle 2"/>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2378519234"/>
              </p:ext>
            </p:extLst>
          </p:nvPr>
        </p:nvGraphicFramePr>
        <p:xfrm>
          <a:off x="1295400" y="1684138"/>
          <a:ext cx="304800" cy="458415"/>
        </p:xfrm>
        <a:graphic>
          <a:graphicData uri="http://schemas.openxmlformats.org/presentationml/2006/ole">
            <mc:AlternateContent xmlns:mc="http://schemas.openxmlformats.org/markup-compatibility/2006">
              <mc:Choice xmlns:v="urn:schemas-microsoft-com:vml" Requires="v">
                <p:oleObj spid="_x0000_s1074" name="Equation" r:id="rId3" imgW="139639" imgH="152334" progId="Equation.3">
                  <p:embed/>
                </p:oleObj>
              </mc:Choice>
              <mc:Fallback>
                <p:oleObj name="Equation" r:id="rId3" imgW="139639" imgH="152334"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684138"/>
                        <a:ext cx="304800" cy="458415"/>
                      </a:xfrm>
                      <a:prstGeom prst="rect">
                        <a:avLst/>
                      </a:prstGeom>
                      <a:noFill/>
                      <a:ln>
                        <a:noFill/>
                      </a:ln>
                    </p:spPr>
                  </p:pic>
                </p:oleObj>
              </mc:Fallback>
            </mc:AlternateContent>
          </a:graphicData>
        </a:graphic>
      </p:graphicFrame>
      <p:sp>
        <p:nvSpPr>
          <p:cNvPr id="1032" name="Rectangle 4"/>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graphicFrame>
        <p:nvGraphicFramePr>
          <p:cNvPr id="1027" name="Object 3"/>
          <p:cNvGraphicFramePr>
            <a:graphicFrameLocks noChangeAspect="1"/>
          </p:cNvGraphicFramePr>
          <p:nvPr>
            <p:extLst>
              <p:ext uri="{D42A27DB-BD31-4B8C-83A1-F6EECF244321}">
                <p14:modId xmlns:p14="http://schemas.microsoft.com/office/powerpoint/2010/main" val="3907126713"/>
              </p:ext>
            </p:extLst>
          </p:nvPr>
        </p:nvGraphicFramePr>
        <p:xfrm>
          <a:off x="8458200" y="4038600"/>
          <a:ext cx="457200" cy="445993"/>
        </p:xfrm>
        <a:graphic>
          <a:graphicData uri="http://schemas.openxmlformats.org/presentationml/2006/ole">
            <mc:AlternateContent xmlns:mc="http://schemas.openxmlformats.org/markup-compatibility/2006">
              <mc:Choice xmlns:v="urn:schemas-microsoft-com:vml" Requires="v">
                <p:oleObj spid="_x0000_s1075" name="Equation" r:id="rId5" imgW="139680" imgH="164880" progId="Equation.3">
                  <p:embed/>
                </p:oleObj>
              </mc:Choice>
              <mc:Fallback>
                <p:oleObj name="Equation" r:id="rId5" imgW="139680" imgH="164880" progId="Equation.3">
                  <p:embed/>
                  <p:pic>
                    <p:nvPicPr>
                      <p:cNvPr id="0" name=""/>
                      <p:cNvPicPr>
                        <a:picLocks noChangeAspect="1" noChangeArrowheads="1"/>
                      </p:cNvPicPr>
                      <p:nvPr/>
                    </p:nvPicPr>
                    <p:blipFill>
                      <a:blip r:embed="rId6"/>
                      <a:srcRect/>
                      <a:stretch>
                        <a:fillRect/>
                      </a:stretch>
                    </p:blipFill>
                    <p:spPr bwMode="auto">
                      <a:xfrm>
                        <a:off x="8458200" y="4038600"/>
                        <a:ext cx="457200" cy="44599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954986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17064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ولا تقتصر طرق تحليل الارتباط على طريقة واحدة، وإنما تتعدد هذه الطرق، </a:t>
            </a:r>
            <a:r>
              <a:rPr lang="ar-SA" sz="3300" dirty="0" smtClean="0">
                <a:solidFill>
                  <a:srgbClr val="FF0000"/>
                </a:solidFill>
              </a:rPr>
              <a:t>فبعضها</a:t>
            </a:r>
            <a:r>
              <a:rPr lang="ar-SA" sz="3300" dirty="0" smtClean="0">
                <a:solidFill>
                  <a:prstClr val="black"/>
                </a:solidFill>
              </a:rPr>
              <a:t> يستخدم لقياس الارتباط بين متغيرين </a:t>
            </a:r>
            <a:r>
              <a:rPr lang="en-US" sz="3300" dirty="0" smtClean="0">
                <a:solidFill>
                  <a:prstClr val="black"/>
                </a:solidFill>
              </a:rPr>
              <a:t>Simple Correlation</a:t>
            </a:r>
            <a:r>
              <a:rPr lang="ar-SA" sz="3300" dirty="0" smtClean="0">
                <a:solidFill>
                  <a:prstClr val="black"/>
                </a:solidFill>
              </a:rPr>
              <a:t> وبعضها يستخدم لتحديد الارتباط الجزئي </a:t>
            </a:r>
            <a:r>
              <a:rPr lang="en-US" sz="3300" dirty="0" smtClean="0">
                <a:solidFill>
                  <a:prstClr val="black"/>
                </a:solidFill>
              </a:rPr>
              <a:t>Partial  Correlation</a:t>
            </a:r>
            <a:r>
              <a:rPr lang="ar-SA" sz="3300" dirty="0" smtClean="0">
                <a:solidFill>
                  <a:prstClr val="black"/>
                </a:solidFill>
              </a:rPr>
              <a:t> أما </a:t>
            </a:r>
            <a:r>
              <a:rPr lang="ar-SA" sz="3300" dirty="0" smtClean="0">
                <a:solidFill>
                  <a:srgbClr val="FF0000"/>
                </a:solidFill>
              </a:rPr>
              <a:t>الارتباط المتعدد </a:t>
            </a:r>
            <a:r>
              <a:rPr lang="en-US" sz="3300" dirty="0" smtClean="0">
                <a:solidFill>
                  <a:prstClr val="black"/>
                </a:solidFill>
              </a:rPr>
              <a:t>Multiple</a:t>
            </a:r>
            <a:r>
              <a:rPr lang="ar-SA" sz="3300" dirty="0" smtClean="0">
                <a:solidFill>
                  <a:prstClr val="black"/>
                </a:solidFill>
              </a:rPr>
              <a:t> فيستخدم في تحديد الارتباط بين العديد من المتغيرات. وسندرس هنا الارتباط البسيط من خلال طريقتان هما: معامل ارتباط بيرسون، ومعامل ارتباط سبيرمان.</a:t>
            </a:r>
          </a:p>
          <a:p>
            <a:pPr algn="just"/>
            <a:r>
              <a:rPr lang="ar-SA" sz="3300" b="1" dirty="0" smtClean="0">
                <a:solidFill>
                  <a:schemeClr val="tx1"/>
                </a:solidFill>
              </a:rPr>
              <a:t>1- معامل ارتباط بيرسون  </a:t>
            </a:r>
            <a:r>
              <a:rPr lang="en-US" sz="3300" b="1" dirty="0">
                <a:solidFill>
                  <a:schemeClr val="tx1"/>
                </a:solidFill>
              </a:rPr>
              <a:t>Person's Correlation </a:t>
            </a:r>
            <a:r>
              <a:rPr lang="en-US" sz="3300" b="1" dirty="0" smtClean="0">
                <a:solidFill>
                  <a:schemeClr val="tx1"/>
                </a:solidFill>
              </a:rPr>
              <a:t>Coefficient</a:t>
            </a:r>
            <a:endParaRPr lang="ar-SA" sz="3300" b="1" dirty="0" smtClean="0">
              <a:solidFill>
                <a:schemeClr val="tx1"/>
              </a:solidFill>
            </a:endParaRPr>
          </a:p>
          <a:p>
            <a:pPr algn="just"/>
            <a:r>
              <a:rPr lang="ar-SA" sz="3300" b="1" dirty="0" smtClean="0">
                <a:solidFill>
                  <a:schemeClr val="tx1"/>
                </a:solidFill>
              </a:rPr>
              <a:t>2- معامل ارتباط الرتيب لسبيرمان </a:t>
            </a:r>
            <a:r>
              <a:rPr lang="en-US" sz="3300" b="1" dirty="0" smtClean="0">
                <a:solidFill>
                  <a:schemeClr val="tx1"/>
                </a:solidFill>
              </a:rPr>
              <a:t>Spearman Correlation </a:t>
            </a:r>
            <a:r>
              <a:rPr lang="en-US" sz="3300" b="1" dirty="0">
                <a:solidFill>
                  <a:schemeClr val="tx1"/>
                </a:solidFill>
              </a:rPr>
              <a:t>Coefficient</a:t>
            </a:r>
            <a:endParaRPr lang="ar-SA" sz="3300" dirty="0">
              <a:solidFill>
                <a:prstClr val="black"/>
              </a:solidFill>
            </a:endParaRPr>
          </a:p>
          <a:p>
            <a:pPr algn="just"/>
            <a:endParaRPr lang="ar-SA" sz="3300" dirty="0" smtClean="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تحليل الارتباط ............................................................................................................................</a:t>
            </a:r>
            <a:r>
              <a:rPr lang="en-US" sz="2800" b="1" spc="-150" dirty="0">
                <a:solidFill>
                  <a:schemeClr val="tx1"/>
                </a:solidFill>
                <a:latin typeface="ae_AlMateen" pitchFamily="2" charset="-78"/>
                <a:cs typeface="ae_AlMateen" pitchFamily="2" charset="-78"/>
              </a:rPr>
              <a:t>Correlation Analysis</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177246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عنوان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ar-SA" sz="6400" dirty="0" smtClean="0">
              <a:solidFill>
                <a:srgbClr val="376092"/>
              </a:solidFill>
              <a:latin typeface="Calibri" panose="020F0502020204030204" pitchFamily="34" charset="0"/>
              <a:ea typeface="AL-Battar"/>
              <a:cs typeface="AL-Battar"/>
            </a:endParaRPr>
          </a:p>
        </p:txBody>
      </p:sp>
      <p:sp>
        <p:nvSpPr>
          <p:cNvPr id="2053" name="عنصر نائب للمحتوى 2"/>
          <p:cNvSpPr>
            <a:spLocks/>
          </p:cNvSpPr>
          <p:nvPr/>
        </p:nvSpPr>
        <p:spPr bwMode="auto">
          <a:xfrm>
            <a:off x="914400" y="1447800"/>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Char char="•"/>
            </a:pPr>
            <a:endParaRPr lang="ar-SA" sz="3200" dirty="0" smtClean="0">
              <a:solidFill>
                <a:srgbClr val="376092"/>
              </a:solidFill>
              <a:latin typeface="Calibri" panose="020F0502020204030204" pitchFamily="34" charset="0"/>
              <a:ea typeface="AL-Mohanad Bold"/>
              <a:cs typeface="AL-Mohanad Bold"/>
            </a:endParaRPr>
          </a:p>
        </p:txBody>
      </p:sp>
      <p:sp>
        <p:nvSpPr>
          <p:cNvPr id="2054" name="Rectangle 7"/>
          <p:cNvSpPr>
            <a:spLocks noChangeArrowheads="1"/>
          </p:cNvSpPr>
          <p:nvPr/>
        </p:nvSpPr>
        <p:spPr bwMode="auto">
          <a:xfrm>
            <a:off x="533400" y="381000"/>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ar-SA" sz="2400" dirty="0" smtClean="0">
                <a:solidFill>
                  <a:srgbClr val="FF0000"/>
                </a:solidFill>
              </a:rPr>
              <a:t>معامل الارتباط الخطى البسيط لبيرسون  </a:t>
            </a:r>
            <a:r>
              <a:rPr lang="en-US" sz="2400" dirty="0" smtClean="0">
                <a:solidFill>
                  <a:srgbClr val="FF0000"/>
                </a:solidFill>
              </a:rPr>
              <a:t>Person's Correlation Coefficient</a:t>
            </a:r>
            <a:endParaRPr lang="ar-SA" sz="2400" dirty="0" smtClean="0">
              <a:solidFill>
                <a:srgbClr val="FF0000"/>
              </a:solidFill>
            </a:endParaRPr>
          </a:p>
        </p:txBody>
      </p:sp>
      <p:sp>
        <p:nvSpPr>
          <p:cNvPr id="2055" name="Rectangle 8"/>
          <p:cNvSpPr>
            <a:spLocks noChangeArrowheads="1"/>
          </p:cNvSpPr>
          <p:nvPr/>
        </p:nvSpPr>
        <p:spPr bwMode="auto">
          <a:xfrm>
            <a:off x="0" y="1354138"/>
            <a:ext cx="9906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SA" sz="3000" dirty="0" smtClean="0">
                <a:solidFill>
                  <a:prstClr val="black"/>
                </a:solidFill>
              </a:rPr>
              <a:t>يعتبر معامل الارتباط الخطى البسيط لبيرسون  </a:t>
            </a:r>
            <a:r>
              <a:rPr lang="en-US" sz="3000" dirty="0" smtClean="0">
                <a:solidFill>
                  <a:prstClr val="black"/>
                </a:solidFill>
              </a:rPr>
              <a:t>Person's Correlation Coefficient </a:t>
            </a:r>
            <a:r>
              <a:rPr lang="ar-SA" sz="3000" dirty="0" smtClean="0">
                <a:solidFill>
                  <a:prstClr val="black"/>
                </a:solidFill>
              </a:rPr>
              <a:t> والذى سنرمز له بالرمز      من أكثر الأدوات الإحصائية استخداما في تحديد قوة العلاقة بين متغيرين كما يستعمل لتحديد مدى وجود علاقة خطية بين متغيرين.</a:t>
            </a:r>
          </a:p>
          <a:p>
            <a:pPr algn="just" eaLnBrk="1" hangingPunct="1"/>
            <a:r>
              <a:rPr lang="ar-SA" sz="3000" dirty="0" smtClean="0">
                <a:solidFill>
                  <a:prstClr val="black"/>
                </a:solidFill>
              </a:rPr>
              <a:t>وهناك أكثر من صيغة يمكن الاعتماد عليها في حساب  معامل الارتباط الخطى البسيط لبيرسون  منها:</a:t>
            </a:r>
          </a:p>
        </p:txBody>
      </p:sp>
      <p:sp>
        <p:nvSpPr>
          <p:cNvPr id="2056" name="Rectangle 5"/>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graphicFrame>
        <p:nvGraphicFramePr>
          <p:cNvPr id="2050" name="Object 2"/>
          <p:cNvGraphicFramePr>
            <a:graphicFrameLocks noChangeAspect="1"/>
          </p:cNvGraphicFramePr>
          <p:nvPr>
            <p:extLst>
              <p:ext uri="{D42A27DB-BD31-4B8C-83A1-F6EECF244321}">
                <p14:modId xmlns:p14="http://schemas.microsoft.com/office/powerpoint/2010/main" val="247488250"/>
              </p:ext>
            </p:extLst>
          </p:nvPr>
        </p:nvGraphicFramePr>
        <p:xfrm>
          <a:off x="3962400" y="1887508"/>
          <a:ext cx="381000" cy="450850"/>
        </p:xfrm>
        <a:graphic>
          <a:graphicData uri="http://schemas.openxmlformats.org/presentationml/2006/ole">
            <mc:AlternateContent xmlns:mc="http://schemas.openxmlformats.org/markup-compatibility/2006">
              <mc:Choice xmlns:v="urn:schemas-microsoft-com:vml" Requires="v">
                <p:oleObj spid="_x0000_s2096" name="Equation" r:id="rId3" imgW="215806" imgH="279279" progId="Equation.3">
                  <p:embed/>
                </p:oleObj>
              </mc:Choice>
              <mc:Fallback>
                <p:oleObj name="Equation" r:id="rId3" imgW="215806" imgH="27927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887508"/>
                        <a:ext cx="381000" cy="450850"/>
                      </a:xfrm>
                      <a:prstGeom prst="rect">
                        <a:avLst/>
                      </a:prstGeom>
                      <a:noFill/>
                      <a:ln>
                        <a:noFill/>
                      </a:ln>
                      <a:extLst/>
                    </p:spPr>
                  </p:pic>
                </p:oleObj>
              </mc:Fallback>
            </mc:AlternateContent>
          </a:graphicData>
        </a:graphic>
      </p:graphicFrame>
      <p:sp>
        <p:nvSpPr>
          <p:cNvPr id="2057" name="Rectangle 7"/>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sp>
        <p:nvSpPr>
          <p:cNvPr id="2058" name="Rectangle 9"/>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graphicFrame>
        <p:nvGraphicFramePr>
          <p:cNvPr id="2051" name="Object 3"/>
          <p:cNvGraphicFramePr>
            <a:graphicFrameLocks noChangeAspect="1"/>
          </p:cNvGraphicFramePr>
          <p:nvPr>
            <p:extLst>
              <p:ext uri="{D42A27DB-BD31-4B8C-83A1-F6EECF244321}">
                <p14:modId xmlns:p14="http://schemas.microsoft.com/office/powerpoint/2010/main" val="1588772148"/>
              </p:ext>
            </p:extLst>
          </p:nvPr>
        </p:nvGraphicFramePr>
        <p:xfrm>
          <a:off x="2133600" y="4368300"/>
          <a:ext cx="5181600" cy="1235075"/>
        </p:xfrm>
        <a:graphic>
          <a:graphicData uri="http://schemas.openxmlformats.org/presentationml/2006/ole">
            <mc:AlternateContent xmlns:mc="http://schemas.openxmlformats.org/markup-compatibility/2006">
              <mc:Choice xmlns:v="urn:schemas-microsoft-com:vml" Requires="v">
                <p:oleObj spid="_x0000_s2097" name="Equation" r:id="rId5" imgW="2247900" imgH="596900" progId="Equation.3">
                  <p:embed/>
                </p:oleObj>
              </mc:Choice>
              <mc:Fallback>
                <p:oleObj name="Equation" r:id="rId5" imgW="2247900" imgH="5969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4368300"/>
                        <a:ext cx="5181600"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9382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ar-SA" sz="6400" dirty="0" smtClean="0">
              <a:solidFill>
                <a:srgbClr val="376092"/>
              </a:solidFill>
              <a:latin typeface="Calibri" panose="020F0502020204030204" pitchFamily="34" charset="0"/>
              <a:ea typeface="AL-Battar"/>
              <a:cs typeface="AL-Battar"/>
            </a:endParaRPr>
          </a:p>
        </p:txBody>
      </p:sp>
      <p:sp>
        <p:nvSpPr>
          <p:cNvPr id="410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0000"/>
              </a:lnSpc>
              <a:spcBef>
                <a:spcPct val="20000"/>
              </a:spcBef>
              <a:buFont typeface="Arial" panose="020B0604020202020204" pitchFamily="34" charset="0"/>
              <a:buChar char="•"/>
            </a:pPr>
            <a:endParaRPr lang="ar-SA" sz="2500" dirty="0" smtClean="0">
              <a:solidFill>
                <a:srgbClr val="376092"/>
              </a:solidFill>
              <a:latin typeface="Calibri" panose="020F0502020204030204" pitchFamily="34" charset="0"/>
              <a:ea typeface="AL-Mohanad Bold"/>
              <a:cs typeface="AL-Mohanad Bold"/>
            </a:endParaRPr>
          </a:p>
        </p:txBody>
      </p:sp>
      <p:sp>
        <p:nvSpPr>
          <p:cNvPr id="4101" name="Rectangle 4"/>
          <p:cNvSpPr>
            <a:spLocks noChangeArrowheads="1"/>
          </p:cNvSpPr>
          <p:nvPr/>
        </p:nvSpPr>
        <p:spPr bwMode="auto">
          <a:xfrm>
            <a:off x="555812" y="2917030"/>
            <a:ext cx="883920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SA" sz="2400" dirty="0" smtClean="0">
                <a:solidFill>
                  <a:prstClr val="black"/>
                </a:solidFill>
              </a:rPr>
              <a:t>وتتراوح قيمة معامل الارتباط بين الواحد الصحيح الموجب و الواحد الصحيح السالب أي أن قيمة معامل تكون كالتالي:</a:t>
            </a:r>
          </a:p>
          <a:p>
            <a:pPr algn="just" eaLnBrk="1" hangingPunct="1"/>
            <a:endParaRPr lang="ar-SA" sz="2400" dirty="0" smtClean="0">
              <a:solidFill>
                <a:prstClr val="black"/>
              </a:solidFill>
            </a:endParaRPr>
          </a:p>
          <a:p>
            <a:pPr algn="just" eaLnBrk="1" hangingPunct="1"/>
            <a:endParaRPr lang="ar-SA" sz="2400" dirty="0" smtClean="0">
              <a:solidFill>
                <a:prstClr val="black"/>
              </a:solidFill>
            </a:endParaRPr>
          </a:p>
          <a:p>
            <a:pPr algn="just" eaLnBrk="1" hangingPunct="1"/>
            <a:endParaRPr lang="ar-SA" sz="2400" dirty="0" smtClean="0">
              <a:solidFill>
                <a:prstClr val="black"/>
              </a:solidFill>
            </a:endParaRPr>
          </a:p>
          <a:p>
            <a:pPr algn="ctr" eaLnBrk="1" hangingPunct="1"/>
            <a:r>
              <a:rPr lang="ar-SA" sz="3000" b="1" dirty="0" smtClean="0">
                <a:solidFill>
                  <a:srgbClr val="009900"/>
                </a:solidFill>
              </a:rPr>
              <a:t>والارتباط غالبا قيمته كسر أي اقل من الواحد الصحيح </a:t>
            </a:r>
          </a:p>
        </p:txBody>
      </p:sp>
      <p:sp>
        <p:nvSpPr>
          <p:cNvPr id="4102" name="Rectangle 2"/>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graphicFrame>
        <p:nvGraphicFramePr>
          <p:cNvPr id="4098" name="Object 1"/>
          <p:cNvGraphicFramePr>
            <a:graphicFrameLocks noChangeAspect="1"/>
          </p:cNvGraphicFramePr>
          <p:nvPr>
            <p:extLst>
              <p:ext uri="{D42A27DB-BD31-4B8C-83A1-F6EECF244321}">
                <p14:modId xmlns:p14="http://schemas.microsoft.com/office/powerpoint/2010/main" val="1716696133"/>
              </p:ext>
            </p:extLst>
          </p:nvPr>
        </p:nvGraphicFramePr>
        <p:xfrm>
          <a:off x="3581400" y="4071143"/>
          <a:ext cx="2209800" cy="700088"/>
        </p:xfrm>
        <a:graphic>
          <a:graphicData uri="http://schemas.openxmlformats.org/presentationml/2006/ole">
            <mc:AlternateContent xmlns:mc="http://schemas.openxmlformats.org/markup-compatibility/2006">
              <mc:Choice xmlns:v="urn:schemas-microsoft-com:vml" Requires="v">
                <p:oleObj spid="_x0000_s4118" name="Equation" r:id="rId3" imgW="800100" imgH="279400" progId="Equation.3">
                  <p:embed/>
                </p:oleObj>
              </mc:Choice>
              <mc:Fallback>
                <p:oleObj name="Equation" r:id="rId3" imgW="800100" imgH="279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4071143"/>
                        <a:ext cx="2209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3" name="Rectangle 4"/>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endParaRPr lang="ar-SA" dirty="0" smtClean="0">
              <a:solidFill>
                <a:prstClr val="black"/>
              </a:solidFill>
            </a:endParaRPr>
          </a:p>
        </p:txBody>
      </p:sp>
      <p:pic>
        <p:nvPicPr>
          <p:cNvPr id="2" name="Picture 1"/>
          <p:cNvPicPr>
            <a:picLocks noChangeAspect="1"/>
          </p:cNvPicPr>
          <p:nvPr/>
        </p:nvPicPr>
        <p:blipFill>
          <a:blip r:embed="rId5"/>
          <a:stretch>
            <a:fillRect/>
          </a:stretch>
        </p:blipFill>
        <p:spPr>
          <a:xfrm>
            <a:off x="1548818" y="1304925"/>
            <a:ext cx="7387802" cy="1066762"/>
          </a:xfrm>
          <a:prstGeom prst="rect">
            <a:avLst/>
          </a:prstGeom>
        </p:spPr>
      </p:pic>
      <p:sp>
        <p:nvSpPr>
          <p:cNvPr id="3" name="Rectangle 2"/>
          <p:cNvSpPr/>
          <p:nvPr/>
        </p:nvSpPr>
        <p:spPr>
          <a:xfrm>
            <a:off x="2247341" y="368776"/>
            <a:ext cx="7247497" cy="553998"/>
          </a:xfrm>
          <a:prstGeom prst="rect">
            <a:avLst/>
          </a:prstGeom>
        </p:spPr>
        <p:txBody>
          <a:bodyPr wrap="none">
            <a:spAutoFit/>
          </a:bodyPr>
          <a:lstStyle/>
          <a:p>
            <a:r>
              <a:rPr lang="ar-EG" sz="3000" dirty="0">
                <a:solidFill>
                  <a:srgbClr val="FF0000"/>
                </a:solidFill>
              </a:rPr>
              <a:t>وكذلك المعادلة الرياضية التالية والتي تعتبر اسهل وابسط: </a:t>
            </a:r>
          </a:p>
        </p:txBody>
      </p:sp>
    </p:spTree>
    <p:extLst>
      <p:ext uri="{BB962C8B-B14F-4D97-AF65-F5344CB8AC3E}">
        <p14:creationId xmlns:p14="http://schemas.microsoft.com/office/powerpoint/2010/main" val="1990481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ar-SA" sz="6400" dirty="0" smtClean="0">
              <a:solidFill>
                <a:srgbClr val="376092"/>
              </a:solidFill>
              <a:latin typeface="Calibri" panose="020F0502020204030204" pitchFamily="34" charset="0"/>
              <a:ea typeface="AL-Battar"/>
              <a:cs typeface="AL-Battar"/>
            </a:endParaRPr>
          </a:p>
        </p:txBody>
      </p:sp>
      <p:sp>
        <p:nvSpPr>
          <p:cNvPr id="28675"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20000"/>
              </a:spcBef>
              <a:buFont typeface="Arial" panose="020B0604020202020204" pitchFamily="34" charset="0"/>
              <a:buChar char="•"/>
            </a:pPr>
            <a:endParaRPr lang="ar-SA" sz="3000" dirty="0" smtClean="0">
              <a:solidFill>
                <a:srgbClr val="376092"/>
              </a:solidFill>
              <a:latin typeface="Calibri" panose="020F0502020204030204" pitchFamily="34" charset="0"/>
              <a:ea typeface="AL-Mohanad Bold"/>
              <a:cs typeface="AL-Mohanad Bold"/>
            </a:endParaRPr>
          </a:p>
        </p:txBody>
      </p:sp>
      <p:sp>
        <p:nvSpPr>
          <p:cNvPr id="28676" name="Rectangle 4"/>
          <p:cNvSpPr>
            <a:spLocks noChangeArrowheads="1"/>
          </p:cNvSpPr>
          <p:nvPr/>
        </p:nvSpPr>
        <p:spPr bwMode="auto">
          <a:xfrm>
            <a:off x="152400" y="549275"/>
            <a:ext cx="93726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ar-SA" sz="3000" dirty="0" smtClean="0">
                <a:solidFill>
                  <a:prstClr val="black"/>
                </a:solidFill>
              </a:rPr>
              <a:t>ولتحديد </a:t>
            </a:r>
            <a:r>
              <a:rPr lang="ar-SA" sz="3000" dirty="0" smtClean="0">
                <a:solidFill>
                  <a:srgbClr val="0070C0"/>
                </a:solidFill>
              </a:rPr>
              <a:t>نوع العلاقة </a:t>
            </a:r>
            <a:r>
              <a:rPr lang="ar-SA" sz="3000" dirty="0" smtClean="0">
                <a:solidFill>
                  <a:prstClr val="black"/>
                </a:solidFill>
              </a:rPr>
              <a:t>نعتمد على إشارة معامل الارتباط فإذا كانت الإشارة:</a:t>
            </a:r>
          </a:p>
          <a:p>
            <a:pPr eaLnBrk="1" hangingPunct="1">
              <a:buFont typeface="Arial" panose="020B0604020202020204" pitchFamily="34" charset="0"/>
              <a:buChar char="•"/>
            </a:pPr>
            <a:r>
              <a:rPr lang="ar-SA" sz="3000" dirty="0" smtClean="0">
                <a:solidFill>
                  <a:srgbClr val="FF0000"/>
                </a:solidFill>
              </a:rPr>
              <a:t>موجبة</a:t>
            </a:r>
            <a:r>
              <a:rPr lang="ar-SA" sz="3000" dirty="0" smtClean="0">
                <a:solidFill>
                  <a:prstClr val="black"/>
                </a:solidFill>
              </a:rPr>
              <a:t> فإن العلاقة تكون </a:t>
            </a:r>
            <a:r>
              <a:rPr lang="ar-SA" sz="3000" dirty="0" smtClean="0">
                <a:solidFill>
                  <a:srgbClr val="FF0000"/>
                </a:solidFill>
              </a:rPr>
              <a:t>طرديه</a:t>
            </a:r>
          </a:p>
          <a:p>
            <a:pPr eaLnBrk="1" hangingPunct="1">
              <a:buFont typeface="Arial" panose="020B0604020202020204" pitchFamily="34" charset="0"/>
              <a:buChar char="•"/>
            </a:pPr>
            <a:r>
              <a:rPr lang="ar-SA" sz="3000" dirty="0" smtClean="0">
                <a:solidFill>
                  <a:srgbClr val="FF0000"/>
                </a:solidFill>
              </a:rPr>
              <a:t>سالبة</a:t>
            </a:r>
            <a:r>
              <a:rPr lang="ar-SA" sz="3000" dirty="0" smtClean="0">
                <a:solidFill>
                  <a:prstClr val="black"/>
                </a:solidFill>
              </a:rPr>
              <a:t> فإن العلاقة تكون </a:t>
            </a:r>
            <a:r>
              <a:rPr lang="ar-SA" sz="3000" dirty="0" smtClean="0">
                <a:solidFill>
                  <a:srgbClr val="FF0000"/>
                </a:solidFill>
              </a:rPr>
              <a:t>عكسية</a:t>
            </a:r>
          </a:p>
          <a:p>
            <a:pPr algn="just" eaLnBrk="1" hangingPunct="1"/>
            <a:endParaRPr lang="ar-SA" sz="3000" dirty="0" smtClean="0">
              <a:solidFill>
                <a:prstClr val="black"/>
              </a:solidFill>
            </a:endParaRPr>
          </a:p>
          <a:p>
            <a:pPr algn="just" eaLnBrk="1" hangingPunct="1"/>
            <a:r>
              <a:rPr lang="ar-SA" sz="3000" dirty="0" smtClean="0">
                <a:solidFill>
                  <a:prstClr val="black"/>
                </a:solidFill>
              </a:rPr>
              <a:t>ولتحديد </a:t>
            </a:r>
            <a:r>
              <a:rPr lang="ar-SA" sz="3000" dirty="0" smtClean="0">
                <a:solidFill>
                  <a:srgbClr val="0070C0"/>
                </a:solidFill>
              </a:rPr>
              <a:t>قوة العلاقة </a:t>
            </a:r>
            <a:r>
              <a:rPr lang="ar-SA" sz="3000" dirty="0" smtClean="0">
                <a:solidFill>
                  <a:prstClr val="black"/>
                </a:solidFill>
              </a:rPr>
              <a:t>نعتمد على قيمة معامل الارتباط  فإذا كانت القيمة:</a:t>
            </a:r>
          </a:p>
          <a:p>
            <a:pPr algn="just" eaLnBrk="1" hangingPunct="1">
              <a:buFont typeface="Arial" panose="020B0604020202020204" pitchFamily="34" charset="0"/>
              <a:buChar char="•"/>
            </a:pPr>
            <a:r>
              <a:rPr lang="ar-SA" sz="3000" dirty="0" smtClean="0">
                <a:solidFill>
                  <a:prstClr val="black"/>
                </a:solidFill>
              </a:rPr>
              <a:t>أكبر صفر إلى أقل من  </a:t>
            </a:r>
            <a:r>
              <a:rPr lang="en-US" sz="3000" dirty="0" smtClean="0">
                <a:solidFill>
                  <a:prstClr val="black"/>
                </a:solidFill>
              </a:rPr>
              <a:t>0.3</a:t>
            </a:r>
            <a:r>
              <a:rPr lang="ar-SA" sz="3000" dirty="0" smtClean="0">
                <a:solidFill>
                  <a:prstClr val="black"/>
                </a:solidFill>
              </a:rPr>
              <a:t>  فتكون </a:t>
            </a:r>
            <a:r>
              <a:rPr lang="ar-SA" sz="3000" dirty="0" smtClean="0">
                <a:solidFill>
                  <a:srgbClr val="FF0000"/>
                </a:solidFill>
              </a:rPr>
              <a:t>علاقة ضعيفة</a:t>
            </a:r>
          </a:p>
          <a:p>
            <a:pPr algn="just" eaLnBrk="1" hangingPunct="1">
              <a:buFont typeface="Arial" panose="020B0604020202020204" pitchFamily="34" charset="0"/>
              <a:buChar char="•"/>
            </a:pPr>
            <a:r>
              <a:rPr lang="ar-SA" sz="3000" dirty="0" smtClean="0">
                <a:solidFill>
                  <a:prstClr val="black"/>
                </a:solidFill>
              </a:rPr>
              <a:t>من  </a:t>
            </a:r>
            <a:r>
              <a:rPr lang="en-US" sz="3000" dirty="0" smtClean="0">
                <a:solidFill>
                  <a:prstClr val="black"/>
                </a:solidFill>
              </a:rPr>
              <a:t>0.3</a:t>
            </a:r>
            <a:r>
              <a:rPr lang="ar-SA" sz="3000" dirty="0" smtClean="0">
                <a:solidFill>
                  <a:prstClr val="black"/>
                </a:solidFill>
              </a:rPr>
              <a:t> إلى أقل من  </a:t>
            </a:r>
            <a:r>
              <a:rPr lang="en-US" sz="3000" dirty="0" smtClean="0">
                <a:solidFill>
                  <a:prstClr val="black"/>
                </a:solidFill>
              </a:rPr>
              <a:t>0.7  </a:t>
            </a:r>
            <a:r>
              <a:rPr lang="ar-SA" sz="3000" dirty="0" smtClean="0">
                <a:solidFill>
                  <a:prstClr val="black"/>
                </a:solidFill>
              </a:rPr>
              <a:t>   تكون </a:t>
            </a:r>
            <a:r>
              <a:rPr lang="ar-SA" sz="3000" dirty="0" smtClean="0">
                <a:solidFill>
                  <a:srgbClr val="FF0000"/>
                </a:solidFill>
              </a:rPr>
              <a:t>علاقة متوسطة</a:t>
            </a:r>
          </a:p>
          <a:p>
            <a:pPr algn="just" eaLnBrk="1" hangingPunct="1">
              <a:buFont typeface="Arial" panose="020B0604020202020204" pitchFamily="34" charset="0"/>
              <a:buChar char="•"/>
            </a:pPr>
            <a:r>
              <a:rPr lang="ar-SA" sz="3000" dirty="0" smtClean="0">
                <a:solidFill>
                  <a:prstClr val="black"/>
                </a:solidFill>
              </a:rPr>
              <a:t>من  </a:t>
            </a:r>
            <a:r>
              <a:rPr lang="en-US" sz="3000" dirty="0" smtClean="0">
                <a:solidFill>
                  <a:prstClr val="black"/>
                </a:solidFill>
              </a:rPr>
              <a:t>0.7</a:t>
            </a:r>
            <a:r>
              <a:rPr lang="ar-SA" sz="3000" dirty="0" smtClean="0">
                <a:solidFill>
                  <a:prstClr val="black"/>
                </a:solidFill>
              </a:rPr>
              <a:t> إلى الواحد الصحيح   تكون </a:t>
            </a:r>
            <a:r>
              <a:rPr lang="ar-SA" sz="3000" dirty="0" smtClean="0">
                <a:solidFill>
                  <a:srgbClr val="FF0000"/>
                </a:solidFill>
              </a:rPr>
              <a:t>علاقة قويه</a:t>
            </a:r>
          </a:p>
          <a:p>
            <a:pPr algn="just" eaLnBrk="1" hangingPunct="1">
              <a:buFont typeface="Arial" panose="020B0604020202020204" pitchFamily="34" charset="0"/>
              <a:buChar char="•"/>
            </a:pPr>
            <a:r>
              <a:rPr lang="ar-SA" sz="3000" dirty="0" smtClean="0">
                <a:solidFill>
                  <a:prstClr val="black"/>
                </a:solidFill>
              </a:rPr>
              <a:t>إما إذا كانت قيمة معامل الارتباط تساوى صفر </a:t>
            </a:r>
            <a:r>
              <a:rPr lang="ar-SA" sz="3000" dirty="0" smtClean="0">
                <a:solidFill>
                  <a:srgbClr val="FF0000"/>
                </a:solidFill>
              </a:rPr>
              <a:t>فلا توجد علاقة خطيه</a:t>
            </a:r>
            <a:r>
              <a:rPr lang="en-US" sz="3000" dirty="0" smtClean="0">
                <a:solidFill>
                  <a:srgbClr val="FF0000"/>
                </a:solidFill>
              </a:rPr>
              <a:t> </a:t>
            </a:r>
            <a:r>
              <a:rPr lang="ar-SA" sz="3000" dirty="0" smtClean="0">
                <a:solidFill>
                  <a:prstClr val="black"/>
                </a:solidFill>
              </a:rPr>
              <a:t>أو ارتباط بينهما أي يكون المتغيرين مستقلين عن بعضهما البعض </a:t>
            </a:r>
          </a:p>
        </p:txBody>
      </p:sp>
    </p:spTree>
    <p:extLst>
      <p:ext uri="{BB962C8B-B14F-4D97-AF65-F5344CB8AC3E}">
        <p14:creationId xmlns:p14="http://schemas.microsoft.com/office/powerpoint/2010/main" val="45081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ar-SA" sz="6400" dirty="0" smtClean="0">
              <a:solidFill>
                <a:srgbClr val="376092"/>
              </a:solidFill>
              <a:latin typeface="Calibri" panose="020F0502020204030204" pitchFamily="34" charset="0"/>
              <a:ea typeface="AL-Battar"/>
              <a:cs typeface="AL-Battar"/>
            </a:endParaRPr>
          </a:p>
        </p:txBody>
      </p:sp>
      <p:sp>
        <p:nvSpPr>
          <p:cNvPr id="5124" name="Content Placeholder 2"/>
          <p:cNvSpPr>
            <a:spLocks/>
          </p:cNvSpPr>
          <p:nvPr/>
        </p:nvSpPr>
        <p:spPr bwMode="auto">
          <a:xfrm>
            <a:off x="381000" y="14478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20000"/>
              </a:spcBef>
              <a:buFont typeface="Arial" panose="020B0604020202020204" pitchFamily="34" charset="0"/>
              <a:buChar char="•"/>
            </a:pPr>
            <a:endParaRPr lang="ar-SA" sz="2800" dirty="0" smtClean="0">
              <a:solidFill>
                <a:srgbClr val="376092"/>
              </a:solidFill>
              <a:latin typeface="Calibri" panose="020F0502020204030204" pitchFamily="34" charset="0"/>
              <a:ea typeface="AL-Mohanad Bold"/>
              <a:cs typeface="AL-Mohanad Bold"/>
            </a:endParaRPr>
          </a:p>
        </p:txBody>
      </p:sp>
      <p:graphicFrame>
        <p:nvGraphicFramePr>
          <p:cNvPr id="5" name="Table 4"/>
          <p:cNvGraphicFramePr>
            <a:graphicFrameLocks noGrp="1"/>
          </p:cNvGraphicFramePr>
          <p:nvPr>
            <p:extLst>
              <p:ext uri="{D42A27DB-BD31-4B8C-83A1-F6EECF244321}">
                <p14:modId xmlns:p14="http://schemas.microsoft.com/office/powerpoint/2010/main" val="1823794316"/>
              </p:ext>
            </p:extLst>
          </p:nvPr>
        </p:nvGraphicFramePr>
        <p:xfrm>
          <a:off x="1219200" y="1401856"/>
          <a:ext cx="8001000" cy="4267200"/>
        </p:xfrm>
        <a:graphic>
          <a:graphicData uri="http://schemas.openxmlformats.org/drawingml/2006/table">
            <a:tbl>
              <a:tblPr rtl="1"/>
              <a:tblGrid>
                <a:gridCol w="3970203"/>
                <a:gridCol w="4030797"/>
              </a:tblGrid>
              <a:tr h="594632">
                <a:tc>
                  <a:txBody>
                    <a:bodyPr/>
                    <a:lstStyle/>
                    <a:p>
                      <a:pPr algn="ctr" rtl="1">
                        <a:spcAft>
                          <a:spcPts val="0"/>
                        </a:spcAft>
                      </a:pPr>
                      <a:r>
                        <a:rPr lang="ar-SA" sz="4000" b="1" dirty="0">
                          <a:solidFill>
                            <a:srgbClr val="FF0000"/>
                          </a:solidFill>
                          <a:latin typeface="Times New Roman"/>
                          <a:ea typeface="Times New Roman"/>
                          <a:cs typeface="Traditional Arabic"/>
                        </a:rPr>
                        <a:t>قيمة </a:t>
                      </a:r>
                      <a:endParaRPr lang="en-US" sz="4000" b="1" dirty="0">
                        <a:solidFill>
                          <a:srgbClr val="FF0000"/>
                        </a:solidFill>
                        <a:latin typeface="Times New Roman"/>
                        <a:ea typeface="Times New Roman"/>
                        <a:cs typeface="Traditional Arabic"/>
                      </a:endParaRPr>
                    </a:p>
                  </a:txBody>
                  <a:tcPr marL="68580" marR="68580" marT="0" marB="0">
                    <a:lnL>
                      <a:noFill/>
                    </a:lnL>
                    <a:lnR>
                      <a:noFill/>
                    </a:lnR>
                    <a:lnT>
                      <a:noFill/>
                    </a:lnT>
                    <a:lnB>
                      <a:noFill/>
                    </a:lnB>
                  </a:tcPr>
                </a:tc>
                <a:tc>
                  <a:txBody>
                    <a:bodyPr/>
                    <a:lstStyle/>
                    <a:p>
                      <a:pPr algn="ctr" rtl="1">
                        <a:spcAft>
                          <a:spcPts val="0"/>
                        </a:spcAft>
                      </a:pPr>
                      <a:r>
                        <a:rPr lang="ar-SA" sz="4000" b="1" dirty="0" smtClean="0">
                          <a:solidFill>
                            <a:srgbClr val="FF0000"/>
                          </a:solidFill>
                          <a:latin typeface="Times New Roman"/>
                          <a:ea typeface="Times New Roman"/>
                          <a:cs typeface="Traditional Arabic"/>
                        </a:rPr>
                        <a:t>تفسير معامل الارتباط</a:t>
                      </a:r>
                      <a:endParaRPr lang="en-US" sz="4000" b="1" dirty="0">
                        <a:solidFill>
                          <a:srgbClr val="FF0000"/>
                        </a:solidFill>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0.91</a:t>
                      </a:r>
                    </a:p>
                  </a:txBody>
                  <a:tcPr marL="68580" marR="68580" marT="0" marB="0">
                    <a:lnL>
                      <a:noFill/>
                    </a:lnL>
                    <a:lnR>
                      <a:noFill/>
                    </a:lnR>
                    <a:lnT>
                      <a:noFill/>
                    </a:lnT>
                    <a:lnB>
                      <a:noFill/>
                    </a:lnB>
                  </a:tcPr>
                </a:tc>
                <a:tc>
                  <a:txBody>
                    <a:bodyPr/>
                    <a:lstStyle/>
                    <a:p>
                      <a:pPr algn="ctr" rtl="1">
                        <a:spcAft>
                          <a:spcPts val="0"/>
                        </a:spcAft>
                      </a:pPr>
                      <a:r>
                        <a:rPr lang="ar-SA" sz="4000" dirty="0" smtClean="0">
                          <a:latin typeface="Times New Roman"/>
                          <a:ea typeface="Times New Roman"/>
                          <a:cs typeface="Traditional Arabic"/>
                        </a:rPr>
                        <a:t>ارتباط طردي </a:t>
                      </a:r>
                      <a:r>
                        <a:rPr lang="ar-SA" sz="4000" dirty="0">
                          <a:latin typeface="Times New Roman"/>
                          <a:ea typeface="Times New Roman"/>
                          <a:cs typeface="Traditional Arabic"/>
                        </a:rPr>
                        <a:t>قوى </a:t>
                      </a:r>
                      <a:r>
                        <a:rPr lang="ar-SA" sz="4000" dirty="0" smtClean="0">
                          <a:latin typeface="Times New Roman"/>
                          <a:ea typeface="Times New Roman"/>
                          <a:cs typeface="Traditional Arabic"/>
                        </a:rPr>
                        <a:t>جدا</a:t>
                      </a:r>
                      <a:endParaRPr lang="en-US" sz="4000" dirty="0">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-0.87</a:t>
                      </a:r>
                    </a:p>
                  </a:txBody>
                  <a:tcPr marL="68580" marR="68580" marT="0" marB="0">
                    <a:lnL>
                      <a:noFill/>
                    </a:lnL>
                    <a:lnR>
                      <a:noFill/>
                    </a:lnR>
                    <a:lnT>
                      <a:noFill/>
                    </a:lnT>
                    <a:lnB>
                      <a:noFill/>
                    </a:lnB>
                  </a:tcPr>
                </a:tc>
                <a:tc>
                  <a:txBody>
                    <a:bodyPr/>
                    <a:lstStyle/>
                    <a:p>
                      <a:pPr algn="ctr" rtl="1">
                        <a:spcAft>
                          <a:spcPts val="0"/>
                        </a:spcAft>
                      </a:pPr>
                      <a:r>
                        <a:rPr lang="ar-SA" sz="4000" dirty="0" smtClean="0">
                          <a:solidFill>
                            <a:srgbClr val="009900"/>
                          </a:solidFill>
                          <a:latin typeface="Times New Roman"/>
                          <a:ea typeface="Times New Roman"/>
                          <a:cs typeface="Traditional Arabic"/>
                        </a:rPr>
                        <a:t>ارتباط عكسي </a:t>
                      </a:r>
                      <a:r>
                        <a:rPr lang="ar-SA" sz="4000" dirty="0">
                          <a:solidFill>
                            <a:srgbClr val="009900"/>
                          </a:solidFill>
                          <a:latin typeface="Times New Roman"/>
                          <a:ea typeface="Times New Roman"/>
                          <a:cs typeface="Traditional Arabic"/>
                        </a:rPr>
                        <a:t>قوى</a:t>
                      </a:r>
                      <a:endParaRPr lang="en-US" sz="4000" dirty="0">
                        <a:solidFill>
                          <a:srgbClr val="009900"/>
                        </a:solidFill>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-0.21</a:t>
                      </a:r>
                    </a:p>
                  </a:txBody>
                  <a:tcPr marL="68580" marR="68580" marT="0" marB="0">
                    <a:lnL>
                      <a:noFill/>
                    </a:lnL>
                    <a:lnR>
                      <a:noFill/>
                    </a:lnR>
                    <a:lnT>
                      <a:noFill/>
                    </a:lnT>
                    <a:lnB>
                      <a:noFill/>
                    </a:lnB>
                  </a:tcPr>
                </a:tc>
                <a:tc>
                  <a:txBody>
                    <a:bodyPr/>
                    <a:lstStyle/>
                    <a:p>
                      <a:pPr algn="ctr" rtl="1">
                        <a:spcAft>
                          <a:spcPts val="0"/>
                        </a:spcAft>
                      </a:pPr>
                      <a:r>
                        <a:rPr lang="ar-SA" sz="4000" dirty="0" smtClean="0">
                          <a:latin typeface="Times New Roman"/>
                          <a:ea typeface="Times New Roman"/>
                          <a:cs typeface="Traditional Arabic"/>
                        </a:rPr>
                        <a:t>ارتباط عكسي </a:t>
                      </a:r>
                      <a:r>
                        <a:rPr lang="ar-SA" sz="4000" dirty="0">
                          <a:latin typeface="Times New Roman"/>
                          <a:ea typeface="Times New Roman"/>
                          <a:cs typeface="Traditional Arabic"/>
                        </a:rPr>
                        <a:t>ضعيف</a:t>
                      </a:r>
                      <a:endParaRPr lang="en-US" sz="4000" dirty="0">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0.43</a:t>
                      </a:r>
                    </a:p>
                  </a:txBody>
                  <a:tcPr marL="68580" marR="68580" marT="0" marB="0">
                    <a:lnL>
                      <a:noFill/>
                    </a:lnL>
                    <a:lnR>
                      <a:noFill/>
                    </a:lnR>
                    <a:lnT>
                      <a:noFill/>
                    </a:lnT>
                    <a:lnB>
                      <a:noFill/>
                    </a:lnB>
                  </a:tcPr>
                </a:tc>
                <a:tc>
                  <a:txBody>
                    <a:bodyPr/>
                    <a:lstStyle/>
                    <a:p>
                      <a:pPr algn="ctr" rtl="1">
                        <a:spcAft>
                          <a:spcPts val="0"/>
                        </a:spcAft>
                      </a:pPr>
                      <a:r>
                        <a:rPr lang="ar-SA" sz="4000" dirty="0" smtClean="0">
                          <a:latin typeface="Times New Roman"/>
                          <a:ea typeface="Times New Roman"/>
                          <a:cs typeface="Traditional Arabic"/>
                        </a:rPr>
                        <a:t>ارتباط طردي </a:t>
                      </a:r>
                      <a:r>
                        <a:rPr lang="ar-SA" sz="4000" dirty="0">
                          <a:latin typeface="Times New Roman"/>
                          <a:ea typeface="Times New Roman"/>
                          <a:cs typeface="Traditional Arabic"/>
                        </a:rPr>
                        <a:t>متوسط</a:t>
                      </a:r>
                      <a:endParaRPr lang="en-US" sz="4000" dirty="0">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1</a:t>
                      </a:r>
                    </a:p>
                  </a:txBody>
                  <a:tcPr marL="68580" marR="68580" marT="0" marB="0">
                    <a:lnL>
                      <a:noFill/>
                    </a:lnL>
                    <a:lnR>
                      <a:noFill/>
                    </a:lnR>
                    <a:lnT>
                      <a:noFill/>
                    </a:lnT>
                    <a:lnB>
                      <a:noFill/>
                    </a:lnB>
                  </a:tcPr>
                </a:tc>
                <a:tc>
                  <a:txBody>
                    <a:bodyPr/>
                    <a:lstStyle/>
                    <a:p>
                      <a:pPr algn="ctr" rtl="1">
                        <a:spcAft>
                          <a:spcPts val="0"/>
                        </a:spcAft>
                      </a:pPr>
                      <a:r>
                        <a:rPr lang="ar-SA" sz="4000" dirty="0" smtClean="0">
                          <a:latin typeface="Times New Roman"/>
                          <a:ea typeface="Times New Roman"/>
                          <a:cs typeface="Traditional Arabic"/>
                        </a:rPr>
                        <a:t>ارتباط طردي </a:t>
                      </a:r>
                      <a:r>
                        <a:rPr lang="ar-SA" sz="4000" dirty="0">
                          <a:latin typeface="Times New Roman"/>
                          <a:ea typeface="Times New Roman"/>
                          <a:cs typeface="Traditional Arabic"/>
                        </a:rPr>
                        <a:t>تام</a:t>
                      </a:r>
                      <a:endParaRPr lang="en-US" sz="4000" dirty="0">
                        <a:latin typeface="Times New Roman"/>
                        <a:ea typeface="Times New Roman"/>
                        <a:cs typeface="Traditional Arabic"/>
                      </a:endParaRPr>
                    </a:p>
                  </a:txBody>
                  <a:tcPr marL="68580" marR="68580" marT="0" marB="0">
                    <a:lnL>
                      <a:noFill/>
                    </a:lnL>
                    <a:lnR>
                      <a:noFill/>
                    </a:lnR>
                    <a:lnT>
                      <a:noFill/>
                    </a:lnT>
                    <a:lnB>
                      <a:noFill/>
                    </a:lnB>
                  </a:tcPr>
                </a:tc>
              </a:tr>
              <a:tr h="594632">
                <a:tc>
                  <a:txBody>
                    <a:bodyPr/>
                    <a:lstStyle/>
                    <a:p>
                      <a:pPr algn="ctr" rtl="1">
                        <a:spcAft>
                          <a:spcPts val="0"/>
                        </a:spcAft>
                      </a:pPr>
                      <a:r>
                        <a:rPr lang="en-US" sz="4000" dirty="0">
                          <a:latin typeface="Times New Roman"/>
                          <a:ea typeface="Times New Roman"/>
                          <a:cs typeface="Traditional Arabic"/>
                        </a:rPr>
                        <a:t>-0.51</a:t>
                      </a:r>
                    </a:p>
                  </a:txBody>
                  <a:tcPr marL="68580" marR="68580" marT="0" marB="0">
                    <a:lnL>
                      <a:noFill/>
                    </a:lnL>
                    <a:lnR>
                      <a:noFill/>
                    </a:lnR>
                    <a:lnT>
                      <a:noFill/>
                    </a:lnT>
                    <a:lnB>
                      <a:noFill/>
                    </a:lnB>
                  </a:tcPr>
                </a:tc>
                <a:tc>
                  <a:txBody>
                    <a:bodyPr/>
                    <a:lstStyle/>
                    <a:p>
                      <a:pPr algn="ctr" rtl="1">
                        <a:spcAft>
                          <a:spcPts val="0"/>
                        </a:spcAft>
                      </a:pPr>
                      <a:r>
                        <a:rPr lang="ar-SA" sz="4000" dirty="0" smtClean="0">
                          <a:solidFill>
                            <a:srgbClr val="009900"/>
                          </a:solidFill>
                          <a:latin typeface="Times New Roman"/>
                          <a:ea typeface="Times New Roman"/>
                          <a:cs typeface="Traditional Arabic"/>
                        </a:rPr>
                        <a:t>ارتباط عكسي </a:t>
                      </a:r>
                      <a:r>
                        <a:rPr lang="ar-SA" sz="4000" dirty="0">
                          <a:solidFill>
                            <a:srgbClr val="009900"/>
                          </a:solidFill>
                          <a:latin typeface="Times New Roman"/>
                          <a:ea typeface="Times New Roman"/>
                          <a:cs typeface="Traditional Arabic"/>
                        </a:rPr>
                        <a:t>متوسط</a:t>
                      </a:r>
                      <a:endParaRPr lang="en-US" sz="4000" dirty="0">
                        <a:solidFill>
                          <a:srgbClr val="009900"/>
                        </a:solidFill>
                        <a:latin typeface="Times New Roman"/>
                        <a:ea typeface="Times New Roman"/>
                        <a:cs typeface="Traditional Arabic"/>
                      </a:endParaRPr>
                    </a:p>
                  </a:txBody>
                  <a:tcPr marL="68580" marR="68580" marT="0" marB="0">
                    <a:lnL>
                      <a:noFill/>
                    </a:lnL>
                    <a:lnR>
                      <a:noFill/>
                    </a:lnR>
                    <a:lnT>
                      <a:noFill/>
                    </a:lnT>
                    <a:lnB>
                      <a:noFill/>
                    </a:lnB>
                  </a:tcPr>
                </a:tc>
              </a:tr>
            </a:tbl>
          </a:graphicData>
        </a:graphic>
      </p:graphicFrame>
      <p:sp>
        <p:nvSpPr>
          <p:cNvPr id="5140" name="Rectangle 2"/>
          <p:cNvSpPr>
            <a:spLocks noChangeArrowheads="1"/>
          </p:cNvSpPr>
          <p:nvPr/>
        </p:nvSpPr>
        <p:spPr bwMode="auto">
          <a:xfrm>
            <a:off x="0" y="0"/>
            <a:ext cx="990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ar-SA" dirty="0" smtClean="0">
              <a:solidFill>
                <a:prstClr val="black"/>
              </a:solidFill>
            </a:endParaRPr>
          </a:p>
        </p:txBody>
      </p:sp>
      <p:graphicFrame>
        <p:nvGraphicFramePr>
          <p:cNvPr id="5122" name="Object 2"/>
          <p:cNvGraphicFramePr>
            <a:graphicFrameLocks noChangeAspect="1"/>
          </p:cNvGraphicFramePr>
          <p:nvPr>
            <p:extLst>
              <p:ext uri="{D42A27DB-BD31-4B8C-83A1-F6EECF244321}">
                <p14:modId xmlns:p14="http://schemas.microsoft.com/office/powerpoint/2010/main" val="3463541414"/>
              </p:ext>
            </p:extLst>
          </p:nvPr>
        </p:nvGraphicFramePr>
        <p:xfrm>
          <a:off x="3962400" y="212674"/>
          <a:ext cx="609600" cy="744221"/>
        </p:xfrm>
        <a:graphic>
          <a:graphicData uri="http://schemas.openxmlformats.org/presentationml/2006/ole">
            <mc:AlternateContent xmlns:mc="http://schemas.openxmlformats.org/markup-compatibility/2006">
              <mc:Choice xmlns:v="urn:schemas-microsoft-com:vml" Requires="v">
                <p:oleObj spid="_x0000_s5142" name="Equation" r:id="rId3" imgW="203112" imgH="279279" progId="Equation.3">
                  <p:embed/>
                </p:oleObj>
              </mc:Choice>
              <mc:Fallback>
                <p:oleObj name="Equation" r:id="rId3" imgW="203112" imgH="27927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12674"/>
                        <a:ext cx="609600" cy="744221"/>
                      </a:xfrm>
                      <a:prstGeom prst="rect">
                        <a:avLst/>
                      </a:prstGeom>
                      <a:noFill/>
                      <a:ln>
                        <a:noFill/>
                      </a:ln>
                      <a:extLst/>
                    </p:spPr>
                  </p:pic>
                </p:oleObj>
              </mc:Fallback>
            </mc:AlternateContent>
          </a:graphicData>
        </a:graphic>
      </p:graphicFrame>
      <p:sp>
        <p:nvSpPr>
          <p:cNvPr id="5141" name="TextBox 7"/>
          <p:cNvSpPr txBox="1">
            <a:spLocks noChangeArrowheads="1"/>
          </p:cNvSpPr>
          <p:nvPr/>
        </p:nvSpPr>
        <p:spPr bwMode="auto">
          <a:xfrm>
            <a:off x="254381" y="288932"/>
            <a:ext cx="924483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r>
              <a:rPr lang="ar-SA" sz="3300" b="1" dirty="0" smtClean="0">
                <a:solidFill>
                  <a:srgbClr val="009900"/>
                </a:solidFill>
              </a:rPr>
              <a:t>فمثلا إذا كانت قيمة معامل الارتباط        كالتالي فإن تفسيره يكون:</a:t>
            </a:r>
          </a:p>
        </p:txBody>
      </p:sp>
    </p:spTree>
    <p:extLst>
      <p:ext uri="{BB962C8B-B14F-4D97-AF65-F5344CB8AC3E}">
        <p14:creationId xmlns:p14="http://schemas.microsoft.com/office/powerpoint/2010/main" val="21567408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ar-SA" sz="6400" dirty="0" smtClean="0">
                <a:solidFill>
                  <a:srgbClr val="376092"/>
                </a:solidFill>
                <a:latin typeface="Calibri" panose="020F0502020204030204" pitchFamily="34" charset="0"/>
                <a:ea typeface="AL-Battar"/>
                <a:cs typeface="AL-Battar"/>
              </a:rPr>
              <a:t/>
            </a:r>
            <a:br>
              <a:rPr lang="ar-SA" sz="6400" dirty="0" smtClean="0">
                <a:solidFill>
                  <a:srgbClr val="376092"/>
                </a:solidFill>
                <a:latin typeface="Calibri" panose="020F0502020204030204" pitchFamily="34" charset="0"/>
                <a:ea typeface="AL-Battar"/>
                <a:cs typeface="AL-Battar"/>
              </a:rPr>
            </a:br>
            <a:endParaRPr lang="ar-SA" sz="6400" dirty="0" smtClean="0">
              <a:solidFill>
                <a:srgbClr val="376092"/>
              </a:solidFill>
              <a:latin typeface="Calibri" panose="020F0502020204030204" pitchFamily="34" charset="0"/>
              <a:ea typeface="AL-Battar"/>
              <a:cs typeface="AL-Battar"/>
            </a:endParaRPr>
          </a:p>
        </p:txBody>
      </p:sp>
      <p:sp>
        <p:nvSpPr>
          <p:cNvPr id="29699" name="Rectangle 4"/>
          <p:cNvSpPr>
            <a:spLocks noChangeArrowheads="1"/>
          </p:cNvSpPr>
          <p:nvPr/>
        </p:nvSpPr>
        <p:spPr bwMode="auto">
          <a:xfrm>
            <a:off x="0" y="1395124"/>
            <a:ext cx="9677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SA" sz="2800" dirty="0" smtClean="0">
                <a:solidFill>
                  <a:prstClr val="black"/>
                </a:solidFill>
              </a:rPr>
              <a:t> فيما يلى بيان بالمنفق على الإعلان والمبيعات لأحد المنتجات فكانت بالمليون ريال كما يلى:</a:t>
            </a:r>
          </a:p>
          <a:p>
            <a:pPr algn="just" eaLnBrk="1" hangingPunct="1"/>
            <a:endParaRPr lang="ar-SA" sz="2800" dirty="0" smtClean="0">
              <a:solidFill>
                <a:prstClr val="black"/>
              </a:solidFill>
            </a:endParaRPr>
          </a:p>
          <a:p>
            <a:pPr algn="just" eaLnBrk="1" hangingPunct="1"/>
            <a:endParaRPr lang="ar-SA" sz="2800" dirty="0" smtClean="0">
              <a:solidFill>
                <a:prstClr val="black"/>
              </a:solidFill>
            </a:endParaRPr>
          </a:p>
          <a:p>
            <a:pPr algn="just" eaLnBrk="1" hangingPunct="1"/>
            <a:endParaRPr lang="ar-SA" sz="2800" dirty="0" smtClean="0">
              <a:solidFill>
                <a:prstClr val="black"/>
              </a:solidFill>
            </a:endParaRPr>
          </a:p>
          <a:p>
            <a:pPr algn="just" eaLnBrk="1" hangingPunct="1"/>
            <a:endParaRPr lang="ar-SA" sz="2800" dirty="0" smtClean="0">
              <a:solidFill>
                <a:prstClr val="black"/>
              </a:solidFill>
            </a:endParaRPr>
          </a:p>
          <a:p>
            <a:pPr algn="just" eaLnBrk="1" hangingPunct="1"/>
            <a:r>
              <a:rPr lang="ar-SA" sz="2800" dirty="0" smtClean="0">
                <a:solidFill>
                  <a:srgbClr val="FF0000"/>
                </a:solidFill>
              </a:rPr>
              <a:t>المطلـوب:</a:t>
            </a:r>
          </a:p>
          <a:p>
            <a:pPr algn="just" eaLnBrk="1" hangingPunct="1"/>
            <a:r>
              <a:rPr lang="ar-SA" sz="2800" dirty="0" smtClean="0">
                <a:solidFill>
                  <a:prstClr val="black"/>
                </a:solidFill>
              </a:rPr>
              <a:t>ارسم شكل الانتشار يوضح العلاقة بين المنفق على الإعلان و المبيعات ؟</a:t>
            </a:r>
          </a:p>
          <a:p>
            <a:pPr algn="just" eaLnBrk="1" hangingPunct="1"/>
            <a:r>
              <a:rPr lang="ar-SA" sz="2800" dirty="0" smtClean="0">
                <a:solidFill>
                  <a:srgbClr val="009900"/>
                </a:solidFill>
              </a:rPr>
              <a:t>احسب معامل الارتباط الخطى البسيط (بيرسون)، مع التعليق </a:t>
            </a:r>
          </a:p>
        </p:txBody>
      </p:sp>
      <p:sp>
        <p:nvSpPr>
          <p:cNvPr id="29700" name="TextBox 5"/>
          <p:cNvSpPr txBox="1">
            <a:spLocks noChangeArrowheads="1"/>
          </p:cNvSpPr>
          <p:nvPr/>
        </p:nvSpPr>
        <p:spPr bwMode="auto">
          <a:xfrm>
            <a:off x="7869509" y="636299"/>
            <a:ext cx="9781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eaLnBrk="1" hangingPunct="1"/>
            <a:r>
              <a:rPr lang="ar-SA" sz="3200" dirty="0" smtClean="0">
                <a:solidFill>
                  <a:srgbClr val="FF0000"/>
                </a:solidFill>
              </a:rPr>
              <a:t>مثال :</a:t>
            </a:r>
          </a:p>
        </p:txBody>
      </p:sp>
      <p:graphicFrame>
        <p:nvGraphicFramePr>
          <p:cNvPr id="7" name="Table 6"/>
          <p:cNvGraphicFramePr>
            <a:graphicFrameLocks noGrp="1"/>
          </p:cNvGraphicFramePr>
          <p:nvPr>
            <p:extLst>
              <p:ext uri="{D42A27DB-BD31-4B8C-83A1-F6EECF244321}">
                <p14:modId xmlns:p14="http://schemas.microsoft.com/office/powerpoint/2010/main" val="119376775"/>
              </p:ext>
            </p:extLst>
          </p:nvPr>
        </p:nvGraphicFramePr>
        <p:xfrm>
          <a:off x="647701" y="2514600"/>
          <a:ext cx="8381998" cy="1050925"/>
        </p:xfrm>
        <a:graphic>
          <a:graphicData uri="http://schemas.openxmlformats.org/drawingml/2006/table">
            <a:tbl>
              <a:tblPr rtl="1"/>
              <a:tblGrid>
                <a:gridCol w="1974389"/>
                <a:gridCol w="501342"/>
                <a:gridCol w="501342"/>
                <a:gridCol w="501342"/>
                <a:gridCol w="501342"/>
                <a:gridCol w="501342"/>
                <a:gridCol w="501342"/>
                <a:gridCol w="565184"/>
                <a:gridCol w="542653"/>
                <a:gridCol w="542653"/>
                <a:gridCol w="618698"/>
                <a:gridCol w="542653"/>
                <a:gridCol w="587716"/>
              </a:tblGrid>
              <a:tr h="650296">
                <a:tc>
                  <a:txBody>
                    <a:bodyPr/>
                    <a:lstStyle/>
                    <a:p>
                      <a:pPr algn="ctr" rtl="1">
                        <a:spcAft>
                          <a:spcPts val="0"/>
                        </a:spcAft>
                      </a:pPr>
                      <a:r>
                        <a:rPr lang="ar-SA" sz="2100" b="1" dirty="0">
                          <a:latin typeface="Times New Roman"/>
                          <a:ea typeface="Times New Roman"/>
                          <a:cs typeface="Traditional Arabic"/>
                        </a:rPr>
                        <a:t>المنفق على </a:t>
                      </a:r>
                      <a:r>
                        <a:rPr lang="ar-SA" sz="2100" b="1" dirty="0" smtClean="0">
                          <a:latin typeface="Times New Roman"/>
                          <a:ea typeface="Times New Roman"/>
                          <a:cs typeface="Traditional Arabic"/>
                        </a:rPr>
                        <a:t>الإعلان</a:t>
                      </a:r>
                      <a:endParaRPr lang="en-US" sz="2100" b="1" dirty="0">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en-US" sz="2100" dirty="0">
                          <a:latin typeface="Times New Roman"/>
                          <a:ea typeface="Times New Roman"/>
                          <a:cs typeface="Traditional Arabic"/>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0629">
                <a:tc>
                  <a:txBody>
                    <a:bodyPr/>
                    <a:lstStyle/>
                    <a:p>
                      <a:pPr algn="ctr" rtl="1">
                        <a:spcAft>
                          <a:spcPts val="0"/>
                        </a:spcAft>
                      </a:pPr>
                      <a:r>
                        <a:rPr lang="ar-SA" sz="2100" b="1" dirty="0">
                          <a:latin typeface="Times New Roman"/>
                          <a:ea typeface="Times New Roman"/>
                          <a:cs typeface="Traditional Arabic"/>
                        </a:rPr>
                        <a:t>المبيعات</a:t>
                      </a:r>
                      <a:endParaRPr lang="en-US" sz="2100" b="1" dirty="0">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spcAft>
                          <a:spcPts val="0"/>
                        </a:spcAft>
                      </a:pPr>
                      <a:r>
                        <a:rPr lang="en-US" sz="2100" dirty="0">
                          <a:latin typeface="Times New Roman"/>
                          <a:ea typeface="Times New Roman"/>
                          <a:cs typeface="Traditional Arabic"/>
                        </a:rPr>
                        <a:t>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2100" dirty="0">
                          <a:latin typeface="Times New Roman"/>
                          <a:ea typeface="Times New Roman"/>
                          <a:cs typeface="Traditional Arabic"/>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69575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8" name="Rectangle 4"/>
          <p:cNvSpPr>
            <a:spLocks noChangeArrowheads="1"/>
          </p:cNvSpPr>
          <p:nvPr/>
        </p:nvSpPr>
        <p:spPr bwMode="auto">
          <a:xfrm>
            <a:off x="-53182" y="150155"/>
            <a:ext cx="9783763"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3100" b="1" i="0" u="none" strike="noStrike" kern="0" cap="none" spc="0" normalizeH="0" baseline="0" noProof="0" dirty="0" smtClean="0">
                <a:ln>
                  <a:noFill/>
                </a:ln>
                <a:solidFill>
                  <a:srgbClr val="009900"/>
                </a:solidFill>
                <a:effectLst/>
                <a:uLnTx/>
                <a:uFillTx/>
              </a:rPr>
              <a:t>ومن أهم خصائص معامل الارتباط الخطى البسيط لبيرسون:</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3100" b="0" i="0" u="none" strike="noStrike" kern="0" cap="none" spc="0" normalizeH="0" baseline="0" noProof="0" dirty="0" smtClean="0">
                <a:ln>
                  <a:noFill/>
                </a:ln>
                <a:solidFill>
                  <a:prstClr val="black"/>
                </a:solidFill>
                <a:effectLst/>
                <a:uLnTx/>
                <a:uFillTx/>
              </a:rPr>
              <a:t>أنه لا يعتمد على قيم المتغيران نفسها عند حساب قيمته وإنما يعتمد على مقدار التباعد بين هذه القيم بعضها البعض.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3100" b="0" i="0" u="none" strike="noStrike" kern="0" cap="none" spc="0" normalizeH="0" baseline="0" noProof="0" dirty="0" smtClean="0">
                <a:ln>
                  <a:noFill/>
                </a:ln>
                <a:solidFill>
                  <a:prstClr val="black"/>
                </a:solidFill>
                <a:effectLst/>
                <a:uLnTx/>
                <a:uFillTx/>
              </a:rPr>
              <a:t>لذلك لا يتأثر معامل الارتباط الخطى البسيط بأي عمليات جبرية يتم إجراءها على بيانات أي من المتغيرين أو أحدهما من جمع أو طرح أو ضرب أو قسمة.</a:t>
            </a:r>
          </a:p>
          <a:p>
            <a:pPr marL="0" marR="0" lvl="0" indent="0" algn="just" defTabSz="914400" eaLnBrk="1" fontAlgn="auto" latinLnBrk="0" hangingPunct="1">
              <a:lnSpc>
                <a:spcPct val="100000"/>
              </a:lnSpc>
              <a:spcBef>
                <a:spcPts val="0"/>
              </a:spcBef>
              <a:spcAft>
                <a:spcPts val="0"/>
              </a:spcAft>
              <a:buClrTx/>
              <a:buSzTx/>
              <a:buFontTx/>
              <a:buNone/>
              <a:tabLst/>
              <a:defRPr/>
            </a:pPr>
            <a:r>
              <a:rPr lang="ar-SA" sz="3100" b="1" kern="0" dirty="0">
                <a:solidFill>
                  <a:srgbClr val="C00000"/>
                </a:solidFill>
              </a:rPr>
              <a:t>مثال </a:t>
            </a:r>
            <a:r>
              <a:rPr lang="ar-SA" sz="3100" b="1" kern="0" dirty="0" smtClean="0">
                <a:solidFill>
                  <a:srgbClr val="C00000"/>
                </a:solidFill>
              </a:rPr>
              <a:t>آخر</a:t>
            </a:r>
            <a:r>
              <a:rPr lang="ar-SA" sz="3100" b="1" kern="0" dirty="0">
                <a:solidFill>
                  <a:srgbClr val="C00000"/>
                </a:solidFill>
              </a:rPr>
              <a:t>:</a:t>
            </a:r>
          </a:p>
          <a:p>
            <a:pPr marL="0" marR="0" lvl="0" indent="0" algn="just" defTabSz="914400" eaLnBrk="1" fontAlgn="auto" latinLnBrk="0" hangingPunct="1">
              <a:lnSpc>
                <a:spcPct val="100000"/>
              </a:lnSpc>
              <a:spcBef>
                <a:spcPts val="0"/>
              </a:spcBef>
              <a:spcAft>
                <a:spcPts val="0"/>
              </a:spcAft>
              <a:buClrTx/>
              <a:buSzTx/>
              <a:buFontTx/>
              <a:buNone/>
              <a:tabLst/>
              <a:defRPr/>
            </a:pPr>
            <a:r>
              <a:rPr lang="ar-SA" sz="3100" kern="0" dirty="0">
                <a:solidFill>
                  <a:prstClr val="black"/>
                </a:solidFill>
              </a:rPr>
              <a:t>في بيانات المثال السابق إذا اكتشفت إدارة الشركة </a:t>
            </a:r>
            <a:r>
              <a:rPr lang="ar-SA" sz="3100" kern="0" dirty="0" smtClean="0">
                <a:solidFill>
                  <a:prstClr val="black"/>
                </a:solidFill>
              </a:rPr>
              <a:t>أن </a:t>
            </a:r>
            <a:r>
              <a:rPr lang="ar-SA" sz="3100" kern="0" dirty="0">
                <a:solidFill>
                  <a:prstClr val="black"/>
                </a:solidFill>
              </a:rPr>
              <a:t>البيانات تم تجميعها وحسابها بطريقة خاطئة حيث يجب إضافة 5 مليون ريال </a:t>
            </a:r>
            <a:r>
              <a:rPr lang="ar-SA" sz="3100" kern="0" dirty="0" smtClean="0">
                <a:solidFill>
                  <a:prstClr val="black"/>
                </a:solidFill>
              </a:rPr>
              <a:t>إلى </a:t>
            </a:r>
            <a:r>
              <a:rPr lang="ar-SA" sz="3100" kern="0" dirty="0">
                <a:solidFill>
                  <a:prstClr val="black"/>
                </a:solidFill>
              </a:rPr>
              <a:t>جميع  قيم المنفق على الإعلان. كما </a:t>
            </a:r>
            <a:r>
              <a:rPr lang="ar-SA" sz="3100" kern="0" dirty="0" smtClean="0">
                <a:solidFill>
                  <a:prstClr val="black"/>
                </a:solidFill>
              </a:rPr>
              <a:t>أن </a:t>
            </a:r>
            <a:r>
              <a:rPr lang="ar-SA" sz="3100" kern="0" dirty="0">
                <a:solidFill>
                  <a:prstClr val="black"/>
                </a:solidFill>
              </a:rPr>
              <a:t>المبيعات يجب مضاعفة قيمتها لجميع القيم.</a:t>
            </a:r>
          </a:p>
          <a:p>
            <a:pPr marL="0" marR="0" lvl="0" indent="0" algn="just" defTabSz="914400" eaLnBrk="1" fontAlgn="auto" latinLnBrk="0" hangingPunct="1">
              <a:lnSpc>
                <a:spcPct val="100000"/>
              </a:lnSpc>
              <a:spcBef>
                <a:spcPts val="0"/>
              </a:spcBef>
              <a:spcAft>
                <a:spcPts val="0"/>
              </a:spcAft>
              <a:buClrTx/>
              <a:buSzTx/>
              <a:buFontTx/>
              <a:buNone/>
              <a:tabLst/>
              <a:defRPr/>
            </a:pPr>
            <a:r>
              <a:rPr lang="ar-SA" sz="3100" kern="0" dirty="0">
                <a:solidFill>
                  <a:srgbClr val="009900"/>
                </a:solidFill>
              </a:rPr>
              <a:t>المطلوب:</a:t>
            </a:r>
          </a:p>
          <a:p>
            <a:pPr marL="0" marR="0" lvl="0" indent="0" algn="just" defTabSz="914400" eaLnBrk="1" fontAlgn="auto" latinLnBrk="0" hangingPunct="1">
              <a:lnSpc>
                <a:spcPct val="100000"/>
              </a:lnSpc>
              <a:spcBef>
                <a:spcPts val="0"/>
              </a:spcBef>
              <a:spcAft>
                <a:spcPts val="0"/>
              </a:spcAft>
              <a:buClrTx/>
              <a:buSzTx/>
              <a:buFontTx/>
              <a:buNone/>
              <a:tabLst/>
              <a:defRPr/>
            </a:pPr>
            <a:r>
              <a:rPr lang="ar-SA" sz="3100" kern="0" dirty="0">
                <a:solidFill>
                  <a:srgbClr val="C00000"/>
                </a:solidFill>
              </a:rPr>
              <a:t>أحسب معامل الارتباط في هذه الحالة بين المنفق على الإعلان والمبيعات.</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ar-SA" sz="3100"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4223440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4" name="Rectangle 2"/>
          <p:cNvSpPr>
            <a:spLocks noChangeArrowheads="1"/>
          </p:cNvSpPr>
          <p:nvPr/>
        </p:nvSpPr>
        <p:spPr bwMode="auto">
          <a:xfrm>
            <a:off x="2895600" y="381000"/>
            <a:ext cx="6327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2800" b="1" i="0" u="none" strike="noStrike" kern="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معامل التحديد </a:t>
            </a:r>
            <a:r>
              <a:rPr kumimoji="0" lang="en-US" sz="2800" b="1" i="0" u="none" strike="noStrike" kern="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Determination Coefficient </a:t>
            </a:r>
            <a:endParaRPr kumimoji="0" lang="ar-SA" sz="2800" b="1" i="0" u="none" strike="noStrike" kern="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endParaRPr>
          </a:p>
        </p:txBody>
      </p:sp>
      <p:sp>
        <p:nvSpPr>
          <p:cNvPr id="6" name="Rectangle 4"/>
          <p:cNvSpPr>
            <a:spLocks noChangeArrowheads="1"/>
          </p:cNvSpPr>
          <p:nvPr/>
        </p:nvSpPr>
        <p:spPr bwMode="auto">
          <a:xfrm>
            <a:off x="0" y="1371600"/>
            <a:ext cx="95631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وهو مربع معامل الارتباط لذلك يرمز له بالرمز </a:t>
            </a:r>
            <a:r>
              <a:rPr kumimoji="0" lang="en-US"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R^2 </a:t>
            </a: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أو </a:t>
            </a:r>
            <a:r>
              <a:rPr kumimoji="0" lang="en-US"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R-Square </a:t>
            </a: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و هو يشير إلى نسبة تفسير المتغير  أو المتغيرات المستقلة للتغير في المتغير التابع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فمثلا: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نجد أن المنفق على الإعلان يفسر نسبة ( </a:t>
            </a:r>
            <a:r>
              <a:rPr kumimoji="0" lang="en-US"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0.8756^2</a:t>
            </a: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 أي </a:t>
            </a:r>
            <a:r>
              <a:rPr kumimoji="0" lang="en-US"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76.675</a:t>
            </a: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 من التغير في قيمة المبيعات بينما </a:t>
            </a:r>
            <a:r>
              <a:rPr kumimoji="0" lang="en-US"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23.32</a:t>
            </a:r>
            <a:r>
              <a:rPr kumimoji="0" lang="ar-SA" sz="2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 من التغير في المبيعات ترجع إلى عوامل أخرى منها الخطاء العشوائي .</a:t>
            </a:r>
          </a:p>
        </p:txBody>
      </p:sp>
    </p:spTree>
    <p:extLst>
      <p:ext uri="{BB962C8B-B14F-4D97-AF65-F5344CB8AC3E}">
        <p14:creationId xmlns:p14="http://schemas.microsoft.com/office/powerpoint/2010/main" val="708244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3553909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3808</TotalTime>
  <Words>1191</Words>
  <Application>Microsoft Office PowerPoint</Application>
  <PresentationFormat>A4 Paper (210x297 mm)</PresentationFormat>
  <Paragraphs>198</Paragraphs>
  <Slides>20</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3" baseType="lpstr">
      <vt:lpstr>ae_AlMateen</vt:lpstr>
      <vt:lpstr>AL-Battar</vt:lpstr>
      <vt:lpstr>AL-Mohanad Bold</vt:lpstr>
      <vt:lpstr>Arial</vt:lpstr>
      <vt:lpstr>Arial Narrow</vt:lpstr>
      <vt:lpstr>Calibri</vt:lpstr>
      <vt:lpstr>Cambria Math</vt:lpstr>
      <vt:lpstr>Diwani Bent</vt:lpstr>
      <vt:lpstr>Hacen Sahafa</vt:lpstr>
      <vt:lpstr>Times New Roman</vt:lpstr>
      <vt:lpstr>Traditional Arabic</vt:lpstr>
      <vt:lpstr>Office Theme</vt:lpstr>
      <vt:lpstr>Equation</vt:lpstr>
      <vt:lpstr>PowerPoint Presentation</vt:lpstr>
      <vt:lpstr>المحاضرة الحادية عشرة  تحليل الارتباط Correlation Analysis</vt:lpstr>
      <vt:lpstr>تحليل الارتباط ............................................................................................................................Correlation Analysis</vt:lpstr>
      <vt:lpstr>PowerPoint Presentation</vt:lpstr>
      <vt:lpstr>تحليل الارتباط ............................................................................................................................Correlation Analysis</vt:lpstr>
      <vt:lpstr>PowerPoint Presentation</vt:lpstr>
      <vt:lpstr>PowerPoint Presentation</vt:lpstr>
      <vt:lpstr>PowerPoint Presentation</vt:lpstr>
      <vt:lpstr>PowerPoint Presentation</vt:lpstr>
      <vt:lpstr>PowerPoint Presentation</vt:lpstr>
      <vt:lpstr>PowerPoint Presentation</vt:lpstr>
      <vt:lpstr>تحليل الارتباط ............................................................................................................................Correlation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428</cp:revision>
  <dcterms:created xsi:type="dcterms:W3CDTF">2009-10-14T19:14:34Z</dcterms:created>
  <dcterms:modified xsi:type="dcterms:W3CDTF">2013-10-23T08:02:40Z</dcterms:modified>
</cp:coreProperties>
</file>