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300" r:id="rId2"/>
    <p:sldId id="419" r:id="rId3"/>
    <p:sldId id="516" r:id="rId4"/>
    <p:sldId id="500" r:id="rId5"/>
    <p:sldId id="501" r:id="rId6"/>
    <p:sldId id="517" r:id="rId7"/>
    <p:sldId id="504" r:id="rId8"/>
    <p:sldId id="505" r:id="rId9"/>
    <p:sldId id="506" r:id="rId10"/>
    <p:sldId id="508" r:id="rId11"/>
    <p:sldId id="509" r:id="rId12"/>
    <p:sldId id="511" r:id="rId13"/>
    <p:sldId id="518" r:id="rId14"/>
    <p:sldId id="519" r:id="rId15"/>
    <p:sldId id="520" r:id="rId16"/>
    <p:sldId id="521" r:id="rId17"/>
    <p:sldId id="524" r:id="rId18"/>
    <p:sldId id="529" r:id="rId19"/>
    <p:sldId id="528" r:id="rId20"/>
    <p:sldId id="527" r:id="rId21"/>
    <p:sldId id="526" r:id="rId22"/>
    <p:sldId id="451" r:id="rId2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FF0066"/>
    <a:srgbClr val="FF3300"/>
    <a:srgbClr val="709256"/>
    <a:srgbClr val="AD9968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62" autoAdjust="0"/>
    <p:restoredTop sz="94004" autoAdjust="0"/>
  </p:normalViewPr>
  <p:slideViewPr>
    <p:cSldViewPr>
      <p:cViewPr varScale="1">
        <p:scale>
          <a:sx n="96" d="100"/>
          <a:sy n="96" d="100"/>
        </p:scale>
        <p:origin x="72" y="22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4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10/23/2013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تخطيط مخص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رقم الشريحة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Rectangle 4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5"/>
          <p:cNvSpPr/>
          <p:nvPr userDrawn="1"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Subtitle 2"/>
          <p:cNvSpPr txBox="1">
            <a:spLocks/>
          </p:cNvSpPr>
          <p:nvPr userDrawn="1"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7" name="Group 7"/>
          <p:cNvGrpSpPr>
            <a:grpSpLocks/>
          </p:cNvGrpSpPr>
          <p:nvPr userDrawn="1"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8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9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Freeform 10"/>
          <p:cNvSpPr/>
          <p:nvPr userDrawn="1"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685800" y="2971800"/>
            <a:ext cx="4762500" cy="23622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تخطيط مخص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رقم الشريحة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Rectangle 4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5" name="Group 5"/>
          <p:cNvGrpSpPr>
            <a:grpSpLocks/>
          </p:cNvGrpSpPr>
          <p:nvPr userDrawn="1"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6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Rectangle 8"/>
          <p:cNvSpPr>
            <a:spLocks noChangeArrowheads="1"/>
          </p:cNvSpPr>
          <p:nvPr userDrawn="1"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9" name="Freeform 6"/>
          <p:cNvSpPr>
            <a:spLocks noEditPoints="1"/>
          </p:cNvSpPr>
          <p:nvPr userDrawn="1"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/>
          </a:p>
        </p:txBody>
      </p:sp>
      <p:pic>
        <p:nvPicPr>
          <p:cNvPr id="10" name="Picture 8" descr="logo EDE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6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2" r:id="rId2"/>
    <p:sldLayoutId id="2147483773" r:id="rId3"/>
    <p:sldLayoutId id="2147483764" r:id="rId4"/>
    <p:sldLayoutId id="214748377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6" r:id="rId13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8.wmf"/><Relationship Id="rId4" Type="http://schemas.openxmlformats.org/officeDocument/2006/relationships/image" Target="../media/image5.wmf"/><Relationship Id="rId9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0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oleObject" Target="../embeddings/oleObject6.bin"/><Relationship Id="rId7" Type="http://schemas.openxmlformats.org/officeDocument/2006/relationships/image" Target="../media/image14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3.wmf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6.w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فرعي 1"/>
          <p:cNvSpPr>
            <a:spLocks noGrp="1"/>
          </p:cNvSpPr>
          <p:nvPr>
            <p:ph type="subTitle" idx="1"/>
          </p:nvPr>
        </p:nvSpPr>
        <p:spPr>
          <a:xfrm>
            <a:off x="0" y="2971800"/>
            <a:ext cx="5867400" cy="37338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 smtClean="0">
                <a:solidFill>
                  <a:srgbClr val="C00000"/>
                </a:solidFill>
              </a:rPr>
              <a:t> اسم المقرر: </a:t>
            </a:r>
            <a:r>
              <a:rPr lang="ar-SA" b="1" dirty="0">
                <a:solidFill>
                  <a:srgbClr val="C00000"/>
                </a:solidFill>
              </a:rPr>
              <a:t>الأساليب الكمية في الجغرافيا</a:t>
            </a:r>
            <a:endParaRPr lang="en-US" b="1" dirty="0">
              <a:solidFill>
                <a:srgbClr val="C00000"/>
              </a:solidFill>
            </a:endParaRPr>
          </a:p>
          <a:p>
            <a:r>
              <a:rPr lang="en-US" sz="3000" dirty="0">
                <a:solidFill>
                  <a:schemeClr val="tx1"/>
                </a:solidFill>
              </a:rPr>
              <a:t>Quantitative Methods in Geography</a:t>
            </a:r>
            <a:endParaRPr lang="ar-SA" sz="3000" dirty="0" smtClean="0">
              <a:solidFill>
                <a:schemeClr val="tx1"/>
              </a:solidFill>
            </a:endParaRPr>
          </a:p>
          <a:p>
            <a:r>
              <a:rPr lang="ar-SA" sz="3000" dirty="0">
                <a:solidFill>
                  <a:schemeClr val="tx1"/>
                </a:solidFill>
              </a:rPr>
              <a:t>رمز المقرر: </a:t>
            </a:r>
            <a:r>
              <a:rPr lang="ar-SA" sz="3000" dirty="0" smtClean="0">
                <a:solidFill>
                  <a:schemeClr val="tx1"/>
                </a:solidFill>
              </a:rPr>
              <a:t>جغر7405205</a:t>
            </a:r>
            <a:endParaRPr lang="en-US" sz="3000" dirty="0" smtClean="0">
              <a:solidFill>
                <a:schemeClr val="tx1"/>
              </a:solidFill>
            </a:endParaRPr>
          </a:p>
          <a:p>
            <a:r>
              <a:rPr lang="ar-SA" sz="3000" dirty="0">
                <a:solidFill>
                  <a:schemeClr val="tx1"/>
                </a:solidFill>
              </a:rPr>
              <a:t>عدد </a:t>
            </a:r>
            <a:r>
              <a:rPr lang="ar-SA" sz="3000" dirty="0" smtClean="0">
                <a:solidFill>
                  <a:schemeClr val="tx1"/>
                </a:solidFill>
              </a:rPr>
              <a:t>الساعات: 2 (نظري)</a:t>
            </a:r>
          </a:p>
          <a:p>
            <a:r>
              <a:rPr lang="ar-SA" b="1" dirty="0" smtClean="0">
                <a:solidFill>
                  <a:schemeClr val="tx1"/>
                </a:solidFill>
              </a:rPr>
              <a:t>د. حسن مرزوق السيد محمود</a:t>
            </a:r>
            <a:endParaRPr lang="ar-SA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2743200" y="1600200"/>
            <a:ext cx="4419600" cy="27432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rtl="1" eaLnBrk="1" hangingPunct="1"/>
            <a:r>
              <a:rPr lang="ar-SA" b="1" spc="-150" dirty="0">
                <a:solidFill>
                  <a:srgbClr val="0070C0"/>
                </a:solidFill>
                <a:latin typeface="ae_AlMateen" pitchFamily="2" charset="-78"/>
                <a:cs typeface="ae_AlMateen" pitchFamily="2" charset="-78"/>
              </a:rPr>
              <a:t>المحاضرة </a:t>
            </a:r>
            <a:r>
              <a:rPr lang="ar-SA" b="1" spc="-150" dirty="0" smtClean="0">
                <a:solidFill>
                  <a:srgbClr val="0070C0"/>
                </a:solidFill>
                <a:latin typeface="ae_AlMateen" pitchFamily="2" charset="-78"/>
                <a:cs typeface="ae_AlMateen" pitchFamily="2" charset="-78"/>
              </a:rPr>
              <a:t>الثانية عشرة</a:t>
            </a:r>
            <a:br>
              <a:rPr lang="ar-SA" b="1" spc="-150" dirty="0" smtClean="0">
                <a:solidFill>
                  <a:srgbClr val="0070C0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ar-SA" b="1" spc="-150" dirty="0" smtClean="0">
                <a:solidFill>
                  <a:srgbClr val="0070C0"/>
                </a:solidFill>
                <a:latin typeface="ae_AlMateen" pitchFamily="2" charset="-78"/>
                <a:cs typeface="ae_AlMateen" pitchFamily="2" charset="-78"/>
              </a:rPr>
              <a:t>استكمال </a:t>
            </a:r>
            <a:br>
              <a:rPr lang="ar-SA" b="1" spc="-150" dirty="0" smtClean="0">
                <a:solidFill>
                  <a:srgbClr val="0070C0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ar-SA" b="1" spc="-150" dirty="0" smtClean="0">
                <a:solidFill>
                  <a:srgbClr val="FF0066"/>
                </a:solidFill>
                <a:latin typeface="ae_AlMateen" pitchFamily="2" charset="-78"/>
                <a:cs typeface="ae_AlMateen" pitchFamily="2" charset="-78"/>
              </a:rPr>
              <a:t> </a:t>
            </a:r>
            <a:r>
              <a:rPr lang="ar-SA" b="1" spc="-150" dirty="0" smtClean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</a:rPr>
              <a:t>تحليل الارتباط</a:t>
            </a:r>
            <a:br>
              <a:rPr lang="ar-SA" b="1" spc="-150" dirty="0" smtClean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b="1" spc="-150" dirty="0" smtClean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</a:rPr>
              <a:t>Correlation Analysis</a:t>
            </a:r>
            <a:endParaRPr lang="en-US" spc="-150" dirty="0" smtClean="0">
              <a:solidFill>
                <a:srgbClr val="FF0066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63420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-78445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EG" dirty="0">
              <a:solidFill>
                <a:prstClr val="black"/>
              </a:solidFill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150155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EG" dirty="0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150155"/>
            <a:ext cx="9906000" cy="469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50" b="1" i="0" u="none" strike="noStrike" kern="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معامل ارتباط الرتب لسبيرمان    </a:t>
            </a:r>
            <a:r>
              <a:rPr kumimoji="0" lang="en-US" sz="2450" b="1" i="0" u="none" strike="noStrike" kern="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Spearman's Rank Correlation Coefficient   </a:t>
            </a:r>
            <a:endParaRPr kumimoji="0" lang="ar-SA" sz="2450" b="1" i="0" u="none" strike="noStrike" kern="0" cap="none" spc="0" normalizeH="0" baseline="0" noProof="0" dirty="0" smtClean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482" y="838200"/>
            <a:ext cx="9906000" cy="4832092"/>
          </a:xfrm>
          <a:prstGeom prst="rect">
            <a:avLst/>
          </a:prstGeom>
          <a:ln/>
          <a:ex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Simplified Arabic" panose="02010000000000000000" pitchFamily="2" charset="-78"/>
              </a:rPr>
              <a:t>معامل الارتباط لبيرسون </a:t>
            </a:r>
            <a:r>
              <a:rPr kumimoji="0" lang="ar-SA" sz="2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Simplified Arabic" panose="02010000000000000000" pitchFamily="2" charset="-78"/>
              </a:rPr>
              <a:t>لا يمكن استخدامه في حساب قوة العلاقة بين متغيرين إلا اذا كانت </a:t>
            </a:r>
            <a:r>
              <a:rPr kumimoji="0" lang="ar-SA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Simplified Arabic" panose="02010000000000000000" pitchFamily="2" charset="-78"/>
              </a:rPr>
              <a:t>البيانات</a:t>
            </a:r>
            <a:r>
              <a:rPr kumimoji="0" lang="ar-SA" sz="2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Simplified Arabic" panose="02010000000000000000" pitchFamily="2" charset="-78"/>
              </a:rPr>
              <a:t> المتوافرة عنهما </a:t>
            </a:r>
            <a:r>
              <a:rPr kumimoji="0" lang="ar-SA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Simplified Arabic" panose="02010000000000000000" pitchFamily="2" charset="-78"/>
              </a:rPr>
              <a:t>في صورة كمية </a:t>
            </a:r>
            <a:r>
              <a:rPr kumimoji="0" lang="ar-SA" sz="2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Simplified Arabic" panose="02010000000000000000" pitchFamily="2" charset="-78"/>
              </a:rPr>
              <a:t>فقط، أما اذا كانت البيانات في صورة وصفية فلا يمكن تطبيق معامل ارتباط بيرسون وحساب الارتباط بين المتغيرين محل الدراسة. 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Simplified Arabic" panose="02010000000000000000" pitchFamily="2" charset="-78"/>
              </a:rPr>
              <a:t>أما في حالة </a:t>
            </a:r>
            <a:r>
              <a:rPr kumimoji="0" lang="ar-SA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Simplified Arabic" panose="02010000000000000000" pitchFamily="2" charset="-78"/>
              </a:rPr>
              <a:t>المتغيرات الوصفية </a:t>
            </a:r>
            <a:r>
              <a:rPr kumimoji="0" lang="ar-SA" sz="2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Simplified Arabic" panose="02010000000000000000" pitchFamily="2" charset="-78"/>
              </a:rPr>
              <a:t>فنستخدم </a:t>
            </a:r>
            <a:r>
              <a:rPr kumimoji="0" lang="ar-SA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Simplified Arabic" panose="02010000000000000000" pitchFamily="2" charset="-78"/>
              </a:rPr>
              <a:t>معامل ارتباط الرتب لـ سبيرمان</a:t>
            </a:r>
            <a:r>
              <a:rPr kumimoji="0" lang="ar-SA" sz="2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Simplified Arabic" panose="02010000000000000000" pitchFamily="2" charset="-78"/>
              </a:rPr>
              <a:t>، والذى يتم استخدامه في قياس الارتباط  خاصة في حالة البيانات الوصفية الترتيبية مثل تقديرات الطلاب (ممتاز – جدجدا – جيد – مقبول – ضعيف) وكذلك قوة المركز المالي (جيد  - متوسط - ضعيف) ودرجة الموافقة على الرأي في أسئلة الاستبيان (موافق تماما – موافق – محايد – غير موافق – غير موافق على الإطلاق).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800" b="1" kern="0" dirty="0" smtClean="0">
                <a:solidFill>
                  <a:srgbClr val="FF0066"/>
                </a:solidFill>
                <a:cs typeface="Simplified Arabic" panose="02010000000000000000" pitchFamily="2" charset="-78"/>
              </a:rPr>
              <a:t>أي أن معامل ارتباط بيرسون تعتمد طريقة حسابه على إعطاء المتغيرات رتباً لتحل محل القياس العددي، ويلزمنا لحسابه ترتيب القيم ترتيبا تصاعديا أو تنازلياً.</a:t>
            </a:r>
            <a:endParaRPr kumimoji="0" lang="ar-SA" sz="2800" b="1" i="0" u="none" strike="noStrike" kern="0" cap="none" spc="0" normalizeH="0" baseline="0" noProof="0" dirty="0" smtClean="0">
              <a:ln>
                <a:noFill/>
              </a:ln>
              <a:solidFill>
                <a:srgbClr val="FF0066"/>
              </a:solidFill>
              <a:effectLst/>
              <a:uLnTx/>
              <a:uFillTx/>
              <a:cs typeface="Simplified Arabic" panose="0201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5972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4" name="Rectangle 2"/>
          <p:cNvSpPr>
            <a:spLocks noChangeArrowheads="1"/>
          </p:cNvSpPr>
          <p:nvPr/>
        </p:nvSpPr>
        <p:spPr bwMode="auto">
          <a:xfrm>
            <a:off x="1609725" y="1676400"/>
            <a:ext cx="76263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sz="2400" dirty="0" smtClean="0">
                <a:solidFill>
                  <a:prstClr val="black"/>
                </a:solidFill>
              </a:rPr>
              <a:t>ويتم حساب معامل الارتباط الرتب لسبيرمان         باستخدام المعادلة التالية: </a:t>
            </a:r>
          </a:p>
        </p:txBody>
      </p:sp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4419600" y="1751013"/>
          <a:ext cx="304800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50" name="Equation" r:id="rId3" imgW="164957" imgH="241091" progId="Equation.3">
                  <p:embed/>
                </p:oleObj>
              </mc:Choice>
              <mc:Fallback>
                <p:oleObj name="Equation" r:id="rId3" imgW="164957" imgH="24109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600" y="1751013"/>
                        <a:ext cx="304800" cy="387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5" name="Rectangle 3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rtl="0" eaLnBrk="1" hangingPunct="1"/>
            <a:endParaRPr lang="ar-SA" dirty="0" smtClean="0">
              <a:solidFill>
                <a:prstClr val="black"/>
              </a:solidFill>
            </a:endParaRPr>
          </a:p>
        </p:txBody>
      </p:sp>
      <p:graphicFrame>
        <p:nvGraphicFramePr>
          <p:cNvPr id="7171" name="Object 3"/>
          <p:cNvGraphicFramePr>
            <a:graphicFrameLocks noChangeAspect="1"/>
          </p:cNvGraphicFramePr>
          <p:nvPr/>
        </p:nvGraphicFramePr>
        <p:xfrm>
          <a:off x="2819400" y="2438400"/>
          <a:ext cx="3352800" cy="139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51" name="Equation" r:id="rId5" imgW="1244600" imgH="584200" progId="Equation.3">
                  <p:embed/>
                </p:oleObj>
              </mc:Choice>
              <mc:Fallback>
                <p:oleObj name="Equation" r:id="rId5" imgW="1244600" imgH="584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2438400"/>
                        <a:ext cx="3352800" cy="1397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4803308"/>
              </p:ext>
            </p:extLst>
          </p:nvPr>
        </p:nvGraphicFramePr>
        <p:xfrm>
          <a:off x="0" y="4495800"/>
          <a:ext cx="9525000" cy="1264920"/>
        </p:xfrm>
        <a:graphic>
          <a:graphicData uri="http://schemas.openxmlformats.org/drawingml/2006/table">
            <a:tbl>
              <a:tblPr rtl="1"/>
              <a:tblGrid>
                <a:gridCol w="2023685"/>
                <a:gridCol w="7501315"/>
              </a:tblGrid>
              <a:tr h="533400">
                <a:tc>
                  <a:txBody>
                    <a:bodyPr/>
                    <a:lstStyle/>
                    <a:p>
                      <a:pPr algn="justLow" rtl="0">
                        <a:spcAft>
                          <a:spcPts val="0"/>
                        </a:spcAft>
                      </a:pPr>
                      <a:endParaRPr lang="ar-SA" sz="24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Low" rtl="1">
                        <a:spcAft>
                          <a:spcPts val="0"/>
                        </a:spcAft>
                      </a:pPr>
                      <a:r>
                        <a:rPr lang="ar-SA" sz="2400" b="1" dirty="0">
                          <a:latin typeface="Times New Roman"/>
                          <a:ea typeface="Times New Roman"/>
                          <a:cs typeface="Traditional Arabic"/>
                        </a:rPr>
                        <a:t>الفرق بين رتبة </a:t>
                      </a:r>
                      <a:r>
                        <a:rPr lang="ar-SA" sz="2400" b="1" dirty="0" smtClean="0">
                          <a:latin typeface="Times New Roman"/>
                          <a:ea typeface="Times New Roman"/>
                          <a:cs typeface="Traditional Arabic"/>
                        </a:rPr>
                        <a:t>المتغيرين ( وتربع لكى نحصل على مجموع تربيع الفرق</a:t>
                      </a:r>
                      <a:r>
                        <a:rPr lang="ar-SA" sz="2400" b="1" baseline="0" dirty="0" smtClean="0">
                          <a:latin typeface="Times New Roman"/>
                          <a:ea typeface="Times New Roman"/>
                          <a:cs typeface="Traditional Arabic"/>
                        </a:rPr>
                        <a:t> في ترتيب المتغيرين).</a:t>
                      </a:r>
                      <a:endParaRPr lang="en-US" sz="2400" b="1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justLow" rtl="0">
                        <a:spcAft>
                          <a:spcPts val="0"/>
                        </a:spcAft>
                      </a:pPr>
                      <a:endParaRPr lang="ar-SA" sz="24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Low" rtl="1">
                        <a:spcAft>
                          <a:spcPts val="0"/>
                        </a:spcAft>
                      </a:pPr>
                      <a:r>
                        <a:rPr lang="ar-SA" sz="2400" b="1" dirty="0">
                          <a:latin typeface="Times New Roman"/>
                          <a:ea typeface="Times New Roman"/>
                          <a:cs typeface="Traditional Arabic"/>
                        </a:rPr>
                        <a:t>عدد المشاهدات</a:t>
                      </a:r>
                      <a:endParaRPr lang="en-US" sz="2400" b="1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717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9571309"/>
              </p:ext>
            </p:extLst>
          </p:nvPr>
        </p:nvGraphicFramePr>
        <p:xfrm>
          <a:off x="8397875" y="4390447"/>
          <a:ext cx="533400" cy="577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52" name="Equation" r:id="rId7" imgW="152334" imgH="190417" progId="Equation.3">
                  <p:embed/>
                </p:oleObj>
              </mc:Choice>
              <mc:Fallback>
                <p:oleObj name="Equation" r:id="rId7" imgW="152334" imgH="19041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97875" y="4390447"/>
                        <a:ext cx="533400" cy="577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6924978"/>
              </p:ext>
            </p:extLst>
          </p:nvPr>
        </p:nvGraphicFramePr>
        <p:xfrm>
          <a:off x="8397875" y="4968297"/>
          <a:ext cx="533400" cy="5091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53" name="Equation" r:id="rId9" imgW="139639" imgH="152334" progId="Equation.3">
                  <p:embed/>
                </p:oleObj>
              </mc:Choice>
              <mc:Fallback>
                <p:oleObj name="Equation" r:id="rId9" imgW="139639" imgH="15233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97875" y="4968297"/>
                        <a:ext cx="533400" cy="50915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81" name="TextBox 9"/>
          <p:cNvSpPr txBox="1">
            <a:spLocks noChangeArrowheads="1"/>
          </p:cNvSpPr>
          <p:nvPr/>
        </p:nvSpPr>
        <p:spPr bwMode="auto">
          <a:xfrm>
            <a:off x="7924800" y="3733800"/>
            <a:ext cx="1193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rtl="0" eaLnBrk="1" hangingPunct="1"/>
            <a:r>
              <a:rPr lang="ar-SA" sz="2800" dirty="0" smtClean="0">
                <a:solidFill>
                  <a:prstClr val="black"/>
                </a:solidFill>
              </a:rPr>
              <a:t>حيث أن:</a:t>
            </a:r>
          </a:p>
        </p:txBody>
      </p:sp>
    </p:spTree>
    <p:extLst>
      <p:ext uri="{BB962C8B-B14F-4D97-AF65-F5344CB8AC3E}">
        <p14:creationId xmlns:p14="http://schemas.microsoft.com/office/powerpoint/2010/main" val="1740571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1981200" y="152400"/>
            <a:ext cx="5662613" cy="523875"/>
          </a:xfrm>
          <a:prstGeom prst="rect">
            <a:avLst/>
          </a:prstGeom>
          <a:ln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/>
            <a:r>
              <a:rPr lang="ar-SA" sz="2800" b="1" dirty="0" smtClean="0">
                <a:solidFill>
                  <a:srgbClr val="FF0000"/>
                </a:solidFill>
              </a:rPr>
              <a:t>ملاحظات يجب مراعاتها عند ترتيب المتغيرا ت:</a:t>
            </a:r>
          </a:p>
        </p:txBody>
      </p:sp>
      <p:sp>
        <p:nvSpPr>
          <p:cNvPr id="35843" name="Rectangle 4"/>
          <p:cNvSpPr>
            <a:spLocks noChangeArrowheads="1"/>
          </p:cNvSpPr>
          <p:nvPr/>
        </p:nvSpPr>
        <p:spPr bwMode="auto">
          <a:xfrm>
            <a:off x="50006" y="762000"/>
            <a:ext cx="9855994" cy="5001369"/>
          </a:xfrm>
          <a:prstGeom prst="rect">
            <a:avLst/>
          </a:prstGeom>
          <a:ln/>
          <a:ex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buFont typeface="Arial" panose="020B0604020202020204" pitchFamily="34" charset="0"/>
              <a:buChar char="•"/>
            </a:pPr>
            <a:r>
              <a:rPr lang="ar-SA" sz="2900" dirty="0" smtClean="0">
                <a:solidFill>
                  <a:prstClr val="black"/>
                </a:solidFill>
              </a:rPr>
              <a:t>يتم ترتيب قيم مشاهدات المتغير</a:t>
            </a:r>
            <a:r>
              <a:rPr lang="en-US" sz="2900" dirty="0" smtClean="0">
                <a:solidFill>
                  <a:prstClr val="black"/>
                </a:solidFill>
              </a:rPr>
              <a:t>x </a:t>
            </a:r>
            <a:r>
              <a:rPr lang="ar-SA" sz="2900" dirty="0" smtClean="0">
                <a:solidFill>
                  <a:prstClr val="black"/>
                </a:solidFill>
              </a:rPr>
              <a:t> وتسمى القيم الترتيبية للمتغير </a:t>
            </a:r>
            <a:r>
              <a:rPr lang="en-US" sz="2900" dirty="0" smtClean="0">
                <a:solidFill>
                  <a:prstClr val="black"/>
                </a:solidFill>
              </a:rPr>
              <a:t>x</a:t>
            </a:r>
            <a:r>
              <a:rPr lang="ar-SA" sz="2900" dirty="0" smtClean="0">
                <a:solidFill>
                  <a:prstClr val="black"/>
                </a:solidFill>
              </a:rPr>
              <a:t> "رتب </a:t>
            </a:r>
            <a:r>
              <a:rPr lang="en-US" sz="2900" dirty="0" smtClean="0">
                <a:solidFill>
                  <a:prstClr val="black"/>
                </a:solidFill>
              </a:rPr>
              <a:t>x</a:t>
            </a:r>
            <a:r>
              <a:rPr lang="ar-SA" sz="2900" dirty="0" smtClean="0">
                <a:solidFill>
                  <a:prstClr val="black"/>
                </a:solidFill>
              </a:rPr>
              <a:t>" وكذلك الأمر للمتغير </a:t>
            </a:r>
            <a:r>
              <a:rPr lang="en-US" sz="2900" dirty="0" smtClean="0">
                <a:solidFill>
                  <a:prstClr val="black"/>
                </a:solidFill>
              </a:rPr>
              <a:t>y </a:t>
            </a:r>
            <a:r>
              <a:rPr lang="ar-SA" sz="2900" dirty="0" smtClean="0">
                <a:solidFill>
                  <a:prstClr val="black"/>
                </a:solidFill>
              </a:rPr>
              <a:t> تسمى بـ "رتب </a:t>
            </a:r>
            <a:r>
              <a:rPr lang="en-US" sz="2900" dirty="0" smtClean="0">
                <a:solidFill>
                  <a:prstClr val="black"/>
                </a:solidFill>
              </a:rPr>
              <a:t>y</a:t>
            </a:r>
            <a:r>
              <a:rPr lang="ar-SA" sz="2900" dirty="0" smtClean="0">
                <a:solidFill>
                  <a:prstClr val="black"/>
                </a:solidFill>
              </a:rPr>
              <a:t>" . والترتيب يكون تصاعديا أو تنازليا ولكن أهم شيء هو اذا كان ترتيب </a:t>
            </a:r>
            <a:r>
              <a:rPr lang="en-US" sz="2900" dirty="0" smtClean="0">
                <a:solidFill>
                  <a:prstClr val="black"/>
                </a:solidFill>
              </a:rPr>
              <a:t>x </a:t>
            </a:r>
            <a:r>
              <a:rPr lang="ar-SA" sz="2900" dirty="0" smtClean="0">
                <a:solidFill>
                  <a:prstClr val="black"/>
                </a:solidFill>
              </a:rPr>
              <a:t>  تصاعدي لابد أن يكون ترتيب </a:t>
            </a:r>
            <a:r>
              <a:rPr lang="en-US" sz="2900" dirty="0" smtClean="0">
                <a:solidFill>
                  <a:prstClr val="black"/>
                </a:solidFill>
              </a:rPr>
              <a:t>y </a:t>
            </a:r>
            <a:r>
              <a:rPr lang="ar-SA" sz="2900" dirty="0" smtClean="0">
                <a:solidFill>
                  <a:prstClr val="black"/>
                </a:solidFill>
              </a:rPr>
              <a:t>  تصاعدي أيضا والعكس صحيح.</a:t>
            </a:r>
          </a:p>
          <a:p>
            <a:pPr algn="just" eaLnBrk="1" hangingPunct="1">
              <a:buFont typeface="Arial" panose="020B0604020202020204" pitchFamily="34" charset="0"/>
              <a:buChar char="•"/>
            </a:pPr>
            <a:r>
              <a:rPr lang="ar-SA" sz="2900" dirty="0" smtClean="0">
                <a:solidFill>
                  <a:prstClr val="black"/>
                </a:solidFill>
              </a:rPr>
              <a:t>في حالة الترتيب التصاعدي مثلا يتم إعطاء أقل قيمة الرتبة 1 والقيمة التي هي أكبر منها الرتبة 2 وهكذا</a:t>
            </a:r>
          </a:p>
          <a:p>
            <a:pPr algn="just" eaLnBrk="1" hangingPunct="1">
              <a:buFont typeface="Arial" panose="020B0604020202020204" pitchFamily="34" charset="0"/>
              <a:buChar char="•"/>
            </a:pPr>
            <a:r>
              <a:rPr lang="ar-SA" sz="2900" dirty="0" smtClean="0">
                <a:solidFill>
                  <a:prstClr val="black"/>
                </a:solidFill>
              </a:rPr>
              <a:t>في حالة تكرار أو تساوى بعض القيم لأي متغير تعطى كل منهم رتبة كما لو كانت القيم غير متساوية ثم نحسب الوسط الحسابي  (مجموع الرتب ÷ عددها) لتلك الرتب ويعطى الوسط الحسابي كرتبة تلك القيم المتساوية.</a:t>
            </a:r>
          </a:p>
          <a:p>
            <a:pPr algn="just" eaLnBrk="1" hangingPunct="1">
              <a:buFont typeface="Arial" panose="020B0604020202020204" pitchFamily="34" charset="0"/>
              <a:buChar char="•"/>
            </a:pPr>
            <a:r>
              <a:rPr lang="ar-SA" sz="2900" dirty="0" smtClean="0">
                <a:solidFill>
                  <a:prstClr val="black"/>
                </a:solidFill>
              </a:rPr>
              <a:t>يتم إيجاد الفروق بين الرتب مع إهمال الإشارة الحسابية، ثم يتم تربيع قيم هذه الفروق.</a:t>
            </a:r>
          </a:p>
        </p:txBody>
      </p:sp>
    </p:spTree>
    <p:extLst>
      <p:ext uri="{BB962C8B-B14F-4D97-AF65-F5344CB8AC3E}">
        <p14:creationId xmlns:p14="http://schemas.microsoft.com/office/powerpoint/2010/main" val="3186862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1981200" y="152400"/>
            <a:ext cx="5662613" cy="523875"/>
          </a:xfrm>
          <a:prstGeom prst="rect">
            <a:avLst/>
          </a:prstGeom>
          <a:ln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/>
            <a:r>
              <a:rPr lang="ar-SA" sz="2800" b="1" dirty="0" smtClean="0">
                <a:solidFill>
                  <a:srgbClr val="FF0000"/>
                </a:solidFill>
              </a:rPr>
              <a:t>ملاحظات يجب مراعاتها عند ترتيب المتغيرا ت:</a:t>
            </a:r>
          </a:p>
        </p:txBody>
      </p:sp>
      <p:sp>
        <p:nvSpPr>
          <p:cNvPr id="35843" name="Rectangle 4"/>
          <p:cNvSpPr>
            <a:spLocks noChangeArrowheads="1"/>
          </p:cNvSpPr>
          <p:nvPr/>
        </p:nvSpPr>
        <p:spPr bwMode="auto">
          <a:xfrm>
            <a:off x="50006" y="762000"/>
            <a:ext cx="9855994" cy="5124480"/>
          </a:xfrm>
          <a:prstGeom prst="rect">
            <a:avLst/>
          </a:prstGeom>
          <a:ln/>
          <a:ex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buFont typeface="Arial" panose="020B0604020202020204" pitchFamily="34" charset="0"/>
              <a:buChar char="•"/>
            </a:pPr>
            <a:r>
              <a:rPr lang="ar-SA" sz="2900" dirty="0" smtClean="0">
                <a:solidFill>
                  <a:prstClr val="black"/>
                </a:solidFill>
              </a:rPr>
              <a:t>من الطبيعي أن يكون هناك اختلاف بين قيمتي معامل الارتباط للقراءات الأصلية، ومعامل الارتباط للرتب، والسبب في ذلك يرجع إلى أننا استعضنا عن القراءات الأصلية برتبها، وفى ذلك بعض التقريب.</a:t>
            </a:r>
          </a:p>
          <a:p>
            <a:pPr algn="just" eaLnBrk="1" hangingPunct="1">
              <a:buFont typeface="Arial" panose="020B0604020202020204" pitchFamily="34" charset="0"/>
              <a:buChar char="•"/>
            </a:pPr>
            <a:r>
              <a:rPr lang="ar-SA" sz="2900" dirty="0" smtClean="0">
                <a:solidFill>
                  <a:prstClr val="black"/>
                </a:solidFill>
              </a:rPr>
              <a:t>والواقع أن حساب معامل الارتباط عن طريق الرتب اقل دقة من وضع القيمة بالنسبة للمجموعة، بينما يتأثر معامل بيرسون بأي تغير في القيم.</a:t>
            </a:r>
          </a:p>
          <a:p>
            <a:pPr algn="just" eaLnBrk="1" hangingPunct="1">
              <a:buFont typeface="Arial" panose="020B0604020202020204" pitchFamily="34" charset="0"/>
              <a:buChar char="•"/>
            </a:pPr>
            <a:endParaRPr lang="ar-SA" sz="1200" dirty="0" smtClean="0">
              <a:solidFill>
                <a:prstClr val="black"/>
              </a:solidFill>
            </a:endParaRPr>
          </a:p>
          <a:p>
            <a:pPr algn="just" eaLnBrk="1" hangingPunct="1"/>
            <a:r>
              <a:rPr lang="ar-SA" sz="2800" b="1" dirty="0">
                <a:solidFill>
                  <a:srgbClr val="FF0066"/>
                </a:solidFill>
              </a:rPr>
              <a:t>مثال</a:t>
            </a:r>
            <a:r>
              <a:rPr lang="ar-SA" sz="2800" b="1" dirty="0">
                <a:solidFill>
                  <a:prstClr val="black"/>
                </a:solidFill>
              </a:rPr>
              <a:t>: فيما يلى بيان بالمنفق على الإعلان والمبيعات لأحد المنتجات فكانت بالمليون ريال كما يلى:</a:t>
            </a:r>
          </a:p>
          <a:p>
            <a:pPr algn="just" eaLnBrk="1" hangingPunct="1"/>
            <a:endParaRPr lang="ar-SA" sz="3200" dirty="0">
              <a:solidFill>
                <a:prstClr val="black"/>
              </a:solidFill>
            </a:endParaRPr>
          </a:p>
          <a:p>
            <a:pPr algn="just" eaLnBrk="1" hangingPunct="1"/>
            <a:endParaRPr lang="ar-SA" sz="3200" dirty="0">
              <a:solidFill>
                <a:prstClr val="black"/>
              </a:solidFill>
            </a:endParaRPr>
          </a:p>
          <a:p>
            <a:pPr algn="just" eaLnBrk="1" hangingPunct="1"/>
            <a:r>
              <a:rPr lang="ar-SA" sz="2500" dirty="0" smtClean="0">
                <a:solidFill>
                  <a:srgbClr val="FF0000"/>
                </a:solidFill>
              </a:rPr>
              <a:t>المطلـوب</a:t>
            </a:r>
            <a:r>
              <a:rPr lang="ar-SA" sz="2500" dirty="0">
                <a:solidFill>
                  <a:srgbClr val="FF0000"/>
                </a:solidFill>
              </a:rPr>
              <a:t>:</a:t>
            </a:r>
          </a:p>
          <a:p>
            <a:pPr eaLnBrk="1" hangingPunct="1"/>
            <a:r>
              <a:rPr lang="ar-SA" sz="2500" b="1" dirty="0">
                <a:solidFill>
                  <a:prstClr val="black"/>
                </a:solidFill>
              </a:rPr>
              <a:t>أحسب معامل الارتباط لسبيرمان بين المنفق على الإعلان و المبيعات </a:t>
            </a:r>
            <a:r>
              <a:rPr lang="ar-SA" sz="2500" b="1" dirty="0" smtClean="0">
                <a:solidFill>
                  <a:prstClr val="black"/>
                </a:solidFill>
              </a:rPr>
              <a:t>؟</a:t>
            </a:r>
            <a:endParaRPr lang="ar-SA" sz="2500" b="1" dirty="0">
              <a:solidFill>
                <a:prstClr val="black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279" y="3913096"/>
            <a:ext cx="8413209" cy="1225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806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2800350" y="381000"/>
            <a:ext cx="62007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sz="2800" dirty="0" smtClean="0">
                <a:solidFill>
                  <a:srgbClr val="FF0000"/>
                </a:solidFill>
              </a:rPr>
              <a:t>معامل الاقتران  </a:t>
            </a:r>
            <a:r>
              <a:rPr lang="en-US" sz="2800" dirty="0" smtClean="0">
                <a:solidFill>
                  <a:srgbClr val="FF0000"/>
                </a:solidFill>
              </a:rPr>
              <a:t>Conjunction Coefficient </a:t>
            </a:r>
            <a:endParaRPr lang="ar-SA" sz="2800" dirty="0" smtClean="0">
              <a:solidFill>
                <a:srgbClr val="FF0000"/>
              </a:solidFill>
            </a:endParaRPr>
          </a:p>
        </p:txBody>
      </p:sp>
      <p:sp>
        <p:nvSpPr>
          <p:cNvPr id="40963" name="Rectangle 4"/>
          <p:cNvSpPr>
            <a:spLocks noChangeArrowheads="1"/>
          </p:cNvSpPr>
          <p:nvPr/>
        </p:nvSpPr>
        <p:spPr bwMode="auto">
          <a:xfrm>
            <a:off x="457200" y="2133600"/>
            <a:ext cx="89916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ar-SA" sz="2400" dirty="0" smtClean="0">
                <a:solidFill>
                  <a:prstClr val="black"/>
                </a:solidFill>
              </a:rPr>
              <a:t>ويستخدم في حساب العلاقة الارتباطية بين المتغيرات الوصفية التي ليس في طبيعتها صفة الترتيب أي الوصفية الأسمية التي يكون لها زوج من الصفات مثل:</a:t>
            </a:r>
          </a:p>
          <a:p>
            <a:pPr algn="ctr" eaLnBrk="1" hangingPunct="1"/>
            <a:r>
              <a:rPr lang="ar-SA" sz="2400" dirty="0" smtClean="0">
                <a:solidFill>
                  <a:prstClr val="black"/>
                </a:solidFill>
              </a:rPr>
              <a:t>النوع (ذكر – أنثى)، والحالة التعليمية (متعلم  - غير متعلم)</a:t>
            </a:r>
          </a:p>
          <a:p>
            <a:pPr algn="ctr" eaLnBrk="1" hangingPunct="1"/>
            <a:endParaRPr lang="ar-SA" sz="2400" dirty="0" smtClean="0">
              <a:solidFill>
                <a:prstClr val="black"/>
              </a:solidFill>
            </a:endParaRPr>
          </a:p>
          <a:p>
            <a:pPr algn="just" eaLnBrk="1" hangingPunct="1"/>
            <a:r>
              <a:rPr lang="ar-SA" sz="2400" dirty="0" smtClean="0">
                <a:solidFill>
                  <a:prstClr val="black"/>
                </a:solidFill>
              </a:rPr>
              <a:t>وعلى ذلك إذا كان لدينا متغيران لدي كلاً منهما زوج من الصفات فيكون جدول تكرارات الصفات المشتركة بينهما على الصورة التالية:</a:t>
            </a:r>
          </a:p>
        </p:txBody>
      </p:sp>
    </p:spTree>
    <p:extLst>
      <p:ext uri="{BB962C8B-B14F-4D97-AF65-F5344CB8AC3E}">
        <p14:creationId xmlns:p14="http://schemas.microsoft.com/office/powerpoint/2010/main" val="1784137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905001" y="1828800"/>
          <a:ext cx="6324599" cy="1651000"/>
        </p:xfrm>
        <a:graphic>
          <a:graphicData uri="http://schemas.openxmlformats.org/drawingml/2006/table">
            <a:tbl>
              <a:tblPr rtl="1"/>
              <a:tblGrid>
                <a:gridCol w="2107705"/>
                <a:gridCol w="2108447"/>
                <a:gridCol w="2108447"/>
              </a:tblGrid>
              <a:tr h="685800">
                <a:tc>
                  <a:txBody>
                    <a:bodyPr/>
                    <a:lstStyle/>
                    <a:p>
                      <a:pPr algn="just" rtl="1">
                        <a:spcAft>
                          <a:spcPts val="0"/>
                        </a:spcAft>
                      </a:pPr>
                      <a:endParaRPr lang="en-US" sz="28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tc>
                  <a:txBody>
                    <a:bodyPr/>
                    <a:lstStyle/>
                    <a:p>
                      <a:pPr algn="just" rtl="1">
                        <a:spcAft>
                          <a:spcPts val="0"/>
                        </a:spcAft>
                      </a:pPr>
                      <a:r>
                        <a:rPr lang="ar-SA" sz="2800" dirty="0">
                          <a:latin typeface="Times New Roman"/>
                          <a:ea typeface="Times New Roman"/>
                          <a:cs typeface="Traditional Arabic"/>
                        </a:rPr>
                        <a:t>الصفة الأولى لـ </a:t>
                      </a:r>
                      <a:r>
                        <a:rPr lang="en-US" sz="2800" dirty="0">
                          <a:latin typeface="Times New Roman"/>
                          <a:ea typeface="Times New Roman"/>
                          <a:cs typeface="Traditional Arabic"/>
                        </a:rPr>
                        <a:t>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1">
                        <a:spcAft>
                          <a:spcPts val="0"/>
                        </a:spcAft>
                      </a:pPr>
                      <a:r>
                        <a:rPr lang="ar-SA" sz="2800" dirty="0">
                          <a:latin typeface="Times New Roman"/>
                          <a:ea typeface="Times New Roman"/>
                          <a:cs typeface="Traditional Arabic"/>
                        </a:rPr>
                        <a:t>الصفة الثانية لـ </a:t>
                      </a:r>
                      <a:r>
                        <a:rPr lang="en-US" sz="2800" dirty="0">
                          <a:latin typeface="Times New Roman"/>
                          <a:ea typeface="Times New Roman"/>
                          <a:cs typeface="Traditional Arabic"/>
                        </a:rPr>
                        <a:t>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algn="just" rtl="1">
                        <a:spcAft>
                          <a:spcPts val="0"/>
                        </a:spcAft>
                      </a:pPr>
                      <a:r>
                        <a:rPr lang="ar-SA" sz="2800" dirty="0">
                          <a:latin typeface="Times New Roman"/>
                          <a:ea typeface="Times New Roman"/>
                          <a:cs typeface="Traditional Arabic"/>
                        </a:rPr>
                        <a:t>الصفة الأولى لـ </a:t>
                      </a:r>
                      <a:r>
                        <a:rPr lang="en-US" sz="2800" dirty="0">
                          <a:latin typeface="Times New Roman"/>
                          <a:ea typeface="Times New Roman"/>
                          <a:cs typeface="Traditional Arabic"/>
                        </a:rPr>
                        <a:t>x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Times New Roman"/>
                          <a:ea typeface="Times New Roman"/>
                          <a:cs typeface="Traditional Arabic"/>
                        </a:rPr>
                        <a:t>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Times New Roman"/>
                          <a:ea typeface="Times New Roman"/>
                          <a:cs typeface="Traditional Arabic"/>
                        </a:rPr>
                        <a:t>B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algn="just" rtl="1">
                        <a:spcAft>
                          <a:spcPts val="0"/>
                        </a:spcAft>
                      </a:pPr>
                      <a:r>
                        <a:rPr lang="ar-SA" sz="2800" dirty="0">
                          <a:latin typeface="Times New Roman"/>
                          <a:ea typeface="Times New Roman"/>
                          <a:cs typeface="Traditional Arabic"/>
                        </a:rPr>
                        <a:t>الصفة الثانية لـ </a:t>
                      </a:r>
                      <a:r>
                        <a:rPr lang="en-US" sz="2800" dirty="0">
                          <a:latin typeface="Times New Roman"/>
                          <a:ea typeface="Times New Roman"/>
                          <a:cs typeface="Traditional Arabic"/>
                        </a:rPr>
                        <a:t>x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Times New Roman"/>
                          <a:ea typeface="Times New Roman"/>
                          <a:cs typeface="Traditional Arabic"/>
                        </a:rPr>
                        <a:t>C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Times New Roman"/>
                          <a:ea typeface="Times New Roman"/>
                          <a:cs typeface="Traditional Arabic"/>
                        </a:rPr>
                        <a:t>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214" name="TextBox 4"/>
          <p:cNvSpPr txBox="1">
            <a:spLocks noChangeArrowheads="1"/>
          </p:cNvSpPr>
          <p:nvPr/>
        </p:nvSpPr>
        <p:spPr bwMode="auto">
          <a:xfrm>
            <a:off x="7696200" y="2057400"/>
            <a:ext cx="3381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rtl="0" eaLnBrk="1" hangingPunct="1"/>
            <a:r>
              <a:rPr lang="en-US" dirty="0" smtClean="0">
                <a:solidFill>
                  <a:prstClr val="black"/>
                </a:solidFill>
              </a:rPr>
              <a:t>X</a:t>
            </a:r>
            <a:endParaRPr lang="ar-SA" dirty="0" smtClean="0">
              <a:solidFill>
                <a:prstClr val="black"/>
              </a:solidFill>
            </a:endParaRPr>
          </a:p>
        </p:txBody>
      </p:sp>
      <p:sp>
        <p:nvSpPr>
          <p:cNvPr id="8215" name="TextBox 5"/>
          <p:cNvSpPr txBox="1">
            <a:spLocks noChangeArrowheads="1"/>
          </p:cNvSpPr>
          <p:nvPr/>
        </p:nvSpPr>
        <p:spPr bwMode="auto">
          <a:xfrm>
            <a:off x="6248400" y="1905000"/>
            <a:ext cx="3381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rtl="0" eaLnBrk="1" hangingPunct="1"/>
            <a:r>
              <a:rPr lang="en-US" dirty="0" smtClean="0">
                <a:solidFill>
                  <a:prstClr val="black"/>
                </a:solidFill>
              </a:rPr>
              <a:t>Y</a:t>
            </a:r>
            <a:endParaRPr lang="ar-SA" dirty="0" smtClean="0">
              <a:solidFill>
                <a:prstClr val="black"/>
              </a:solidFill>
            </a:endParaRPr>
          </a:p>
        </p:txBody>
      </p:sp>
      <p:sp>
        <p:nvSpPr>
          <p:cNvPr id="8216" name="Rectangle 6"/>
          <p:cNvSpPr>
            <a:spLocks noChangeArrowheads="1"/>
          </p:cNvSpPr>
          <p:nvPr/>
        </p:nvSpPr>
        <p:spPr bwMode="auto">
          <a:xfrm>
            <a:off x="457200" y="3733800"/>
            <a:ext cx="8839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ar-SA" sz="2400" dirty="0" smtClean="0">
                <a:solidFill>
                  <a:prstClr val="black"/>
                </a:solidFill>
              </a:rPr>
              <a:t>حيث أن </a:t>
            </a:r>
            <a:r>
              <a:rPr lang="en-US" sz="2400" dirty="0" smtClean="0">
                <a:solidFill>
                  <a:prstClr val="black"/>
                </a:solidFill>
              </a:rPr>
              <a:t>A , B , C , D</a:t>
            </a:r>
            <a:r>
              <a:rPr lang="ar-SA" sz="2400" dirty="0" smtClean="0">
                <a:solidFill>
                  <a:prstClr val="black"/>
                </a:solidFill>
              </a:rPr>
              <a:t>  تشير إلى التكرارات المشتركة بين صفات المتغيرين، ويمكن حساب معامل الاقتران في هذه الحالة كما يلي:</a:t>
            </a:r>
          </a:p>
        </p:txBody>
      </p:sp>
      <p:sp>
        <p:nvSpPr>
          <p:cNvPr id="8217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rtl="0" eaLnBrk="1" hangingPunct="1"/>
            <a:endParaRPr lang="ar-SA" dirty="0" smtClean="0">
              <a:solidFill>
                <a:prstClr val="black"/>
              </a:solidFill>
            </a:endParaRPr>
          </a:p>
        </p:txBody>
      </p:sp>
      <p:graphicFrame>
        <p:nvGraphicFramePr>
          <p:cNvPr id="8194" name="Object 2"/>
          <p:cNvGraphicFramePr>
            <a:graphicFrameLocks noChangeAspect="1"/>
          </p:cNvGraphicFramePr>
          <p:nvPr/>
        </p:nvGraphicFramePr>
        <p:xfrm>
          <a:off x="3352800" y="4800600"/>
          <a:ext cx="2819400" cy="1100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2" name="Equation" r:id="rId3" imgW="914400" imgH="393700" progId="Equation.3">
                  <p:embed/>
                </p:oleObj>
              </mc:Choice>
              <mc:Fallback>
                <p:oleObj name="Equation" r:id="rId3" imgW="9144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4800600"/>
                        <a:ext cx="2819400" cy="1100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37878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Box 2"/>
          <p:cNvSpPr txBox="1">
            <a:spLocks noChangeArrowheads="1"/>
          </p:cNvSpPr>
          <p:nvPr/>
        </p:nvSpPr>
        <p:spPr bwMode="auto">
          <a:xfrm>
            <a:off x="8382000" y="457200"/>
            <a:ext cx="8858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rtl="0" eaLnBrk="1" hangingPunct="1"/>
            <a:r>
              <a:rPr lang="ar-SA" sz="3200" dirty="0" smtClean="0">
                <a:solidFill>
                  <a:srgbClr val="FF0000"/>
                </a:solidFill>
              </a:rPr>
              <a:t>مثال:</a:t>
            </a:r>
          </a:p>
        </p:txBody>
      </p:sp>
      <p:sp>
        <p:nvSpPr>
          <p:cNvPr id="41987" name="Rectangle 4"/>
          <p:cNvSpPr>
            <a:spLocks noChangeArrowheads="1"/>
          </p:cNvSpPr>
          <p:nvPr/>
        </p:nvSpPr>
        <p:spPr bwMode="auto">
          <a:xfrm>
            <a:off x="457200" y="1447800"/>
            <a:ext cx="8877300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sz="2400" dirty="0" smtClean="0">
                <a:solidFill>
                  <a:prstClr val="black"/>
                </a:solidFill>
              </a:rPr>
              <a:t>في دراسة أجريت لمعرفة هل هناك علاقة بين العمل والتعليم تم سؤال 200 شخص  سؤالين هما:</a:t>
            </a:r>
          </a:p>
          <a:p>
            <a:pPr eaLnBrk="1" hangingPunct="1"/>
            <a:r>
              <a:rPr lang="ar-SA" sz="2400" dirty="0" smtClean="0">
                <a:solidFill>
                  <a:prstClr val="black"/>
                </a:solidFill>
              </a:rPr>
              <a:t>هل أنت متعلم ؟                            نعم                      لا</a:t>
            </a:r>
          </a:p>
          <a:p>
            <a:pPr eaLnBrk="1" hangingPunct="1"/>
            <a:r>
              <a:rPr lang="ar-SA" sz="2400" dirty="0" smtClean="0">
                <a:solidFill>
                  <a:prstClr val="black"/>
                </a:solidFill>
              </a:rPr>
              <a:t>هل أنت ملتحق بأي عمل ؟                نعم                      لا</a:t>
            </a:r>
          </a:p>
          <a:p>
            <a:pPr eaLnBrk="1" hangingPunct="1"/>
            <a:r>
              <a:rPr lang="ar-SA" sz="2400" dirty="0" smtClean="0">
                <a:solidFill>
                  <a:prstClr val="black"/>
                </a:solidFill>
              </a:rPr>
              <a:t>وبتجميع الإجابات تم عمل جدول الاقتران التالي: </a:t>
            </a:r>
          </a:p>
          <a:p>
            <a:pPr eaLnBrk="1" hangingPunct="1"/>
            <a:endParaRPr lang="ar-SA" sz="2400" dirty="0" smtClean="0">
              <a:solidFill>
                <a:prstClr val="black"/>
              </a:solidFill>
            </a:endParaRPr>
          </a:p>
          <a:p>
            <a:pPr eaLnBrk="1" hangingPunct="1"/>
            <a:endParaRPr lang="ar-SA" sz="2400" dirty="0" smtClean="0">
              <a:solidFill>
                <a:prstClr val="black"/>
              </a:solidFill>
            </a:endParaRPr>
          </a:p>
          <a:p>
            <a:pPr eaLnBrk="1" hangingPunct="1"/>
            <a:endParaRPr lang="ar-SA" sz="2400" dirty="0" smtClean="0">
              <a:solidFill>
                <a:prstClr val="black"/>
              </a:solidFill>
            </a:endParaRPr>
          </a:p>
          <a:p>
            <a:pPr eaLnBrk="1" hangingPunct="1"/>
            <a:endParaRPr lang="ar-SA" sz="2400" dirty="0" smtClean="0">
              <a:solidFill>
                <a:prstClr val="black"/>
              </a:solidFill>
            </a:endParaRPr>
          </a:p>
          <a:p>
            <a:pPr eaLnBrk="1" hangingPunct="1"/>
            <a:endParaRPr lang="ar-SA" sz="2400" dirty="0" smtClean="0">
              <a:solidFill>
                <a:srgbClr val="FF0000"/>
              </a:solidFill>
            </a:endParaRPr>
          </a:p>
          <a:p>
            <a:pPr eaLnBrk="1" hangingPunct="1"/>
            <a:r>
              <a:rPr lang="ar-SA" sz="2400" dirty="0" smtClean="0">
                <a:solidFill>
                  <a:srgbClr val="FF0000"/>
                </a:solidFill>
              </a:rPr>
              <a:t>المطلوب:</a:t>
            </a:r>
          </a:p>
          <a:p>
            <a:pPr eaLnBrk="1" hangingPunct="1"/>
            <a:r>
              <a:rPr lang="ar-SA" sz="2400" dirty="0" smtClean="0">
                <a:solidFill>
                  <a:prstClr val="black"/>
                </a:solidFill>
              </a:rPr>
              <a:t>	أحسب معامل الاقتران ؟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2682444"/>
              </p:ext>
            </p:extLst>
          </p:nvPr>
        </p:nvGraphicFramePr>
        <p:xfrm>
          <a:off x="1676401" y="3733800"/>
          <a:ext cx="6019799" cy="1447800"/>
        </p:xfrm>
        <a:graphic>
          <a:graphicData uri="http://schemas.openxmlformats.org/drawingml/2006/table">
            <a:tbl>
              <a:tblPr rtl="1"/>
              <a:tblGrid>
                <a:gridCol w="2006129"/>
                <a:gridCol w="2006835"/>
                <a:gridCol w="2006835"/>
              </a:tblGrid>
              <a:tr h="482600">
                <a:tc>
                  <a:txBody>
                    <a:bodyPr/>
                    <a:lstStyle/>
                    <a:p>
                      <a:pPr algn="just" rtl="1">
                        <a:spcAft>
                          <a:spcPts val="0"/>
                        </a:spcAft>
                      </a:pPr>
                      <a:endParaRPr lang="en-US" sz="2000" b="1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000" b="1" dirty="0">
                          <a:latin typeface="Times New Roman"/>
                          <a:ea typeface="Times New Roman"/>
                          <a:cs typeface="Traditional Arabic"/>
                        </a:rPr>
                        <a:t>متعلم</a:t>
                      </a:r>
                      <a:endParaRPr lang="en-US" sz="2000" b="1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000" b="1" dirty="0">
                          <a:latin typeface="Times New Roman"/>
                          <a:ea typeface="Times New Roman"/>
                          <a:cs typeface="Traditional Arabic"/>
                        </a:rPr>
                        <a:t>أمى</a:t>
                      </a:r>
                      <a:endParaRPr lang="en-US" sz="2000" b="1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algn="just" rtl="1">
                        <a:spcAft>
                          <a:spcPts val="0"/>
                        </a:spcAft>
                      </a:pPr>
                      <a:r>
                        <a:rPr lang="ar-SA" sz="2000" b="1" dirty="0">
                          <a:latin typeface="Times New Roman"/>
                          <a:ea typeface="Times New Roman"/>
                          <a:cs typeface="Traditional Arabic"/>
                        </a:rPr>
                        <a:t>يعمل</a:t>
                      </a:r>
                      <a:endParaRPr lang="en-US" sz="2000" b="1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Times New Roman"/>
                          <a:ea typeface="Times New Roman"/>
                          <a:cs typeface="Traditional Arabic"/>
                        </a:rPr>
                        <a:t>113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Times New Roman"/>
                          <a:ea typeface="Times New Roman"/>
                          <a:cs typeface="Traditional Arabic"/>
                        </a:rPr>
                        <a:t>23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algn="just" rtl="1">
                        <a:spcAft>
                          <a:spcPts val="0"/>
                        </a:spcAft>
                      </a:pPr>
                      <a:r>
                        <a:rPr lang="ar-SA" sz="2000" b="1" dirty="0" smtClean="0">
                          <a:latin typeface="Times New Roman"/>
                          <a:ea typeface="Times New Roman"/>
                          <a:cs typeface="Traditional Arabic"/>
                        </a:rPr>
                        <a:t>لا يعمل</a:t>
                      </a:r>
                      <a:endParaRPr lang="en-US" sz="2000" b="1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Times New Roman"/>
                          <a:ea typeface="Times New Roman"/>
                          <a:cs typeface="Traditional Arabic"/>
                        </a:rPr>
                        <a:t>49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Times New Roman"/>
                          <a:ea typeface="Times New Roman"/>
                          <a:cs typeface="Traditional Arabic"/>
                        </a:rPr>
                        <a:t>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2007" name="TextBox 6"/>
          <p:cNvSpPr txBox="1">
            <a:spLocks noChangeArrowheads="1"/>
          </p:cNvSpPr>
          <p:nvPr/>
        </p:nvSpPr>
        <p:spPr bwMode="auto">
          <a:xfrm>
            <a:off x="7112000" y="3810000"/>
            <a:ext cx="5730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rtl="0" eaLnBrk="1" hangingPunct="1"/>
            <a:r>
              <a:rPr lang="ar-SA" dirty="0" smtClean="0">
                <a:solidFill>
                  <a:prstClr val="black"/>
                </a:solidFill>
              </a:rPr>
              <a:t>العمل</a:t>
            </a:r>
          </a:p>
        </p:txBody>
      </p:sp>
      <p:sp>
        <p:nvSpPr>
          <p:cNvPr id="42008" name="TextBox 7"/>
          <p:cNvSpPr txBox="1">
            <a:spLocks noChangeArrowheads="1"/>
          </p:cNvSpPr>
          <p:nvPr/>
        </p:nvSpPr>
        <p:spPr bwMode="auto">
          <a:xfrm>
            <a:off x="5715000" y="3733800"/>
            <a:ext cx="635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rtl="0" eaLnBrk="1" hangingPunct="1"/>
            <a:r>
              <a:rPr lang="ar-SA" dirty="0" smtClean="0">
                <a:solidFill>
                  <a:prstClr val="black"/>
                </a:solidFill>
              </a:rPr>
              <a:t>التعليم</a:t>
            </a:r>
          </a:p>
        </p:txBody>
      </p:sp>
    </p:spTree>
    <p:extLst>
      <p:ext uri="{BB962C8B-B14F-4D97-AF65-F5344CB8AC3E}">
        <p14:creationId xmlns:p14="http://schemas.microsoft.com/office/powerpoint/2010/main" val="1409896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2201804" y="457200"/>
            <a:ext cx="5730991" cy="523220"/>
          </a:xfrm>
          <a:prstGeom prst="rect">
            <a:avLst/>
          </a:prstGeom>
          <a:ln/>
          <a:ex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SA" sz="2800" dirty="0" smtClean="0">
                <a:solidFill>
                  <a:srgbClr val="FF0000"/>
                </a:solidFill>
              </a:rPr>
              <a:t>معامل التوافق </a:t>
            </a:r>
            <a:r>
              <a:rPr lang="en-US" sz="2800" dirty="0" smtClean="0">
                <a:solidFill>
                  <a:srgbClr val="FF0000"/>
                </a:solidFill>
              </a:rPr>
              <a:t>Contingency Coefficient </a:t>
            </a:r>
            <a:endParaRPr lang="ar-SA" sz="2800" dirty="0" smtClean="0">
              <a:solidFill>
                <a:srgbClr val="FF0000"/>
              </a:solidFill>
            </a:endParaRPr>
          </a:p>
        </p:txBody>
      </p:sp>
      <p:sp>
        <p:nvSpPr>
          <p:cNvPr id="44035" name="Rectangle 4"/>
          <p:cNvSpPr>
            <a:spLocks noChangeArrowheads="1"/>
          </p:cNvSpPr>
          <p:nvPr/>
        </p:nvSpPr>
        <p:spPr bwMode="auto">
          <a:xfrm>
            <a:off x="152400" y="1524000"/>
            <a:ext cx="9829800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ar-SA" sz="3000" dirty="0" smtClean="0">
                <a:solidFill>
                  <a:prstClr val="black"/>
                </a:solidFill>
              </a:rPr>
              <a:t>ويستخدم لحساب الارتباط بين المتغيرات الوصفية الاسمية والتي يكون لصفاتها قيم أكثر من 2، مثل الحالة الاجتماعية ( اعزب - متزوج – متزوج ويعول – أرمل – مطلق )</a:t>
            </a:r>
          </a:p>
          <a:p>
            <a:pPr algn="just" eaLnBrk="1" hangingPunct="1"/>
            <a:r>
              <a:rPr lang="ar-SA" sz="3000" dirty="0" smtClean="0">
                <a:solidFill>
                  <a:prstClr val="black"/>
                </a:solidFill>
              </a:rPr>
              <a:t>وحتى يمكن حسابه يتم إعداد الجدول المزدوج بين صفات المتغيرين ومنه يتضح لنا </a:t>
            </a:r>
            <a:r>
              <a:rPr lang="ar-SA" sz="3000" b="1" dirty="0" smtClean="0">
                <a:solidFill>
                  <a:srgbClr val="FF0066"/>
                </a:solidFill>
              </a:rPr>
              <a:t>التكرارات المشتركة </a:t>
            </a:r>
            <a:r>
              <a:rPr lang="ar-SA" sz="3000" dirty="0" smtClean="0">
                <a:solidFill>
                  <a:prstClr val="black"/>
                </a:solidFill>
              </a:rPr>
              <a:t>بين الصفات التي نعتمد عليها في حساب مقدار يطلق علية "</a:t>
            </a:r>
            <a:r>
              <a:rPr lang="en-US" sz="3000" dirty="0" smtClean="0">
                <a:solidFill>
                  <a:prstClr val="black"/>
                </a:solidFill>
              </a:rPr>
              <a:t>M </a:t>
            </a:r>
            <a:r>
              <a:rPr lang="ar-SA" sz="3000" dirty="0" smtClean="0">
                <a:solidFill>
                  <a:prstClr val="black"/>
                </a:solidFill>
              </a:rPr>
              <a:t> "</a:t>
            </a:r>
          </a:p>
        </p:txBody>
      </p:sp>
    </p:spTree>
    <p:extLst>
      <p:ext uri="{BB962C8B-B14F-4D97-AF65-F5344CB8AC3E}">
        <p14:creationId xmlns:p14="http://schemas.microsoft.com/office/powerpoint/2010/main" val="204623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rtl="0" eaLnBrk="1" hangingPunct="1"/>
            <a:endParaRPr lang="ar-SA" dirty="0" smtClean="0">
              <a:solidFill>
                <a:prstClr val="black"/>
              </a:solidFill>
            </a:endParaRPr>
          </a:p>
        </p:txBody>
      </p:sp>
      <p:graphicFrame>
        <p:nvGraphicFramePr>
          <p:cNvPr id="921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7752386"/>
              </p:ext>
            </p:extLst>
          </p:nvPr>
        </p:nvGraphicFramePr>
        <p:xfrm>
          <a:off x="197224" y="71464"/>
          <a:ext cx="2926976" cy="14317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6" name="Equation" r:id="rId3" imgW="888614" imgH="482391" progId="Equation.3">
                  <p:embed/>
                </p:oleObj>
              </mc:Choice>
              <mc:Fallback>
                <p:oleObj name="Equation" r:id="rId3" imgW="888614" imgH="48239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224" y="71464"/>
                        <a:ext cx="2926976" cy="14317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0" name="TextBox 4"/>
          <p:cNvSpPr txBox="1">
            <a:spLocks noChangeArrowheads="1"/>
          </p:cNvSpPr>
          <p:nvPr/>
        </p:nvSpPr>
        <p:spPr bwMode="auto">
          <a:xfrm>
            <a:off x="685800" y="228600"/>
            <a:ext cx="8763000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sz="2400" dirty="0" smtClean="0">
                <a:solidFill>
                  <a:prstClr val="black"/>
                </a:solidFill>
              </a:rPr>
              <a:t>ويتم حساب معامل التوافق من خلال المعادلة التالية:</a:t>
            </a:r>
          </a:p>
          <a:p>
            <a:pPr eaLnBrk="1" hangingPunct="1"/>
            <a:r>
              <a:rPr lang="ar-SA" sz="2400" dirty="0" smtClean="0">
                <a:solidFill>
                  <a:prstClr val="black"/>
                </a:solidFill>
              </a:rPr>
              <a:t>حيث أن:</a:t>
            </a:r>
          </a:p>
          <a:p>
            <a:pPr eaLnBrk="1" hangingPunct="1"/>
            <a:endParaRPr lang="ar-SA" sz="2400" dirty="0" smtClean="0">
              <a:solidFill>
                <a:prstClr val="black"/>
              </a:solidFill>
            </a:endParaRPr>
          </a:p>
          <a:p>
            <a:pPr eaLnBrk="1" hangingPunct="1"/>
            <a:endParaRPr lang="ar-SA" sz="2400" dirty="0" smtClean="0">
              <a:solidFill>
                <a:prstClr val="black"/>
              </a:solidFill>
            </a:endParaRPr>
          </a:p>
          <a:p>
            <a:pPr eaLnBrk="1" hangingPunct="1"/>
            <a:endParaRPr lang="ar-SA" sz="2400" dirty="0" smtClean="0">
              <a:solidFill>
                <a:prstClr val="black"/>
              </a:solidFill>
            </a:endParaRPr>
          </a:p>
          <a:p>
            <a:pPr eaLnBrk="1" hangingPunct="1"/>
            <a:endParaRPr lang="ar-SA" sz="2400" dirty="0" smtClean="0">
              <a:solidFill>
                <a:srgbClr val="FF0000"/>
              </a:solidFill>
            </a:endParaRPr>
          </a:p>
          <a:p>
            <a:pPr eaLnBrk="1" hangingPunct="1"/>
            <a:endParaRPr lang="ar-SA" sz="2400" dirty="0" smtClean="0">
              <a:solidFill>
                <a:srgbClr val="FF0000"/>
              </a:solidFill>
            </a:endParaRPr>
          </a:p>
          <a:p>
            <a:pPr eaLnBrk="1" hangingPunct="1"/>
            <a:endParaRPr lang="ar-SA" sz="2400" dirty="0">
              <a:solidFill>
                <a:srgbClr val="FF0000"/>
              </a:solidFill>
            </a:endParaRPr>
          </a:p>
          <a:p>
            <a:pPr eaLnBrk="1" hangingPunct="1"/>
            <a:endParaRPr lang="ar-SA" sz="2400" dirty="0" smtClean="0">
              <a:solidFill>
                <a:srgbClr val="FF0000"/>
              </a:solidFill>
            </a:endParaRPr>
          </a:p>
          <a:p>
            <a:pPr eaLnBrk="1" hangingPunct="1"/>
            <a:endParaRPr lang="ar-SA" sz="2400" dirty="0">
              <a:solidFill>
                <a:srgbClr val="FF0000"/>
              </a:solidFill>
            </a:endParaRPr>
          </a:p>
          <a:p>
            <a:pPr eaLnBrk="1" hangingPunct="1"/>
            <a:r>
              <a:rPr lang="ar-SA" sz="2400" dirty="0" smtClean="0">
                <a:solidFill>
                  <a:srgbClr val="FF0000"/>
                </a:solidFill>
              </a:rPr>
              <a:t>أي يتم إيجاد:              </a:t>
            </a:r>
            <a:r>
              <a:rPr lang="ar-SA" sz="2400" dirty="0" smtClean="0">
                <a:solidFill>
                  <a:prstClr val="black"/>
                </a:solidFill>
              </a:rPr>
              <a:t>مربع تكرار كل خلية مشتركة</a:t>
            </a:r>
          </a:p>
          <a:p>
            <a:pPr eaLnBrk="1" hangingPunct="1"/>
            <a:r>
              <a:rPr lang="ar-SA" sz="2400" dirty="0" smtClean="0">
                <a:solidFill>
                  <a:prstClr val="black"/>
                </a:solidFill>
              </a:rPr>
              <a:t>		      مجموع الصف  × مجموع العمود</a:t>
            </a:r>
          </a:p>
          <a:p>
            <a:pPr eaLnBrk="1" hangingPunct="1"/>
            <a:r>
              <a:rPr lang="ar-SA" sz="2400" dirty="0" smtClean="0">
                <a:solidFill>
                  <a:prstClr val="black"/>
                </a:solidFill>
              </a:rPr>
              <a:t>		      ثم نجمعهم كلهم.</a:t>
            </a:r>
          </a:p>
          <a:p>
            <a:pPr eaLnBrk="1" hangingPunct="1"/>
            <a:r>
              <a:rPr lang="ar-SA" sz="2400" dirty="0">
                <a:solidFill>
                  <a:srgbClr val="FF0066"/>
                </a:solidFill>
              </a:rPr>
              <a:t>وعلى ذلك يتم حساب معامل التوافق كما يلى:</a:t>
            </a:r>
          </a:p>
          <a:p>
            <a:pPr eaLnBrk="1" hangingPunct="1"/>
            <a:endParaRPr lang="ar-SA" sz="2400" dirty="0" smtClean="0">
              <a:solidFill>
                <a:prstClr val="black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736217"/>
              </p:ext>
            </p:extLst>
          </p:nvPr>
        </p:nvGraphicFramePr>
        <p:xfrm>
          <a:off x="1143000" y="1834763"/>
          <a:ext cx="8432800" cy="1737438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986742"/>
                <a:gridCol w="5446058"/>
              </a:tblGrid>
              <a:tr h="370946">
                <a:tc>
                  <a:txBody>
                    <a:bodyPr/>
                    <a:lstStyle/>
                    <a:p>
                      <a:pPr rtl="1"/>
                      <a:endParaRPr lang="ar-SA" sz="20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3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التكرار المشرك بين الصفة 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ar-SA" sz="3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والصفة 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j</a:t>
                      </a:r>
                      <a:endParaRPr lang="ar-SA" sz="32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rtl="1"/>
                      <a:endParaRPr lang="ar-SA" sz="20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3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مجموع صف الصفة 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endParaRPr lang="ar-SA" sz="32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rtl="1"/>
                      <a:endParaRPr lang="ar-SA" sz="20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3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مجموع عمود الصفة 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j</a:t>
                      </a:r>
                      <a:endParaRPr lang="ar-SA" sz="3200" dirty="0"/>
                    </a:p>
                  </a:txBody>
                  <a:tcPr marT="45733" marB="45733"/>
                </a:tc>
              </a:tr>
            </a:tbl>
          </a:graphicData>
        </a:graphic>
      </p:graphicFrame>
      <p:pic>
        <p:nvPicPr>
          <p:cNvPr id="923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9391" y="1907897"/>
            <a:ext cx="392113" cy="488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6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8356" y="2460310"/>
            <a:ext cx="410042" cy="49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7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3028213"/>
            <a:ext cx="457200" cy="506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56122" y="4790949"/>
            <a:ext cx="2536156" cy="1298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550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8305800" y="381000"/>
            <a:ext cx="8858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rtl="0" eaLnBrk="1" hangingPunct="1"/>
            <a:r>
              <a:rPr lang="ar-SA" sz="3200" dirty="0" smtClean="0">
                <a:solidFill>
                  <a:srgbClr val="FF0000"/>
                </a:solidFill>
              </a:rPr>
              <a:t>مثال:</a:t>
            </a:r>
          </a:p>
        </p:txBody>
      </p:sp>
      <p:sp>
        <p:nvSpPr>
          <p:cNvPr id="46083" name="Rectangle 4"/>
          <p:cNvSpPr>
            <a:spLocks noChangeArrowheads="1"/>
          </p:cNvSpPr>
          <p:nvPr/>
        </p:nvSpPr>
        <p:spPr bwMode="auto">
          <a:xfrm>
            <a:off x="381000" y="1524000"/>
            <a:ext cx="89916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ar-SA" sz="2800" dirty="0" smtClean="0">
                <a:solidFill>
                  <a:prstClr val="black"/>
                </a:solidFill>
              </a:rPr>
              <a:t>أوجد معامل التوافق بين تخصص الطالب ودرجة الرضا عن الدراسة بالكلية الملتحق بها إذا كانت البيانات كما يلى: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905000" y="2895600"/>
          <a:ext cx="5715000" cy="1752600"/>
        </p:xfrm>
        <a:graphic>
          <a:graphicData uri="http://schemas.openxmlformats.org/drawingml/2006/table">
            <a:tbl>
              <a:tblPr rtl="1"/>
              <a:tblGrid>
                <a:gridCol w="1369639"/>
                <a:gridCol w="996389"/>
                <a:gridCol w="1172733"/>
                <a:gridCol w="1134776"/>
                <a:gridCol w="1041463"/>
              </a:tblGrid>
              <a:tr h="533400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20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000" b="1" dirty="0">
                          <a:latin typeface="Times New Roman"/>
                          <a:ea typeface="Times New Roman"/>
                          <a:cs typeface="Traditional Arabic"/>
                        </a:rPr>
                        <a:t>لغة عربية</a:t>
                      </a:r>
                      <a:endParaRPr lang="en-US" sz="2000" b="1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000" b="1" dirty="0">
                          <a:latin typeface="Times New Roman"/>
                          <a:ea typeface="Times New Roman"/>
                          <a:cs typeface="Traditional Arabic"/>
                        </a:rPr>
                        <a:t>جغرافيا</a:t>
                      </a:r>
                      <a:endParaRPr lang="en-US" sz="2000" b="1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000" b="1" dirty="0">
                          <a:latin typeface="Times New Roman"/>
                          <a:ea typeface="Times New Roman"/>
                          <a:cs typeface="Traditional Arabic"/>
                        </a:rPr>
                        <a:t>تربية خاصة</a:t>
                      </a:r>
                      <a:endParaRPr lang="en-US" sz="2000" b="1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000" b="1" dirty="0">
                          <a:latin typeface="Times New Roman"/>
                          <a:ea typeface="Times New Roman"/>
                          <a:cs typeface="Traditional Arabic"/>
                        </a:rPr>
                        <a:t>المجموع</a:t>
                      </a:r>
                      <a:endParaRPr lang="en-US" sz="2000" b="1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560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000" b="1" dirty="0">
                          <a:latin typeface="Times New Roman"/>
                          <a:ea typeface="Times New Roman"/>
                          <a:cs typeface="Traditional Arabic"/>
                        </a:rPr>
                        <a:t>عالى</a:t>
                      </a:r>
                      <a:endParaRPr lang="en-US" sz="2000" b="1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raditional Arabic"/>
                        </a:rPr>
                        <a:t>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raditional Arabic"/>
                        </a:rPr>
                        <a:t>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raditional Arabic"/>
                        </a:rPr>
                        <a:t>45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raditional Arabic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560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000" b="1" dirty="0">
                          <a:latin typeface="Times New Roman"/>
                          <a:ea typeface="Times New Roman"/>
                          <a:cs typeface="Traditional Arabic"/>
                        </a:rPr>
                        <a:t>متوسط </a:t>
                      </a:r>
                      <a:endParaRPr lang="en-US" sz="2000" b="1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raditional Arabic"/>
                        </a:rPr>
                        <a:t>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raditional Arabic"/>
                        </a:rPr>
                        <a:t>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raditional Arabic"/>
                        </a:rPr>
                        <a:t>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raditional Arabic"/>
                        </a:rPr>
                        <a:t>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560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000" b="1" dirty="0">
                          <a:latin typeface="Times New Roman"/>
                          <a:ea typeface="Times New Roman"/>
                          <a:cs typeface="Traditional Arabic"/>
                        </a:rPr>
                        <a:t>منخفض</a:t>
                      </a:r>
                      <a:endParaRPr lang="en-US" sz="2000" b="1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raditional Arabic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raditional Arabic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raditional Arabic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raditional Arabic"/>
                        </a:rPr>
                        <a:t>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560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000" b="1" dirty="0">
                          <a:latin typeface="Times New Roman"/>
                          <a:ea typeface="Times New Roman"/>
                          <a:cs typeface="Traditional Arabic"/>
                        </a:rPr>
                        <a:t>المجموع</a:t>
                      </a:r>
                      <a:endParaRPr lang="en-US" sz="2000" b="1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raditional Arabic"/>
                        </a:rPr>
                        <a:t>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raditional Arabic"/>
                        </a:rPr>
                        <a:t>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raditional Arabic"/>
                        </a:rPr>
                        <a:t>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raditional Arabic"/>
                        </a:rPr>
                        <a:t>180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6123" name="TextBox 6"/>
          <p:cNvSpPr txBox="1">
            <a:spLocks noChangeArrowheads="1"/>
          </p:cNvSpPr>
          <p:nvPr/>
        </p:nvSpPr>
        <p:spPr bwMode="auto">
          <a:xfrm>
            <a:off x="6248400" y="2895600"/>
            <a:ext cx="736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rtl="0" eaLnBrk="1" hangingPunct="1"/>
            <a:r>
              <a:rPr lang="ar-SA" sz="1400" dirty="0" smtClean="0">
                <a:solidFill>
                  <a:prstClr val="black"/>
                </a:solidFill>
              </a:rPr>
              <a:t>التخصص</a:t>
            </a:r>
          </a:p>
        </p:txBody>
      </p:sp>
      <p:sp>
        <p:nvSpPr>
          <p:cNvPr id="46124" name="TextBox 7"/>
          <p:cNvSpPr txBox="1">
            <a:spLocks noChangeArrowheads="1"/>
          </p:cNvSpPr>
          <p:nvPr/>
        </p:nvSpPr>
        <p:spPr bwMode="auto">
          <a:xfrm>
            <a:off x="7086600" y="3048000"/>
            <a:ext cx="5207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rtl="0" eaLnBrk="1" hangingPunct="1"/>
            <a:r>
              <a:rPr lang="ar-SA" sz="1400" dirty="0" smtClean="0">
                <a:solidFill>
                  <a:prstClr val="black"/>
                </a:solidFill>
              </a:rPr>
              <a:t>الرضا</a:t>
            </a:r>
          </a:p>
        </p:txBody>
      </p:sp>
    </p:spTree>
    <p:extLst>
      <p:ext uri="{BB962C8B-B14F-4D97-AF65-F5344CB8AC3E}">
        <p14:creationId xmlns:p14="http://schemas.microsoft.com/office/powerpoint/2010/main" val="1201067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57200" y="152400"/>
            <a:ext cx="8915400" cy="533400"/>
          </a:xfrm>
        </p:spPr>
        <p:txBody>
          <a:bodyPr/>
          <a:lstStyle/>
          <a:p>
            <a:pPr algn="ctr"/>
            <a:r>
              <a:rPr lang="ar-SA" sz="3000" dirty="0" smtClean="0">
                <a:solidFill>
                  <a:srgbClr val="009900"/>
                </a:solidFill>
              </a:rPr>
              <a:t>حساب معاملات الارتباط عن طريق الحاسوب</a:t>
            </a:r>
            <a:endParaRPr lang="ar-EG" sz="3000" dirty="0">
              <a:solidFill>
                <a:srgbClr val="0099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838199"/>
            <a:ext cx="9906000" cy="5105401"/>
          </a:xfrm>
        </p:spPr>
        <p:txBody>
          <a:bodyPr/>
          <a:lstStyle/>
          <a:p>
            <a:pPr algn="just" rtl="1"/>
            <a:r>
              <a:rPr lang="en-US" sz="2800" dirty="0" smtClean="0"/>
              <a:t> </a:t>
            </a:r>
            <a:r>
              <a:rPr lang="ar-SA" sz="2800" dirty="0" smtClean="0"/>
              <a:t>نتذكر أن:</a:t>
            </a:r>
            <a:r>
              <a:rPr lang="ar-EG" sz="2800" dirty="0"/>
              <a:t>معامل الارتباط </a:t>
            </a:r>
            <a:r>
              <a:rPr lang="en-US" sz="2800" dirty="0"/>
              <a:t>Correlation </a:t>
            </a:r>
            <a:r>
              <a:rPr lang="ar-SA" sz="2800" dirty="0" smtClean="0"/>
              <a:t>، </a:t>
            </a:r>
            <a:r>
              <a:rPr lang="ar-EG" sz="2800" dirty="0" smtClean="0"/>
              <a:t>يستخدم </a:t>
            </a:r>
            <a:r>
              <a:rPr lang="ar-EG" sz="2800" dirty="0"/>
              <a:t>هذا </a:t>
            </a:r>
            <a:r>
              <a:rPr lang="ar-EG" sz="2800" dirty="0" smtClean="0"/>
              <a:t>الأمر  </a:t>
            </a:r>
            <a:r>
              <a:rPr lang="ar-EG" sz="2800" dirty="0"/>
              <a:t>لمعرفة  العلاقة بين المتغيرين  أو اكثر ويرمز له </a:t>
            </a:r>
            <a:r>
              <a:rPr lang="ar-SA" sz="2800" dirty="0" smtClean="0"/>
              <a:t>بالرمز </a:t>
            </a:r>
            <a:r>
              <a:rPr lang="en-US" sz="2800" dirty="0" smtClean="0"/>
              <a:t>r </a:t>
            </a:r>
            <a:r>
              <a:rPr lang="ar-SA" sz="2800" dirty="0" smtClean="0"/>
              <a:t>  </a:t>
            </a:r>
            <a:r>
              <a:rPr lang="ar-EG" sz="2800" dirty="0" smtClean="0"/>
              <a:t>وتكون </a:t>
            </a:r>
            <a:r>
              <a:rPr lang="ar-EG" sz="2800" dirty="0"/>
              <a:t>العلاقة </a:t>
            </a:r>
            <a:r>
              <a:rPr lang="ar-EG" sz="2800" dirty="0" smtClean="0"/>
              <a:t>إما </a:t>
            </a:r>
            <a:r>
              <a:rPr lang="ar-EG" sz="2800" dirty="0"/>
              <a:t>طردية </a:t>
            </a:r>
            <a:r>
              <a:rPr lang="ar-EG" sz="2800" dirty="0" smtClean="0"/>
              <a:t>أو عكسية  </a:t>
            </a:r>
            <a:r>
              <a:rPr lang="ar-EG" sz="2800" dirty="0"/>
              <a:t>أو تامة  وتكون قيم معامل الارتباط محصورة </a:t>
            </a:r>
            <a:r>
              <a:rPr lang="ar-EG" sz="2800" dirty="0" smtClean="0"/>
              <a:t>بين</a:t>
            </a:r>
            <a:r>
              <a:rPr lang="ar-SA" sz="2800" dirty="0" smtClean="0"/>
              <a:t> </a:t>
            </a:r>
            <a:r>
              <a:rPr lang="ar-EG" sz="2800" dirty="0" smtClean="0"/>
              <a:t>   </a:t>
            </a:r>
            <a:endParaRPr lang="ar-EG" sz="2800" dirty="0"/>
          </a:p>
          <a:p>
            <a:pPr algn="just" rtl="1"/>
            <a:r>
              <a:rPr lang="ar-SA" sz="2800" dirty="0" smtClean="0"/>
              <a:t>فعلى سبيل المثال: </a:t>
            </a:r>
            <a:r>
              <a:rPr lang="ar-EG" sz="2800" dirty="0" smtClean="0"/>
              <a:t>0.8- </a:t>
            </a:r>
            <a:r>
              <a:rPr lang="ar-EG" sz="2800" dirty="0"/>
              <a:t>عكسية قوية </a:t>
            </a:r>
            <a:r>
              <a:rPr lang="ar-SA" sz="2800" dirty="0" smtClean="0"/>
              <a:t>، </a:t>
            </a:r>
            <a:r>
              <a:rPr lang="ar-EG" sz="2800" dirty="0" smtClean="0"/>
              <a:t>0.9  </a:t>
            </a:r>
            <a:r>
              <a:rPr lang="ar-EG" sz="2800" dirty="0"/>
              <a:t>طردية قوية </a:t>
            </a:r>
            <a:r>
              <a:rPr lang="ar-SA" sz="2800" dirty="0" smtClean="0"/>
              <a:t>، </a:t>
            </a:r>
            <a:r>
              <a:rPr lang="ar-EG" sz="2800" dirty="0" smtClean="0"/>
              <a:t>1  </a:t>
            </a:r>
            <a:r>
              <a:rPr lang="ar-EG" sz="2800" dirty="0"/>
              <a:t>تامة </a:t>
            </a:r>
          </a:p>
          <a:p>
            <a:pPr algn="just" rtl="1"/>
            <a:r>
              <a:rPr lang="en-US" sz="2800" dirty="0">
                <a:solidFill>
                  <a:srgbClr val="FF0000"/>
                </a:solidFill>
              </a:rPr>
              <a:t>Spearman Correlation </a:t>
            </a:r>
            <a:r>
              <a:rPr lang="ar-SA" sz="2800" dirty="0" smtClean="0">
                <a:solidFill>
                  <a:srgbClr val="FF0000"/>
                </a:solidFill>
              </a:rPr>
              <a:t> </a:t>
            </a:r>
            <a:r>
              <a:rPr lang="ar-EG" sz="2800" dirty="0" smtClean="0"/>
              <a:t>يستخدم </a:t>
            </a:r>
            <a:r>
              <a:rPr lang="ar-EG" sz="2800" dirty="0"/>
              <a:t>في حالة البيانات الوصفية </a:t>
            </a:r>
          </a:p>
          <a:p>
            <a:pPr algn="just" rtl="1"/>
            <a:r>
              <a:rPr lang="en-US" sz="2800" dirty="0">
                <a:solidFill>
                  <a:srgbClr val="FF0000"/>
                </a:solidFill>
              </a:rPr>
              <a:t>Person </a:t>
            </a:r>
            <a:r>
              <a:rPr lang="en-US" sz="2800" dirty="0" smtClean="0">
                <a:solidFill>
                  <a:srgbClr val="FF0000"/>
                </a:solidFill>
              </a:rPr>
              <a:t>Correlation </a:t>
            </a:r>
            <a:r>
              <a:rPr lang="ar-SA" sz="2800" dirty="0" smtClean="0">
                <a:solidFill>
                  <a:srgbClr val="FF0000"/>
                </a:solidFill>
              </a:rPr>
              <a:t>  </a:t>
            </a:r>
            <a:r>
              <a:rPr lang="ar-EG" sz="2800" dirty="0" smtClean="0"/>
              <a:t>يستخدم </a:t>
            </a:r>
            <a:r>
              <a:rPr lang="ar-EG" sz="2800" dirty="0"/>
              <a:t>في حالة البيانات </a:t>
            </a:r>
            <a:r>
              <a:rPr lang="ar-EG" sz="2800" dirty="0" smtClean="0"/>
              <a:t>الكمية</a:t>
            </a:r>
            <a:r>
              <a:rPr lang="ar-SA" sz="2800" dirty="0" smtClean="0"/>
              <a:t>.</a:t>
            </a:r>
          </a:p>
          <a:p>
            <a:pPr algn="just" rtl="1"/>
            <a:r>
              <a:rPr lang="ar-EG" sz="2800" dirty="0"/>
              <a:t>قيمة معامل الارتباط 0.005 تدل على وجود ارتباط طردي متوسط </a:t>
            </a:r>
            <a:r>
              <a:rPr lang="ar-SA" sz="2800" b="1" dirty="0" smtClean="0">
                <a:solidFill>
                  <a:srgbClr val="009900"/>
                </a:solidFill>
              </a:rPr>
              <a:t>(</a:t>
            </a:r>
            <a:r>
              <a:rPr lang="en-US" sz="2800" b="1" dirty="0" smtClean="0">
                <a:solidFill>
                  <a:srgbClr val="009900"/>
                </a:solidFill>
              </a:rPr>
              <a:t>x</a:t>
            </a:r>
            <a:r>
              <a:rPr lang="ar-SA" sz="2800" b="1" dirty="0" smtClean="0">
                <a:solidFill>
                  <a:srgbClr val="009900"/>
                </a:solidFill>
              </a:rPr>
              <a:t>)</a:t>
            </a:r>
            <a:endParaRPr lang="en-US" sz="2800" b="1" dirty="0">
              <a:solidFill>
                <a:srgbClr val="009900"/>
              </a:solidFill>
            </a:endParaRPr>
          </a:p>
          <a:p>
            <a:pPr algn="just" rtl="1"/>
            <a:r>
              <a:rPr lang="ar-EG" sz="2800" dirty="0"/>
              <a:t>قيمة معامل الارتباط 0.005 تدل على وجود ارتباط طردي ضعيف </a:t>
            </a:r>
            <a:r>
              <a:rPr lang="ar-EG" sz="2800" dirty="0">
                <a:solidFill>
                  <a:srgbClr val="009900"/>
                </a:solidFill>
              </a:rPr>
              <a:t>( / )</a:t>
            </a:r>
          </a:p>
          <a:p>
            <a:pPr algn="just" rtl="1"/>
            <a:r>
              <a:rPr lang="ar-EG" sz="2800" dirty="0">
                <a:solidFill>
                  <a:srgbClr val="009900"/>
                </a:solidFill>
              </a:rPr>
              <a:t>الفرضية الصفرية </a:t>
            </a:r>
            <a:r>
              <a:rPr lang="ar-EG" sz="2800" dirty="0"/>
              <a:t>: </a:t>
            </a:r>
            <a:r>
              <a:rPr lang="ar-EG" sz="2800" dirty="0" smtClean="0"/>
              <a:t>لا</a:t>
            </a:r>
            <a:r>
              <a:rPr lang="ar-SA" sz="2800" dirty="0" smtClean="0"/>
              <a:t> </a:t>
            </a:r>
            <a:r>
              <a:rPr lang="ar-EG" sz="2800" dirty="0" smtClean="0"/>
              <a:t>يوجد </a:t>
            </a:r>
            <a:r>
              <a:rPr lang="ar-EG" sz="2800" dirty="0"/>
              <a:t>ارتباط ذو دلالة معنوية بين </a:t>
            </a:r>
            <a:r>
              <a:rPr lang="ar-EG" sz="2800" dirty="0" smtClean="0"/>
              <a:t>المتغيرات</a:t>
            </a:r>
            <a:r>
              <a:rPr lang="en-US" sz="2800" dirty="0" smtClean="0"/>
              <a:t> </a:t>
            </a:r>
            <a:r>
              <a:rPr lang="en-US" sz="2800" b="1" dirty="0" smtClean="0">
                <a:solidFill>
                  <a:srgbClr val="009900"/>
                </a:solidFill>
              </a:rPr>
              <a:t>p = 0 </a:t>
            </a:r>
            <a:r>
              <a:rPr lang="ar-EG" sz="2800" b="1" dirty="0" smtClean="0">
                <a:solidFill>
                  <a:srgbClr val="009900"/>
                </a:solidFill>
              </a:rPr>
              <a:t>  </a:t>
            </a:r>
            <a:endParaRPr lang="ar-EG" sz="2800" b="1" dirty="0">
              <a:solidFill>
                <a:srgbClr val="009900"/>
              </a:solidFill>
            </a:endParaRPr>
          </a:p>
          <a:p>
            <a:pPr algn="just" rtl="1"/>
            <a:r>
              <a:rPr lang="ar-EG" sz="2800" dirty="0">
                <a:solidFill>
                  <a:srgbClr val="009900"/>
                </a:solidFill>
              </a:rPr>
              <a:t>الفرضية البديلة  </a:t>
            </a:r>
            <a:r>
              <a:rPr lang="ar-EG" sz="2800" dirty="0"/>
              <a:t>: يوجد ارتباط ذو دلالة معنوية بين </a:t>
            </a:r>
            <a:r>
              <a:rPr lang="ar-EG" sz="2800" dirty="0" smtClean="0"/>
              <a:t>المتغيرات</a:t>
            </a:r>
            <a:r>
              <a:rPr lang="en-US" sz="2800" dirty="0" smtClean="0"/>
              <a:t> </a:t>
            </a:r>
            <a:r>
              <a:rPr lang="en-US" sz="2800" b="1" dirty="0" smtClean="0">
                <a:solidFill>
                  <a:srgbClr val="009900"/>
                </a:solidFill>
              </a:rPr>
              <a:t>p # 0</a:t>
            </a:r>
            <a:r>
              <a:rPr lang="en-US" sz="2800" dirty="0" smtClean="0"/>
              <a:t> </a:t>
            </a:r>
            <a:r>
              <a:rPr lang="ar-EG" sz="2800" dirty="0" smtClean="0"/>
              <a:t> </a:t>
            </a:r>
            <a:endParaRPr lang="ar-EG" sz="2800" dirty="0"/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EG" dirty="0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1429190"/>
              </p:ext>
            </p:extLst>
          </p:nvPr>
        </p:nvGraphicFramePr>
        <p:xfrm>
          <a:off x="2362200" y="1752600"/>
          <a:ext cx="18288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4" name="Equation" r:id="rId3" imgW="647419" imgH="165028" progId="Equation.3">
                  <p:embed/>
                </p:oleObj>
              </mc:Choice>
              <mc:Fallback>
                <p:oleObj name="Equation" r:id="rId3" imgW="647419" imgH="165028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1752600"/>
                        <a:ext cx="1828800" cy="4572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27466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EG" dirty="0"/>
          </a:p>
        </p:txBody>
      </p:sp>
      <p:sp>
        <p:nvSpPr>
          <p:cNvPr id="6" name="Rectangle 5"/>
          <p:cNvSpPr/>
          <p:nvPr/>
        </p:nvSpPr>
        <p:spPr>
          <a:xfrm>
            <a:off x="0" y="457200"/>
            <a:ext cx="97917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2800" dirty="0"/>
              <a:t>التطبيق العملي :</a:t>
            </a:r>
          </a:p>
          <a:p>
            <a:r>
              <a:rPr lang="ar-EG" sz="2800" dirty="0" smtClean="0"/>
              <a:t>اذا كان </a:t>
            </a:r>
            <a:r>
              <a:rPr lang="ar-EG" sz="2800" dirty="0"/>
              <a:t>لديك </a:t>
            </a:r>
            <a:r>
              <a:rPr lang="ar-EG" sz="2800" dirty="0" smtClean="0"/>
              <a:t>الاستب</a:t>
            </a:r>
            <a:r>
              <a:rPr lang="ar-SA" sz="2800" dirty="0" smtClean="0"/>
              <a:t>يان </a:t>
            </a:r>
            <a:r>
              <a:rPr lang="ar-EG" sz="2800" dirty="0" smtClean="0"/>
              <a:t>التالي وفيه </a:t>
            </a:r>
            <a:r>
              <a:rPr lang="ar-EG" sz="2800" dirty="0"/>
              <a:t>:</a:t>
            </a:r>
          </a:p>
          <a:p>
            <a:r>
              <a:rPr lang="ar-EG" sz="2800" dirty="0"/>
              <a:t>1-	</a:t>
            </a:r>
            <a:r>
              <a:rPr lang="ar-EG" sz="2800" dirty="0">
                <a:solidFill>
                  <a:srgbClr val="009900"/>
                </a:solidFill>
              </a:rPr>
              <a:t>دخل </a:t>
            </a:r>
            <a:r>
              <a:rPr lang="ar-EG" sz="2800" dirty="0" smtClean="0">
                <a:solidFill>
                  <a:srgbClr val="009900"/>
                </a:solidFill>
              </a:rPr>
              <a:t>الأسرة </a:t>
            </a:r>
            <a:r>
              <a:rPr lang="ar-EG" sz="2800" dirty="0"/>
              <a:t>..................</a:t>
            </a:r>
          </a:p>
          <a:p>
            <a:r>
              <a:rPr lang="ar-EG" sz="2800" dirty="0"/>
              <a:t>2-	 قيمة </a:t>
            </a:r>
            <a:r>
              <a:rPr lang="ar-EG" sz="2800" dirty="0" smtClean="0"/>
              <a:t>الاستهلاك </a:t>
            </a:r>
            <a:r>
              <a:rPr lang="ar-EG" sz="2800" dirty="0"/>
              <a:t>الشهري</a:t>
            </a:r>
            <a:r>
              <a:rPr lang="ar-EG" sz="2800" dirty="0" smtClean="0"/>
              <a:t>.................</a:t>
            </a:r>
            <a:endParaRPr lang="ar-SA" sz="2800" dirty="0" smtClean="0"/>
          </a:p>
          <a:p>
            <a:endParaRPr lang="ar-SA" sz="2800" dirty="0" smtClean="0"/>
          </a:p>
          <a:p>
            <a:endParaRPr lang="ar-SA" sz="2800" dirty="0"/>
          </a:p>
          <a:p>
            <a:endParaRPr lang="ar-SA" sz="2800" dirty="0" smtClean="0"/>
          </a:p>
          <a:p>
            <a:endParaRPr lang="ar-SA" sz="2800" dirty="0"/>
          </a:p>
          <a:p>
            <a:r>
              <a:rPr lang="ar-EG" sz="2800" dirty="0"/>
              <a:t>حدد قيمة </a:t>
            </a:r>
            <a:r>
              <a:rPr lang="ar-EG" sz="2800" dirty="0">
                <a:solidFill>
                  <a:srgbClr val="009900"/>
                </a:solidFill>
              </a:rPr>
              <a:t>معامل الارتباط </a:t>
            </a:r>
            <a:r>
              <a:rPr lang="ar-EG" sz="2800" dirty="0"/>
              <a:t>مع تحديد نوعه وقوته </a:t>
            </a:r>
            <a:r>
              <a:rPr lang="ar-SA" sz="2800" dirty="0" smtClean="0"/>
              <a:t>.</a:t>
            </a:r>
            <a:endParaRPr lang="ar-EG" sz="2800" dirty="0"/>
          </a:p>
          <a:p>
            <a:r>
              <a:rPr lang="ar-EG" sz="2800" dirty="0"/>
              <a:t>اختبر الفرضية القائلة بأنه </a:t>
            </a:r>
            <a:r>
              <a:rPr lang="ar-EG" sz="2800" dirty="0" smtClean="0"/>
              <a:t>لا</a:t>
            </a:r>
            <a:r>
              <a:rPr lang="ar-SA" sz="2800" dirty="0" smtClean="0"/>
              <a:t> </a:t>
            </a:r>
            <a:r>
              <a:rPr lang="ar-EG" sz="2800" dirty="0" smtClean="0"/>
              <a:t>يوجد </a:t>
            </a:r>
            <a:r>
              <a:rPr lang="ar-EG" sz="2800" dirty="0"/>
              <a:t>ارتباط ذو دلالة معنوية بين كلا من </a:t>
            </a:r>
            <a:r>
              <a:rPr lang="ar-EG" sz="2800" dirty="0" smtClean="0"/>
              <a:t>الدخل</a:t>
            </a:r>
            <a:r>
              <a:rPr lang="ar-SA" sz="2800" dirty="0" smtClean="0"/>
              <a:t> </a:t>
            </a:r>
            <a:r>
              <a:rPr lang="ar-EG" sz="2800" dirty="0" smtClean="0"/>
              <a:t>والاستهلاك </a:t>
            </a:r>
            <a:r>
              <a:rPr lang="ar-EG" sz="2800" dirty="0"/>
              <a:t>مستخدما دلالة 0.05 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9502143"/>
              </p:ext>
            </p:extLst>
          </p:nvPr>
        </p:nvGraphicFramePr>
        <p:xfrm>
          <a:off x="609599" y="2473135"/>
          <a:ext cx="8991600" cy="1336864"/>
        </p:xfrm>
        <a:graphic>
          <a:graphicData uri="http://schemas.openxmlformats.org/drawingml/2006/table">
            <a:tbl>
              <a:tblPr rtl="1" firstRow="1" firstCol="1" lastRow="1" lastCol="1" bandRow="1" bandCol="1"/>
              <a:tblGrid>
                <a:gridCol w="1743020"/>
                <a:gridCol w="724858"/>
                <a:gridCol w="724858"/>
                <a:gridCol w="724858"/>
                <a:gridCol w="724858"/>
                <a:gridCol w="724858"/>
                <a:gridCol w="724858"/>
                <a:gridCol w="724858"/>
                <a:gridCol w="724858"/>
                <a:gridCol w="724858"/>
                <a:gridCol w="724858"/>
              </a:tblGrid>
              <a:tr h="668432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implified Arabic" panose="02010000000000000000" pitchFamily="2" charset="-78"/>
                        </a:rPr>
                        <a:t>إجابات </a:t>
                      </a:r>
                      <a:r>
                        <a:rPr lang="ar-SA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implified Arabic" panose="02010000000000000000" pitchFamily="2" charset="-78"/>
                        </a:rPr>
                        <a:t>الدخل 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implified Arabic" panose="02010000000000000000" pitchFamily="2" charset="-78"/>
                        </a:rPr>
                        <a:t>4000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implified Arabic" panose="02010000000000000000" pitchFamily="2" charset="-78"/>
                        </a:rPr>
                        <a:t>3500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implified Arabic" panose="02010000000000000000" pitchFamily="2" charset="-78"/>
                        </a:rPr>
                        <a:t>2200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implified Arabic" panose="02010000000000000000" pitchFamily="2" charset="-78"/>
                        </a:rPr>
                        <a:t>3200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implified Arabic" panose="02010000000000000000" pitchFamily="2" charset="-78"/>
                        </a:rPr>
                        <a:t>2500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implified Arabic" panose="02010000000000000000" pitchFamily="2" charset="-78"/>
                        </a:rPr>
                        <a:t>2700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implified Arabic" panose="02010000000000000000" pitchFamily="2" charset="-78"/>
                        </a:rPr>
                        <a:t>2800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implified Arabic" panose="02010000000000000000" pitchFamily="2" charset="-78"/>
                        </a:rPr>
                        <a:t>3300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implified Arabic" panose="02010000000000000000" pitchFamily="2" charset="-78"/>
                        </a:rPr>
                        <a:t>2600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implified Arabic" panose="02010000000000000000" pitchFamily="2" charset="-78"/>
                        </a:rPr>
                        <a:t>2000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8432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implified Arabic" panose="02010000000000000000" pitchFamily="2" charset="-78"/>
                        </a:rPr>
                        <a:t>إجابات </a:t>
                      </a:r>
                      <a:r>
                        <a:rPr lang="ar-SA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implified Arabic" panose="02010000000000000000" pitchFamily="2" charset="-78"/>
                        </a:rPr>
                        <a:t>الاستهلاك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implified Arabic" panose="02010000000000000000" pitchFamily="2" charset="-78"/>
                        </a:rPr>
                        <a:t>3200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implified Arabic" panose="02010000000000000000" pitchFamily="2" charset="-78"/>
                        </a:rPr>
                        <a:t>2700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implified Arabic" panose="02010000000000000000" pitchFamily="2" charset="-78"/>
                        </a:rPr>
                        <a:t>1700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implified Arabic" panose="02010000000000000000" pitchFamily="2" charset="-78"/>
                        </a:rPr>
                        <a:t>2000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implified Arabic" panose="02010000000000000000" pitchFamily="2" charset="-78"/>
                        </a:rPr>
                        <a:t>1800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implified Arabic" panose="02010000000000000000" pitchFamily="2" charset="-78"/>
                        </a:rPr>
                        <a:t>1900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implified Arabic" panose="02010000000000000000" pitchFamily="2" charset="-78"/>
                        </a:rPr>
                        <a:t>2600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implified Arabic" panose="02010000000000000000" pitchFamily="2" charset="-78"/>
                        </a:rPr>
                        <a:t>3000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implified Arabic" panose="02010000000000000000" pitchFamily="2" charset="-78"/>
                        </a:rPr>
                        <a:t>2200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implified Arabic" panose="02010000000000000000" pitchFamily="2" charset="-78"/>
                        </a:rPr>
                        <a:t>2000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8344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EG" dirty="0"/>
          </a:p>
        </p:txBody>
      </p:sp>
      <p:sp>
        <p:nvSpPr>
          <p:cNvPr id="2" name="Rectangle 1"/>
          <p:cNvSpPr/>
          <p:nvPr/>
        </p:nvSpPr>
        <p:spPr>
          <a:xfrm>
            <a:off x="76200" y="304800"/>
            <a:ext cx="9829800" cy="37087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EG" sz="2300" dirty="0"/>
              <a:t>الحل :</a:t>
            </a:r>
          </a:p>
          <a:p>
            <a:r>
              <a:rPr lang="ar-EG" sz="2300" dirty="0"/>
              <a:t>تعريف المتغيرات  التالية على  صفحة المتغيرات </a:t>
            </a:r>
            <a:r>
              <a:rPr lang="en-US" sz="2300" dirty="0"/>
              <a:t>variable view </a:t>
            </a:r>
          </a:p>
          <a:p>
            <a:r>
              <a:rPr lang="en-US" sz="2300" dirty="0">
                <a:solidFill>
                  <a:srgbClr val="009900"/>
                </a:solidFill>
              </a:rPr>
              <a:t>Name                        </a:t>
            </a:r>
            <a:r>
              <a:rPr lang="en-US" sz="2300" dirty="0" smtClean="0">
                <a:solidFill>
                  <a:srgbClr val="009900"/>
                </a:solidFill>
              </a:rPr>
              <a:t>               Type            Measure</a:t>
            </a:r>
            <a:endParaRPr lang="en-US" sz="2300" dirty="0">
              <a:solidFill>
                <a:srgbClr val="009900"/>
              </a:solidFill>
            </a:endParaRPr>
          </a:p>
          <a:p>
            <a:r>
              <a:rPr lang="en-US" sz="2300" dirty="0"/>
              <a:t>scale	Numeric            	                            </a:t>
            </a:r>
            <a:r>
              <a:rPr lang="ar-EG" sz="2300" dirty="0"/>
              <a:t>الدخل  </a:t>
            </a:r>
          </a:p>
          <a:p>
            <a:r>
              <a:rPr lang="en-US" sz="2300" dirty="0"/>
              <a:t>scale	Numeric            	                            </a:t>
            </a:r>
            <a:r>
              <a:rPr lang="ar-EG" sz="2300" dirty="0" smtClean="0"/>
              <a:t>الاستهلاك   </a:t>
            </a:r>
            <a:endParaRPr lang="ar-EG" sz="2300" dirty="0"/>
          </a:p>
          <a:p>
            <a:r>
              <a:rPr lang="ar-EG" sz="2300" dirty="0" smtClean="0"/>
              <a:t>إدخال </a:t>
            </a:r>
            <a:r>
              <a:rPr lang="ar-EG" sz="2300" dirty="0"/>
              <a:t>البيانات على صفحة البيانات </a:t>
            </a:r>
            <a:r>
              <a:rPr lang="en-US" sz="2300" dirty="0"/>
              <a:t>Data view  </a:t>
            </a:r>
          </a:p>
          <a:p>
            <a:r>
              <a:rPr lang="ar-EG" sz="2800" dirty="0">
                <a:solidFill>
                  <a:srgbClr val="009900"/>
                </a:solidFill>
              </a:rPr>
              <a:t>الخطوات :</a:t>
            </a:r>
          </a:p>
          <a:p>
            <a:r>
              <a:rPr lang="en-US" sz="2300" dirty="0" smtClean="0"/>
              <a:t>Analyze</a:t>
            </a:r>
            <a:r>
              <a:rPr lang="ar-SA" sz="2300" dirty="0" smtClean="0"/>
              <a:t> ،،،،،،،،،،،،،، </a:t>
            </a:r>
            <a:r>
              <a:rPr lang="en-US" sz="2300" dirty="0" smtClean="0"/>
              <a:t> </a:t>
            </a:r>
            <a:r>
              <a:rPr lang="en-US" sz="2300" dirty="0"/>
              <a:t>Correlate    </a:t>
            </a:r>
            <a:r>
              <a:rPr lang="ar-SA" sz="2300" dirty="0" smtClean="0"/>
              <a:t>،،،،،،،،،،،،،،،،،،،</a:t>
            </a:r>
            <a:r>
              <a:rPr lang="en-US" sz="2300" dirty="0" smtClean="0"/>
              <a:t> </a:t>
            </a:r>
            <a:r>
              <a:rPr lang="en-US" sz="2300" dirty="0"/>
              <a:t>Bivariate</a:t>
            </a:r>
          </a:p>
          <a:p>
            <a:r>
              <a:rPr lang="en-US" sz="2300" dirty="0" smtClean="0"/>
              <a:t>*  </a:t>
            </a:r>
            <a:r>
              <a:rPr lang="ar-SA" sz="2300" dirty="0" smtClean="0"/>
              <a:t> </a:t>
            </a:r>
            <a:r>
              <a:rPr lang="ar-EG" sz="2300" dirty="0" smtClean="0"/>
              <a:t>إدخال </a:t>
            </a:r>
            <a:r>
              <a:rPr lang="ar-EG" sz="2300" dirty="0"/>
              <a:t>البيانات في مربع الحوار معا ( المتعلقة بالدخل والاستهلاك )</a:t>
            </a:r>
          </a:p>
          <a:p>
            <a:r>
              <a:rPr lang="ar-SA" sz="2300" dirty="0" smtClean="0"/>
              <a:t>* </a:t>
            </a:r>
            <a:r>
              <a:rPr lang="ar-EG" sz="2300" dirty="0" smtClean="0"/>
              <a:t>هذه </a:t>
            </a:r>
            <a:r>
              <a:rPr lang="ar-EG" sz="2300" dirty="0"/>
              <a:t>متغيرات كمية تختار لها معامل </a:t>
            </a:r>
            <a:r>
              <a:rPr lang="en-US" sz="2300" dirty="0"/>
              <a:t>Person Correlation  </a:t>
            </a:r>
            <a:r>
              <a:rPr lang="ar-SA" sz="2300" dirty="0" smtClean="0"/>
              <a:t> </a:t>
            </a:r>
            <a:r>
              <a:rPr lang="ar-EG" sz="2300" dirty="0" smtClean="0"/>
              <a:t>ثم </a:t>
            </a:r>
            <a:r>
              <a:rPr lang="en-US" sz="2300" dirty="0"/>
              <a:t>OK </a:t>
            </a:r>
          </a:p>
        </p:txBody>
      </p:sp>
    </p:spTree>
    <p:extLst>
      <p:ext uri="{BB962C8B-B14F-4D97-AF65-F5344CB8AC3E}">
        <p14:creationId xmlns:p14="http://schemas.microsoft.com/office/powerpoint/2010/main" val="1738949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EG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152400"/>
            <a:ext cx="6160366" cy="360505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724" y="3909856"/>
            <a:ext cx="8321717" cy="1119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139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EG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96" y="533400"/>
            <a:ext cx="9743684" cy="3923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537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EG" dirty="0"/>
          </a:p>
        </p:txBody>
      </p:sp>
      <p:sp>
        <p:nvSpPr>
          <p:cNvPr id="2" name="Rectangle 1"/>
          <p:cNvSpPr/>
          <p:nvPr/>
        </p:nvSpPr>
        <p:spPr>
          <a:xfrm>
            <a:off x="3733800" y="17929"/>
            <a:ext cx="58674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EG" sz="2500" dirty="0" smtClean="0"/>
              <a:t>اذا كان </a:t>
            </a:r>
            <a:r>
              <a:rPr lang="ar-EG" sz="2500" dirty="0"/>
              <a:t>لديك </a:t>
            </a:r>
            <a:r>
              <a:rPr lang="ar-SA" sz="2500" dirty="0" smtClean="0"/>
              <a:t>الاستبيان التالي وفيه </a:t>
            </a:r>
            <a:r>
              <a:rPr lang="ar-EG" sz="2500" dirty="0" smtClean="0"/>
              <a:t>:</a:t>
            </a:r>
            <a:endParaRPr lang="ar-EG" sz="2500" dirty="0"/>
          </a:p>
          <a:p>
            <a:r>
              <a:rPr lang="ar-EG" sz="2500" dirty="0"/>
              <a:t>1-	دخل </a:t>
            </a:r>
            <a:r>
              <a:rPr lang="ar-EG" sz="2500" dirty="0" smtClean="0"/>
              <a:t>الأسرة </a:t>
            </a:r>
            <a:r>
              <a:rPr lang="ar-EG" sz="2500" dirty="0"/>
              <a:t>..................</a:t>
            </a:r>
          </a:p>
          <a:p>
            <a:r>
              <a:rPr lang="ar-EG" sz="2500" dirty="0"/>
              <a:t>2-	 قيمة </a:t>
            </a:r>
            <a:r>
              <a:rPr lang="ar-EG" sz="2500" dirty="0" smtClean="0"/>
              <a:t>الاستهلاك </a:t>
            </a:r>
            <a:r>
              <a:rPr lang="ar-EG" sz="2500" dirty="0"/>
              <a:t>الشهري.................</a:t>
            </a:r>
          </a:p>
          <a:p>
            <a:r>
              <a:rPr lang="ar-EG" sz="2500" dirty="0"/>
              <a:t>3-	عدد </a:t>
            </a:r>
            <a:r>
              <a:rPr lang="ar-EG" sz="2500" dirty="0" smtClean="0"/>
              <a:t>أفراد الأسرة </a:t>
            </a:r>
            <a:r>
              <a:rPr lang="ar-EG" sz="2500" dirty="0"/>
              <a:t>......................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8521255"/>
              </p:ext>
            </p:extLst>
          </p:nvPr>
        </p:nvGraphicFramePr>
        <p:xfrm>
          <a:off x="1066800" y="1752600"/>
          <a:ext cx="8162927" cy="984687"/>
        </p:xfrm>
        <a:graphic>
          <a:graphicData uri="http://schemas.openxmlformats.org/drawingml/2006/table">
            <a:tbl>
              <a:tblPr rtl="1" firstRow="1" firstCol="1" lastRow="1" lastCol="1" bandRow="1" bandCol="1"/>
              <a:tblGrid>
                <a:gridCol w="1739857"/>
                <a:gridCol w="642307"/>
                <a:gridCol w="642307"/>
                <a:gridCol w="642307"/>
                <a:gridCol w="642307"/>
                <a:gridCol w="642307"/>
                <a:gridCol w="642307"/>
                <a:gridCol w="642307"/>
                <a:gridCol w="642307"/>
                <a:gridCol w="642307"/>
                <a:gridCol w="642307"/>
              </a:tblGrid>
              <a:tr h="328229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7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implified Arabic" panose="02010000000000000000" pitchFamily="2" charset="-78"/>
                        </a:rPr>
                        <a:t>إجابات </a:t>
                      </a:r>
                      <a:r>
                        <a:rPr lang="ar-SA" sz="1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implified Arabic" panose="02010000000000000000" pitchFamily="2" charset="-78"/>
                        </a:rPr>
                        <a:t>الدخل </a:t>
                      </a:r>
                      <a:endParaRPr lang="en-US" sz="1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implified Arabic" panose="02010000000000000000" pitchFamily="2" charset="-78"/>
                        </a:rPr>
                        <a:t>4000</a:t>
                      </a:r>
                      <a:endParaRPr lang="en-US" sz="1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implified Arabic" panose="02010000000000000000" pitchFamily="2" charset="-78"/>
                        </a:rPr>
                        <a:t>3500</a:t>
                      </a:r>
                      <a:endParaRPr lang="en-US" sz="1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implified Arabic" panose="02010000000000000000" pitchFamily="2" charset="-78"/>
                        </a:rPr>
                        <a:t>2200</a:t>
                      </a:r>
                      <a:endParaRPr lang="en-US" sz="1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implified Arabic" panose="02010000000000000000" pitchFamily="2" charset="-78"/>
                        </a:rPr>
                        <a:t>3200</a:t>
                      </a:r>
                      <a:endParaRPr lang="en-US" sz="1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implified Arabic" panose="02010000000000000000" pitchFamily="2" charset="-78"/>
                        </a:rPr>
                        <a:t>2500</a:t>
                      </a:r>
                      <a:endParaRPr lang="en-US" sz="1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implified Arabic" panose="02010000000000000000" pitchFamily="2" charset="-78"/>
                        </a:rPr>
                        <a:t>2700</a:t>
                      </a:r>
                      <a:endParaRPr lang="en-US" sz="1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implified Arabic" panose="02010000000000000000" pitchFamily="2" charset="-78"/>
                        </a:rPr>
                        <a:t>2800</a:t>
                      </a:r>
                      <a:endParaRPr lang="en-US" sz="1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implified Arabic" panose="02010000000000000000" pitchFamily="2" charset="-78"/>
                        </a:rPr>
                        <a:t>3300</a:t>
                      </a:r>
                      <a:endParaRPr lang="en-US" sz="1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implified Arabic" panose="02010000000000000000" pitchFamily="2" charset="-78"/>
                        </a:rPr>
                        <a:t>2600</a:t>
                      </a:r>
                      <a:endParaRPr lang="en-US" sz="1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implified Arabic" panose="02010000000000000000" pitchFamily="2" charset="-78"/>
                        </a:rPr>
                        <a:t>2000</a:t>
                      </a:r>
                      <a:endParaRPr lang="en-US" sz="1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8229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7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implified Arabic" panose="02010000000000000000" pitchFamily="2" charset="-78"/>
                        </a:rPr>
                        <a:t>إجابات </a:t>
                      </a:r>
                      <a:r>
                        <a:rPr lang="ar-SA" sz="1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implified Arabic" panose="02010000000000000000" pitchFamily="2" charset="-78"/>
                        </a:rPr>
                        <a:t>الاستهلاك</a:t>
                      </a:r>
                      <a:endParaRPr lang="en-US" sz="1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implified Arabic" panose="02010000000000000000" pitchFamily="2" charset="-78"/>
                        </a:rPr>
                        <a:t>3200</a:t>
                      </a:r>
                      <a:endParaRPr lang="en-US" sz="1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implified Arabic" panose="02010000000000000000" pitchFamily="2" charset="-78"/>
                        </a:rPr>
                        <a:t>2700</a:t>
                      </a:r>
                      <a:endParaRPr lang="en-US" sz="1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implified Arabic" panose="02010000000000000000" pitchFamily="2" charset="-78"/>
                        </a:rPr>
                        <a:t>1700</a:t>
                      </a:r>
                      <a:endParaRPr lang="en-US" sz="1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implified Arabic" panose="02010000000000000000" pitchFamily="2" charset="-78"/>
                        </a:rPr>
                        <a:t>2000</a:t>
                      </a:r>
                      <a:endParaRPr lang="en-US" sz="1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implified Arabic" panose="02010000000000000000" pitchFamily="2" charset="-78"/>
                        </a:rPr>
                        <a:t>1800</a:t>
                      </a:r>
                      <a:endParaRPr lang="en-US" sz="1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implified Arabic" panose="02010000000000000000" pitchFamily="2" charset="-78"/>
                        </a:rPr>
                        <a:t>1900</a:t>
                      </a:r>
                      <a:endParaRPr lang="en-US" sz="1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implified Arabic" panose="02010000000000000000" pitchFamily="2" charset="-78"/>
                        </a:rPr>
                        <a:t>2600</a:t>
                      </a:r>
                      <a:endParaRPr lang="en-US" sz="1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implified Arabic" panose="02010000000000000000" pitchFamily="2" charset="-78"/>
                        </a:rPr>
                        <a:t>3000</a:t>
                      </a:r>
                      <a:endParaRPr lang="en-US" sz="1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implified Arabic" panose="02010000000000000000" pitchFamily="2" charset="-78"/>
                        </a:rPr>
                        <a:t>2200</a:t>
                      </a:r>
                      <a:endParaRPr lang="en-US" sz="1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implified Arabic" panose="02010000000000000000" pitchFamily="2" charset="-78"/>
                        </a:rPr>
                        <a:t>2000</a:t>
                      </a:r>
                      <a:endParaRPr lang="en-US" sz="1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8229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7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implified Arabic" panose="02010000000000000000" pitchFamily="2" charset="-78"/>
                        </a:rPr>
                        <a:t>إجابات </a:t>
                      </a:r>
                      <a:r>
                        <a:rPr lang="ar-SA" sz="1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implified Arabic" panose="02010000000000000000" pitchFamily="2" charset="-78"/>
                        </a:rPr>
                        <a:t>عدد </a:t>
                      </a:r>
                      <a:r>
                        <a:rPr lang="ar-SA" sz="17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implified Arabic" panose="02010000000000000000" pitchFamily="2" charset="-78"/>
                        </a:rPr>
                        <a:t>الأسرة </a:t>
                      </a:r>
                      <a:endParaRPr lang="en-US" sz="1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implified Arabic" panose="02010000000000000000" pitchFamily="2" charset="-78"/>
                        </a:rPr>
                        <a:t>7</a:t>
                      </a:r>
                      <a:endParaRPr lang="en-US" sz="1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implified Arabic" panose="02010000000000000000" pitchFamily="2" charset="-78"/>
                        </a:rPr>
                        <a:t>8</a:t>
                      </a:r>
                      <a:endParaRPr lang="en-US" sz="1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implified Arabic" panose="02010000000000000000" pitchFamily="2" charset="-78"/>
                        </a:rPr>
                        <a:t>5</a:t>
                      </a:r>
                      <a:endParaRPr lang="en-US" sz="1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implified Arabic" panose="02010000000000000000" pitchFamily="2" charset="-78"/>
                        </a:rPr>
                        <a:t>3</a:t>
                      </a:r>
                      <a:endParaRPr lang="en-US" sz="1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implified Arabic" panose="02010000000000000000" pitchFamily="2" charset="-78"/>
                        </a:rPr>
                        <a:t>4</a:t>
                      </a:r>
                      <a:endParaRPr lang="en-US" sz="1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implified Arabic" panose="02010000000000000000" pitchFamily="2" charset="-78"/>
                        </a:rPr>
                        <a:t>3</a:t>
                      </a:r>
                      <a:endParaRPr lang="en-US" sz="1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implified Arabic" panose="02010000000000000000" pitchFamily="2" charset="-78"/>
                        </a:rPr>
                        <a:t>5</a:t>
                      </a:r>
                      <a:endParaRPr lang="en-US" sz="1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implified Arabic" panose="02010000000000000000" pitchFamily="2" charset="-78"/>
                        </a:rPr>
                        <a:t>3</a:t>
                      </a:r>
                      <a:endParaRPr lang="en-US" sz="1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implified Arabic" panose="02010000000000000000" pitchFamily="2" charset="-78"/>
                        </a:rPr>
                        <a:t>2</a:t>
                      </a:r>
                      <a:endParaRPr lang="en-US" sz="1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implified Arabic" panose="02010000000000000000" pitchFamily="2" charset="-78"/>
                        </a:rPr>
                        <a:t>2</a:t>
                      </a:r>
                      <a:endParaRPr lang="en-US" sz="1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228600" y="2860788"/>
            <a:ext cx="89916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EG" sz="2200" dirty="0"/>
              <a:t>حدد قيم معاملات الارتباط مع تحديد النوع والقوة  </a:t>
            </a:r>
          </a:p>
          <a:p>
            <a:r>
              <a:rPr lang="ar-EG" sz="2200" dirty="0"/>
              <a:t>هل تدل البيانات على عدم وجود ارتباط ذو دلالة معنوية بين المتغيرات  مستخدما دلالة 0.05  </a:t>
            </a:r>
          </a:p>
          <a:p>
            <a:pPr algn="ctr"/>
            <a:r>
              <a:rPr lang="ar-EG" sz="2200" b="1" dirty="0">
                <a:solidFill>
                  <a:srgbClr val="009900"/>
                </a:solidFill>
              </a:rPr>
              <a:t>الحل :</a:t>
            </a:r>
          </a:p>
          <a:p>
            <a:r>
              <a:rPr lang="ar-EG" sz="2200" dirty="0"/>
              <a:t>تعريف المتغيرات  التالية على  صفحة المتغيرات </a:t>
            </a:r>
            <a:r>
              <a:rPr lang="en-US" sz="2200" dirty="0"/>
              <a:t>variable view </a:t>
            </a:r>
          </a:p>
          <a:p>
            <a:r>
              <a:rPr lang="en-US" sz="2200" dirty="0"/>
              <a:t>Name                                         Type      </a:t>
            </a:r>
            <a:r>
              <a:rPr lang="en-US" sz="2200" dirty="0" smtClean="0"/>
              <a:t>        Measure</a:t>
            </a:r>
            <a:endParaRPr lang="en-US" sz="2200" dirty="0"/>
          </a:p>
          <a:p>
            <a:r>
              <a:rPr lang="en-US" sz="2200" dirty="0"/>
              <a:t>scale	Numeric            	                            </a:t>
            </a:r>
            <a:r>
              <a:rPr lang="ar-EG" sz="2200" dirty="0"/>
              <a:t>الدخل  </a:t>
            </a:r>
          </a:p>
          <a:p>
            <a:r>
              <a:rPr lang="en-US" sz="2200" dirty="0"/>
              <a:t>scale	Numeric            	                            </a:t>
            </a:r>
            <a:r>
              <a:rPr lang="ar-EG" sz="2200" dirty="0" smtClean="0"/>
              <a:t>الاستهلاك   </a:t>
            </a:r>
            <a:endParaRPr lang="ar-EG" sz="2200" dirty="0"/>
          </a:p>
          <a:p>
            <a:r>
              <a:rPr lang="en-US" sz="2200" dirty="0"/>
              <a:t>scale                           Numeric 	</a:t>
            </a:r>
            <a:r>
              <a:rPr lang="ar-EG" sz="2200" dirty="0" smtClean="0"/>
              <a:t>الأسرة </a:t>
            </a:r>
            <a:endParaRPr lang="ar-EG" sz="2200" dirty="0"/>
          </a:p>
          <a:p>
            <a:r>
              <a:rPr lang="ar-EG" sz="2200" dirty="0" smtClean="0"/>
              <a:t>إدخال </a:t>
            </a:r>
            <a:r>
              <a:rPr lang="ar-EG" sz="2200" dirty="0"/>
              <a:t>البيانات على صفحة البيانات </a:t>
            </a:r>
            <a:r>
              <a:rPr lang="en-US" sz="2200" dirty="0"/>
              <a:t>Data view  </a:t>
            </a:r>
          </a:p>
        </p:txBody>
      </p:sp>
    </p:spTree>
    <p:extLst>
      <p:ext uri="{BB962C8B-B14F-4D97-AF65-F5344CB8AC3E}">
        <p14:creationId xmlns:p14="http://schemas.microsoft.com/office/powerpoint/2010/main" val="2688492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EG" dirty="0"/>
          </a:p>
        </p:txBody>
      </p:sp>
      <p:sp>
        <p:nvSpPr>
          <p:cNvPr id="2" name="Rectangle 1"/>
          <p:cNvSpPr/>
          <p:nvPr/>
        </p:nvSpPr>
        <p:spPr>
          <a:xfrm>
            <a:off x="0" y="228600"/>
            <a:ext cx="967740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EG" sz="2600" dirty="0"/>
              <a:t>الخطوات </a:t>
            </a:r>
            <a:r>
              <a:rPr lang="ar-EG" sz="2600" dirty="0" smtClean="0"/>
              <a:t>:</a:t>
            </a:r>
            <a:r>
              <a:rPr lang="en-US" sz="2600" dirty="0"/>
              <a:t> Analyze </a:t>
            </a:r>
            <a:r>
              <a:rPr lang="ar-SA" sz="2600" dirty="0" smtClean="0"/>
              <a:t>،،،،،،،،،،،،،،</a:t>
            </a:r>
            <a:r>
              <a:rPr lang="en-US" sz="2600" dirty="0"/>
              <a:t> </a:t>
            </a:r>
            <a:r>
              <a:rPr lang="en-US" sz="2600" dirty="0" smtClean="0"/>
              <a:t>Correlate</a:t>
            </a:r>
            <a:r>
              <a:rPr lang="ar-SA" sz="2600" dirty="0" smtClean="0"/>
              <a:t>،،،،،،،،،،،،،،،،،</a:t>
            </a:r>
            <a:r>
              <a:rPr lang="en-US" sz="2600" dirty="0"/>
              <a:t> Bivariate</a:t>
            </a:r>
          </a:p>
          <a:p>
            <a:pPr algn="just"/>
            <a:r>
              <a:rPr lang="ar-SA" sz="2600" dirty="0" smtClean="0"/>
              <a:t>* </a:t>
            </a:r>
            <a:r>
              <a:rPr lang="ar-EG" sz="2600" dirty="0" smtClean="0"/>
              <a:t>إدخال </a:t>
            </a:r>
            <a:r>
              <a:rPr lang="ar-EG" sz="2600" dirty="0"/>
              <a:t>البيانات في مربع الحوار معا ( المتعلقة بالدخل والاستهلاك وعدد </a:t>
            </a:r>
            <a:r>
              <a:rPr lang="ar-EG" sz="2600" dirty="0" smtClean="0"/>
              <a:t>الأسرة  </a:t>
            </a:r>
            <a:r>
              <a:rPr lang="ar-EG" sz="2600" dirty="0"/>
              <a:t>)</a:t>
            </a:r>
          </a:p>
          <a:p>
            <a:pPr algn="just"/>
            <a:r>
              <a:rPr lang="ar-SA" sz="2600" dirty="0" smtClean="0"/>
              <a:t>*</a:t>
            </a:r>
            <a:r>
              <a:rPr lang="ar-EG" sz="2600" dirty="0" smtClean="0"/>
              <a:t> </a:t>
            </a:r>
            <a:r>
              <a:rPr lang="ar-EG" sz="2600" dirty="0"/>
              <a:t>هذه متغيرات كمية تختار لها معامل  </a:t>
            </a:r>
            <a:r>
              <a:rPr lang="en-US" sz="2600" dirty="0"/>
              <a:t>Person Correlation  </a:t>
            </a:r>
            <a:r>
              <a:rPr lang="ar-SA" sz="2600" dirty="0" smtClean="0"/>
              <a:t> </a:t>
            </a:r>
            <a:r>
              <a:rPr lang="ar-EG" sz="2600" dirty="0" smtClean="0"/>
              <a:t>ثم </a:t>
            </a:r>
            <a:r>
              <a:rPr lang="en-US" sz="2600" dirty="0"/>
              <a:t>OK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492251"/>
            <a:ext cx="6934200" cy="4805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180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EG" dirty="0"/>
          </a:p>
        </p:txBody>
      </p:sp>
      <p:sp>
        <p:nvSpPr>
          <p:cNvPr id="2" name="Rectangle 1"/>
          <p:cNvSpPr/>
          <p:nvPr/>
        </p:nvSpPr>
        <p:spPr>
          <a:xfrm>
            <a:off x="228600" y="152400"/>
            <a:ext cx="96774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EG" dirty="0"/>
              <a:t>تحليل البيانات:</a:t>
            </a:r>
          </a:p>
          <a:p>
            <a:r>
              <a:rPr lang="ar-EG" dirty="0"/>
              <a:t>اسم الاختبار : </a:t>
            </a:r>
            <a:r>
              <a:rPr lang="en-US" dirty="0"/>
              <a:t>Person Correlation</a:t>
            </a:r>
          </a:p>
          <a:p>
            <a:r>
              <a:rPr lang="ar-EG" dirty="0" smtClean="0"/>
              <a:t>اذن </a:t>
            </a:r>
            <a:r>
              <a:rPr lang="ar-EG" dirty="0"/>
              <a:t>معامل الارتباط بين الدخل والاستهلاك =0.817  طردي قوي </a:t>
            </a:r>
          </a:p>
          <a:p>
            <a:r>
              <a:rPr lang="ar-EG" dirty="0" smtClean="0"/>
              <a:t>اذن </a:t>
            </a:r>
            <a:r>
              <a:rPr lang="ar-EG" dirty="0"/>
              <a:t>معامل الارتباط بين الدخل </a:t>
            </a:r>
            <a:r>
              <a:rPr lang="ar-EG" dirty="0" smtClean="0"/>
              <a:t>وعدد</a:t>
            </a:r>
            <a:r>
              <a:rPr lang="ar-SA" dirty="0" smtClean="0"/>
              <a:t> </a:t>
            </a:r>
            <a:r>
              <a:rPr lang="ar-EG" dirty="0" smtClean="0"/>
              <a:t>أفراد الأسرة  </a:t>
            </a:r>
            <a:r>
              <a:rPr lang="ar-EG" dirty="0"/>
              <a:t>=0.60  طردي متوسط </a:t>
            </a:r>
          </a:p>
          <a:p>
            <a:r>
              <a:rPr lang="ar-EG" dirty="0" smtClean="0"/>
              <a:t>اذن </a:t>
            </a:r>
            <a:r>
              <a:rPr lang="ar-EG" dirty="0"/>
              <a:t>معامل الارتباط بين </a:t>
            </a:r>
            <a:r>
              <a:rPr lang="ar-EG" dirty="0" smtClean="0"/>
              <a:t>الاستهلاك وعدد</a:t>
            </a:r>
            <a:r>
              <a:rPr lang="ar-SA" dirty="0" smtClean="0"/>
              <a:t> </a:t>
            </a:r>
            <a:r>
              <a:rPr lang="ar-EG" dirty="0" smtClean="0"/>
              <a:t>أفراد الأسرة  </a:t>
            </a:r>
            <a:r>
              <a:rPr lang="ar-EG" dirty="0"/>
              <a:t>=0.60  طردي متوسط </a:t>
            </a:r>
          </a:p>
          <a:p>
            <a:r>
              <a:rPr lang="ar-EG" dirty="0"/>
              <a:t>الفرضية الصفرية : </a:t>
            </a:r>
            <a:r>
              <a:rPr lang="ar-EG" dirty="0" smtClean="0"/>
              <a:t>لا يوجد </a:t>
            </a:r>
            <a:r>
              <a:rPr lang="ar-EG" dirty="0"/>
              <a:t>ارتباط ذو دلالة معنوية بين الدخل والاستهلاك   </a:t>
            </a:r>
          </a:p>
          <a:p>
            <a:r>
              <a:rPr lang="ar-EG" dirty="0"/>
              <a:t>الفرضية البديلة  : يوجد ارتباط ذو دلالة معنوية بين الدخل والاستهلاك   </a:t>
            </a:r>
          </a:p>
          <a:p>
            <a:r>
              <a:rPr lang="ar-EG" dirty="0"/>
              <a:t>قيمة الاحتمال (</a:t>
            </a:r>
            <a:r>
              <a:rPr lang="en-US" dirty="0"/>
              <a:t>sig (:0.004</a:t>
            </a:r>
          </a:p>
          <a:p>
            <a:r>
              <a:rPr lang="ar-EG" dirty="0"/>
              <a:t>القرار : بما </a:t>
            </a:r>
            <a:r>
              <a:rPr lang="ar-EG" dirty="0" smtClean="0"/>
              <a:t>أن </a:t>
            </a:r>
            <a:r>
              <a:rPr lang="ar-EG" dirty="0"/>
              <a:t>قيمة </a:t>
            </a:r>
            <a:r>
              <a:rPr lang="en-US" dirty="0"/>
              <a:t>sig </a:t>
            </a:r>
            <a:r>
              <a:rPr lang="ar-EG" dirty="0"/>
              <a:t>أقل من 0.05 </a:t>
            </a:r>
            <a:r>
              <a:rPr lang="ar-EG" dirty="0" smtClean="0"/>
              <a:t>اذن </a:t>
            </a:r>
            <a:r>
              <a:rPr lang="ar-EG" dirty="0"/>
              <a:t>نقبل الفرضية البديلة ونرفض الفرضية الصفرية </a:t>
            </a:r>
            <a:r>
              <a:rPr lang="ar-EG" dirty="0" smtClean="0"/>
              <a:t>اذن </a:t>
            </a:r>
            <a:r>
              <a:rPr lang="ar-EG" dirty="0"/>
              <a:t>يوجد ارتباط ذو دلالة معنوية بين الدخل والاستهلاك  </a:t>
            </a:r>
          </a:p>
          <a:p>
            <a:r>
              <a:rPr lang="ar-EG" dirty="0"/>
              <a:t>الفرضية الصفرية : </a:t>
            </a:r>
            <a:r>
              <a:rPr lang="ar-EG" dirty="0" smtClean="0"/>
              <a:t>لا يوجد </a:t>
            </a:r>
            <a:r>
              <a:rPr lang="ar-EG" dirty="0"/>
              <a:t>ارتباط ذو دلالة معنوية بين الدخل وعدد </a:t>
            </a:r>
            <a:r>
              <a:rPr lang="ar-EG" dirty="0" smtClean="0"/>
              <a:t>أفراد الأسرة    </a:t>
            </a:r>
            <a:endParaRPr lang="ar-EG" dirty="0"/>
          </a:p>
          <a:p>
            <a:r>
              <a:rPr lang="ar-EG" dirty="0"/>
              <a:t>الفرضية البديلة  : يوجد ارتباط ذو دلالة معنوية بين الدخل وعدد </a:t>
            </a:r>
            <a:r>
              <a:rPr lang="ar-EG" dirty="0" smtClean="0"/>
              <a:t>أفراد الأسرة      </a:t>
            </a:r>
            <a:endParaRPr lang="ar-EG" dirty="0"/>
          </a:p>
          <a:p>
            <a:r>
              <a:rPr lang="ar-EG" dirty="0"/>
              <a:t>قيمة الاحتمال (</a:t>
            </a:r>
            <a:r>
              <a:rPr lang="en-US" dirty="0"/>
              <a:t>sig (:0.065</a:t>
            </a:r>
          </a:p>
          <a:p>
            <a:r>
              <a:rPr lang="ar-EG" dirty="0"/>
              <a:t>القرار : بما </a:t>
            </a:r>
            <a:r>
              <a:rPr lang="ar-EG" dirty="0" smtClean="0"/>
              <a:t>أن </a:t>
            </a:r>
            <a:r>
              <a:rPr lang="ar-EG" dirty="0"/>
              <a:t>قيمة </a:t>
            </a:r>
            <a:r>
              <a:rPr lang="en-US" dirty="0"/>
              <a:t>sig </a:t>
            </a:r>
            <a:r>
              <a:rPr lang="ar-EG" dirty="0"/>
              <a:t>أكبر من 0.05 </a:t>
            </a:r>
            <a:r>
              <a:rPr lang="ar-EG" dirty="0" smtClean="0"/>
              <a:t>اذن </a:t>
            </a:r>
            <a:r>
              <a:rPr lang="ar-EG" dirty="0"/>
              <a:t>نقبل الفرضية الصفرية  ونرفض الفرضية البديلة </a:t>
            </a:r>
          </a:p>
          <a:p>
            <a:r>
              <a:rPr lang="ar-EG" dirty="0"/>
              <a:t> </a:t>
            </a:r>
            <a:r>
              <a:rPr lang="ar-EG" dirty="0" smtClean="0"/>
              <a:t>اذن </a:t>
            </a:r>
            <a:r>
              <a:rPr lang="ar-EG" dirty="0"/>
              <a:t>لا يوجد ارتباط ذو دلالة معنوية بين الدخل وعدد </a:t>
            </a:r>
            <a:r>
              <a:rPr lang="ar-EG" dirty="0" smtClean="0"/>
              <a:t>أفراد الأسرة     </a:t>
            </a:r>
            <a:endParaRPr lang="ar-EG" dirty="0"/>
          </a:p>
          <a:p>
            <a:r>
              <a:rPr lang="ar-EG" dirty="0" smtClean="0"/>
              <a:t>الفرضية </a:t>
            </a:r>
            <a:r>
              <a:rPr lang="ar-EG" dirty="0"/>
              <a:t>الصفرية : </a:t>
            </a:r>
            <a:r>
              <a:rPr lang="ar-EG" dirty="0" smtClean="0"/>
              <a:t>لا يوجد </a:t>
            </a:r>
            <a:r>
              <a:rPr lang="ar-EG" dirty="0"/>
              <a:t>ارتباط ذو دلالة معنوية بين </a:t>
            </a:r>
            <a:r>
              <a:rPr lang="ar-EG" dirty="0" smtClean="0"/>
              <a:t>الاستهلاك  </a:t>
            </a:r>
            <a:r>
              <a:rPr lang="ar-EG" dirty="0"/>
              <a:t>وعدد </a:t>
            </a:r>
            <a:r>
              <a:rPr lang="ar-EG" dirty="0" smtClean="0"/>
              <a:t>أفراد الأسرة    </a:t>
            </a:r>
            <a:endParaRPr lang="ar-EG" dirty="0"/>
          </a:p>
          <a:p>
            <a:r>
              <a:rPr lang="ar-EG" dirty="0"/>
              <a:t>الفرضية البديلة  : يوجد ارتباط ذو دلالة معنوية بين </a:t>
            </a:r>
            <a:r>
              <a:rPr lang="ar-EG" dirty="0" smtClean="0"/>
              <a:t>الاستهلاك  </a:t>
            </a:r>
            <a:r>
              <a:rPr lang="ar-EG" dirty="0"/>
              <a:t>وعدد </a:t>
            </a:r>
            <a:r>
              <a:rPr lang="ar-EG" dirty="0" smtClean="0"/>
              <a:t>أفراد الأسرة      </a:t>
            </a:r>
            <a:endParaRPr lang="ar-EG" dirty="0"/>
          </a:p>
          <a:p>
            <a:r>
              <a:rPr lang="ar-EG" dirty="0"/>
              <a:t>قيمة الاحتمال (</a:t>
            </a:r>
            <a:r>
              <a:rPr lang="en-US" dirty="0"/>
              <a:t>sig (:0.148</a:t>
            </a:r>
          </a:p>
          <a:p>
            <a:r>
              <a:rPr lang="ar-EG" dirty="0"/>
              <a:t>القرار : بما </a:t>
            </a:r>
            <a:r>
              <a:rPr lang="ar-EG" dirty="0" smtClean="0"/>
              <a:t>أن </a:t>
            </a:r>
            <a:r>
              <a:rPr lang="ar-EG" dirty="0"/>
              <a:t>قيمة </a:t>
            </a:r>
            <a:r>
              <a:rPr lang="en-US" dirty="0"/>
              <a:t>sig </a:t>
            </a:r>
            <a:r>
              <a:rPr lang="ar-EG" dirty="0"/>
              <a:t>أكبر من 0.05 </a:t>
            </a:r>
            <a:r>
              <a:rPr lang="ar-EG" dirty="0" smtClean="0"/>
              <a:t>اذن </a:t>
            </a:r>
            <a:r>
              <a:rPr lang="ar-EG" dirty="0"/>
              <a:t>نقبل الفرضية الصفرية  ونرفض الفرضية البديلة  </a:t>
            </a:r>
            <a:r>
              <a:rPr lang="ar-EG" dirty="0" smtClean="0"/>
              <a:t>اذن </a:t>
            </a:r>
            <a:r>
              <a:rPr lang="ar-EG" dirty="0"/>
              <a:t>لا يوجد ارتباط ذو دلالة معنوية بين </a:t>
            </a:r>
            <a:r>
              <a:rPr lang="ar-EG" dirty="0" smtClean="0"/>
              <a:t>الاستهلاك </a:t>
            </a:r>
            <a:r>
              <a:rPr lang="ar-EG" dirty="0"/>
              <a:t>وعدد </a:t>
            </a:r>
            <a:r>
              <a:rPr lang="ar-EG" dirty="0" smtClean="0"/>
              <a:t>أفراد الأسرة   </a:t>
            </a:r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1457199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EG" dirty="0"/>
          </a:p>
        </p:txBody>
      </p:sp>
      <p:sp>
        <p:nvSpPr>
          <p:cNvPr id="2" name="Rectangle 1"/>
          <p:cNvSpPr/>
          <p:nvPr/>
        </p:nvSpPr>
        <p:spPr>
          <a:xfrm>
            <a:off x="609600" y="76200"/>
            <a:ext cx="9296400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500" b="1" dirty="0" smtClean="0">
                <a:solidFill>
                  <a:srgbClr val="009900"/>
                </a:solidFill>
              </a:rPr>
              <a:t>مثال للتدريب</a:t>
            </a:r>
            <a:r>
              <a:rPr lang="ar-SA" sz="2500" dirty="0" smtClean="0"/>
              <a:t>: </a:t>
            </a:r>
            <a:r>
              <a:rPr lang="ar-EG" sz="2500" dirty="0" smtClean="0"/>
              <a:t>اذا </a:t>
            </a:r>
            <a:r>
              <a:rPr lang="ar-EG" sz="2500" dirty="0"/>
              <a:t>كانت لديك </a:t>
            </a:r>
            <a:r>
              <a:rPr lang="ar-EG" sz="2500" dirty="0" err="1" smtClean="0"/>
              <a:t>الاستب</a:t>
            </a:r>
            <a:r>
              <a:rPr lang="ar-SA" sz="2500" dirty="0" smtClean="0"/>
              <a:t>يان </a:t>
            </a:r>
            <a:r>
              <a:rPr lang="ar-EG" sz="2500" dirty="0" smtClean="0"/>
              <a:t>التالي وفي</a:t>
            </a:r>
            <a:r>
              <a:rPr lang="ar-SA" sz="2500" dirty="0" smtClean="0"/>
              <a:t>ه</a:t>
            </a:r>
            <a:r>
              <a:rPr lang="ar-EG" sz="2500" dirty="0" smtClean="0"/>
              <a:t> </a:t>
            </a:r>
            <a:r>
              <a:rPr lang="ar-EG" sz="2500" dirty="0"/>
              <a:t>:  </a:t>
            </a:r>
          </a:p>
          <a:p>
            <a:r>
              <a:rPr lang="ar-EG" sz="2500" dirty="0"/>
              <a:t>المؤهل العلمي :   1- دبلوم            2- بكالوريوس    3- ماجستير    4- </a:t>
            </a:r>
            <a:r>
              <a:rPr lang="ar-EG" sz="2500" dirty="0" err="1" smtClean="0"/>
              <a:t>دكتوار</a:t>
            </a:r>
            <a:r>
              <a:rPr lang="ar-SA" sz="2500" dirty="0" smtClean="0"/>
              <a:t>ه</a:t>
            </a:r>
            <a:r>
              <a:rPr lang="ar-EG" sz="2500" dirty="0" smtClean="0"/>
              <a:t> </a:t>
            </a:r>
            <a:endParaRPr lang="ar-EG" sz="2500" dirty="0"/>
          </a:p>
          <a:p>
            <a:r>
              <a:rPr lang="ar-EG" sz="2500" dirty="0"/>
              <a:t>الحالة الاجتماعية  :   1- أعزب        2- متزوج        3- أرمل        4- مطلق 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9111202"/>
              </p:ext>
            </p:extLst>
          </p:nvPr>
        </p:nvGraphicFramePr>
        <p:xfrm>
          <a:off x="2057400" y="1600200"/>
          <a:ext cx="7019927" cy="579120"/>
        </p:xfrm>
        <a:graphic>
          <a:graphicData uri="http://schemas.openxmlformats.org/drawingml/2006/table">
            <a:tbl>
              <a:tblPr rtl="1" firstRow="1" firstCol="1" lastRow="1" lastCol="1" bandRow="1" bandCol="1"/>
              <a:tblGrid>
                <a:gridCol w="1496237"/>
                <a:gridCol w="552369"/>
                <a:gridCol w="552369"/>
                <a:gridCol w="552369"/>
                <a:gridCol w="552369"/>
                <a:gridCol w="552369"/>
                <a:gridCol w="552369"/>
                <a:gridCol w="552369"/>
                <a:gridCol w="552369"/>
                <a:gridCol w="552369"/>
                <a:gridCol w="552369"/>
              </a:tblGrid>
              <a:tr h="0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implified Arabic" panose="02010000000000000000" pitchFamily="2" charset="-78"/>
                        </a:rPr>
                        <a:t>المؤهل العلمي</a:t>
                      </a:r>
                      <a:endParaRPr lang="en-US" sz="1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implified Arabic" panose="02010000000000000000" pitchFamily="2" charset="-78"/>
                        </a:rPr>
                        <a:t>4</a:t>
                      </a:r>
                      <a:endParaRPr lang="en-US" sz="1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implified Arabic" panose="02010000000000000000" pitchFamily="2" charset="-78"/>
                        </a:rPr>
                        <a:t>3</a:t>
                      </a:r>
                      <a:endParaRPr lang="en-US" sz="1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implified Arabic" panose="02010000000000000000" pitchFamily="2" charset="-78"/>
                        </a:rPr>
                        <a:t>1</a:t>
                      </a:r>
                      <a:endParaRPr lang="en-US" sz="1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implified Arabic" panose="02010000000000000000" pitchFamily="2" charset="-78"/>
                        </a:rPr>
                        <a:t>2</a:t>
                      </a:r>
                      <a:endParaRPr lang="en-US" sz="1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implified Arabic" panose="02010000000000000000" pitchFamily="2" charset="-78"/>
                        </a:rPr>
                        <a:t>4</a:t>
                      </a:r>
                      <a:endParaRPr lang="en-US" sz="1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implified Arabic" panose="02010000000000000000" pitchFamily="2" charset="-78"/>
                        </a:rPr>
                        <a:t>2</a:t>
                      </a:r>
                      <a:endParaRPr lang="en-US" sz="1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implified Arabic" panose="02010000000000000000" pitchFamily="2" charset="-78"/>
                        </a:rPr>
                        <a:t>4</a:t>
                      </a:r>
                      <a:endParaRPr lang="en-US" sz="1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implified Arabic" panose="02010000000000000000" pitchFamily="2" charset="-78"/>
                        </a:rPr>
                        <a:t>1</a:t>
                      </a:r>
                      <a:endParaRPr lang="en-US" sz="1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implified Arabic" panose="02010000000000000000" pitchFamily="2" charset="-78"/>
                        </a:rPr>
                        <a:t>1</a:t>
                      </a:r>
                      <a:endParaRPr lang="en-US" sz="1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implified Arabic" panose="02010000000000000000" pitchFamily="2" charset="-78"/>
                        </a:rPr>
                        <a:t>2</a:t>
                      </a:r>
                      <a:endParaRPr lang="en-US" sz="1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implified Arabic" panose="02010000000000000000" pitchFamily="2" charset="-78"/>
                        </a:rPr>
                        <a:t>الحالة الاجتماعية  </a:t>
                      </a:r>
                      <a:endParaRPr lang="en-US" sz="1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implified Arabic" panose="02010000000000000000" pitchFamily="2" charset="-78"/>
                        </a:rPr>
                        <a:t>2</a:t>
                      </a:r>
                      <a:endParaRPr lang="en-US" sz="1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implified Arabic" panose="02010000000000000000" pitchFamily="2" charset="-78"/>
                        </a:rPr>
                        <a:t>1</a:t>
                      </a:r>
                      <a:endParaRPr lang="en-US" sz="1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implified Arabic" panose="02010000000000000000" pitchFamily="2" charset="-78"/>
                        </a:rPr>
                        <a:t>4</a:t>
                      </a:r>
                      <a:endParaRPr lang="en-US" sz="1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implified Arabic" panose="02010000000000000000" pitchFamily="2" charset="-78"/>
                        </a:rPr>
                        <a:t>2</a:t>
                      </a:r>
                      <a:endParaRPr lang="en-US" sz="1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implified Arabic" panose="02010000000000000000" pitchFamily="2" charset="-78"/>
                        </a:rPr>
                        <a:t>2</a:t>
                      </a:r>
                      <a:endParaRPr lang="en-US" sz="1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implified Arabic" panose="02010000000000000000" pitchFamily="2" charset="-78"/>
                        </a:rPr>
                        <a:t>3</a:t>
                      </a:r>
                      <a:endParaRPr lang="en-US" sz="1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implified Arabic" panose="02010000000000000000" pitchFamily="2" charset="-78"/>
                        </a:rPr>
                        <a:t>2</a:t>
                      </a:r>
                      <a:endParaRPr lang="en-US" sz="1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implified Arabic" panose="02010000000000000000" pitchFamily="2" charset="-78"/>
                        </a:rPr>
                        <a:t>1</a:t>
                      </a:r>
                      <a:endParaRPr lang="en-US" sz="1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implified Arabic" panose="02010000000000000000" pitchFamily="2" charset="-78"/>
                        </a:rPr>
                        <a:t>2</a:t>
                      </a:r>
                      <a:endParaRPr lang="en-US" sz="1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implified Arabic" panose="02010000000000000000" pitchFamily="2" charset="-78"/>
                        </a:rPr>
                        <a:t>3</a:t>
                      </a:r>
                      <a:endParaRPr lang="en-US" sz="1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2286001"/>
            <a:ext cx="7162800" cy="35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703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1"/>
          <p:cNvSpPr txBox="1">
            <a:spLocks/>
          </p:cNvSpPr>
          <p:nvPr/>
        </p:nvSpPr>
        <p:spPr>
          <a:xfrm>
            <a:off x="0" y="76200"/>
            <a:ext cx="9753600" cy="1295400"/>
          </a:xfrm>
          <a:prstGeom prst="rect">
            <a:avLst/>
          </a:prstGeom>
        </p:spPr>
        <p:txBody>
          <a:bodyPr/>
          <a:lstStyle>
            <a:lvl1pPr marL="342900" indent="-3429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1pPr>
            <a:lvl2pPr marL="742950" indent="-28575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rtl="1">
              <a:buFont typeface="Arial" pitchFamily="34" charset="0"/>
              <a:buNone/>
            </a:pPr>
            <a:r>
              <a:rPr lang="ar-SA" b="1" dirty="0" smtClean="0">
                <a:solidFill>
                  <a:srgbClr val="C00000"/>
                </a:solidFill>
              </a:rPr>
              <a:t>الأساليب الكمية في الجغرافيا</a:t>
            </a:r>
            <a:endParaRPr lang="en-US" b="1" dirty="0" smtClean="0">
              <a:solidFill>
                <a:srgbClr val="C00000"/>
              </a:solidFill>
            </a:endParaRPr>
          </a:p>
          <a:p>
            <a:pPr marL="0" indent="0" algn="l" rtl="1">
              <a:buFont typeface="Arial" pitchFamily="34" charset="0"/>
              <a:buNone/>
            </a:pPr>
            <a:r>
              <a:rPr lang="en-US" sz="3000" b="1" dirty="0" smtClean="0">
                <a:solidFill>
                  <a:srgbClr val="C00000"/>
                </a:solidFill>
              </a:rPr>
              <a:t>Quantitative Methods in Geography</a:t>
            </a:r>
            <a:endParaRPr lang="ar-SA" sz="3000" b="1" dirty="0" smtClean="0">
              <a:solidFill>
                <a:srgbClr val="C00000"/>
              </a:solidFill>
            </a:endParaRPr>
          </a:p>
        </p:txBody>
      </p:sp>
      <p:sp>
        <p:nvSpPr>
          <p:cNvPr id="4" name="عنوان فرعي 1"/>
          <p:cNvSpPr txBox="1">
            <a:spLocks/>
          </p:cNvSpPr>
          <p:nvPr/>
        </p:nvSpPr>
        <p:spPr>
          <a:xfrm>
            <a:off x="76200" y="5181600"/>
            <a:ext cx="9601200" cy="1111624"/>
          </a:xfrm>
          <a:prstGeom prst="rect">
            <a:avLst/>
          </a:prstGeom>
        </p:spPr>
        <p:txBody>
          <a:bodyPr/>
          <a:lstStyle>
            <a:lvl1pPr marL="342900" indent="-3429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1pPr>
            <a:lvl2pPr marL="742950" indent="-28575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rtl="1">
              <a:buFont typeface="Arial" pitchFamily="34" charset="0"/>
              <a:buNone/>
            </a:pPr>
            <a:r>
              <a:rPr lang="ar-SA" b="1" dirty="0" smtClean="0">
                <a:solidFill>
                  <a:srgbClr val="002060"/>
                </a:solidFill>
              </a:rPr>
              <a:t>مع أطيب التمنيات بالنجاح والتوفيق </a:t>
            </a:r>
          </a:p>
          <a:p>
            <a:pPr marL="0" indent="0" algn="just" rtl="1">
              <a:buFont typeface="Arial" pitchFamily="34" charset="0"/>
              <a:buNone/>
            </a:pPr>
            <a:r>
              <a:rPr lang="ar-SA" b="1" dirty="0" smtClean="0">
                <a:solidFill>
                  <a:srgbClr val="002060"/>
                </a:solidFill>
              </a:rPr>
              <a:t>                                               </a:t>
            </a:r>
            <a:r>
              <a:rPr lang="ar-SA" sz="4500" dirty="0">
                <a:solidFill>
                  <a:srgbClr val="002060"/>
                </a:solidFill>
                <a:cs typeface="Diwani Bent" panose="00000400000000000000" pitchFamily="2" charset="-78"/>
              </a:rPr>
              <a:t>د / </a:t>
            </a:r>
            <a:r>
              <a:rPr lang="ar-SA" sz="4500" dirty="0" smtClean="0">
                <a:solidFill>
                  <a:srgbClr val="002060"/>
                </a:solidFill>
                <a:cs typeface="Diwani Bent" panose="00000400000000000000" pitchFamily="2" charset="-78"/>
              </a:rPr>
              <a:t>حسن مرزوق السيد محمود</a:t>
            </a:r>
            <a:endParaRPr lang="en-US" sz="4500" dirty="0">
              <a:solidFill>
                <a:srgbClr val="002060"/>
              </a:solidFill>
              <a:cs typeface="Diwani Bent" panose="00000400000000000000" pitchFamily="2" charset="-78"/>
            </a:endParaRPr>
          </a:p>
          <a:p>
            <a:pPr marL="0" indent="0" algn="just" rtl="1">
              <a:buFont typeface="Arial" pitchFamily="34" charset="0"/>
              <a:buNone/>
            </a:pPr>
            <a:endParaRPr lang="ar-SA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3909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3784</TotalTime>
  <Words>1341</Words>
  <Application>Microsoft Office PowerPoint</Application>
  <PresentationFormat>A4 Paper (210x297 mm)</PresentationFormat>
  <Paragraphs>261</Paragraphs>
  <Slides>22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ae_AlMateen</vt:lpstr>
      <vt:lpstr>Arial</vt:lpstr>
      <vt:lpstr>Calibri</vt:lpstr>
      <vt:lpstr>Diwani Bent</vt:lpstr>
      <vt:lpstr>Simplified Arabic</vt:lpstr>
      <vt:lpstr>Times New Roman</vt:lpstr>
      <vt:lpstr>Traditional Arabic</vt:lpstr>
      <vt:lpstr>Office Theme</vt:lpstr>
      <vt:lpstr>Equation</vt:lpstr>
      <vt:lpstr>PowerPoint Presentation</vt:lpstr>
      <vt:lpstr>المحاضرة الثانية عشرة استكمال   تحليل الارتباط Correlation Analysis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حساب معاملات الارتباط عن طريق الحاسوب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Bassim Ali Yoseif Alsabbgh</cp:lastModifiedBy>
  <cp:revision>425</cp:revision>
  <dcterms:created xsi:type="dcterms:W3CDTF">2009-10-14T19:14:34Z</dcterms:created>
  <dcterms:modified xsi:type="dcterms:W3CDTF">2013-10-23T08:27:48Z</dcterms:modified>
</cp:coreProperties>
</file>