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419" r:id="rId3"/>
    <p:sldId id="558" r:id="rId4"/>
    <p:sldId id="559" r:id="rId5"/>
    <p:sldId id="560" r:id="rId6"/>
    <p:sldId id="561" r:id="rId7"/>
    <p:sldId id="562" r:id="rId8"/>
    <p:sldId id="565" r:id="rId9"/>
    <p:sldId id="567" r:id="rId10"/>
    <p:sldId id="568" r:id="rId11"/>
    <p:sldId id="563" r:id="rId12"/>
    <p:sldId id="564" r:id="rId13"/>
    <p:sldId id="566" r:id="rId14"/>
    <p:sldId id="569" r:id="rId15"/>
    <p:sldId id="570" r:id="rId16"/>
    <p:sldId id="571" r:id="rId17"/>
    <p:sldId id="572" r:id="rId18"/>
    <p:sldId id="573" r:id="rId19"/>
    <p:sldId id="533" r:id="rId20"/>
    <p:sldId id="534" r:id="rId21"/>
    <p:sldId id="45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2" autoAdjust="0"/>
    <p:restoredTop sz="94004" autoAdjust="0"/>
  </p:normalViewPr>
  <p:slideViewPr>
    <p:cSldViewPr>
      <p:cViewPr varScale="1">
        <p:scale>
          <a:sx n="96" d="100"/>
          <a:sy n="96" d="100"/>
        </p:scale>
        <p:origin x="90" y="17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oleObject" Target="../embeddings/oleObject2.bin"/><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70C0"/>
                </a:solidFill>
                <a:latin typeface="ae_AlMateen" pitchFamily="2" charset="-78"/>
                <a:cs typeface="ae_AlMateen" pitchFamily="2" charset="-78"/>
              </a:rPr>
              <a:t>المحاضرة </a:t>
            </a:r>
            <a:r>
              <a:rPr lang="ar-SA" b="1" spc="-150" dirty="0" smtClean="0">
                <a:solidFill>
                  <a:srgbClr val="0070C0"/>
                </a:solidFill>
                <a:latin typeface="ae_AlMateen" pitchFamily="2" charset="-78"/>
                <a:cs typeface="ae_AlMateen" pitchFamily="2" charset="-78"/>
              </a:rPr>
              <a:t>الثالثة عشرة</a:t>
            </a:r>
            <a:br>
              <a:rPr lang="ar-SA" b="1" spc="-150" dirty="0" smtClean="0">
                <a:solidFill>
                  <a:srgbClr val="0070C0"/>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تحليل الانحدار</a:t>
            </a:r>
            <a:br>
              <a:rPr lang="ar-SA" b="1" spc="-150" dirty="0" smtClean="0">
                <a:solidFill>
                  <a:srgbClr val="FF0000"/>
                </a:solidFill>
                <a:latin typeface="ae_AlMateen" pitchFamily="2" charset="-78"/>
                <a:cs typeface="ae_AlMateen" pitchFamily="2" charset="-78"/>
              </a:rPr>
            </a:br>
            <a:r>
              <a:rPr lang="en-US" b="1" spc="-150" dirty="0" smtClean="0">
                <a:solidFill>
                  <a:srgbClr val="FF0000"/>
                </a:solidFill>
                <a:latin typeface="ae_AlMateen" pitchFamily="2" charset="-78"/>
                <a:cs typeface="ae_AlMateen" pitchFamily="2" charset="-78"/>
              </a:rPr>
              <a:t>Regression</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181600"/>
          </a:xfrm>
        </p:spPr>
        <p:style>
          <a:lnRef idx="1">
            <a:schemeClr val="accent4"/>
          </a:lnRef>
          <a:fillRef idx="2">
            <a:schemeClr val="accent4"/>
          </a:fillRef>
          <a:effectRef idx="1">
            <a:schemeClr val="accent4"/>
          </a:effectRef>
          <a:fontRef idx="minor">
            <a:schemeClr val="dk1"/>
          </a:fontRef>
        </p:style>
        <p:txBody>
          <a:bodyPr/>
          <a:lstStyle/>
          <a:p>
            <a:pPr marL="0" indent="0" algn="just" rtl="1">
              <a:buNone/>
            </a:pPr>
            <a:r>
              <a:rPr lang="ar-SA" sz="3300" dirty="0" smtClean="0"/>
              <a:t>سبق أن تحدثنا في الموضوعين السابقين عن مقاييس الارتباط، وعلمنا أنها تظهر العلاقة بين متغيرين أو أكثر، فاذا وجدت هذه العلاقة فإننا نحاول تقدير قيمة احد المتغيرين إذا عرف المتغير الآخر، وذلك عن طريق الانحدار.</a:t>
            </a:r>
          </a:p>
          <a:p>
            <a:pPr marL="0" indent="0" algn="just" rtl="1">
              <a:buNone/>
            </a:pPr>
            <a:r>
              <a:rPr lang="ar-SA" sz="3300" dirty="0" smtClean="0">
                <a:solidFill>
                  <a:srgbClr val="FF0000"/>
                </a:solidFill>
                <a:cs typeface="Times New Roman" panose="02020603050405020304" pitchFamily="18" charset="0"/>
              </a:rPr>
              <a:t>فالانحدار</a:t>
            </a:r>
            <a:r>
              <a:rPr lang="ar-SA" sz="3300" dirty="0" smtClean="0">
                <a:cs typeface="Times New Roman" panose="02020603050405020304" pitchFamily="18" charset="0"/>
              </a:rPr>
              <a:t>، هو دراسة للتوزيع المشترك لمتغيرين احدهما مثبت عند مستويات معينة، كما يعبر عنه أحيانا متغير يقاس دون خطأ، ويسمى عادة : </a:t>
            </a:r>
            <a:r>
              <a:rPr lang="ar-SA" sz="3300" dirty="0" smtClean="0">
                <a:solidFill>
                  <a:srgbClr val="FF0000"/>
                </a:solidFill>
                <a:cs typeface="Times New Roman" panose="02020603050405020304" pitchFamily="18" charset="0"/>
              </a:rPr>
              <a:t>متغير مستقل </a:t>
            </a:r>
            <a:r>
              <a:rPr lang="en-US" sz="3300" dirty="0" smtClean="0">
                <a:solidFill>
                  <a:srgbClr val="FF0000"/>
                </a:solidFill>
                <a:cs typeface="Times New Roman" panose="02020603050405020304" pitchFamily="18" charset="0"/>
              </a:rPr>
              <a:t>Independent</a:t>
            </a:r>
            <a:r>
              <a:rPr lang="ar-SA" sz="3300" dirty="0" smtClean="0">
                <a:cs typeface="Times New Roman" panose="02020603050405020304" pitchFamily="18" charset="0"/>
              </a:rPr>
              <a:t> والأخر غير مقيد ويأخذ قيماً مختلفة، عند كل مستوى من مستويات المتغير المستقل، ويسمى هذا المتغير </a:t>
            </a:r>
            <a:r>
              <a:rPr lang="ar-SA" sz="3300" dirty="0" smtClean="0">
                <a:solidFill>
                  <a:srgbClr val="FF0000"/>
                </a:solidFill>
                <a:cs typeface="Times New Roman" panose="02020603050405020304" pitchFamily="18" charset="0"/>
              </a:rPr>
              <a:t>بالمتغير التابع </a:t>
            </a:r>
            <a:r>
              <a:rPr lang="en-US" sz="3300" dirty="0" smtClean="0">
                <a:solidFill>
                  <a:srgbClr val="FF0000"/>
                </a:solidFill>
                <a:cs typeface="Times New Roman" panose="02020603050405020304" pitchFamily="18" charset="0"/>
              </a:rPr>
              <a:t>Dependent</a:t>
            </a:r>
            <a:r>
              <a:rPr lang="ar-SA" sz="3300" dirty="0" smtClean="0">
                <a:solidFill>
                  <a:srgbClr val="FF0000"/>
                </a:solidFill>
                <a:cs typeface="Times New Roman" panose="02020603050405020304" pitchFamily="18" charset="0"/>
              </a:rPr>
              <a:t>.</a:t>
            </a:r>
          </a:p>
          <a:p>
            <a:pPr marL="0" indent="0" algn="just" rtl="1">
              <a:buNone/>
            </a:pPr>
            <a:endParaRPr lang="ar-JO" sz="3300"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3</a:t>
            </a:fld>
            <a:endParaRPr lang="en-US" dirty="0">
              <a:solidFill>
                <a:srgbClr val="000000"/>
              </a:solidFill>
            </a:endParaRPr>
          </a:p>
        </p:txBody>
      </p:sp>
    </p:spTree>
    <p:extLst>
      <p:ext uri="{BB962C8B-B14F-4D97-AF65-F5344CB8AC3E}">
        <p14:creationId xmlns:p14="http://schemas.microsoft.com/office/powerpoint/2010/main" val="361213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638800"/>
          </a:xfrm>
        </p:spPr>
        <p:style>
          <a:lnRef idx="1">
            <a:schemeClr val="accent5"/>
          </a:lnRef>
          <a:fillRef idx="2">
            <a:schemeClr val="accent5"/>
          </a:fillRef>
          <a:effectRef idx="1">
            <a:schemeClr val="accent5"/>
          </a:effectRef>
          <a:fontRef idx="minor">
            <a:schemeClr val="dk1"/>
          </a:fontRef>
        </p:style>
        <p:txBody>
          <a:bodyPr/>
          <a:lstStyle/>
          <a:p>
            <a:pPr marL="0" indent="0" algn="just" rtl="1">
              <a:buNone/>
            </a:pPr>
            <a:r>
              <a:rPr lang="ar-SA" b="1" dirty="0" smtClean="0">
                <a:solidFill>
                  <a:srgbClr val="FF0000"/>
                </a:solidFill>
              </a:rPr>
              <a:t>أهداف تحليل الانحدار: </a:t>
            </a:r>
            <a:endParaRPr lang="ar-SA" b="1" dirty="0" smtClean="0">
              <a:solidFill>
                <a:srgbClr val="FF0000"/>
              </a:solidFill>
              <a:cs typeface="Times New Roman" panose="02020603050405020304" pitchFamily="18" charset="0"/>
            </a:endParaRPr>
          </a:p>
          <a:p>
            <a:pPr marL="0" indent="0" algn="just" rtl="1">
              <a:buNone/>
            </a:pPr>
            <a:r>
              <a:rPr lang="ar-SA" dirty="0" smtClean="0">
                <a:cs typeface="Times New Roman" panose="02020603050405020304" pitchFamily="18" charset="0"/>
              </a:rPr>
              <a:t>يستخدم تحليل الانحدار كأسلوب إحصائي كمي في النواحي التالية:</a:t>
            </a:r>
          </a:p>
          <a:p>
            <a:pPr marL="0" indent="0" algn="just" rtl="1">
              <a:buNone/>
            </a:pPr>
            <a:r>
              <a:rPr lang="ar-SA" dirty="0" smtClean="0">
                <a:cs typeface="Times New Roman" panose="02020603050405020304" pitchFamily="18" charset="0"/>
              </a:rPr>
              <a:t>1- دراسة العلاقة بين متغيرين على شكل دالية: ص = دالة (س)، والتي عن طريقها يمكن معرفة التغير في أحد المتغيرين على أساس تأثره بالمتغير الآخر. أو بعبارة أخرى توقع وتنبؤ سلوك المتغير التابع في ضوء تأثره بالمتغير أو المتغيرات المستقلة.</a:t>
            </a:r>
          </a:p>
          <a:p>
            <a:pPr marL="0" indent="0" algn="just" rtl="1">
              <a:buNone/>
            </a:pPr>
            <a:r>
              <a:rPr lang="ar-SA" dirty="0" smtClean="0">
                <a:cs typeface="Times New Roman" panose="02020603050405020304" pitchFamily="18" charset="0"/>
              </a:rPr>
              <a:t>2- قياس مدى الارتباط الكلى بين المتغير التابع والمتغير أو المتغيرات المستقلة.</a:t>
            </a:r>
          </a:p>
          <a:p>
            <a:pPr marL="0" indent="0" algn="just" rtl="1">
              <a:buNone/>
            </a:pPr>
            <a:r>
              <a:rPr lang="ar-SA" dirty="0" smtClean="0">
                <a:cs typeface="Times New Roman" panose="02020603050405020304" pitchFamily="18" charset="0"/>
              </a:rPr>
              <a:t>3- تقدير نسبة تفسير كل متغير مستقل للاختلاف في المتغير التابع.</a:t>
            </a:r>
          </a:p>
          <a:p>
            <a:pPr marL="0" indent="0" algn="just" rtl="1">
              <a:buNone/>
            </a:pPr>
            <a:r>
              <a:rPr lang="ar-SA" dirty="0" smtClean="0">
                <a:cs typeface="Times New Roman" panose="02020603050405020304" pitchFamily="18" charset="0"/>
              </a:rPr>
              <a:t>4- إجراء سلسة من الاختبارات الفرضية لأى من العلاقات الثلاثة السابقة.</a:t>
            </a:r>
            <a:endParaRPr lang="ar-JO"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4</a:t>
            </a:fld>
            <a:endParaRPr lang="en-US" dirty="0">
              <a:solidFill>
                <a:srgbClr val="000000"/>
              </a:solidFill>
            </a:endParaRPr>
          </a:p>
        </p:txBody>
      </p:sp>
    </p:spTree>
    <p:extLst>
      <p:ext uri="{BB962C8B-B14F-4D97-AF65-F5344CB8AC3E}">
        <p14:creationId xmlns:p14="http://schemas.microsoft.com/office/powerpoint/2010/main" val="281066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4864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b="1" dirty="0" smtClean="0">
                <a:solidFill>
                  <a:srgbClr val="FF0000"/>
                </a:solidFill>
              </a:rPr>
              <a:t>أنواع تحليل الانحدار.</a:t>
            </a:r>
          </a:p>
          <a:p>
            <a:pPr marL="0" indent="0" algn="just" rtl="1">
              <a:buNone/>
            </a:pPr>
            <a:r>
              <a:rPr lang="ar-SA" dirty="0" smtClean="0">
                <a:cs typeface="Times New Roman" panose="02020603050405020304" pitchFamily="18" charset="0"/>
              </a:rPr>
              <a:t>هناك ثلاثة أنواع رئيسة لتحليل الانحدار هي:</a:t>
            </a:r>
          </a:p>
          <a:p>
            <a:pPr marL="0" indent="0" algn="just" rtl="1">
              <a:buNone/>
            </a:pPr>
            <a:r>
              <a:rPr lang="ar-SA" dirty="0" smtClean="0">
                <a:cs typeface="Times New Roman" panose="02020603050405020304" pitchFamily="18" charset="0"/>
              </a:rPr>
              <a:t>1- </a:t>
            </a:r>
            <a:r>
              <a:rPr lang="ar-SA" b="1" dirty="0" smtClean="0">
                <a:cs typeface="Times New Roman" panose="02020603050405020304" pitchFamily="18" charset="0"/>
              </a:rPr>
              <a:t>الانحدار البسيط </a:t>
            </a:r>
            <a:r>
              <a:rPr lang="en-US" b="1" dirty="0" smtClean="0">
                <a:cs typeface="Times New Roman" panose="02020603050405020304" pitchFamily="18" charset="0"/>
              </a:rPr>
              <a:t>Simple Regression</a:t>
            </a:r>
            <a:r>
              <a:rPr lang="ar-SA" b="1" dirty="0" smtClean="0">
                <a:cs typeface="Times New Roman" panose="02020603050405020304" pitchFamily="18" charset="0"/>
              </a:rPr>
              <a:t> </a:t>
            </a:r>
            <a:r>
              <a:rPr lang="ar-SA" dirty="0" smtClean="0">
                <a:cs typeface="Times New Roman" panose="02020603050405020304" pitchFamily="18" charset="0"/>
              </a:rPr>
              <a:t>وهو يستخدم لدراسة العلاقة بين متغيرين فقط.</a:t>
            </a:r>
          </a:p>
          <a:p>
            <a:pPr marL="0" indent="0" algn="just" rtl="1">
              <a:buNone/>
            </a:pPr>
            <a:r>
              <a:rPr lang="ar-SA" dirty="0" smtClean="0">
                <a:cs typeface="Times New Roman" panose="02020603050405020304" pitchFamily="18" charset="0"/>
              </a:rPr>
              <a:t>2- </a:t>
            </a:r>
            <a:r>
              <a:rPr lang="ar-SA" b="1" dirty="0" smtClean="0">
                <a:cs typeface="Times New Roman" panose="02020603050405020304" pitchFamily="18" charset="0"/>
              </a:rPr>
              <a:t>الانحدار الجزئي </a:t>
            </a:r>
            <a:r>
              <a:rPr lang="en-US" b="1" dirty="0" smtClean="0">
                <a:cs typeface="Times New Roman" panose="02020603050405020304" pitchFamily="18" charset="0"/>
              </a:rPr>
              <a:t>Partial Regression</a:t>
            </a:r>
            <a:r>
              <a:rPr lang="ar-SA" b="1" dirty="0" smtClean="0">
                <a:cs typeface="Times New Roman" panose="02020603050405020304" pitchFamily="18" charset="0"/>
              </a:rPr>
              <a:t> </a:t>
            </a:r>
            <a:r>
              <a:rPr lang="ar-SA" dirty="0" smtClean="0">
                <a:cs typeface="Times New Roman" panose="02020603050405020304" pitchFamily="18" charset="0"/>
              </a:rPr>
              <a:t>وهو يدرس العلاقة بين المتغير التابع وواحد  فقط من المتغيرات المستقلة، بفرض أن العوامل الأخرى ثابتة   ( أي بإهمال تأثير العوامل الأخرى).</a:t>
            </a:r>
          </a:p>
          <a:p>
            <a:pPr marL="0" indent="0" algn="just" rtl="1">
              <a:buNone/>
            </a:pPr>
            <a:r>
              <a:rPr lang="ar-SA" dirty="0" smtClean="0">
                <a:cs typeface="Times New Roman" panose="02020603050405020304" pitchFamily="18" charset="0"/>
              </a:rPr>
              <a:t>3- </a:t>
            </a:r>
            <a:r>
              <a:rPr lang="ar-SA" b="1" dirty="0" smtClean="0">
                <a:cs typeface="Times New Roman" panose="02020603050405020304" pitchFamily="18" charset="0"/>
              </a:rPr>
              <a:t>الانحدار المتعدد </a:t>
            </a:r>
            <a:r>
              <a:rPr lang="en-US" b="1" dirty="0" smtClean="0">
                <a:cs typeface="Times New Roman" panose="02020603050405020304" pitchFamily="18" charset="0"/>
              </a:rPr>
              <a:t>Multi Regression</a:t>
            </a:r>
            <a:r>
              <a:rPr lang="ar-SA" b="1" dirty="0" smtClean="0">
                <a:cs typeface="Times New Roman" panose="02020603050405020304" pitchFamily="18" charset="0"/>
              </a:rPr>
              <a:t> </a:t>
            </a:r>
            <a:r>
              <a:rPr lang="ar-SA" dirty="0" smtClean="0">
                <a:cs typeface="Times New Roman" panose="02020603050405020304" pitchFamily="18" charset="0"/>
              </a:rPr>
              <a:t>وهو يحدد مقدار العلاقة بين المتغير التابع وعدد من المتغيرات المستقلة.</a:t>
            </a:r>
            <a:endParaRPr lang="ar-JO"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5</a:t>
            </a:fld>
            <a:endParaRPr lang="en-US" dirty="0">
              <a:solidFill>
                <a:srgbClr val="000000"/>
              </a:solidFill>
            </a:endParaRPr>
          </a:p>
        </p:txBody>
      </p:sp>
    </p:spTree>
    <p:extLst>
      <p:ext uri="{BB962C8B-B14F-4D97-AF65-F5344CB8AC3E}">
        <p14:creationId xmlns:p14="http://schemas.microsoft.com/office/powerpoint/2010/main" val="4075826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486400"/>
          </a:xfrm>
        </p:spPr>
        <p:style>
          <a:lnRef idx="1">
            <a:schemeClr val="accent6"/>
          </a:lnRef>
          <a:fillRef idx="2">
            <a:schemeClr val="accent6"/>
          </a:fillRef>
          <a:effectRef idx="1">
            <a:schemeClr val="accent6"/>
          </a:effectRef>
          <a:fontRef idx="minor">
            <a:schemeClr val="dk1"/>
          </a:fontRef>
        </p:style>
        <p:txBody>
          <a:bodyPr/>
          <a:lstStyle/>
          <a:p>
            <a:pPr marL="0" indent="0" algn="ctr" rtl="1">
              <a:buNone/>
            </a:pPr>
            <a:r>
              <a:rPr lang="ar-SA" b="1" dirty="0" smtClean="0">
                <a:solidFill>
                  <a:srgbClr val="FF0000"/>
                </a:solidFill>
                <a:cs typeface="Times New Roman" panose="02020603050405020304" pitchFamily="18" charset="0"/>
              </a:rPr>
              <a:t>تحليل الانحدار البسيط </a:t>
            </a:r>
            <a:r>
              <a:rPr lang="en-US" b="1" dirty="0" smtClean="0">
                <a:solidFill>
                  <a:srgbClr val="FF0000"/>
                </a:solidFill>
                <a:cs typeface="Times New Roman" panose="02020603050405020304" pitchFamily="18" charset="0"/>
              </a:rPr>
              <a:t>Simple Regression</a:t>
            </a:r>
            <a:r>
              <a:rPr lang="ar-SA" b="1" dirty="0" smtClean="0">
                <a:solidFill>
                  <a:srgbClr val="FF0000"/>
                </a:solidFill>
                <a:cs typeface="Times New Roman" panose="02020603050405020304" pitchFamily="18" charset="0"/>
              </a:rPr>
              <a:t> </a:t>
            </a:r>
          </a:p>
          <a:p>
            <a:pPr marL="0" indent="0" algn="just" rtl="1">
              <a:buNone/>
            </a:pPr>
            <a:r>
              <a:rPr lang="ar-SA" dirty="0" smtClean="0">
                <a:cs typeface="Times New Roman" panose="02020603050405020304" pitchFamily="18" charset="0"/>
              </a:rPr>
              <a:t>يعتمد على دراسة البيانات الخاصة بمتغيرين فقط، بهدف التنبؤ أو التوقع بتغير المتغير التابع في ضوء معرفة التغيرات في المتغير المستقل، وهو ما يطلق عليه اسم </a:t>
            </a:r>
            <a:r>
              <a:rPr lang="ar-SA" b="1" i="1" u="sng" dirty="0" smtClean="0">
                <a:cs typeface="Times New Roman" panose="02020603050405020304" pitchFamily="18" charset="0"/>
              </a:rPr>
              <a:t>العلاقة الدالية</a:t>
            </a:r>
            <a:r>
              <a:rPr lang="ar-SA" dirty="0" smtClean="0">
                <a:cs typeface="Times New Roman" panose="02020603050405020304" pitchFamily="18" charset="0"/>
              </a:rPr>
              <a:t>.</a:t>
            </a:r>
          </a:p>
          <a:p>
            <a:pPr marL="0" indent="0" algn="just" rtl="1">
              <a:buNone/>
            </a:pPr>
            <a:r>
              <a:rPr lang="ar-SA" dirty="0" smtClean="0">
                <a:cs typeface="Times New Roman" panose="02020603050405020304" pitchFamily="18" charset="0"/>
              </a:rPr>
              <a:t>ويعتمد تحليل الانحدار لدراسة العلاقة بين ظاهرتين على تكوين فكرة مبدئية عن نوع هذه العلاقة وقوتها، وذلك باستخدام ما يعرف </a:t>
            </a:r>
            <a:r>
              <a:rPr lang="ar-SA" b="1" i="1" u="sng" dirty="0" smtClean="0">
                <a:cs typeface="Times New Roman" panose="02020603050405020304" pitchFamily="18" charset="0"/>
              </a:rPr>
              <a:t>بشكل الانتشار</a:t>
            </a:r>
            <a:r>
              <a:rPr lang="ar-SA" dirty="0" smtClean="0">
                <a:cs typeface="Times New Roman" panose="02020603050405020304" pitchFamily="18" charset="0"/>
              </a:rPr>
              <a:t>.</a:t>
            </a:r>
          </a:p>
          <a:p>
            <a:pPr marL="0" indent="0" algn="just" rtl="1">
              <a:buNone/>
            </a:pPr>
            <a:r>
              <a:rPr lang="ar-SA" b="1" dirty="0" smtClean="0">
                <a:solidFill>
                  <a:srgbClr val="FF0000"/>
                </a:solidFill>
                <a:cs typeface="Times New Roman" panose="02020603050405020304" pitchFamily="18" charset="0"/>
              </a:rPr>
              <a:t>تخطيط الانتشار </a:t>
            </a:r>
            <a:r>
              <a:rPr lang="en-US" b="1" dirty="0" smtClean="0">
                <a:solidFill>
                  <a:srgbClr val="FF0000"/>
                </a:solidFill>
                <a:cs typeface="Times New Roman" panose="02020603050405020304" pitchFamily="18" charset="0"/>
              </a:rPr>
              <a:t>Scatter Diagram</a:t>
            </a:r>
            <a:r>
              <a:rPr lang="ar-SA" b="1" dirty="0" smtClean="0">
                <a:solidFill>
                  <a:srgbClr val="FF0000"/>
                </a:solidFill>
                <a:cs typeface="Times New Roman" panose="02020603050405020304" pitchFamily="18" charset="0"/>
              </a:rPr>
              <a:t>.</a:t>
            </a:r>
          </a:p>
          <a:p>
            <a:pPr marL="0" indent="0" algn="just" rtl="1">
              <a:buNone/>
            </a:pPr>
            <a:r>
              <a:rPr lang="ar-SA" dirty="0" smtClean="0">
                <a:cs typeface="Times New Roman" panose="02020603050405020304" pitchFamily="18" charset="0"/>
              </a:rPr>
              <a:t>إن معرفة شكل الانتشار تعطينا فكرة عن نوع الارتباط، ودرجة قوته، ثم تظهر لنا فيما اذا كانت نقط الانتشار قد تقع على خط مستقيم تماماً فيكون الارتباط تاما، أو قد تنحرف عنه، أو تأخذ شكلا أخر غير مستقيم.</a:t>
            </a:r>
          </a:p>
          <a:p>
            <a:pPr marL="0" indent="0" algn="just" rtl="1">
              <a:buNone/>
            </a:pPr>
            <a:endParaRPr lang="ar-SA" dirty="0" smtClean="0">
              <a:cs typeface="Times New Roman" panose="02020603050405020304" pitchFamily="18" charset="0"/>
            </a:endParaRPr>
          </a:p>
          <a:p>
            <a:pPr marL="0" indent="0" algn="just" rtl="1">
              <a:buNone/>
            </a:pPr>
            <a:endParaRPr lang="ar-JO"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6</a:t>
            </a:fld>
            <a:endParaRPr lang="en-US" dirty="0">
              <a:solidFill>
                <a:srgbClr val="000000"/>
              </a:solidFill>
            </a:endParaRPr>
          </a:p>
        </p:txBody>
      </p:sp>
    </p:spTree>
    <p:extLst>
      <p:ext uri="{BB962C8B-B14F-4D97-AF65-F5344CB8AC3E}">
        <p14:creationId xmlns:p14="http://schemas.microsoft.com/office/powerpoint/2010/main" val="2424304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4864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3000" dirty="0" smtClean="0">
                <a:cs typeface="Times New Roman" panose="02020603050405020304" pitchFamily="18" charset="0"/>
              </a:rPr>
              <a:t>أن شكل الانتشار يستعمل في العادة لتمثيل أزواج من القيم للظاهرتين المدروستين، فالنقطة تحدد على أساس قيمة (س) والقيمة المناظرة لها في (ص)، ويستعمل الشيء نفسه في تحديد كافة قيم الظاهرة س مع ما يقابلها من </a:t>
            </a:r>
            <a:r>
              <a:rPr lang="ar-SA" sz="3000" smtClean="0">
                <a:cs typeface="Times New Roman" panose="02020603050405020304" pitchFamily="18" charset="0"/>
              </a:rPr>
              <a:t>قيم </a:t>
            </a:r>
            <a:r>
              <a:rPr lang="ar-SA" sz="3000" smtClean="0">
                <a:cs typeface="Times New Roman" panose="02020603050405020304" pitchFamily="18" charset="0"/>
              </a:rPr>
              <a:t>ص، </a:t>
            </a:r>
            <a:r>
              <a:rPr lang="ar-SA" sz="3000" dirty="0" smtClean="0">
                <a:cs typeface="Times New Roman" panose="02020603050405020304" pitchFamily="18" charset="0"/>
              </a:rPr>
              <a:t>والشكل البياني الناتج من انتشار النقط بين المحورين المتعامدين يسمى : بالشكل الانتشاري.</a:t>
            </a:r>
          </a:p>
          <a:p>
            <a:pPr marL="0" indent="0" algn="just" rtl="1">
              <a:buNone/>
            </a:pPr>
            <a:r>
              <a:rPr lang="ar-SA" sz="3000" dirty="0" smtClean="0">
                <a:cs typeface="Times New Roman" panose="02020603050405020304" pitchFamily="18" charset="0"/>
              </a:rPr>
              <a:t>وهناك صورة متعددة للأشكال الانتشارية، تختلف باختلاف العلاقة بين قيم (س) وقيم (ص) المناظرة لها كما يبدو من الشكل التالي.</a:t>
            </a:r>
          </a:p>
          <a:p>
            <a:pPr marL="0" indent="0" algn="just" rtl="1">
              <a:buNone/>
            </a:pPr>
            <a:r>
              <a:rPr lang="ar-SA" sz="3000" dirty="0" smtClean="0">
                <a:cs typeface="Times New Roman" panose="02020603050405020304" pitchFamily="18" charset="0"/>
              </a:rPr>
              <a:t>وبدراسة الشكل الانتشاري للنقاط التي تمثل أزواج القيم نستطيع تحديد العلاقة بين المتغيرين، كما نستطيع تكوين فكرة عن درجة هذه العلاقة. </a:t>
            </a:r>
          </a:p>
          <a:p>
            <a:pPr marL="0" indent="0" algn="just" rtl="1">
              <a:buNone/>
            </a:pPr>
            <a:r>
              <a:rPr lang="ar-SA" sz="3000" dirty="0" smtClean="0">
                <a:cs typeface="Times New Roman" panose="02020603050405020304" pitchFamily="18" charset="0"/>
              </a:rPr>
              <a:t>ومن الشكل التالي نجد العلاقة الطردية القوية ،  تعنى أن التغير في أحد المتغيرين يستتبعه بالدرجة نفسها تقريبا وفى الاتجاه نفسه في المتغير الآخر</a:t>
            </a:r>
          </a:p>
          <a:p>
            <a:pPr marL="0" indent="0" algn="just" rtl="1">
              <a:buNone/>
            </a:pPr>
            <a:endParaRPr lang="ar-SA" sz="3000" dirty="0" smtClean="0">
              <a:cs typeface="Times New Roman" panose="02020603050405020304" pitchFamily="18" charset="0"/>
            </a:endParaRPr>
          </a:p>
          <a:p>
            <a:pPr marL="0" indent="0" algn="just" rtl="1">
              <a:buNone/>
            </a:pPr>
            <a:endParaRPr lang="ar-JO" sz="3000"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7</a:t>
            </a:fld>
            <a:endParaRPr lang="en-US" dirty="0">
              <a:solidFill>
                <a:srgbClr val="000000"/>
              </a:solidFill>
            </a:endParaRPr>
          </a:p>
        </p:txBody>
      </p:sp>
    </p:spTree>
    <p:extLst>
      <p:ext uri="{BB962C8B-B14F-4D97-AF65-F5344CB8AC3E}">
        <p14:creationId xmlns:p14="http://schemas.microsoft.com/office/powerpoint/2010/main" val="1765918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8</a:t>
            </a:fld>
            <a:endParaRPr lang="en-US" dirty="0">
              <a:solidFill>
                <a:srgbClr val="000000"/>
              </a:solidFill>
            </a:endParaRPr>
          </a:p>
        </p:txBody>
      </p:sp>
      <p:pic>
        <p:nvPicPr>
          <p:cNvPr id="2" name="Picture 1"/>
          <p:cNvPicPr>
            <a:picLocks noChangeAspect="1"/>
          </p:cNvPicPr>
          <p:nvPr/>
        </p:nvPicPr>
        <p:blipFill>
          <a:blip r:embed="rId2"/>
          <a:stretch>
            <a:fillRect/>
          </a:stretch>
        </p:blipFill>
        <p:spPr>
          <a:xfrm>
            <a:off x="0" y="59319"/>
            <a:ext cx="8153400" cy="6798681"/>
          </a:xfrm>
          <a:prstGeom prst="rect">
            <a:avLst/>
          </a:prstGeom>
        </p:spPr>
      </p:pic>
    </p:spTree>
    <p:extLst>
      <p:ext uri="{BB962C8B-B14F-4D97-AF65-F5344CB8AC3E}">
        <p14:creationId xmlns:p14="http://schemas.microsoft.com/office/powerpoint/2010/main" val="3869159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4864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3000" b="1" dirty="0" smtClean="0">
                <a:solidFill>
                  <a:srgbClr val="009900"/>
                </a:solidFill>
                <a:cs typeface="Times New Roman" panose="02020603050405020304" pitchFamily="18" charset="0"/>
              </a:rPr>
              <a:t>خط الانحدار </a:t>
            </a:r>
            <a:r>
              <a:rPr lang="en-US" sz="3000" b="1" dirty="0" smtClean="0">
                <a:solidFill>
                  <a:srgbClr val="009900"/>
                </a:solidFill>
                <a:cs typeface="Times New Roman" panose="02020603050405020304" pitchFamily="18" charset="0"/>
              </a:rPr>
              <a:t>Regression</a:t>
            </a:r>
            <a:r>
              <a:rPr lang="ar-SA" sz="3000" b="1" dirty="0" smtClean="0">
                <a:solidFill>
                  <a:srgbClr val="009900"/>
                </a:solidFill>
                <a:cs typeface="Times New Roman" panose="02020603050405020304" pitchFamily="18" charset="0"/>
              </a:rPr>
              <a:t>:</a:t>
            </a:r>
          </a:p>
          <a:p>
            <a:pPr marL="0" indent="0" algn="just" rtl="1">
              <a:buNone/>
            </a:pPr>
            <a:r>
              <a:rPr lang="ar-SA" sz="3000" dirty="0" smtClean="0">
                <a:cs typeface="Times New Roman" panose="02020603050405020304" pitchFamily="18" charset="0"/>
              </a:rPr>
              <a:t>في الشكل السابق نجد، أن أشكال الانتشار جميعها تمثل علاقة خطية، أي يمكن </a:t>
            </a:r>
            <a:r>
              <a:rPr lang="ar-SA" sz="3000" b="1" i="1" u="sng" dirty="0" smtClean="0">
                <a:cs typeface="Times New Roman" panose="02020603050405020304" pitchFamily="18" charset="0"/>
              </a:rPr>
              <a:t>توفيق</a:t>
            </a:r>
            <a:r>
              <a:rPr lang="ar-SA" sz="3000" dirty="0" smtClean="0">
                <a:cs typeface="Times New Roman" panose="02020603050405020304" pitchFamily="18" charset="0"/>
              </a:rPr>
              <a:t> خط مستقيم يمر بأكبر عدد ممكن من هذه النقاط ويتوسط الباقي منها، هذا الخط هو ما يطلق عليه </a:t>
            </a:r>
            <a:r>
              <a:rPr lang="ar-SA" sz="3000" dirty="0" smtClean="0">
                <a:solidFill>
                  <a:srgbClr val="FF0000"/>
                </a:solidFill>
                <a:cs typeface="Times New Roman" panose="02020603050405020304" pitchFamily="18" charset="0"/>
              </a:rPr>
              <a:t>خط الانحدار.</a:t>
            </a:r>
          </a:p>
          <a:p>
            <a:pPr marL="0" indent="0" algn="just" rtl="1">
              <a:buNone/>
            </a:pPr>
            <a:r>
              <a:rPr lang="ar-SA" sz="3000" dirty="0" smtClean="0">
                <a:cs typeface="Times New Roman" panose="02020603050405020304" pitchFamily="18" charset="0"/>
              </a:rPr>
              <a:t>ولا يؤدى رسم هذا الخط باليد الغرض المطلوب، وكذلك فهو يختلف في رسمه من شخص إلى أخر ، ولهذا فمن الأفضل الحصول عليه بالطرق الجبرية، وسنستخدم هنا الطريقة المعروفة باسم </a:t>
            </a:r>
            <a:r>
              <a:rPr lang="ar-SA" sz="3000" b="1" dirty="0" smtClean="0">
                <a:solidFill>
                  <a:srgbClr val="FF0000"/>
                </a:solidFill>
                <a:cs typeface="Times New Roman" panose="02020603050405020304" pitchFamily="18" charset="0"/>
              </a:rPr>
              <a:t>طريقة المربعات الصغرى </a:t>
            </a:r>
            <a:r>
              <a:rPr lang="ar-SA" sz="3000" dirty="0" smtClean="0">
                <a:cs typeface="Times New Roman" panose="02020603050405020304" pitchFamily="18" charset="0"/>
              </a:rPr>
              <a:t>لتوفيق خط الانحدار.</a:t>
            </a:r>
          </a:p>
          <a:p>
            <a:pPr marL="0" indent="0" algn="just" rtl="1">
              <a:buNone/>
            </a:pPr>
            <a:r>
              <a:rPr lang="ar-SA" sz="3000" b="1" dirty="0" smtClean="0">
                <a:solidFill>
                  <a:srgbClr val="009900"/>
                </a:solidFill>
                <a:cs typeface="Times New Roman" panose="02020603050405020304" pitchFamily="18" charset="0"/>
              </a:rPr>
              <a:t>طريقة المربعات الصغرى </a:t>
            </a:r>
            <a:r>
              <a:rPr lang="en-US" sz="3000" b="1" dirty="0" smtClean="0">
                <a:solidFill>
                  <a:srgbClr val="009900"/>
                </a:solidFill>
                <a:cs typeface="Times New Roman" panose="02020603050405020304" pitchFamily="18" charset="0"/>
              </a:rPr>
              <a:t>Method of least Squares</a:t>
            </a:r>
            <a:r>
              <a:rPr lang="ar-SA" sz="3000" b="1" dirty="0" smtClean="0">
                <a:solidFill>
                  <a:srgbClr val="009900"/>
                </a:solidFill>
                <a:cs typeface="Times New Roman" panose="02020603050405020304" pitchFamily="18" charset="0"/>
              </a:rPr>
              <a:t>:</a:t>
            </a:r>
          </a:p>
          <a:p>
            <a:pPr marL="0" indent="0" algn="just" rtl="1">
              <a:buNone/>
            </a:pPr>
            <a:r>
              <a:rPr lang="ar-SA" sz="3000" dirty="0" smtClean="0">
                <a:cs typeface="Times New Roman" panose="02020603050405020304" pitchFamily="18" charset="0"/>
              </a:rPr>
              <a:t>هي طريقة نستخدمها لتوفيق أفضل خط مستقيم أو منحنى لمجموعة من البيانات، وهذا الخط </a:t>
            </a:r>
            <a:r>
              <a:rPr lang="ar-SA" sz="3000" b="1" dirty="0" smtClean="0">
                <a:solidFill>
                  <a:srgbClr val="009900"/>
                </a:solidFill>
                <a:cs typeface="Times New Roman" panose="02020603050405020304" pitchFamily="18" charset="0"/>
              </a:rPr>
              <a:t>هو الخط </a:t>
            </a:r>
            <a:r>
              <a:rPr lang="ar-SA" sz="3000" dirty="0" smtClean="0">
                <a:cs typeface="Times New Roman" panose="02020603050405020304" pitchFamily="18" charset="0"/>
              </a:rPr>
              <a:t>الذى يكون مجموع مربعات انحرافات النقط عنه اصغر ما يمكن.</a:t>
            </a:r>
          </a:p>
          <a:p>
            <a:pPr marL="0" indent="0" algn="just" rtl="1">
              <a:buNone/>
            </a:pPr>
            <a:endParaRPr lang="ar-SA" sz="3000" dirty="0" smtClean="0">
              <a:cs typeface="Times New Roman" panose="02020603050405020304" pitchFamily="18" charset="0"/>
            </a:endParaRPr>
          </a:p>
          <a:p>
            <a:pPr marL="0" indent="0" algn="just" rtl="1">
              <a:buNone/>
            </a:pPr>
            <a:endParaRPr lang="ar-JO" sz="3000"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9</a:t>
            </a:fld>
            <a:endParaRPr lang="en-US" dirty="0">
              <a:solidFill>
                <a:srgbClr val="000000"/>
              </a:solidFill>
            </a:endParaRPr>
          </a:p>
        </p:txBody>
      </p:sp>
    </p:spTree>
    <p:extLst>
      <p:ext uri="{BB962C8B-B14F-4D97-AF65-F5344CB8AC3E}">
        <p14:creationId xmlns:p14="http://schemas.microsoft.com/office/powerpoint/2010/main" val="2923767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6388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2600" dirty="0" smtClean="0">
                <a:solidFill>
                  <a:srgbClr val="009900"/>
                </a:solidFill>
                <a:cs typeface="Times New Roman" panose="02020603050405020304" pitchFamily="18" charset="0"/>
              </a:rPr>
              <a:t>ومن الواضح </a:t>
            </a:r>
            <a:r>
              <a:rPr lang="ar-SA" sz="2600" dirty="0" smtClean="0">
                <a:cs typeface="Times New Roman" panose="02020603050405020304" pitchFamily="18" charset="0"/>
              </a:rPr>
              <a:t>أن الخط الذى نوفقه لا يمر بالنقط جميعها إلا في حالات خاصة، وعلى ذلك فتكون هناك بعض النقط التي تنحرف عن هذا الخط.</a:t>
            </a:r>
          </a:p>
          <a:p>
            <a:pPr marL="0" indent="0" algn="just" rtl="1">
              <a:buNone/>
            </a:pPr>
            <a:r>
              <a:rPr lang="ar-SA" sz="2600" b="1" i="1" dirty="0" smtClean="0">
                <a:cs typeface="Times New Roman" panose="02020603050405020304" pitchFamily="18" charset="0"/>
              </a:rPr>
              <a:t>وتتميز</a:t>
            </a:r>
            <a:r>
              <a:rPr lang="ar-SA" sz="2600" dirty="0" smtClean="0">
                <a:cs typeface="Times New Roman" panose="02020603050405020304" pitchFamily="18" charset="0"/>
              </a:rPr>
              <a:t> طريقة المربعات الصغرى بأنها تعطينا خطاً يكون مجموع مربعات انحرافات النقط عنه أصغر ما يمكن. وبافتراض أننا نريد توفيق خط مستقيم لمجموعة من القيم (س 1 ، ص 1)،        ( س 2 ، ص 2 ) ، ( س 3، ص 3).................( س ن ، ص ن).</a:t>
            </a:r>
          </a:p>
          <a:p>
            <a:pPr marL="0" indent="0" algn="just" rtl="1">
              <a:buNone/>
            </a:pPr>
            <a:r>
              <a:rPr lang="ar-SA" sz="2600" dirty="0" smtClean="0">
                <a:cs typeface="Times New Roman" panose="02020603050405020304" pitchFamily="18" charset="0"/>
              </a:rPr>
              <a:t> ونفترض أيضا أن احسن خط مستقيم هو:                 </a:t>
            </a:r>
            <a:r>
              <a:rPr lang="ar-SA" sz="2600" b="1" dirty="0" smtClean="0">
                <a:solidFill>
                  <a:srgbClr val="FF0000"/>
                </a:solidFill>
                <a:cs typeface="Times New Roman" panose="02020603050405020304" pitchFamily="18" charset="0"/>
              </a:rPr>
              <a:t>ص = أ + ب س.</a:t>
            </a:r>
          </a:p>
          <a:p>
            <a:pPr marL="0" indent="0" algn="just" rtl="1">
              <a:buNone/>
            </a:pPr>
            <a:r>
              <a:rPr lang="ar-SA" sz="2600" dirty="0" smtClean="0">
                <a:cs typeface="Times New Roman" panose="02020603050405020304" pitchFamily="18" charset="0"/>
              </a:rPr>
              <a:t>حيث: </a:t>
            </a:r>
            <a:r>
              <a:rPr lang="ar-SA" sz="2600" b="1" dirty="0" smtClean="0">
                <a:solidFill>
                  <a:srgbClr val="009900"/>
                </a:solidFill>
                <a:cs typeface="Times New Roman" panose="02020603050405020304" pitchFamily="18" charset="0"/>
              </a:rPr>
              <a:t>ص</a:t>
            </a:r>
            <a:r>
              <a:rPr lang="ar-SA" sz="2600" dirty="0" smtClean="0">
                <a:cs typeface="Times New Roman" panose="02020603050405020304" pitchFamily="18" charset="0"/>
              </a:rPr>
              <a:t>: تمثل المتغير التابع.          </a:t>
            </a:r>
            <a:r>
              <a:rPr lang="ar-SA" sz="2600" b="1" dirty="0" smtClean="0">
                <a:solidFill>
                  <a:srgbClr val="009900"/>
                </a:solidFill>
                <a:cs typeface="Times New Roman" panose="02020603050405020304" pitchFamily="18" charset="0"/>
              </a:rPr>
              <a:t>س:</a:t>
            </a:r>
            <a:r>
              <a:rPr lang="ar-SA" sz="2600" dirty="0" smtClean="0">
                <a:cs typeface="Times New Roman" panose="02020603050405020304" pitchFamily="18" charset="0"/>
              </a:rPr>
              <a:t> تمثل المتغير المستقل.        </a:t>
            </a:r>
            <a:r>
              <a:rPr lang="ar-SA" sz="2600" b="1" dirty="0" smtClean="0">
                <a:solidFill>
                  <a:srgbClr val="009900"/>
                </a:solidFill>
                <a:cs typeface="Times New Roman" panose="02020603050405020304" pitchFamily="18" charset="0"/>
              </a:rPr>
              <a:t>أ ، ب </a:t>
            </a:r>
            <a:r>
              <a:rPr lang="ar-SA" sz="2600" dirty="0" smtClean="0">
                <a:cs typeface="Times New Roman" panose="02020603050405020304" pitchFamily="18" charset="0"/>
              </a:rPr>
              <a:t>: ثوابت.</a:t>
            </a:r>
          </a:p>
          <a:p>
            <a:pPr marL="0" indent="0" algn="just" rtl="1">
              <a:buNone/>
            </a:pPr>
            <a:r>
              <a:rPr lang="ar-SA" sz="2600" b="1" dirty="0" smtClean="0">
                <a:solidFill>
                  <a:srgbClr val="009900"/>
                </a:solidFill>
                <a:cs typeface="Times New Roman" panose="02020603050405020304" pitchFamily="18" charset="0"/>
              </a:rPr>
              <a:t>(ب): </a:t>
            </a:r>
            <a:r>
              <a:rPr lang="ar-SA" sz="2600" dirty="0" smtClean="0">
                <a:cs typeface="Times New Roman" panose="02020603050405020304" pitchFamily="18" charset="0"/>
              </a:rPr>
              <a:t>تعنى كمية ثابتة هي عبارة عن ميل المستقيم عن المحور الأفقي، أي الزاوية التي يصنعها المستقيم مع الاتجاه الموجب لمحور السينات، وميل المستقيم هو الانحدار ويعرف بــ ( </a:t>
            </a:r>
            <a:r>
              <a:rPr lang="ar-SA" sz="2600" dirty="0" smtClean="0">
                <a:solidFill>
                  <a:srgbClr val="FF0000"/>
                </a:solidFill>
                <a:cs typeface="Times New Roman" panose="02020603050405020304" pitchFamily="18" charset="0"/>
              </a:rPr>
              <a:t>معامل الانحدار ص / س).</a:t>
            </a:r>
          </a:p>
          <a:p>
            <a:pPr marL="0" indent="0" algn="just" rtl="1">
              <a:buNone/>
            </a:pPr>
            <a:r>
              <a:rPr lang="ar-SA" sz="2600" b="1" dirty="0" smtClean="0">
                <a:solidFill>
                  <a:srgbClr val="009900"/>
                </a:solidFill>
                <a:cs typeface="Times New Roman" panose="02020603050405020304" pitchFamily="18" charset="0"/>
              </a:rPr>
              <a:t>(أ): </a:t>
            </a:r>
            <a:r>
              <a:rPr lang="ar-SA" sz="2600" dirty="0" smtClean="0">
                <a:cs typeface="Times New Roman" panose="02020603050405020304" pitchFamily="18" charset="0"/>
              </a:rPr>
              <a:t>تعنى كمية ثابتة أيضا وهى الجزء الذى يقطعه المستقيم من المحور الرأسي ( محور الصادات)، أي الجزء المحصور من محور الصادات بين نقطة التقاطع مع الخط المستقيم  ونقطة تلاقى المحورين الأفقي والرأسي.</a:t>
            </a:r>
          </a:p>
          <a:p>
            <a:pPr marL="0" indent="0" algn="just" rtl="1">
              <a:buNone/>
            </a:pPr>
            <a:endParaRPr lang="ar-JO" sz="2600" dirty="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10</a:t>
            </a:fld>
            <a:endParaRPr lang="en-US" dirty="0">
              <a:solidFill>
                <a:srgbClr val="000000"/>
              </a:solidFill>
            </a:endParaRPr>
          </a:p>
        </p:txBody>
      </p:sp>
    </p:spTree>
    <p:extLst>
      <p:ext uri="{BB962C8B-B14F-4D97-AF65-F5344CB8AC3E}">
        <p14:creationId xmlns:p14="http://schemas.microsoft.com/office/powerpoint/2010/main" val="511609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11</a:t>
            </a:fld>
            <a:endParaRPr lang="en-US" dirty="0">
              <a:solidFill>
                <a:srgbClr val="000000"/>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66840"/>
            <a:ext cx="7772400" cy="5437832"/>
          </a:xfrm>
          <a:prstGeom prst="rect">
            <a:avLst/>
          </a:prstGeom>
        </p:spPr>
      </p:pic>
      <p:sp>
        <p:nvSpPr>
          <p:cNvPr id="4" name="Rectangle 3"/>
          <p:cNvSpPr/>
          <p:nvPr/>
        </p:nvSpPr>
        <p:spPr>
          <a:xfrm>
            <a:off x="6889750" y="381000"/>
            <a:ext cx="1905000" cy="728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dirty="0" smtClean="0"/>
              <a:t>أ = </a:t>
            </a:r>
            <a:r>
              <a:rPr lang="el-GR" sz="2500" dirty="0" smtClean="0">
                <a:latin typeface="Arial" panose="020B0604020202020204" pitchFamily="34" charset="0"/>
                <a:cs typeface="Arial" panose="020B0604020202020204" pitchFamily="34" charset="0"/>
              </a:rPr>
              <a:t>α</a:t>
            </a:r>
            <a:endParaRPr lang="ar-SA" sz="2500" dirty="0" smtClean="0">
              <a:latin typeface="Arial" panose="020B0604020202020204" pitchFamily="34" charset="0"/>
              <a:cs typeface="Arial" panose="020B0604020202020204" pitchFamily="34" charset="0"/>
            </a:endParaRPr>
          </a:p>
          <a:p>
            <a:pPr algn="ctr"/>
            <a:r>
              <a:rPr lang="ar-SA" sz="2500" dirty="0" smtClean="0">
                <a:latin typeface="Arial" panose="020B0604020202020204" pitchFamily="34" charset="0"/>
                <a:cs typeface="Arial" panose="020B0604020202020204" pitchFamily="34" charset="0"/>
              </a:rPr>
              <a:t>ب = </a:t>
            </a:r>
            <a:r>
              <a:rPr lang="el-GR" sz="2500" dirty="0" smtClean="0">
                <a:latin typeface="Arial" panose="020B0604020202020204" pitchFamily="34" charset="0"/>
                <a:cs typeface="Arial" panose="020B0604020202020204" pitchFamily="34" charset="0"/>
              </a:rPr>
              <a:t>β</a:t>
            </a:r>
            <a:endParaRPr lang="ar-EG" sz="2500" dirty="0"/>
          </a:p>
        </p:txBody>
      </p:sp>
    </p:spTree>
    <p:extLst>
      <p:ext uri="{BB962C8B-B14F-4D97-AF65-F5344CB8AC3E}">
        <p14:creationId xmlns:p14="http://schemas.microsoft.com/office/powerpoint/2010/main" val="685777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12</a:t>
            </a:fld>
            <a:endParaRPr lang="en-US" dirty="0">
              <a:solidFill>
                <a:srgbClr val="000000"/>
              </a:solidFill>
            </a:endParaRPr>
          </a:p>
        </p:txBody>
      </p:sp>
      <p:sp>
        <p:nvSpPr>
          <p:cNvPr id="3" name="Rectangle 1"/>
          <p:cNvSpPr>
            <a:spLocks noChangeArrowheads="1"/>
          </p:cNvSpPr>
          <p:nvPr/>
        </p:nvSpPr>
        <p:spPr bwMode="auto">
          <a:xfrm>
            <a:off x="41327" y="1249"/>
            <a:ext cx="9893404" cy="5863144"/>
          </a:xfrm>
          <a:prstGeom prst="rect">
            <a:avLst/>
          </a:prstGeom>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just" defTabSz="914400" eaLnBrk="0" fontAlgn="base" latinLnBrk="0" hangingPunct="0">
              <a:lnSpc>
                <a:spcPct val="100000"/>
              </a:lnSpc>
              <a:spcBef>
                <a:spcPct val="0"/>
              </a:spcBef>
              <a:spcAft>
                <a:spcPct val="0"/>
              </a:spcAft>
              <a:buClrTx/>
              <a:buSzTx/>
              <a:buFontTx/>
              <a:buNone/>
              <a:tabLst/>
            </a:pPr>
            <a:r>
              <a:rPr kumimoji="0" lang="ar-SA" sz="2500" b="1" i="0" u="none" strike="noStrike" cap="none" normalizeH="0" baseline="0" dirty="0" smtClean="0">
                <a:ln>
                  <a:noFill/>
                </a:ln>
                <a:solidFill>
                  <a:srgbClr val="009900"/>
                </a:solidFill>
                <a:effectLst/>
              </a:rPr>
              <a:t>ونلاحظ:</a:t>
            </a:r>
            <a:endParaRPr kumimoji="0" lang="ar-EG" sz="2500" b="1" i="0" u="none" strike="noStrike" cap="none" normalizeH="0" baseline="0" dirty="0" smtClean="0">
              <a:ln>
                <a:noFill/>
              </a:ln>
              <a:solidFill>
                <a:srgbClr val="009900"/>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أن تكون</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موجبة فإن علاقة</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بالمتغير المستقل</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X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علاقة طردية موجبة</a:t>
            </a: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تزداد قيم</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بزيادة قيم</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X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المناظرة لها أو العكس أي تنقص بنقصانها</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أن تكون</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موجبة فإن الخط</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Y = α + β X</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يصنع زاوية حادة مع محور السينات الموجب كما مبين بالشكل</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أن تكون</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 = </a:t>
            </a:r>
            <a:r>
              <a:rPr kumimoji="0" lang="en-US" sz="2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صفراً فتنعدم العلاقة الخطيبة </a:t>
            </a:r>
            <a:r>
              <a:rPr kumimoji="0" lang="ar-EG"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لا توجد علاقة) وأن قيمة</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ثابتة</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y =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α ).</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أن تكون</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 =</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فتنعدم العلاقة الخطيبة (لا توجد علاقة) كما في الشكل</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تعرف</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بميل الانحدار</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أن تكون</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سالبة</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فإن العلاقة عكسية سالبة (تزداد قيم</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بنقص قيم</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X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المناظرة لها أو العكس</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في حين أن</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α</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تبين قيمة الجزء المقطوع من محور الصادات (الرأسي</a:t>
            </a:r>
            <a:r>
              <a:rPr kumimoji="0" lang="ar-EG"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بالمستقيم</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Y = α + β X</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الخط</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Y = α + β X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يمر بالنقطة ( 0</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α </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أو أن الخط</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Y = α + β X</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يمر بالزوج ( 0</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α</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تعرف</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α </a:t>
            </a:r>
            <a:r>
              <a:rPr kumimoji="0" lang="ar-SA"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بثابت الانحدار</a:t>
            </a:r>
            <a:endParaRPr kumimoji="0" lang="en-US" sz="2500" b="0" i="0" u="none" strike="noStrike" cap="none" normalizeH="0" baseline="0" dirty="0" smtClean="0">
              <a:ln>
                <a:noFill/>
              </a:ln>
              <a:solidFill>
                <a:schemeClr val="tx1"/>
              </a:solidFill>
              <a:effectLst/>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عند استخدام عينه</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n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من الأزواج من مجتمع ذو بعدين فنكتب العلاقة بحروف صغيرة</a:t>
            </a:r>
            <a:endPar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eaLnBrk="0" fontAlgn="base" latinLnBrk="0" hangingPunct="0">
              <a:lnSpc>
                <a:spcPct val="100000"/>
              </a:lnSpc>
              <a:spcBef>
                <a:spcPct val="0"/>
              </a:spcBef>
              <a:spcAft>
                <a:spcPct val="0"/>
              </a:spcAft>
              <a:buClrTx/>
              <a:buSzTx/>
              <a:buFontTx/>
              <a:buChar char="•"/>
              <a:tabLst/>
            </a:pP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Y = a + b X</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ويكون</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تقديراً لـ</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α</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و</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b </a:t>
            </a:r>
            <a:r>
              <a:rPr kumimoji="0" lang="ar-SA"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تقديراً لـ</a:t>
            </a:r>
            <a:r>
              <a:rPr kumimoji="0" lang="en-US" sz="25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sz="25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β.</a:t>
            </a:r>
            <a:endParaRPr kumimoji="0" lang="en-US" sz="2500" b="0" i="0" u="none" strike="noStrike" cap="none" normalizeH="0" baseline="0" dirty="0" smtClean="0">
              <a:ln>
                <a:noFill/>
              </a:ln>
              <a:solidFill>
                <a:schemeClr val="tx1"/>
              </a:solidFill>
              <a:effectLst/>
            </a:endParaRPr>
          </a:p>
        </p:txBody>
      </p:sp>
      <p:pic>
        <p:nvPicPr>
          <p:cNvPr id="22530" name="Picture 2" descr="http://www.jmasi.com/ehsa/regression/regressi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4599" y="-25774224"/>
            <a:ext cx="2600325"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388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13</a:t>
            </a:fld>
            <a:endParaRPr lang="en-US" dirty="0">
              <a:solidFill>
                <a:srgbClr val="000000"/>
              </a:solidFill>
            </a:endParaRPr>
          </a:p>
        </p:txBody>
      </p:sp>
      <p:sp>
        <p:nvSpPr>
          <p:cNvPr id="3" name="Rectangle 2"/>
          <p:cNvSpPr/>
          <p:nvPr/>
        </p:nvSpPr>
        <p:spPr>
          <a:xfrm>
            <a:off x="228600" y="228600"/>
            <a:ext cx="9448800" cy="563231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spcAft>
                <a:spcPts val="0"/>
              </a:spcAft>
            </a:pPr>
            <a:r>
              <a:rPr lang="ar-EG" sz="3000" b="1" dirty="0">
                <a:latin typeface="Times New Roman" panose="02020603050405020304" pitchFamily="18" charset="0"/>
              </a:rPr>
              <a:t>وتسمى المعادلة </a:t>
            </a:r>
            <a:r>
              <a:rPr lang="en-US" sz="3000" b="1" dirty="0">
                <a:latin typeface="Times New Roman" panose="02020603050405020304" pitchFamily="18" charset="0"/>
              </a:rPr>
              <a:t>Y = a + b X </a:t>
            </a:r>
            <a:r>
              <a:rPr lang="ar-EG" sz="3000" b="1" dirty="0" smtClean="0">
                <a:latin typeface="Times New Roman" panose="02020603050405020304" pitchFamily="18" charset="0"/>
              </a:rPr>
              <a:t>بمعادلة </a:t>
            </a:r>
            <a:r>
              <a:rPr lang="ar-EG" sz="3000" b="1" dirty="0">
                <a:latin typeface="Times New Roman" panose="02020603050405020304" pitchFamily="18" charset="0"/>
              </a:rPr>
              <a:t>انحدار </a:t>
            </a:r>
            <a:r>
              <a:rPr lang="en-US" sz="3000" b="1" dirty="0">
                <a:latin typeface="Times New Roman" panose="02020603050405020304" pitchFamily="18" charset="0"/>
              </a:rPr>
              <a:t>Y </a:t>
            </a:r>
            <a:r>
              <a:rPr lang="ar-SA" sz="3000" b="1" dirty="0" smtClean="0">
                <a:latin typeface="Times New Roman" panose="02020603050405020304" pitchFamily="18" charset="0"/>
              </a:rPr>
              <a:t> </a:t>
            </a:r>
            <a:r>
              <a:rPr lang="ar-EG" sz="3000" b="1" dirty="0" smtClean="0">
                <a:latin typeface="Times New Roman" panose="02020603050405020304" pitchFamily="18" charset="0"/>
              </a:rPr>
              <a:t>عل</a:t>
            </a:r>
            <a:r>
              <a:rPr lang="ar-SA" sz="3000" b="1" dirty="0" smtClean="0">
                <a:latin typeface="Times New Roman" panose="02020603050405020304" pitchFamily="18" charset="0"/>
              </a:rPr>
              <a:t>ي</a:t>
            </a:r>
            <a:r>
              <a:rPr lang="ar-EG" sz="3000" b="1" dirty="0" smtClean="0">
                <a:latin typeface="Times New Roman" panose="02020603050405020304" pitchFamily="18" charset="0"/>
              </a:rPr>
              <a:t> </a:t>
            </a:r>
            <a:r>
              <a:rPr lang="en-US" sz="3000" b="1" dirty="0">
                <a:latin typeface="Times New Roman" panose="02020603050405020304" pitchFamily="18" charset="0"/>
              </a:rPr>
              <a:t>X  </a:t>
            </a:r>
            <a:r>
              <a:rPr lang="ar-SA" sz="3000" b="1" dirty="0" smtClean="0">
                <a:latin typeface="Times New Roman" panose="02020603050405020304" pitchFamily="18" charset="0"/>
              </a:rPr>
              <a:t> </a:t>
            </a:r>
            <a:r>
              <a:rPr lang="ar-EG" sz="3000" b="1" dirty="0" smtClean="0">
                <a:latin typeface="Times New Roman" panose="02020603050405020304" pitchFamily="18" charset="0"/>
              </a:rPr>
              <a:t>في حين</a:t>
            </a:r>
            <a:r>
              <a:rPr lang="ar-SA" sz="3000" b="1" dirty="0" smtClean="0">
                <a:latin typeface="Times New Roman" panose="02020603050405020304" pitchFamily="18" charset="0"/>
              </a:rPr>
              <a:t>:</a:t>
            </a:r>
          </a:p>
          <a:p>
            <a:pPr algn="ctr">
              <a:lnSpc>
                <a:spcPct val="150000"/>
              </a:lnSpc>
              <a:spcAft>
                <a:spcPts val="0"/>
              </a:spcAft>
            </a:pPr>
            <a:r>
              <a:rPr lang="ar-EG" sz="3000" b="1" dirty="0" smtClean="0">
                <a:latin typeface="Times New Roman" panose="02020603050405020304" pitchFamily="18" charset="0"/>
              </a:rPr>
              <a:t> </a:t>
            </a:r>
            <a:r>
              <a:rPr lang="en-US" sz="3000" b="1" dirty="0">
                <a:latin typeface="Times New Roman" panose="02020603050405020304" pitchFamily="18" charset="0"/>
              </a:rPr>
              <a:t>X = a + b Y </a:t>
            </a:r>
            <a:r>
              <a:rPr lang="ar-SA" sz="3000" b="1" dirty="0" smtClean="0">
                <a:latin typeface="Times New Roman" panose="02020603050405020304" pitchFamily="18" charset="0"/>
              </a:rPr>
              <a:t> </a:t>
            </a:r>
            <a:r>
              <a:rPr lang="ar-EG" sz="3000" b="1" dirty="0" smtClean="0">
                <a:latin typeface="Times New Roman" panose="02020603050405020304" pitchFamily="18" charset="0"/>
              </a:rPr>
              <a:t>سواء </a:t>
            </a:r>
            <a:r>
              <a:rPr lang="ar-EG" sz="3000" b="1" dirty="0">
                <a:latin typeface="Times New Roman" panose="02020603050405020304" pitchFamily="18" charset="0"/>
              </a:rPr>
              <a:t>للعينة أو </a:t>
            </a:r>
            <a:r>
              <a:rPr lang="ar-EG" sz="3000" b="1" dirty="0" smtClean="0">
                <a:latin typeface="Times New Roman" panose="02020603050405020304" pitchFamily="18" charset="0"/>
              </a:rPr>
              <a:t>المجتمع</a:t>
            </a:r>
            <a:r>
              <a:rPr lang="ar-SA" sz="3000" b="1" dirty="0" smtClean="0">
                <a:latin typeface="Times New Roman" panose="02020603050405020304" pitchFamily="18" charset="0"/>
              </a:rPr>
              <a:t>.</a:t>
            </a:r>
          </a:p>
          <a:p>
            <a:pPr algn="just">
              <a:lnSpc>
                <a:spcPct val="150000"/>
              </a:lnSpc>
              <a:spcAft>
                <a:spcPts val="0"/>
              </a:spcAft>
            </a:pPr>
            <a:r>
              <a:rPr lang="ar-EG" sz="3000" b="1" dirty="0" smtClean="0">
                <a:latin typeface="Times New Roman" panose="02020603050405020304" pitchFamily="18" charset="0"/>
              </a:rPr>
              <a:t>و</a:t>
            </a:r>
            <a:r>
              <a:rPr lang="ar-SA" sz="3000" b="1" dirty="0" smtClean="0">
                <a:latin typeface="Times New Roman" panose="02020603050405020304" pitchFamily="18" charset="0"/>
              </a:rPr>
              <a:t>لتحقيق أو تطبيق </a:t>
            </a:r>
            <a:r>
              <a:rPr lang="ar-EG" sz="3000" b="1" dirty="0" smtClean="0">
                <a:latin typeface="Times New Roman" panose="02020603050405020304" pitchFamily="18" charset="0"/>
              </a:rPr>
              <a:t>المعادلة </a:t>
            </a:r>
            <a:r>
              <a:rPr lang="ar-EG" sz="3000" b="1" dirty="0">
                <a:latin typeface="Times New Roman" panose="02020603050405020304" pitchFamily="18" charset="0"/>
              </a:rPr>
              <a:t>يجب معرفة كل من </a:t>
            </a:r>
            <a:r>
              <a:rPr lang="en-US" sz="3000" b="1" dirty="0">
                <a:latin typeface="Times New Roman" panose="02020603050405020304" pitchFamily="18" charset="0"/>
              </a:rPr>
              <a:t>a , b </a:t>
            </a:r>
            <a:r>
              <a:rPr lang="ar-SA" sz="3000" b="1" dirty="0" smtClean="0">
                <a:latin typeface="Times New Roman" panose="02020603050405020304" pitchFamily="18" charset="0"/>
              </a:rPr>
              <a:t> ، </a:t>
            </a:r>
            <a:r>
              <a:rPr lang="ar-EG" sz="3000" b="1" dirty="0" smtClean="0">
                <a:latin typeface="Times New Roman" panose="02020603050405020304" pitchFamily="18" charset="0"/>
              </a:rPr>
              <a:t>ويجدر </a:t>
            </a:r>
            <a:r>
              <a:rPr lang="ar-EG" sz="3000" b="1" dirty="0">
                <a:latin typeface="Times New Roman" panose="02020603050405020304" pitchFamily="18" charset="0"/>
              </a:rPr>
              <a:t>هنا القول إن اهتمامنا يكون على العلاقة نفسها </a:t>
            </a:r>
            <a:r>
              <a:rPr lang="ar-EG" sz="3000" b="1" dirty="0" smtClean="0">
                <a:latin typeface="Times New Roman" panose="02020603050405020304" pitchFamily="18" charset="0"/>
              </a:rPr>
              <a:t>بين </a:t>
            </a:r>
            <a:r>
              <a:rPr lang="en-US" sz="3000" b="1" dirty="0">
                <a:latin typeface="Times New Roman" panose="02020603050405020304" pitchFamily="18" charset="0"/>
              </a:rPr>
              <a:t>X , Y </a:t>
            </a:r>
            <a:r>
              <a:rPr lang="ar-SA" sz="3000" b="1" dirty="0" smtClean="0">
                <a:latin typeface="Times New Roman" panose="02020603050405020304" pitchFamily="18" charset="0"/>
              </a:rPr>
              <a:t> </a:t>
            </a:r>
            <a:r>
              <a:rPr lang="ar-EG" sz="3000" b="1" dirty="0" smtClean="0">
                <a:latin typeface="Times New Roman" panose="02020603050405020304" pitchFamily="18" charset="0"/>
              </a:rPr>
              <a:t>وليس عل</a:t>
            </a:r>
            <a:r>
              <a:rPr lang="ar-SA" sz="3000" b="1" dirty="0" smtClean="0">
                <a:latin typeface="Times New Roman" panose="02020603050405020304" pitchFamily="18" charset="0"/>
              </a:rPr>
              <a:t>ي</a:t>
            </a:r>
            <a:r>
              <a:rPr lang="ar-EG" sz="3000" b="1" dirty="0" smtClean="0">
                <a:latin typeface="Times New Roman" panose="02020603050405020304" pitchFamily="18" charset="0"/>
              </a:rPr>
              <a:t> </a:t>
            </a:r>
            <a:r>
              <a:rPr lang="ar-EG" sz="3000" b="1" dirty="0">
                <a:latin typeface="Times New Roman" panose="02020603050405020304" pitchFamily="18" charset="0"/>
              </a:rPr>
              <a:t>سبب وجود العلاقة أو الظروف </a:t>
            </a:r>
            <a:r>
              <a:rPr lang="ar-EG" sz="3000" b="1" dirty="0" smtClean="0">
                <a:latin typeface="Times New Roman" panose="02020603050405020304" pitchFamily="18" charset="0"/>
              </a:rPr>
              <a:t>المحيطة</a:t>
            </a:r>
            <a:r>
              <a:rPr lang="ar-SA" sz="3000" b="1" dirty="0" smtClean="0">
                <a:latin typeface="Times New Roman" panose="02020603050405020304" pitchFamily="18" charset="0"/>
              </a:rPr>
              <a:t>،</a:t>
            </a:r>
            <a:r>
              <a:rPr lang="ar-EG" sz="3000" b="1" dirty="0" smtClean="0">
                <a:latin typeface="Times New Roman" panose="02020603050405020304" pitchFamily="18" charset="0"/>
              </a:rPr>
              <a:t> </a:t>
            </a:r>
            <a:r>
              <a:rPr lang="ar-EG" sz="3000" b="1" dirty="0">
                <a:latin typeface="Times New Roman" panose="02020603050405020304" pitchFamily="18" charset="0"/>
              </a:rPr>
              <a:t>بها فهناك علاقة سببية بين كمية السماد وكمية الناتج الزراعي للقمح مثلاً ولكننا لا يمكن أن نجزم بوجود علاقة سببية لعدد المساكن وميزانية الدولة.</a:t>
            </a:r>
            <a:endParaRPr lang="ar-EG" sz="3000" dirty="0"/>
          </a:p>
          <a:p>
            <a:pPr algn="ctr">
              <a:lnSpc>
                <a:spcPct val="150000"/>
              </a:lnSpc>
              <a:spcAft>
                <a:spcPts val="0"/>
              </a:spcAft>
            </a:pPr>
            <a:r>
              <a:rPr lang="ar-EG" sz="3000" b="1" dirty="0">
                <a:solidFill>
                  <a:srgbClr val="009900"/>
                </a:solidFill>
              </a:rPr>
              <a:t>تقرأ معادلة خط الانحدار بأن </a:t>
            </a:r>
            <a:r>
              <a:rPr lang="en-US" sz="3000" b="1" dirty="0">
                <a:solidFill>
                  <a:srgbClr val="009900"/>
                </a:solidFill>
              </a:rPr>
              <a:t>Y </a:t>
            </a:r>
            <a:r>
              <a:rPr lang="en-US" sz="3000" b="1" dirty="0" smtClean="0">
                <a:solidFill>
                  <a:srgbClr val="009900"/>
                </a:solidFill>
              </a:rPr>
              <a:t> </a:t>
            </a:r>
            <a:r>
              <a:rPr lang="ar-SA" sz="3000" b="1" dirty="0" smtClean="0">
                <a:solidFill>
                  <a:srgbClr val="009900"/>
                </a:solidFill>
              </a:rPr>
              <a:t> </a:t>
            </a:r>
            <a:r>
              <a:rPr lang="ar-EG" sz="3000" b="1" dirty="0" smtClean="0">
                <a:solidFill>
                  <a:srgbClr val="009900"/>
                </a:solidFill>
              </a:rPr>
              <a:t>دالة </a:t>
            </a:r>
            <a:r>
              <a:rPr lang="ar-EG" sz="3000" b="1" dirty="0">
                <a:solidFill>
                  <a:srgbClr val="009900"/>
                </a:solidFill>
              </a:rPr>
              <a:t>في </a:t>
            </a:r>
            <a:r>
              <a:rPr lang="en-US" sz="3000" b="1" dirty="0" smtClean="0">
                <a:solidFill>
                  <a:srgbClr val="009900"/>
                </a:solidFill>
              </a:rPr>
              <a:t>X</a:t>
            </a:r>
            <a:endParaRPr lang="en-US" sz="3000" dirty="0">
              <a:solidFill>
                <a:srgbClr val="009900"/>
              </a:solidFill>
              <a:effectLst/>
            </a:endParaRPr>
          </a:p>
        </p:txBody>
      </p:sp>
    </p:spTree>
    <p:extLst>
      <p:ext uri="{BB962C8B-B14F-4D97-AF65-F5344CB8AC3E}">
        <p14:creationId xmlns:p14="http://schemas.microsoft.com/office/powerpoint/2010/main" val="3205333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4864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2600" dirty="0" smtClean="0">
                <a:cs typeface="Times New Roman" panose="02020603050405020304" pitchFamily="18" charset="0"/>
              </a:rPr>
              <a:t>وسنتعرف على طريقة حساب الثوابت ( أ، ب)(</a:t>
            </a:r>
            <a:r>
              <a:rPr lang="en-US" sz="2800" b="1" dirty="0">
                <a:solidFill>
                  <a:srgbClr val="FF0000"/>
                </a:solidFill>
                <a:latin typeface="Times New Roman" panose="02020603050405020304" pitchFamily="18" charset="0"/>
                <a:cs typeface="Times New Roman" panose="02020603050405020304" pitchFamily="18" charset="0"/>
              </a:rPr>
              <a:t>α + β </a:t>
            </a:r>
            <a:r>
              <a:rPr lang="ar-SA" sz="2600" dirty="0" smtClean="0">
                <a:cs typeface="Times New Roman" panose="02020603050405020304" pitchFamily="18" charset="0"/>
              </a:rPr>
              <a:t>) من </a:t>
            </a:r>
            <a:r>
              <a:rPr lang="ar-SA" sz="2600" b="1" dirty="0" smtClean="0">
                <a:solidFill>
                  <a:srgbClr val="009900"/>
                </a:solidFill>
                <a:cs typeface="Times New Roman" panose="02020603050405020304" pitchFamily="18" charset="0"/>
              </a:rPr>
              <a:t>المثال التالي</a:t>
            </a:r>
            <a:r>
              <a:rPr lang="ar-SA" sz="2600" dirty="0" smtClean="0">
                <a:cs typeface="Times New Roman" panose="02020603050405020304" pitchFamily="18" charset="0"/>
              </a:rPr>
              <a:t>:</a:t>
            </a:r>
          </a:p>
          <a:p>
            <a:pPr marL="0" indent="0" algn="just" rtl="1">
              <a:buNone/>
            </a:pPr>
            <a:r>
              <a:rPr lang="ar-SA" sz="2600" dirty="0" smtClean="0">
                <a:cs typeface="Times New Roman" panose="02020603050405020304" pitchFamily="18" charset="0"/>
              </a:rPr>
              <a:t>أراد باحث دراسة العلاقة بين دخل الأسرة ومقدار ما تنفقه من هذا الدخل، فما هي المعادلة الخطية للعلاقة بين الدخل والإنفاق؟، أو ما هو خط انحدار الإنفاق على الدخل ص / س، وهل يمكن التنبؤ بمقدار قيمة الدخل عندما نعرف أي قيمة من قيم الإنفاق ( مثلا قيمة الدخل عندما يكون الإنفاق 750 ريالاً)، علماً بأن مقدار الدخل والإنفاق لعدد (9) أسر هو على النحو التالي  بآلاف الريالات.</a:t>
            </a:r>
          </a:p>
          <a:p>
            <a:pPr marL="0" indent="0" algn="just" rtl="1">
              <a:buNone/>
            </a:pPr>
            <a:endParaRPr lang="ar-SA" sz="2600" dirty="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a:p>
            <a:pPr marL="0" indent="0" algn="just" rtl="1">
              <a:buNone/>
            </a:pPr>
            <a:endParaRPr lang="ar-SA" sz="2600" dirty="0">
              <a:cs typeface="Times New Roman" panose="02020603050405020304" pitchFamily="18" charset="0"/>
            </a:endParaRPr>
          </a:p>
          <a:p>
            <a:pPr marL="0" indent="0" algn="ctr" rtl="1">
              <a:buNone/>
            </a:pPr>
            <a:r>
              <a:rPr lang="ar-SA" sz="2600" b="1" dirty="0" smtClean="0">
                <a:solidFill>
                  <a:srgbClr val="FF0000"/>
                </a:solidFill>
                <a:cs typeface="Times New Roman" panose="02020603050405020304" pitchFamily="18" charset="0"/>
              </a:rPr>
              <a:t>الحل:</a:t>
            </a:r>
          </a:p>
          <a:p>
            <a:pPr marL="0" indent="0" algn="just" rtl="1">
              <a:buNone/>
            </a:pPr>
            <a:r>
              <a:rPr lang="ar-SA" sz="2600" dirty="0" smtClean="0">
                <a:cs typeface="Times New Roman" panose="02020603050405020304" pitchFamily="18" charset="0"/>
              </a:rPr>
              <a:t>يتم حساب قيمة الثوابت </a:t>
            </a:r>
            <a:r>
              <a:rPr lang="ar-SA" sz="2600" dirty="0">
                <a:cs typeface="Times New Roman" panose="02020603050405020304" pitchFamily="18" charset="0"/>
              </a:rPr>
              <a:t>( أ، ب)(</a:t>
            </a:r>
            <a:r>
              <a:rPr lang="en-US" sz="2800" b="1" dirty="0">
                <a:solidFill>
                  <a:srgbClr val="FF0000"/>
                </a:solidFill>
                <a:latin typeface="Times New Roman" panose="02020603050405020304" pitchFamily="18" charset="0"/>
                <a:cs typeface="Times New Roman" panose="02020603050405020304" pitchFamily="18" charset="0"/>
              </a:rPr>
              <a:t>α + β </a:t>
            </a:r>
            <a:r>
              <a:rPr lang="ar-SA" sz="2600" dirty="0">
                <a:cs typeface="Times New Roman" panose="02020603050405020304" pitchFamily="18" charset="0"/>
              </a:rPr>
              <a:t>) كما </a:t>
            </a:r>
            <a:r>
              <a:rPr lang="ar-SA" sz="2600" dirty="0" smtClean="0">
                <a:cs typeface="Times New Roman" panose="02020603050405020304" pitchFamily="18" charset="0"/>
              </a:rPr>
              <a:t>يلى:</a:t>
            </a:r>
          </a:p>
          <a:p>
            <a:pPr marL="0" indent="0" algn="just" rtl="1">
              <a:buNone/>
            </a:pPr>
            <a:endParaRPr lang="ar-SA" sz="2600" dirty="0" smtClean="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14</a:t>
            </a:fld>
            <a:endParaRPr lang="en-US" dirty="0">
              <a:solidFill>
                <a:srgbClr val="0000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269008604"/>
              </p:ext>
            </p:extLst>
          </p:nvPr>
        </p:nvGraphicFramePr>
        <p:xfrm>
          <a:off x="76200" y="2819400"/>
          <a:ext cx="9829800" cy="1097280"/>
        </p:xfrm>
        <a:graphic>
          <a:graphicData uri="http://schemas.openxmlformats.org/drawingml/2006/table">
            <a:tbl>
              <a:tblPr rtl="1" firstRow="1" bandRow="1">
                <a:tableStyleId>{5C22544A-7EE6-4342-B048-85BDC9FD1C3A}</a:tableStyleId>
              </a:tblPr>
              <a:tblGrid>
                <a:gridCol w="982980"/>
                <a:gridCol w="982980"/>
                <a:gridCol w="982980"/>
                <a:gridCol w="982980"/>
                <a:gridCol w="982980"/>
                <a:gridCol w="982980"/>
                <a:gridCol w="982980"/>
                <a:gridCol w="982980"/>
                <a:gridCol w="982980"/>
                <a:gridCol w="982980"/>
              </a:tblGrid>
              <a:tr h="370840">
                <a:tc>
                  <a:txBody>
                    <a:bodyPr/>
                    <a:lstStyle/>
                    <a:p>
                      <a:pPr algn="ctr" rtl="1"/>
                      <a:r>
                        <a:rPr lang="ar-SA" sz="3000" dirty="0" smtClean="0"/>
                        <a:t>الدخل</a:t>
                      </a:r>
                      <a:endParaRPr lang="ar-EG" sz="3000" dirty="0"/>
                    </a:p>
                  </a:txBody>
                  <a:tcPr/>
                </a:tc>
                <a:tc>
                  <a:txBody>
                    <a:bodyPr/>
                    <a:lstStyle/>
                    <a:p>
                      <a:pPr algn="ctr" rtl="1"/>
                      <a:r>
                        <a:rPr lang="ar-SA" sz="3000" dirty="0" smtClean="0"/>
                        <a:t>3</a:t>
                      </a:r>
                      <a:endParaRPr lang="ar-EG" sz="3000" dirty="0"/>
                    </a:p>
                  </a:txBody>
                  <a:tcPr/>
                </a:tc>
                <a:tc>
                  <a:txBody>
                    <a:bodyPr/>
                    <a:lstStyle/>
                    <a:p>
                      <a:pPr algn="ctr" rtl="1"/>
                      <a:r>
                        <a:rPr lang="ar-SA" sz="3000" dirty="0" smtClean="0"/>
                        <a:t>4</a:t>
                      </a:r>
                      <a:endParaRPr lang="ar-EG" sz="3000" dirty="0"/>
                    </a:p>
                  </a:txBody>
                  <a:tcPr/>
                </a:tc>
                <a:tc>
                  <a:txBody>
                    <a:bodyPr/>
                    <a:lstStyle/>
                    <a:p>
                      <a:pPr algn="ctr" rtl="1"/>
                      <a:r>
                        <a:rPr lang="ar-SA" sz="3000" dirty="0" smtClean="0"/>
                        <a:t>5</a:t>
                      </a:r>
                      <a:endParaRPr lang="ar-EG" sz="3000" dirty="0"/>
                    </a:p>
                  </a:txBody>
                  <a:tcPr/>
                </a:tc>
                <a:tc>
                  <a:txBody>
                    <a:bodyPr/>
                    <a:lstStyle/>
                    <a:p>
                      <a:pPr algn="ctr" rtl="1"/>
                      <a:r>
                        <a:rPr lang="ar-SA" sz="3000" dirty="0" smtClean="0"/>
                        <a:t>7</a:t>
                      </a:r>
                      <a:endParaRPr lang="ar-EG" sz="3000" dirty="0"/>
                    </a:p>
                  </a:txBody>
                  <a:tcPr/>
                </a:tc>
                <a:tc>
                  <a:txBody>
                    <a:bodyPr/>
                    <a:lstStyle/>
                    <a:p>
                      <a:pPr algn="ctr" rtl="1"/>
                      <a:r>
                        <a:rPr lang="ar-SA" sz="3000" dirty="0" smtClean="0"/>
                        <a:t>9</a:t>
                      </a:r>
                      <a:endParaRPr lang="ar-EG" sz="3000" dirty="0"/>
                    </a:p>
                  </a:txBody>
                  <a:tcPr/>
                </a:tc>
                <a:tc>
                  <a:txBody>
                    <a:bodyPr/>
                    <a:lstStyle/>
                    <a:p>
                      <a:pPr algn="ctr" rtl="1"/>
                      <a:r>
                        <a:rPr lang="ar-SA" sz="3000" dirty="0" smtClean="0"/>
                        <a:t>10</a:t>
                      </a:r>
                      <a:endParaRPr lang="ar-EG" sz="3000" dirty="0"/>
                    </a:p>
                  </a:txBody>
                  <a:tcPr/>
                </a:tc>
                <a:tc>
                  <a:txBody>
                    <a:bodyPr/>
                    <a:lstStyle/>
                    <a:p>
                      <a:pPr algn="ctr" rtl="1"/>
                      <a:r>
                        <a:rPr lang="ar-SA" sz="3000" dirty="0" smtClean="0"/>
                        <a:t>8</a:t>
                      </a:r>
                      <a:endParaRPr lang="ar-EG" sz="3000" dirty="0"/>
                    </a:p>
                  </a:txBody>
                  <a:tcPr/>
                </a:tc>
                <a:tc>
                  <a:txBody>
                    <a:bodyPr/>
                    <a:lstStyle/>
                    <a:p>
                      <a:pPr algn="ctr" rtl="1"/>
                      <a:r>
                        <a:rPr lang="ar-SA" sz="3000" dirty="0" smtClean="0"/>
                        <a:t>9</a:t>
                      </a:r>
                      <a:endParaRPr lang="ar-EG" sz="3000" dirty="0"/>
                    </a:p>
                  </a:txBody>
                  <a:tcPr/>
                </a:tc>
                <a:tc>
                  <a:txBody>
                    <a:bodyPr/>
                    <a:lstStyle/>
                    <a:p>
                      <a:pPr algn="ctr" rtl="1"/>
                      <a:r>
                        <a:rPr lang="ar-SA" sz="3000" dirty="0" smtClean="0"/>
                        <a:t>12</a:t>
                      </a:r>
                      <a:endParaRPr lang="ar-EG" sz="3000" dirty="0"/>
                    </a:p>
                  </a:txBody>
                  <a:tcPr/>
                </a:tc>
              </a:tr>
              <a:tr h="370840">
                <a:tc>
                  <a:txBody>
                    <a:bodyPr/>
                    <a:lstStyle/>
                    <a:p>
                      <a:pPr algn="ctr" rtl="1"/>
                      <a:r>
                        <a:rPr lang="ar-SA" sz="3000" dirty="0" smtClean="0"/>
                        <a:t>الإنفاق</a:t>
                      </a:r>
                      <a:endParaRPr lang="ar-EG" sz="3000" dirty="0"/>
                    </a:p>
                  </a:txBody>
                  <a:tcPr/>
                </a:tc>
                <a:tc>
                  <a:txBody>
                    <a:bodyPr/>
                    <a:lstStyle/>
                    <a:p>
                      <a:pPr algn="ctr" rtl="1"/>
                      <a:r>
                        <a:rPr lang="ar-SA" sz="3000" dirty="0" smtClean="0"/>
                        <a:t>3</a:t>
                      </a:r>
                      <a:endParaRPr lang="ar-EG" sz="3000" dirty="0"/>
                    </a:p>
                  </a:txBody>
                  <a:tcPr/>
                </a:tc>
                <a:tc>
                  <a:txBody>
                    <a:bodyPr/>
                    <a:lstStyle/>
                    <a:p>
                      <a:pPr algn="ctr" rtl="1"/>
                      <a:r>
                        <a:rPr lang="ar-SA" sz="3000" dirty="0" smtClean="0"/>
                        <a:t>4</a:t>
                      </a:r>
                      <a:endParaRPr lang="ar-EG" sz="3000" dirty="0"/>
                    </a:p>
                  </a:txBody>
                  <a:tcPr/>
                </a:tc>
                <a:tc>
                  <a:txBody>
                    <a:bodyPr/>
                    <a:lstStyle/>
                    <a:p>
                      <a:pPr algn="ctr" rtl="1"/>
                      <a:r>
                        <a:rPr lang="ar-SA" sz="3000" dirty="0" smtClean="0"/>
                        <a:t>5</a:t>
                      </a:r>
                      <a:endParaRPr lang="ar-EG" sz="3000" dirty="0"/>
                    </a:p>
                  </a:txBody>
                  <a:tcPr/>
                </a:tc>
                <a:tc>
                  <a:txBody>
                    <a:bodyPr/>
                    <a:lstStyle/>
                    <a:p>
                      <a:pPr algn="ctr" rtl="1"/>
                      <a:r>
                        <a:rPr lang="ar-SA" sz="3000" dirty="0" smtClean="0"/>
                        <a:t>6</a:t>
                      </a:r>
                      <a:endParaRPr lang="ar-EG" sz="3000" dirty="0"/>
                    </a:p>
                  </a:txBody>
                  <a:tcPr/>
                </a:tc>
                <a:tc>
                  <a:txBody>
                    <a:bodyPr/>
                    <a:lstStyle/>
                    <a:p>
                      <a:pPr algn="ctr" rtl="1"/>
                      <a:r>
                        <a:rPr lang="ar-SA" sz="3000" dirty="0" smtClean="0"/>
                        <a:t>8</a:t>
                      </a:r>
                      <a:endParaRPr lang="ar-EG" sz="3000" dirty="0"/>
                    </a:p>
                  </a:txBody>
                  <a:tcPr/>
                </a:tc>
                <a:tc>
                  <a:txBody>
                    <a:bodyPr/>
                    <a:lstStyle/>
                    <a:p>
                      <a:pPr algn="ctr" rtl="1"/>
                      <a:r>
                        <a:rPr lang="ar-SA" sz="3000" dirty="0" smtClean="0"/>
                        <a:t>6</a:t>
                      </a:r>
                      <a:endParaRPr lang="ar-EG" sz="3000" dirty="0"/>
                    </a:p>
                  </a:txBody>
                  <a:tcPr/>
                </a:tc>
                <a:tc>
                  <a:txBody>
                    <a:bodyPr/>
                    <a:lstStyle/>
                    <a:p>
                      <a:pPr algn="ctr" rtl="1"/>
                      <a:r>
                        <a:rPr lang="ar-SA" sz="3000" dirty="0" smtClean="0"/>
                        <a:t>7</a:t>
                      </a:r>
                      <a:endParaRPr lang="ar-EG" sz="3000" dirty="0"/>
                    </a:p>
                  </a:txBody>
                  <a:tcPr/>
                </a:tc>
                <a:tc>
                  <a:txBody>
                    <a:bodyPr/>
                    <a:lstStyle/>
                    <a:p>
                      <a:pPr algn="ctr" rtl="1"/>
                      <a:r>
                        <a:rPr lang="ar-SA" sz="3000" dirty="0" smtClean="0"/>
                        <a:t>7</a:t>
                      </a:r>
                      <a:endParaRPr lang="ar-EG" sz="3000" dirty="0"/>
                    </a:p>
                  </a:txBody>
                  <a:tcPr/>
                </a:tc>
                <a:tc>
                  <a:txBody>
                    <a:bodyPr/>
                    <a:lstStyle/>
                    <a:p>
                      <a:pPr algn="ctr" rtl="1"/>
                      <a:r>
                        <a:rPr lang="ar-SA" sz="3000" dirty="0" smtClean="0"/>
                        <a:t>11</a:t>
                      </a:r>
                      <a:endParaRPr lang="ar-EG" sz="3000" dirty="0"/>
                    </a:p>
                  </a:txBody>
                  <a:tcPr/>
                </a:tc>
              </a:tr>
            </a:tbl>
          </a:graphicData>
        </a:graphic>
      </p:graphicFrame>
    </p:spTree>
    <p:extLst>
      <p:ext uri="{BB962C8B-B14F-4D97-AF65-F5344CB8AC3E}">
        <p14:creationId xmlns:p14="http://schemas.microsoft.com/office/powerpoint/2010/main" val="13178076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152400"/>
            <a:ext cx="9874624" cy="54864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2600" dirty="0" smtClean="0">
                <a:cs typeface="Times New Roman" panose="02020603050405020304" pitchFamily="18" charset="0"/>
              </a:rPr>
              <a:t>1- نرتب البيانات في جدول كالتالي، حيث نضع قيم المتغيرات للدخل والإنفاق، ثم نربع قيم كل من الدخل والإنفاق، ونضرب قيمة الدخل </a:t>
            </a:r>
            <a:r>
              <a:rPr lang="en-US" sz="2600" dirty="0" smtClean="0">
                <a:cs typeface="Times New Roman" panose="02020603050405020304" pitchFamily="18" charset="0"/>
              </a:rPr>
              <a:t>X</a:t>
            </a:r>
            <a:r>
              <a:rPr lang="ar-SA" sz="2600" dirty="0" smtClean="0">
                <a:cs typeface="Times New Roman" panose="02020603050405020304" pitchFamily="18" charset="0"/>
              </a:rPr>
              <a:t> الإنفاق، ونحسب مجاميع القيم في نهاية الجدول.</a:t>
            </a:r>
          </a:p>
          <a:p>
            <a:pPr marL="0" indent="0" algn="ctr" rtl="1">
              <a:buNone/>
            </a:pPr>
            <a:endParaRPr lang="ar-SA" sz="2600" dirty="0" smtClean="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15</a:t>
            </a:fld>
            <a:endParaRPr lang="en-US" dirty="0">
              <a:solidFill>
                <a:srgbClr val="0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816402192"/>
              </p:ext>
            </p:extLst>
          </p:nvPr>
        </p:nvGraphicFramePr>
        <p:xfrm>
          <a:off x="1651000" y="1227666"/>
          <a:ext cx="6604000" cy="4079240"/>
        </p:xfrm>
        <a:graphic>
          <a:graphicData uri="http://schemas.openxmlformats.org/drawingml/2006/table">
            <a:tbl>
              <a:tblPr rtl="1" firstRow="1" bandRow="1">
                <a:tableStyleId>{5C22544A-7EE6-4342-B048-85BDC9FD1C3A}</a:tableStyleId>
              </a:tblPr>
              <a:tblGrid>
                <a:gridCol w="1651000"/>
                <a:gridCol w="1651000"/>
                <a:gridCol w="1651000"/>
                <a:gridCol w="1651000"/>
              </a:tblGrid>
              <a:tr h="370840">
                <a:tc>
                  <a:txBody>
                    <a:bodyPr/>
                    <a:lstStyle/>
                    <a:p>
                      <a:pPr algn="ctr" rtl="1"/>
                      <a:r>
                        <a:rPr lang="ar-SA" dirty="0" smtClean="0"/>
                        <a:t>(س) الدخل</a:t>
                      </a:r>
                      <a:endParaRPr lang="ar-EG" dirty="0"/>
                    </a:p>
                  </a:txBody>
                  <a:tcPr/>
                </a:tc>
                <a:tc>
                  <a:txBody>
                    <a:bodyPr/>
                    <a:lstStyle/>
                    <a:p>
                      <a:pPr algn="ctr" rtl="1"/>
                      <a:r>
                        <a:rPr lang="ar-SA" dirty="0" smtClean="0"/>
                        <a:t>(ص) الإنفاق </a:t>
                      </a:r>
                      <a:endParaRPr lang="ar-EG" dirty="0"/>
                    </a:p>
                  </a:txBody>
                  <a:tcPr/>
                </a:tc>
                <a:tc>
                  <a:txBody>
                    <a:bodyPr/>
                    <a:lstStyle/>
                    <a:p>
                      <a:pPr algn="ctr" rtl="1"/>
                      <a:r>
                        <a:rPr lang="ar-SA" dirty="0" smtClean="0"/>
                        <a:t>س2</a:t>
                      </a:r>
                      <a:endParaRPr lang="ar-EG" dirty="0"/>
                    </a:p>
                  </a:txBody>
                  <a:tcPr/>
                </a:tc>
                <a:tc>
                  <a:txBody>
                    <a:bodyPr/>
                    <a:lstStyle/>
                    <a:p>
                      <a:pPr algn="ctr" rtl="1"/>
                      <a:r>
                        <a:rPr lang="ar-SA" dirty="0" smtClean="0"/>
                        <a:t>س</a:t>
                      </a:r>
                      <a:r>
                        <a:rPr lang="ar-SA" baseline="0" dirty="0" smtClean="0"/>
                        <a:t> ص</a:t>
                      </a:r>
                      <a:endParaRPr lang="ar-EG" dirty="0"/>
                    </a:p>
                  </a:txBody>
                  <a:tcPr/>
                </a:tc>
              </a:tr>
              <a:tr h="370840">
                <a:tc>
                  <a:txBody>
                    <a:bodyPr/>
                    <a:lstStyle/>
                    <a:p>
                      <a:pPr algn="ctr" rtl="1"/>
                      <a:r>
                        <a:rPr lang="ar-SA" dirty="0" smtClean="0"/>
                        <a:t>3</a:t>
                      </a:r>
                      <a:endParaRPr lang="ar-EG" dirty="0"/>
                    </a:p>
                  </a:txBody>
                  <a:tcPr/>
                </a:tc>
                <a:tc>
                  <a:txBody>
                    <a:bodyPr/>
                    <a:lstStyle/>
                    <a:p>
                      <a:pPr algn="ctr" rtl="1"/>
                      <a:r>
                        <a:rPr lang="ar-SA" dirty="0" smtClean="0"/>
                        <a:t>3</a:t>
                      </a:r>
                      <a:endParaRPr lang="ar-EG" dirty="0"/>
                    </a:p>
                  </a:txBody>
                  <a:tcPr/>
                </a:tc>
                <a:tc>
                  <a:txBody>
                    <a:bodyPr/>
                    <a:lstStyle/>
                    <a:p>
                      <a:pPr algn="ctr" rtl="1"/>
                      <a:r>
                        <a:rPr lang="ar-SA" dirty="0" smtClean="0"/>
                        <a:t>9</a:t>
                      </a:r>
                      <a:endParaRPr lang="ar-EG" dirty="0"/>
                    </a:p>
                  </a:txBody>
                  <a:tcPr/>
                </a:tc>
                <a:tc>
                  <a:txBody>
                    <a:bodyPr/>
                    <a:lstStyle/>
                    <a:p>
                      <a:pPr algn="ctr" rtl="1"/>
                      <a:r>
                        <a:rPr lang="ar-SA" dirty="0" smtClean="0"/>
                        <a:t>9</a:t>
                      </a:r>
                      <a:endParaRPr lang="ar-EG" dirty="0"/>
                    </a:p>
                  </a:txBody>
                  <a:tcPr/>
                </a:tc>
              </a:tr>
              <a:tr h="370840">
                <a:tc>
                  <a:txBody>
                    <a:bodyPr/>
                    <a:lstStyle/>
                    <a:p>
                      <a:pPr algn="ctr" rtl="1"/>
                      <a:r>
                        <a:rPr lang="ar-SA" dirty="0" smtClean="0"/>
                        <a:t>4</a:t>
                      </a:r>
                      <a:endParaRPr lang="ar-EG" dirty="0"/>
                    </a:p>
                  </a:txBody>
                  <a:tcPr/>
                </a:tc>
                <a:tc>
                  <a:txBody>
                    <a:bodyPr/>
                    <a:lstStyle/>
                    <a:p>
                      <a:pPr algn="ctr" rtl="1"/>
                      <a:r>
                        <a:rPr lang="ar-SA" dirty="0" smtClean="0"/>
                        <a:t>4</a:t>
                      </a:r>
                      <a:endParaRPr lang="ar-EG" dirty="0"/>
                    </a:p>
                  </a:txBody>
                  <a:tcPr/>
                </a:tc>
                <a:tc>
                  <a:txBody>
                    <a:bodyPr/>
                    <a:lstStyle/>
                    <a:p>
                      <a:pPr algn="ctr" rtl="1"/>
                      <a:r>
                        <a:rPr lang="ar-SA" dirty="0" smtClean="0"/>
                        <a:t>16</a:t>
                      </a:r>
                      <a:endParaRPr lang="ar-EG" dirty="0"/>
                    </a:p>
                  </a:txBody>
                  <a:tcPr/>
                </a:tc>
                <a:tc>
                  <a:txBody>
                    <a:bodyPr/>
                    <a:lstStyle/>
                    <a:p>
                      <a:pPr algn="ctr" rtl="1"/>
                      <a:r>
                        <a:rPr lang="ar-SA" dirty="0" smtClean="0"/>
                        <a:t>16</a:t>
                      </a:r>
                      <a:endParaRPr lang="ar-EG" dirty="0"/>
                    </a:p>
                  </a:txBody>
                  <a:tcPr/>
                </a:tc>
              </a:tr>
              <a:tr h="370840">
                <a:tc>
                  <a:txBody>
                    <a:bodyPr/>
                    <a:lstStyle/>
                    <a:p>
                      <a:pPr algn="ctr" rtl="1"/>
                      <a:r>
                        <a:rPr lang="ar-SA" dirty="0" smtClean="0"/>
                        <a:t>5</a:t>
                      </a:r>
                      <a:endParaRPr lang="ar-EG" dirty="0"/>
                    </a:p>
                  </a:txBody>
                  <a:tcPr/>
                </a:tc>
                <a:tc>
                  <a:txBody>
                    <a:bodyPr/>
                    <a:lstStyle/>
                    <a:p>
                      <a:pPr algn="ctr" rtl="1"/>
                      <a:r>
                        <a:rPr lang="ar-SA" dirty="0" smtClean="0"/>
                        <a:t>5</a:t>
                      </a:r>
                      <a:endParaRPr lang="ar-EG" dirty="0"/>
                    </a:p>
                  </a:txBody>
                  <a:tcPr/>
                </a:tc>
                <a:tc>
                  <a:txBody>
                    <a:bodyPr/>
                    <a:lstStyle/>
                    <a:p>
                      <a:pPr algn="ctr" rtl="1"/>
                      <a:r>
                        <a:rPr lang="ar-SA" dirty="0" smtClean="0"/>
                        <a:t>25</a:t>
                      </a:r>
                      <a:endParaRPr lang="ar-EG" dirty="0"/>
                    </a:p>
                  </a:txBody>
                  <a:tcPr/>
                </a:tc>
                <a:tc>
                  <a:txBody>
                    <a:bodyPr/>
                    <a:lstStyle/>
                    <a:p>
                      <a:pPr algn="ctr" rtl="1"/>
                      <a:r>
                        <a:rPr lang="ar-SA" dirty="0" smtClean="0"/>
                        <a:t>25</a:t>
                      </a:r>
                      <a:endParaRPr lang="ar-EG" dirty="0"/>
                    </a:p>
                  </a:txBody>
                  <a:tcPr/>
                </a:tc>
              </a:tr>
              <a:tr h="370840">
                <a:tc>
                  <a:txBody>
                    <a:bodyPr/>
                    <a:lstStyle/>
                    <a:p>
                      <a:pPr algn="ctr" rtl="1"/>
                      <a:r>
                        <a:rPr lang="ar-SA" dirty="0" smtClean="0"/>
                        <a:t>7</a:t>
                      </a:r>
                      <a:endParaRPr lang="ar-EG" dirty="0"/>
                    </a:p>
                  </a:txBody>
                  <a:tcPr/>
                </a:tc>
                <a:tc>
                  <a:txBody>
                    <a:bodyPr/>
                    <a:lstStyle/>
                    <a:p>
                      <a:pPr algn="ctr" rtl="1"/>
                      <a:r>
                        <a:rPr lang="ar-SA" dirty="0" smtClean="0"/>
                        <a:t>6</a:t>
                      </a:r>
                      <a:endParaRPr lang="ar-EG" dirty="0"/>
                    </a:p>
                  </a:txBody>
                  <a:tcPr/>
                </a:tc>
                <a:tc>
                  <a:txBody>
                    <a:bodyPr/>
                    <a:lstStyle/>
                    <a:p>
                      <a:pPr algn="ctr" rtl="1"/>
                      <a:r>
                        <a:rPr lang="ar-SA" dirty="0" smtClean="0"/>
                        <a:t>49</a:t>
                      </a:r>
                      <a:endParaRPr lang="ar-EG" dirty="0"/>
                    </a:p>
                  </a:txBody>
                  <a:tcPr/>
                </a:tc>
                <a:tc>
                  <a:txBody>
                    <a:bodyPr/>
                    <a:lstStyle/>
                    <a:p>
                      <a:pPr algn="ctr" rtl="1"/>
                      <a:r>
                        <a:rPr lang="ar-SA" dirty="0" smtClean="0"/>
                        <a:t>42</a:t>
                      </a:r>
                      <a:endParaRPr lang="ar-EG" dirty="0"/>
                    </a:p>
                  </a:txBody>
                  <a:tcPr/>
                </a:tc>
              </a:tr>
              <a:tr h="370840">
                <a:tc>
                  <a:txBody>
                    <a:bodyPr/>
                    <a:lstStyle/>
                    <a:p>
                      <a:pPr algn="ctr" rtl="1"/>
                      <a:r>
                        <a:rPr lang="ar-SA" dirty="0" smtClean="0"/>
                        <a:t>9</a:t>
                      </a:r>
                      <a:endParaRPr lang="ar-EG" dirty="0"/>
                    </a:p>
                  </a:txBody>
                  <a:tcPr/>
                </a:tc>
                <a:tc>
                  <a:txBody>
                    <a:bodyPr/>
                    <a:lstStyle/>
                    <a:p>
                      <a:pPr algn="ctr" rtl="1"/>
                      <a:r>
                        <a:rPr lang="ar-SA" dirty="0" smtClean="0"/>
                        <a:t>8</a:t>
                      </a:r>
                      <a:endParaRPr lang="ar-EG" dirty="0"/>
                    </a:p>
                  </a:txBody>
                  <a:tcPr/>
                </a:tc>
                <a:tc>
                  <a:txBody>
                    <a:bodyPr/>
                    <a:lstStyle/>
                    <a:p>
                      <a:pPr algn="ctr" rtl="1"/>
                      <a:r>
                        <a:rPr lang="ar-SA" dirty="0" smtClean="0"/>
                        <a:t>81</a:t>
                      </a:r>
                      <a:endParaRPr lang="ar-EG" dirty="0"/>
                    </a:p>
                  </a:txBody>
                  <a:tcPr/>
                </a:tc>
                <a:tc>
                  <a:txBody>
                    <a:bodyPr/>
                    <a:lstStyle/>
                    <a:p>
                      <a:pPr algn="ctr" rtl="1"/>
                      <a:r>
                        <a:rPr lang="ar-SA" dirty="0" smtClean="0"/>
                        <a:t>72</a:t>
                      </a:r>
                      <a:endParaRPr lang="ar-EG" dirty="0"/>
                    </a:p>
                  </a:txBody>
                  <a:tcPr/>
                </a:tc>
              </a:tr>
              <a:tr h="370840">
                <a:tc>
                  <a:txBody>
                    <a:bodyPr/>
                    <a:lstStyle/>
                    <a:p>
                      <a:pPr algn="ctr" rtl="1"/>
                      <a:r>
                        <a:rPr lang="ar-SA" dirty="0" smtClean="0"/>
                        <a:t>10</a:t>
                      </a:r>
                      <a:endParaRPr lang="ar-EG" dirty="0"/>
                    </a:p>
                  </a:txBody>
                  <a:tcPr/>
                </a:tc>
                <a:tc>
                  <a:txBody>
                    <a:bodyPr/>
                    <a:lstStyle/>
                    <a:p>
                      <a:pPr algn="ctr" rtl="1"/>
                      <a:r>
                        <a:rPr lang="ar-SA" dirty="0" smtClean="0"/>
                        <a:t>6</a:t>
                      </a:r>
                      <a:endParaRPr lang="ar-EG" dirty="0"/>
                    </a:p>
                  </a:txBody>
                  <a:tcPr/>
                </a:tc>
                <a:tc>
                  <a:txBody>
                    <a:bodyPr/>
                    <a:lstStyle/>
                    <a:p>
                      <a:pPr algn="ctr" rtl="1"/>
                      <a:r>
                        <a:rPr lang="ar-SA" dirty="0" smtClean="0"/>
                        <a:t>100</a:t>
                      </a:r>
                      <a:endParaRPr lang="ar-EG" dirty="0"/>
                    </a:p>
                  </a:txBody>
                  <a:tcPr/>
                </a:tc>
                <a:tc>
                  <a:txBody>
                    <a:bodyPr/>
                    <a:lstStyle/>
                    <a:p>
                      <a:pPr algn="ctr" rtl="1"/>
                      <a:r>
                        <a:rPr lang="ar-SA" dirty="0" smtClean="0"/>
                        <a:t>60</a:t>
                      </a:r>
                      <a:endParaRPr lang="ar-EG" dirty="0"/>
                    </a:p>
                  </a:txBody>
                  <a:tcPr/>
                </a:tc>
              </a:tr>
              <a:tr h="370840">
                <a:tc>
                  <a:txBody>
                    <a:bodyPr/>
                    <a:lstStyle/>
                    <a:p>
                      <a:pPr algn="ctr" rtl="1"/>
                      <a:r>
                        <a:rPr lang="ar-SA" dirty="0" smtClean="0"/>
                        <a:t>8</a:t>
                      </a:r>
                      <a:endParaRPr lang="ar-EG" dirty="0"/>
                    </a:p>
                  </a:txBody>
                  <a:tcPr/>
                </a:tc>
                <a:tc>
                  <a:txBody>
                    <a:bodyPr/>
                    <a:lstStyle/>
                    <a:p>
                      <a:pPr algn="ctr" rtl="1"/>
                      <a:r>
                        <a:rPr lang="ar-SA" dirty="0" smtClean="0"/>
                        <a:t>7</a:t>
                      </a:r>
                      <a:endParaRPr lang="ar-EG" dirty="0"/>
                    </a:p>
                  </a:txBody>
                  <a:tcPr/>
                </a:tc>
                <a:tc>
                  <a:txBody>
                    <a:bodyPr/>
                    <a:lstStyle/>
                    <a:p>
                      <a:pPr algn="ctr" rtl="1"/>
                      <a:r>
                        <a:rPr lang="ar-SA" dirty="0" smtClean="0"/>
                        <a:t>64</a:t>
                      </a:r>
                      <a:endParaRPr lang="ar-EG" dirty="0"/>
                    </a:p>
                  </a:txBody>
                  <a:tcPr/>
                </a:tc>
                <a:tc>
                  <a:txBody>
                    <a:bodyPr/>
                    <a:lstStyle/>
                    <a:p>
                      <a:pPr algn="ctr" rtl="1"/>
                      <a:r>
                        <a:rPr lang="ar-SA" dirty="0" smtClean="0"/>
                        <a:t>56</a:t>
                      </a:r>
                      <a:endParaRPr lang="ar-EG" dirty="0"/>
                    </a:p>
                  </a:txBody>
                  <a:tcPr/>
                </a:tc>
              </a:tr>
              <a:tr h="370840">
                <a:tc>
                  <a:txBody>
                    <a:bodyPr/>
                    <a:lstStyle/>
                    <a:p>
                      <a:pPr algn="ctr" rtl="1"/>
                      <a:r>
                        <a:rPr lang="ar-SA" dirty="0" smtClean="0"/>
                        <a:t>9</a:t>
                      </a:r>
                      <a:endParaRPr lang="ar-EG" dirty="0"/>
                    </a:p>
                  </a:txBody>
                  <a:tcPr/>
                </a:tc>
                <a:tc>
                  <a:txBody>
                    <a:bodyPr/>
                    <a:lstStyle/>
                    <a:p>
                      <a:pPr algn="ctr" rtl="1"/>
                      <a:r>
                        <a:rPr lang="ar-SA" dirty="0" smtClean="0"/>
                        <a:t>7</a:t>
                      </a:r>
                      <a:endParaRPr lang="ar-EG" dirty="0"/>
                    </a:p>
                  </a:txBody>
                  <a:tcPr/>
                </a:tc>
                <a:tc>
                  <a:txBody>
                    <a:bodyPr/>
                    <a:lstStyle/>
                    <a:p>
                      <a:pPr algn="ctr" rtl="1"/>
                      <a:r>
                        <a:rPr lang="ar-SA" dirty="0" smtClean="0"/>
                        <a:t>81</a:t>
                      </a:r>
                      <a:endParaRPr lang="ar-EG" dirty="0"/>
                    </a:p>
                  </a:txBody>
                  <a:tcPr/>
                </a:tc>
                <a:tc>
                  <a:txBody>
                    <a:bodyPr/>
                    <a:lstStyle/>
                    <a:p>
                      <a:pPr algn="ctr" rtl="1"/>
                      <a:r>
                        <a:rPr lang="ar-SA" dirty="0" smtClean="0"/>
                        <a:t>63</a:t>
                      </a:r>
                      <a:endParaRPr lang="ar-EG" dirty="0"/>
                    </a:p>
                  </a:txBody>
                  <a:tcPr/>
                </a:tc>
              </a:tr>
              <a:tr h="370840">
                <a:tc>
                  <a:txBody>
                    <a:bodyPr/>
                    <a:lstStyle/>
                    <a:p>
                      <a:pPr algn="ctr" rtl="1"/>
                      <a:r>
                        <a:rPr lang="ar-SA" dirty="0" smtClean="0"/>
                        <a:t>12</a:t>
                      </a:r>
                      <a:endParaRPr lang="ar-EG" dirty="0"/>
                    </a:p>
                  </a:txBody>
                  <a:tcPr/>
                </a:tc>
                <a:tc>
                  <a:txBody>
                    <a:bodyPr/>
                    <a:lstStyle/>
                    <a:p>
                      <a:pPr algn="ctr" rtl="1"/>
                      <a:r>
                        <a:rPr lang="ar-SA" dirty="0" smtClean="0"/>
                        <a:t>11</a:t>
                      </a:r>
                      <a:endParaRPr lang="ar-EG" dirty="0"/>
                    </a:p>
                  </a:txBody>
                  <a:tcPr/>
                </a:tc>
                <a:tc>
                  <a:txBody>
                    <a:bodyPr/>
                    <a:lstStyle/>
                    <a:p>
                      <a:pPr algn="ctr" rtl="1"/>
                      <a:r>
                        <a:rPr lang="ar-SA" dirty="0" smtClean="0"/>
                        <a:t>144</a:t>
                      </a:r>
                      <a:endParaRPr lang="ar-EG" dirty="0"/>
                    </a:p>
                  </a:txBody>
                  <a:tcPr/>
                </a:tc>
                <a:tc>
                  <a:txBody>
                    <a:bodyPr/>
                    <a:lstStyle/>
                    <a:p>
                      <a:pPr algn="ctr" rtl="1"/>
                      <a:r>
                        <a:rPr lang="ar-SA" dirty="0" smtClean="0"/>
                        <a:t>132</a:t>
                      </a:r>
                      <a:endParaRPr lang="ar-EG" dirty="0"/>
                    </a:p>
                  </a:txBody>
                  <a:tcPr/>
                </a:tc>
              </a:tr>
              <a:tr h="370840">
                <a:tc>
                  <a:txBody>
                    <a:bodyPr/>
                    <a:lstStyle/>
                    <a:p>
                      <a:pPr algn="ctr" rtl="1"/>
                      <a:r>
                        <a:rPr lang="ar-SA" b="1" dirty="0" smtClean="0">
                          <a:solidFill>
                            <a:srgbClr val="FF0000"/>
                          </a:solidFill>
                        </a:rPr>
                        <a:t>67</a:t>
                      </a:r>
                      <a:endParaRPr lang="ar-EG" b="1" dirty="0">
                        <a:solidFill>
                          <a:srgbClr val="FF0000"/>
                        </a:solidFill>
                      </a:endParaRPr>
                    </a:p>
                  </a:txBody>
                  <a:tcPr/>
                </a:tc>
                <a:tc>
                  <a:txBody>
                    <a:bodyPr/>
                    <a:lstStyle/>
                    <a:p>
                      <a:pPr algn="ctr" rtl="1"/>
                      <a:r>
                        <a:rPr lang="ar-SA" b="1" dirty="0" smtClean="0">
                          <a:solidFill>
                            <a:srgbClr val="FF0000"/>
                          </a:solidFill>
                        </a:rPr>
                        <a:t>57</a:t>
                      </a:r>
                      <a:endParaRPr lang="ar-EG" b="1" dirty="0">
                        <a:solidFill>
                          <a:srgbClr val="FF0000"/>
                        </a:solidFill>
                      </a:endParaRPr>
                    </a:p>
                  </a:txBody>
                  <a:tcPr/>
                </a:tc>
                <a:tc>
                  <a:txBody>
                    <a:bodyPr/>
                    <a:lstStyle/>
                    <a:p>
                      <a:pPr algn="ctr" rtl="1"/>
                      <a:r>
                        <a:rPr lang="ar-SA" b="1" dirty="0" smtClean="0">
                          <a:solidFill>
                            <a:srgbClr val="FF0000"/>
                          </a:solidFill>
                        </a:rPr>
                        <a:t>569</a:t>
                      </a:r>
                      <a:endParaRPr lang="ar-EG" b="1" dirty="0">
                        <a:solidFill>
                          <a:srgbClr val="FF0000"/>
                        </a:solidFill>
                      </a:endParaRPr>
                    </a:p>
                  </a:txBody>
                  <a:tcPr/>
                </a:tc>
                <a:tc>
                  <a:txBody>
                    <a:bodyPr/>
                    <a:lstStyle/>
                    <a:p>
                      <a:pPr algn="ctr" rtl="1"/>
                      <a:r>
                        <a:rPr lang="ar-SA" b="1" dirty="0" smtClean="0">
                          <a:solidFill>
                            <a:srgbClr val="FF0000"/>
                          </a:solidFill>
                        </a:rPr>
                        <a:t>475</a:t>
                      </a:r>
                      <a:endParaRPr lang="ar-EG" b="1" dirty="0">
                        <a:solidFill>
                          <a:srgbClr val="FF0000"/>
                        </a:solidFill>
                      </a:endParaRPr>
                    </a:p>
                  </a:txBody>
                  <a:tcPr/>
                </a:tc>
              </a:tr>
            </a:tbl>
          </a:graphicData>
        </a:graphic>
      </p:graphicFrame>
    </p:spTree>
    <p:extLst>
      <p:ext uri="{BB962C8B-B14F-4D97-AF65-F5344CB8AC3E}">
        <p14:creationId xmlns:p14="http://schemas.microsoft.com/office/powerpoint/2010/main" val="8282140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0" y="76200"/>
            <a:ext cx="9646024" cy="61722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2600" dirty="0" smtClean="0">
                <a:cs typeface="Times New Roman" panose="02020603050405020304" pitchFamily="18" charset="0"/>
              </a:rPr>
              <a:t>2- إيجاد خط انحدار الإنفاق على الدخل ( ص / س).</a:t>
            </a:r>
          </a:p>
          <a:p>
            <a:pPr marL="0" indent="0" algn="just" rtl="1">
              <a:buNone/>
            </a:pPr>
            <a:r>
              <a:rPr lang="ar-SA" sz="2600" dirty="0" smtClean="0">
                <a:solidFill>
                  <a:srgbClr val="009900"/>
                </a:solidFill>
                <a:cs typeface="Times New Roman" panose="02020603050405020304" pitchFamily="18" charset="0"/>
              </a:rPr>
              <a:t>س-</a:t>
            </a:r>
            <a:r>
              <a:rPr lang="ar-SA" sz="2600" dirty="0" smtClean="0">
                <a:cs typeface="Times New Roman" panose="02020603050405020304" pitchFamily="18" charset="0"/>
              </a:rPr>
              <a:t> = ( مجـ س / ن ) = 9/67  = 7.44.</a:t>
            </a:r>
          </a:p>
          <a:p>
            <a:pPr marL="0" indent="0" algn="just" rtl="1">
              <a:buNone/>
            </a:pPr>
            <a:r>
              <a:rPr lang="ar-SA" sz="2600" dirty="0" smtClean="0">
                <a:solidFill>
                  <a:srgbClr val="009900"/>
                </a:solidFill>
                <a:cs typeface="Times New Roman" panose="02020603050405020304" pitchFamily="18" charset="0"/>
              </a:rPr>
              <a:t>ص-</a:t>
            </a:r>
            <a:r>
              <a:rPr lang="ar-SA" sz="2600" dirty="0" smtClean="0">
                <a:cs typeface="Times New Roman" panose="02020603050405020304" pitchFamily="18" charset="0"/>
              </a:rPr>
              <a:t> = ( مجـ ص / ن) = 57 / 9 = 6.33.</a:t>
            </a:r>
          </a:p>
          <a:p>
            <a:pPr marL="0" indent="0" algn="ctr" rtl="1">
              <a:buNone/>
            </a:pPr>
            <a:r>
              <a:rPr lang="ar-SA" sz="2600" dirty="0" smtClean="0">
                <a:cs typeface="Times New Roman" panose="02020603050405020304" pitchFamily="18" charset="0"/>
              </a:rPr>
              <a:t>(ب أو </a:t>
            </a:r>
            <a:r>
              <a:rPr lang="en-US" sz="2800" b="1" dirty="0">
                <a:solidFill>
                  <a:srgbClr val="FF0000"/>
                </a:solidFill>
                <a:latin typeface="Times New Roman" panose="02020603050405020304" pitchFamily="18" charset="0"/>
                <a:cs typeface="Times New Roman" panose="02020603050405020304" pitchFamily="18" charset="0"/>
              </a:rPr>
              <a:t>β</a:t>
            </a:r>
            <a:r>
              <a:rPr lang="en-US" sz="2800" b="1" dirty="0" smtClean="0">
                <a:solidFill>
                  <a:srgbClr val="FF0000"/>
                </a:solidFill>
                <a:latin typeface="Times New Roman" panose="02020603050405020304" pitchFamily="18" charset="0"/>
                <a:cs typeface="Times New Roman" panose="02020603050405020304" pitchFamily="18" charset="0"/>
              </a:rPr>
              <a:t> </a:t>
            </a:r>
            <a:r>
              <a:rPr lang="ar-SA" sz="2600" dirty="0" smtClean="0">
                <a:cs typeface="Times New Roman" panose="02020603050405020304" pitchFamily="18" charset="0"/>
              </a:rPr>
              <a:t>) = </a:t>
            </a:r>
            <a:r>
              <a:rPr lang="ar-SA" sz="4000" dirty="0" smtClean="0">
                <a:solidFill>
                  <a:srgbClr val="FF0000"/>
                </a:solidFill>
                <a:cs typeface="Times New Roman" panose="02020603050405020304" pitchFamily="18" charset="0"/>
              </a:rPr>
              <a:t>(</a:t>
            </a:r>
            <a:r>
              <a:rPr lang="ar-SA" sz="2600" dirty="0" smtClean="0">
                <a:cs typeface="Times New Roman" panose="02020603050405020304" pitchFamily="18" charset="0"/>
              </a:rPr>
              <a:t> </a:t>
            </a:r>
            <a:r>
              <a:rPr lang="ar-SA" sz="3000" dirty="0" smtClean="0">
                <a:solidFill>
                  <a:srgbClr val="009900"/>
                </a:solidFill>
                <a:cs typeface="Times New Roman" panose="02020603050405020304" pitchFamily="18" charset="0"/>
              </a:rPr>
              <a:t>(</a:t>
            </a:r>
            <a:r>
              <a:rPr lang="ar-SA" sz="2600" dirty="0" smtClean="0">
                <a:cs typeface="Times New Roman" panose="02020603050405020304" pitchFamily="18" charset="0"/>
              </a:rPr>
              <a:t> 1/ ن</a:t>
            </a:r>
            <a:r>
              <a:rPr lang="ar-SA" sz="3000" dirty="0" smtClean="0">
                <a:solidFill>
                  <a:srgbClr val="009900"/>
                </a:solidFill>
                <a:cs typeface="Times New Roman" panose="02020603050405020304" pitchFamily="18" charset="0"/>
              </a:rPr>
              <a:t>)</a:t>
            </a:r>
            <a:r>
              <a:rPr lang="ar-SA" sz="2600" dirty="0" smtClean="0">
                <a:cs typeface="Times New Roman" panose="02020603050405020304" pitchFamily="18" charset="0"/>
              </a:rPr>
              <a:t> </a:t>
            </a:r>
            <a:r>
              <a:rPr lang="ar-SA" sz="3000" b="1" dirty="0" smtClean="0">
                <a:solidFill>
                  <a:srgbClr val="002060"/>
                </a:solidFill>
                <a:cs typeface="Times New Roman" panose="02020603050405020304" pitchFamily="18" charset="0"/>
              </a:rPr>
              <a:t>(</a:t>
            </a:r>
            <a:r>
              <a:rPr lang="ar-SA" sz="2600" dirty="0" smtClean="0">
                <a:cs typeface="Times New Roman" panose="02020603050405020304" pitchFamily="18" charset="0"/>
              </a:rPr>
              <a:t>مجـ س ص </a:t>
            </a:r>
            <a:r>
              <a:rPr lang="ar-SA" sz="3500" b="1" dirty="0" smtClean="0">
                <a:solidFill>
                  <a:srgbClr val="FF0000"/>
                </a:solidFill>
                <a:cs typeface="Times New Roman" panose="02020603050405020304" pitchFamily="18" charset="0"/>
              </a:rPr>
              <a:t>–</a:t>
            </a:r>
            <a:r>
              <a:rPr lang="ar-SA" sz="2600" dirty="0" smtClean="0">
                <a:cs typeface="Times New Roman" panose="02020603050405020304" pitchFamily="18" charset="0"/>
              </a:rPr>
              <a:t> س</a:t>
            </a:r>
            <a:r>
              <a:rPr lang="ar-SA" sz="2600" dirty="0" smtClean="0">
                <a:solidFill>
                  <a:srgbClr val="009900"/>
                </a:solidFill>
                <a:cs typeface="Times New Roman" panose="02020603050405020304" pitchFamily="18" charset="0"/>
              </a:rPr>
              <a:t>-</a:t>
            </a:r>
            <a:r>
              <a:rPr lang="ar-SA" sz="2600" dirty="0" smtClean="0">
                <a:cs typeface="Times New Roman" panose="02020603050405020304" pitchFamily="18" charset="0"/>
              </a:rPr>
              <a:t> ص </a:t>
            </a:r>
            <a:r>
              <a:rPr lang="ar-SA" sz="2600" dirty="0" smtClean="0">
                <a:solidFill>
                  <a:srgbClr val="009900"/>
                </a:solidFill>
                <a:cs typeface="Times New Roman" panose="02020603050405020304" pitchFamily="18" charset="0"/>
              </a:rPr>
              <a:t>-</a:t>
            </a:r>
            <a:r>
              <a:rPr lang="ar-SA" sz="3000" b="1" dirty="0" smtClean="0">
                <a:cs typeface="Times New Roman" panose="02020603050405020304" pitchFamily="18" charset="0"/>
              </a:rPr>
              <a:t>)</a:t>
            </a:r>
            <a:r>
              <a:rPr lang="ar-SA" sz="4000" dirty="0" smtClean="0">
                <a:solidFill>
                  <a:srgbClr val="FF0000"/>
                </a:solidFill>
                <a:cs typeface="Times New Roman" panose="02020603050405020304" pitchFamily="18" charset="0"/>
              </a:rPr>
              <a:t>)</a:t>
            </a:r>
            <a:r>
              <a:rPr lang="ar-SA" sz="2600" dirty="0" smtClean="0">
                <a:cs typeface="Times New Roman" panose="02020603050405020304" pitchFamily="18" charset="0"/>
              </a:rPr>
              <a:t> </a:t>
            </a:r>
            <a:r>
              <a:rPr lang="ar-SA" sz="3300" b="1" dirty="0" smtClean="0">
                <a:solidFill>
                  <a:srgbClr val="009900"/>
                </a:solidFill>
                <a:cs typeface="Times New Roman" panose="02020603050405020304" pitchFamily="18" charset="0"/>
              </a:rPr>
              <a:t>/ </a:t>
            </a:r>
            <a:r>
              <a:rPr lang="ar-SA" sz="2600" dirty="0" smtClean="0">
                <a:cs typeface="Times New Roman" panose="02020603050405020304" pitchFamily="18" charset="0"/>
              </a:rPr>
              <a:t>ع</a:t>
            </a:r>
            <a:r>
              <a:rPr lang="ar-SA" sz="2600" baseline="30000" dirty="0" smtClean="0">
                <a:cs typeface="Times New Roman" panose="02020603050405020304" pitchFamily="18" charset="0"/>
              </a:rPr>
              <a:t>2</a:t>
            </a:r>
            <a:r>
              <a:rPr lang="ar-SA" sz="2600" dirty="0" smtClean="0">
                <a:cs typeface="Times New Roman" panose="02020603050405020304" pitchFamily="18" charset="0"/>
              </a:rPr>
              <a:t> س</a:t>
            </a:r>
          </a:p>
          <a:p>
            <a:pPr marL="0" indent="0" algn="ctr" rtl="1">
              <a:buNone/>
            </a:pPr>
            <a:r>
              <a:rPr lang="ar-SA" sz="2600" dirty="0">
                <a:cs typeface="Times New Roman" panose="02020603050405020304" pitchFamily="18" charset="0"/>
              </a:rPr>
              <a:t>حيث ع</a:t>
            </a:r>
            <a:r>
              <a:rPr lang="ar-SA" sz="2600" baseline="30000" dirty="0">
                <a:cs typeface="Times New Roman" panose="02020603050405020304" pitchFamily="18" charset="0"/>
              </a:rPr>
              <a:t>2</a:t>
            </a:r>
            <a:r>
              <a:rPr lang="ar-SA" sz="2600" dirty="0">
                <a:cs typeface="Times New Roman" panose="02020603050405020304" pitchFamily="18" charset="0"/>
              </a:rPr>
              <a:t> </a:t>
            </a:r>
            <a:r>
              <a:rPr lang="ar-SA" sz="2600" dirty="0" smtClean="0">
                <a:cs typeface="Times New Roman" panose="02020603050405020304" pitchFamily="18" charset="0"/>
              </a:rPr>
              <a:t>س= ( مجـ س</a:t>
            </a:r>
            <a:r>
              <a:rPr lang="ar-SA" sz="2600" baseline="30000" dirty="0" smtClean="0">
                <a:cs typeface="Times New Roman" panose="02020603050405020304" pitchFamily="18" charset="0"/>
              </a:rPr>
              <a:t>2</a:t>
            </a:r>
            <a:r>
              <a:rPr lang="ar-SA" sz="2600" dirty="0" smtClean="0">
                <a:cs typeface="Times New Roman" panose="02020603050405020304" pitchFamily="18" charset="0"/>
              </a:rPr>
              <a:t> / ن) </a:t>
            </a:r>
            <a:r>
              <a:rPr lang="ar-SA" sz="3500" b="1" dirty="0" smtClean="0">
                <a:solidFill>
                  <a:srgbClr val="FF0000"/>
                </a:solidFill>
                <a:cs typeface="Times New Roman" panose="02020603050405020304" pitchFamily="18" charset="0"/>
              </a:rPr>
              <a:t>–</a:t>
            </a:r>
            <a:r>
              <a:rPr lang="ar-SA" sz="2600" dirty="0" smtClean="0">
                <a:cs typeface="Times New Roman" panose="02020603050405020304" pitchFamily="18" charset="0"/>
              </a:rPr>
              <a:t> (س</a:t>
            </a:r>
            <a:r>
              <a:rPr lang="ar-SA" sz="2600" dirty="0" smtClean="0">
                <a:solidFill>
                  <a:srgbClr val="009900"/>
                </a:solidFill>
                <a:cs typeface="Times New Roman" panose="02020603050405020304" pitchFamily="18" charset="0"/>
              </a:rPr>
              <a:t>-</a:t>
            </a:r>
            <a:r>
              <a:rPr lang="ar-SA" sz="2600" dirty="0" smtClean="0">
                <a:cs typeface="Times New Roman" panose="02020603050405020304" pitchFamily="18" charset="0"/>
              </a:rPr>
              <a:t>)</a:t>
            </a:r>
            <a:r>
              <a:rPr lang="ar-SA" sz="2600" baseline="30000" dirty="0" smtClean="0">
                <a:cs typeface="Times New Roman" panose="02020603050405020304" pitchFamily="18" charset="0"/>
              </a:rPr>
              <a:t>2</a:t>
            </a:r>
          </a:p>
          <a:p>
            <a:pPr marL="0" indent="0" algn="just" rtl="1">
              <a:buNone/>
            </a:pPr>
            <a:r>
              <a:rPr lang="ar-SA" sz="2600" dirty="0" smtClean="0">
                <a:cs typeface="Times New Roman" panose="02020603050405020304" pitchFamily="18" charset="0"/>
              </a:rPr>
              <a:t>أو بالمعادلة التالية:</a:t>
            </a:r>
          </a:p>
          <a:p>
            <a:pPr marL="0" indent="0" algn="ctr" rtl="1">
              <a:buNone/>
            </a:pPr>
            <a:r>
              <a:rPr lang="ar-SA" sz="2600" dirty="0">
                <a:cs typeface="Times New Roman" panose="02020603050405020304" pitchFamily="18" charset="0"/>
              </a:rPr>
              <a:t>(ب </a:t>
            </a:r>
            <a:r>
              <a:rPr lang="ar-SA" sz="2600" dirty="0" smtClean="0">
                <a:cs typeface="Times New Roman" panose="02020603050405020304" pitchFamily="18" charset="0"/>
              </a:rPr>
              <a:t>أو </a:t>
            </a:r>
            <a:r>
              <a:rPr lang="en-US" sz="2800" b="1" dirty="0">
                <a:solidFill>
                  <a:srgbClr val="FF0000"/>
                </a:solidFill>
                <a:latin typeface="Times New Roman" panose="02020603050405020304" pitchFamily="18" charset="0"/>
                <a:cs typeface="Times New Roman" panose="02020603050405020304" pitchFamily="18" charset="0"/>
              </a:rPr>
              <a:t>β </a:t>
            </a:r>
            <a:r>
              <a:rPr lang="ar-SA" sz="2600" dirty="0">
                <a:cs typeface="Times New Roman" panose="02020603050405020304" pitchFamily="18" charset="0"/>
              </a:rPr>
              <a:t>) </a:t>
            </a:r>
            <a:r>
              <a:rPr lang="ar-SA" sz="2600" dirty="0" smtClean="0">
                <a:cs typeface="Times New Roman" panose="02020603050405020304" pitchFamily="18" charset="0"/>
              </a:rPr>
              <a:t>= </a:t>
            </a:r>
            <a:r>
              <a:rPr lang="ar-SA" sz="4000" dirty="0">
                <a:solidFill>
                  <a:srgbClr val="FF0000"/>
                </a:solidFill>
                <a:cs typeface="Times New Roman" panose="02020603050405020304" pitchFamily="18" charset="0"/>
              </a:rPr>
              <a:t>(</a:t>
            </a:r>
            <a:r>
              <a:rPr lang="ar-SA" sz="2600" dirty="0">
                <a:cs typeface="Times New Roman" panose="02020603050405020304" pitchFamily="18" charset="0"/>
              </a:rPr>
              <a:t> </a:t>
            </a:r>
            <a:r>
              <a:rPr lang="ar-SA" sz="2600" dirty="0" smtClean="0">
                <a:cs typeface="Times New Roman" panose="02020603050405020304" pitchFamily="18" charset="0"/>
              </a:rPr>
              <a:t>مجـ </a:t>
            </a:r>
            <a:r>
              <a:rPr lang="ar-SA" sz="2600" dirty="0">
                <a:cs typeface="Times New Roman" panose="02020603050405020304" pitchFamily="18" charset="0"/>
              </a:rPr>
              <a:t>س ص </a:t>
            </a:r>
            <a:r>
              <a:rPr lang="ar-SA" sz="3500" b="1" dirty="0">
                <a:solidFill>
                  <a:srgbClr val="FF0000"/>
                </a:solidFill>
                <a:cs typeface="Times New Roman" panose="02020603050405020304" pitchFamily="18" charset="0"/>
              </a:rPr>
              <a:t>–</a:t>
            </a:r>
            <a:r>
              <a:rPr lang="ar-SA" sz="2600" dirty="0">
                <a:cs typeface="Times New Roman" panose="02020603050405020304" pitchFamily="18" charset="0"/>
              </a:rPr>
              <a:t> </a:t>
            </a:r>
            <a:r>
              <a:rPr lang="ar-SA" sz="2600" dirty="0" smtClean="0">
                <a:cs typeface="Times New Roman" panose="02020603050405020304" pitchFamily="18" charset="0"/>
              </a:rPr>
              <a:t>ن س</a:t>
            </a:r>
            <a:r>
              <a:rPr lang="ar-SA" sz="2600" dirty="0" smtClean="0">
                <a:solidFill>
                  <a:srgbClr val="009900"/>
                </a:solidFill>
                <a:cs typeface="Times New Roman" panose="02020603050405020304" pitchFamily="18" charset="0"/>
              </a:rPr>
              <a:t>-</a:t>
            </a:r>
            <a:r>
              <a:rPr lang="ar-SA" sz="2600" dirty="0" smtClean="0">
                <a:cs typeface="Times New Roman" panose="02020603050405020304" pitchFamily="18" charset="0"/>
              </a:rPr>
              <a:t> </a:t>
            </a:r>
            <a:r>
              <a:rPr lang="ar-SA" sz="2600" dirty="0">
                <a:cs typeface="Times New Roman" panose="02020603050405020304" pitchFamily="18" charset="0"/>
              </a:rPr>
              <a:t>ص </a:t>
            </a:r>
            <a:r>
              <a:rPr lang="ar-SA" sz="2600" dirty="0" smtClean="0">
                <a:solidFill>
                  <a:srgbClr val="009900"/>
                </a:solidFill>
                <a:cs typeface="Times New Roman" panose="02020603050405020304" pitchFamily="18" charset="0"/>
              </a:rPr>
              <a:t>-</a:t>
            </a:r>
            <a:r>
              <a:rPr lang="ar-SA" sz="4000" dirty="0" smtClean="0">
                <a:solidFill>
                  <a:srgbClr val="FF0000"/>
                </a:solidFill>
                <a:cs typeface="Times New Roman" panose="02020603050405020304" pitchFamily="18" charset="0"/>
              </a:rPr>
              <a:t>)</a:t>
            </a:r>
            <a:r>
              <a:rPr lang="ar-SA" sz="2600" dirty="0" smtClean="0">
                <a:cs typeface="Times New Roman" panose="02020603050405020304" pitchFamily="18" charset="0"/>
              </a:rPr>
              <a:t>  </a:t>
            </a:r>
            <a:r>
              <a:rPr lang="ar-SA" sz="3300" b="1" dirty="0" smtClean="0">
                <a:solidFill>
                  <a:srgbClr val="009900"/>
                </a:solidFill>
                <a:cs typeface="Times New Roman" panose="02020603050405020304" pitchFamily="18" charset="0"/>
              </a:rPr>
              <a:t>/ </a:t>
            </a:r>
            <a:r>
              <a:rPr lang="ar-SA" sz="2600" dirty="0">
                <a:cs typeface="Times New Roman" panose="02020603050405020304" pitchFamily="18" charset="0"/>
              </a:rPr>
              <a:t>مجـ س</a:t>
            </a:r>
            <a:r>
              <a:rPr lang="ar-SA" sz="2600" baseline="30000" dirty="0">
                <a:cs typeface="Times New Roman" panose="02020603050405020304" pitchFamily="18" charset="0"/>
              </a:rPr>
              <a:t>2</a:t>
            </a:r>
            <a:r>
              <a:rPr lang="ar-SA" sz="2600" dirty="0">
                <a:cs typeface="Times New Roman" panose="02020603050405020304" pitchFamily="18" charset="0"/>
              </a:rPr>
              <a:t> </a:t>
            </a:r>
            <a:r>
              <a:rPr lang="ar-SA" sz="3600" b="1" dirty="0" smtClean="0">
                <a:solidFill>
                  <a:srgbClr val="FF0000"/>
                </a:solidFill>
                <a:cs typeface="Times New Roman" panose="02020603050405020304" pitchFamily="18" charset="0"/>
              </a:rPr>
              <a:t>– </a:t>
            </a:r>
            <a:r>
              <a:rPr lang="ar-SA" sz="2600" dirty="0" smtClean="0">
                <a:cs typeface="Times New Roman" panose="02020603050405020304" pitchFamily="18" charset="0"/>
              </a:rPr>
              <a:t>ن </a:t>
            </a:r>
            <a:r>
              <a:rPr lang="ar-SA" sz="2600" dirty="0">
                <a:cs typeface="Times New Roman" panose="02020603050405020304" pitchFamily="18" charset="0"/>
              </a:rPr>
              <a:t>(س</a:t>
            </a:r>
            <a:r>
              <a:rPr lang="ar-SA" sz="2600" dirty="0">
                <a:solidFill>
                  <a:srgbClr val="009900"/>
                </a:solidFill>
                <a:cs typeface="Times New Roman" panose="02020603050405020304" pitchFamily="18" charset="0"/>
              </a:rPr>
              <a:t>-</a:t>
            </a:r>
            <a:r>
              <a:rPr lang="ar-SA" sz="2600" dirty="0">
                <a:cs typeface="Times New Roman" panose="02020603050405020304" pitchFamily="18" charset="0"/>
              </a:rPr>
              <a:t>)</a:t>
            </a:r>
            <a:r>
              <a:rPr lang="ar-SA" sz="2600" baseline="30000" dirty="0" smtClean="0">
                <a:cs typeface="Times New Roman" panose="02020603050405020304" pitchFamily="18" charset="0"/>
              </a:rPr>
              <a:t>2</a:t>
            </a:r>
          </a:p>
          <a:p>
            <a:pPr marL="0" indent="0" rtl="1">
              <a:buNone/>
            </a:pPr>
            <a:r>
              <a:rPr lang="ar-SA" sz="2600" dirty="0" smtClean="0">
                <a:cs typeface="Times New Roman" panose="02020603050405020304" pitchFamily="18" charset="0"/>
              </a:rPr>
              <a:t>قيمة أ هي : أ = (ص </a:t>
            </a:r>
            <a:r>
              <a:rPr lang="ar-SA" sz="2600" dirty="0" smtClean="0">
                <a:solidFill>
                  <a:srgbClr val="009900"/>
                </a:solidFill>
                <a:cs typeface="Times New Roman" panose="02020603050405020304" pitchFamily="18" charset="0"/>
              </a:rPr>
              <a:t>-)  </a:t>
            </a:r>
            <a:r>
              <a:rPr lang="ar-SA" sz="2800" b="1" dirty="0" smtClean="0">
                <a:solidFill>
                  <a:srgbClr val="FF0000"/>
                </a:solidFill>
                <a:cs typeface="Times New Roman" panose="02020603050405020304" pitchFamily="18" charset="0"/>
              </a:rPr>
              <a:t>–</a:t>
            </a:r>
            <a:r>
              <a:rPr lang="ar-SA" sz="2800" dirty="0" smtClean="0">
                <a:solidFill>
                  <a:srgbClr val="FF0000"/>
                </a:solidFill>
                <a:cs typeface="Times New Roman" panose="02020603050405020304" pitchFamily="18" charset="0"/>
              </a:rPr>
              <a:t>  (ب </a:t>
            </a:r>
            <a:r>
              <a:rPr lang="ar-SA" sz="2600" dirty="0" smtClean="0">
                <a:cs typeface="Times New Roman" panose="02020603050405020304" pitchFamily="18" charset="0"/>
              </a:rPr>
              <a:t>س</a:t>
            </a:r>
            <a:r>
              <a:rPr lang="ar-SA" sz="2600" dirty="0" smtClean="0">
                <a:solidFill>
                  <a:srgbClr val="009900"/>
                </a:solidFill>
                <a:cs typeface="Times New Roman" panose="02020603050405020304" pitchFamily="18" charset="0"/>
              </a:rPr>
              <a:t>-).</a:t>
            </a:r>
            <a:endParaRPr lang="ar-SA" sz="2600" dirty="0">
              <a:cs typeface="Times New Roman" panose="02020603050405020304" pitchFamily="18" charset="0"/>
            </a:endParaRPr>
          </a:p>
          <a:p>
            <a:pPr marL="0" indent="0" algn="ctr" rtl="1">
              <a:buNone/>
            </a:pPr>
            <a:r>
              <a:rPr lang="ar-SA" sz="2600" dirty="0" smtClean="0">
                <a:cs typeface="Times New Roman" panose="02020603050405020304" pitchFamily="18" charset="0"/>
              </a:rPr>
              <a:t>من المعادلات السابقة نجد قيمة (ب) = 0.72 ،،،،،،،،،،،   قيمة (أ) = 0.97</a:t>
            </a:r>
          </a:p>
          <a:p>
            <a:pPr marL="0" indent="0" algn="ctr" rtl="1">
              <a:buNone/>
            </a:pPr>
            <a:r>
              <a:rPr lang="ar-SA" sz="2600" dirty="0" smtClean="0">
                <a:cs typeface="Times New Roman" panose="02020603050405020304" pitchFamily="18" charset="0"/>
              </a:rPr>
              <a:t>إذن خط انحدار الاستهلاك على الدخل: </a:t>
            </a:r>
            <a:r>
              <a:rPr lang="ar-SA" sz="2600" dirty="0">
                <a:cs typeface="Times New Roman" panose="02020603050405020304" pitchFamily="18" charset="0"/>
              </a:rPr>
              <a:t>يكون (</a:t>
            </a:r>
            <a:r>
              <a:rPr lang="ar-SA" sz="2600" dirty="0" smtClean="0">
                <a:cs typeface="Times New Roman" panose="02020603050405020304" pitchFamily="18" charset="0"/>
              </a:rPr>
              <a:t>ص</a:t>
            </a:r>
            <a:r>
              <a:rPr lang="ar-SA" sz="2600" dirty="0" smtClean="0">
                <a:solidFill>
                  <a:srgbClr val="009900"/>
                </a:solidFill>
                <a:cs typeface="Times New Roman" panose="02020603050405020304" pitchFamily="18" charset="0"/>
              </a:rPr>
              <a:t>)  </a:t>
            </a:r>
            <a:r>
              <a:rPr lang="ar-SA" sz="2800" b="1" dirty="0" smtClean="0">
                <a:solidFill>
                  <a:srgbClr val="FF0000"/>
                </a:solidFill>
                <a:cs typeface="Times New Roman" panose="02020603050405020304" pitchFamily="18" charset="0"/>
              </a:rPr>
              <a:t>= أ + </a:t>
            </a:r>
            <a:r>
              <a:rPr lang="ar-SA" sz="2800" dirty="0" smtClean="0">
                <a:solidFill>
                  <a:srgbClr val="FF0000"/>
                </a:solidFill>
                <a:cs typeface="Times New Roman" panose="02020603050405020304" pitchFamily="18" charset="0"/>
              </a:rPr>
              <a:t>(ب </a:t>
            </a:r>
            <a:r>
              <a:rPr lang="ar-SA" sz="2600" dirty="0" smtClean="0">
                <a:cs typeface="Times New Roman" panose="02020603050405020304" pitchFamily="18" charset="0"/>
              </a:rPr>
              <a:t>س</a:t>
            </a:r>
            <a:r>
              <a:rPr lang="ar-SA" sz="2600" dirty="0" smtClean="0">
                <a:solidFill>
                  <a:srgbClr val="009900"/>
                </a:solidFill>
                <a:cs typeface="Times New Roman" panose="02020603050405020304" pitchFamily="18" charset="0"/>
              </a:rPr>
              <a:t>).</a:t>
            </a:r>
          </a:p>
          <a:p>
            <a:pPr marL="0" indent="0" algn="ctr" rtl="1">
              <a:buNone/>
            </a:pPr>
            <a:r>
              <a:rPr lang="ar-SA" sz="2600" dirty="0" smtClean="0">
                <a:cs typeface="Times New Roman" panose="02020603050405020304" pitchFamily="18" charset="0"/>
              </a:rPr>
              <a:t>            (</a:t>
            </a:r>
            <a:r>
              <a:rPr lang="ar-SA" sz="2600" dirty="0">
                <a:cs typeface="Times New Roman" panose="02020603050405020304" pitchFamily="18" charset="0"/>
              </a:rPr>
              <a:t>ص</a:t>
            </a:r>
            <a:r>
              <a:rPr lang="ar-SA" sz="2600" dirty="0">
                <a:solidFill>
                  <a:srgbClr val="009900"/>
                </a:solidFill>
                <a:cs typeface="Times New Roman" panose="02020603050405020304" pitchFamily="18" charset="0"/>
              </a:rPr>
              <a:t>)  </a:t>
            </a:r>
            <a:r>
              <a:rPr lang="ar-SA" sz="2800" b="1" dirty="0" smtClean="0">
                <a:solidFill>
                  <a:srgbClr val="FF0000"/>
                </a:solidFill>
                <a:cs typeface="Times New Roman" panose="02020603050405020304" pitchFamily="18" charset="0"/>
              </a:rPr>
              <a:t>= 0.97 + 0.72 (س)</a:t>
            </a:r>
            <a:endParaRPr lang="ar-SA" sz="2600" dirty="0" smtClean="0">
              <a:solidFill>
                <a:srgbClr val="009900"/>
              </a:solidFill>
              <a:cs typeface="Times New Roman" panose="02020603050405020304" pitchFamily="18" charset="0"/>
            </a:endParaRPr>
          </a:p>
          <a:p>
            <a:pPr marL="0" indent="0" algn="ctr" rtl="1">
              <a:buNone/>
            </a:pPr>
            <a:endParaRPr lang="ar-SA" sz="2600" dirty="0">
              <a:cs typeface="Times New Roman" panose="02020603050405020304" pitchFamily="18" charset="0"/>
            </a:endParaRPr>
          </a:p>
          <a:p>
            <a:pPr marL="0" indent="0" algn="ctr" rtl="1">
              <a:buNone/>
            </a:pPr>
            <a:endParaRPr lang="ar-SA" sz="2600" dirty="0" smtClean="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16</a:t>
            </a:fld>
            <a:endParaRPr lang="en-US" dirty="0">
              <a:solidFill>
                <a:srgbClr val="000000"/>
              </a:solidFill>
            </a:endParaRPr>
          </a:p>
        </p:txBody>
      </p:sp>
    </p:spTree>
    <p:extLst>
      <p:ext uri="{BB962C8B-B14F-4D97-AF65-F5344CB8AC3E}">
        <p14:creationId xmlns:p14="http://schemas.microsoft.com/office/powerpoint/2010/main" val="3469005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76200" y="76200"/>
            <a:ext cx="9569824" cy="5486400"/>
          </a:xfrm>
        </p:spPr>
        <p:style>
          <a:lnRef idx="1">
            <a:schemeClr val="accent6"/>
          </a:lnRef>
          <a:fillRef idx="2">
            <a:schemeClr val="accent6"/>
          </a:fillRef>
          <a:effectRef idx="1">
            <a:schemeClr val="accent6"/>
          </a:effectRef>
          <a:fontRef idx="minor">
            <a:schemeClr val="dk1"/>
          </a:fontRef>
        </p:style>
        <p:txBody>
          <a:bodyPr/>
          <a:lstStyle/>
          <a:p>
            <a:pPr marL="0" indent="0" algn="just" rtl="1">
              <a:buNone/>
            </a:pPr>
            <a:r>
              <a:rPr lang="ar-SA" sz="2600" dirty="0" smtClean="0">
                <a:cs typeface="Times New Roman" panose="02020603050405020304" pitchFamily="18" charset="0"/>
              </a:rPr>
              <a:t>ولرسم الخط يكفى أن نعين نقطتين، ونستخرج قيمتهما بواسطة المعادلة السابقة.</a:t>
            </a:r>
          </a:p>
          <a:p>
            <a:pPr marL="0" indent="0" algn="just" rtl="1">
              <a:buNone/>
            </a:pPr>
            <a:r>
              <a:rPr lang="ar-SA" sz="2600" dirty="0" smtClean="0">
                <a:cs typeface="Times New Roman" panose="02020603050405020304" pitchFamily="18" charset="0"/>
              </a:rPr>
              <a:t>ولما كانت قيم </a:t>
            </a:r>
            <a:r>
              <a:rPr lang="ar-SA" sz="2600" b="1" dirty="0" smtClean="0">
                <a:solidFill>
                  <a:srgbClr val="009900"/>
                </a:solidFill>
                <a:cs typeface="Times New Roman" panose="02020603050405020304" pitchFamily="18" charset="0"/>
              </a:rPr>
              <a:t>س</a:t>
            </a:r>
            <a:r>
              <a:rPr lang="ar-SA" sz="2600" dirty="0" smtClean="0">
                <a:cs typeface="Times New Roman" panose="02020603050405020304" pitchFamily="18" charset="0"/>
              </a:rPr>
              <a:t> هي المعلومة، فإننا نأخذ أي قيمتين من قيم س في الجدول ونستخرج قيم ص المناظرة لهما، فعلى سبيل المثال أخذنا القيمتين الأولى والثانية من قيم (س) في الجدول السابق، نجد أن قيم </a:t>
            </a:r>
            <a:r>
              <a:rPr lang="ar-SA" sz="2600" b="1" i="1" u="sng" dirty="0" smtClean="0">
                <a:cs typeface="Times New Roman" panose="02020603050405020304" pitchFamily="18" charset="0"/>
              </a:rPr>
              <a:t>ص المناظرة </a:t>
            </a:r>
            <a:r>
              <a:rPr lang="ar-SA" sz="2600" dirty="0" smtClean="0">
                <a:cs typeface="Times New Roman" panose="02020603050405020304" pitchFamily="18" charset="0"/>
              </a:rPr>
              <a:t>لها هي:</a:t>
            </a:r>
          </a:p>
          <a:p>
            <a:pPr marL="0" indent="0" algn="ctr" rtl="1">
              <a:buNone/>
            </a:pPr>
            <a:r>
              <a:rPr lang="ar-SA" sz="2400" dirty="0">
                <a:cs typeface="Times New Roman" panose="02020603050405020304" pitchFamily="18" charset="0"/>
              </a:rPr>
              <a:t>(ص</a:t>
            </a:r>
            <a:r>
              <a:rPr lang="ar-SA" sz="2400" dirty="0">
                <a:solidFill>
                  <a:srgbClr val="009900"/>
                </a:solidFill>
                <a:cs typeface="Times New Roman" panose="02020603050405020304" pitchFamily="18" charset="0"/>
              </a:rPr>
              <a:t>)  </a:t>
            </a:r>
            <a:r>
              <a:rPr lang="ar-SA" sz="2400" b="1" dirty="0">
                <a:solidFill>
                  <a:srgbClr val="FF0000"/>
                </a:solidFill>
                <a:cs typeface="Times New Roman" panose="02020603050405020304" pitchFamily="18" charset="0"/>
              </a:rPr>
              <a:t>= أ + </a:t>
            </a:r>
            <a:r>
              <a:rPr lang="ar-SA" sz="2400" dirty="0">
                <a:solidFill>
                  <a:srgbClr val="FF0000"/>
                </a:solidFill>
                <a:cs typeface="Times New Roman" panose="02020603050405020304" pitchFamily="18" charset="0"/>
              </a:rPr>
              <a:t>(ب </a:t>
            </a:r>
            <a:r>
              <a:rPr lang="ar-SA" sz="2400" dirty="0">
                <a:cs typeface="Times New Roman" panose="02020603050405020304" pitchFamily="18" charset="0"/>
              </a:rPr>
              <a:t>س</a:t>
            </a:r>
            <a:r>
              <a:rPr lang="ar-SA" sz="2400" dirty="0" smtClean="0">
                <a:solidFill>
                  <a:srgbClr val="009900"/>
                </a:solidFill>
                <a:cs typeface="Times New Roman" panose="02020603050405020304" pitchFamily="18" charset="0"/>
              </a:rPr>
              <a:t>).</a:t>
            </a:r>
          </a:p>
          <a:p>
            <a:pPr marL="0" indent="0" algn="ctr" rtl="1">
              <a:buNone/>
            </a:pPr>
            <a:r>
              <a:rPr lang="ar-SA" sz="2400" dirty="0" smtClean="0">
                <a:solidFill>
                  <a:srgbClr val="009900"/>
                </a:solidFill>
                <a:cs typeface="Times New Roman" panose="02020603050405020304" pitchFamily="18" charset="0"/>
              </a:rPr>
              <a:t>القيمة الأولى لـ (ص) = 0.97 + (3 </a:t>
            </a:r>
            <a:r>
              <a:rPr lang="en-US" sz="2400" dirty="0" smtClean="0">
                <a:solidFill>
                  <a:srgbClr val="009900"/>
                </a:solidFill>
                <a:cs typeface="Times New Roman" panose="02020603050405020304" pitchFamily="18" charset="0"/>
              </a:rPr>
              <a:t>X</a:t>
            </a:r>
            <a:r>
              <a:rPr lang="ar-SA" sz="2400" dirty="0" smtClean="0">
                <a:solidFill>
                  <a:srgbClr val="009900"/>
                </a:solidFill>
                <a:cs typeface="Times New Roman" panose="02020603050405020304" pitchFamily="18" charset="0"/>
              </a:rPr>
              <a:t> 0.72) = 3.13.</a:t>
            </a:r>
          </a:p>
          <a:p>
            <a:pPr marL="0" indent="0" algn="ctr" rtl="1">
              <a:buNone/>
            </a:pPr>
            <a:r>
              <a:rPr lang="ar-SA" sz="2400" dirty="0">
                <a:solidFill>
                  <a:schemeClr val="tx1"/>
                </a:solidFill>
                <a:cs typeface="Times New Roman" panose="02020603050405020304" pitchFamily="18" charset="0"/>
              </a:rPr>
              <a:t>القيمة </a:t>
            </a:r>
            <a:r>
              <a:rPr lang="ar-SA" sz="2400" dirty="0" smtClean="0">
                <a:solidFill>
                  <a:schemeClr val="tx1"/>
                </a:solidFill>
                <a:cs typeface="Times New Roman" panose="02020603050405020304" pitchFamily="18" charset="0"/>
              </a:rPr>
              <a:t>الثانية لـ </a:t>
            </a:r>
            <a:r>
              <a:rPr lang="ar-SA" sz="2400" dirty="0">
                <a:solidFill>
                  <a:schemeClr val="tx1"/>
                </a:solidFill>
                <a:cs typeface="Times New Roman" panose="02020603050405020304" pitchFamily="18" charset="0"/>
              </a:rPr>
              <a:t>(ص) = 0.97 + </a:t>
            </a:r>
            <a:r>
              <a:rPr lang="ar-SA" sz="2400" dirty="0" smtClean="0">
                <a:solidFill>
                  <a:schemeClr val="tx1"/>
                </a:solidFill>
                <a:cs typeface="Times New Roman" panose="02020603050405020304" pitchFamily="18" charset="0"/>
              </a:rPr>
              <a:t>(4 </a:t>
            </a:r>
            <a:r>
              <a:rPr lang="en-US" sz="2400" dirty="0">
                <a:solidFill>
                  <a:schemeClr val="tx1"/>
                </a:solidFill>
                <a:cs typeface="Times New Roman" panose="02020603050405020304" pitchFamily="18" charset="0"/>
              </a:rPr>
              <a:t>X</a:t>
            </a:r>
            <a:r>
              <a:rPr lang="ar-SA" sz="2400" dirty="0">
                <a:solidFill>
                  <a:schemeClr val="tx1"/>
                </a:solidFill>
                <a:cs typeface="Times New Roman" panose="02020603050405020304" pitchFamily="18" charset="0"/>
              </a:rPr>
              <a:t> 0.72) = </a:t>
            </a:r>
            <a:r>
              <a:rPr lang="ar-SA" sz="2400" dirty="0" smtClean="0">
                <a:solidFill>
                  <a:schemeClr val="tx1"/>
                </a:solidFill>
                <a:cs typeface="Times New Roman" panose="02020603050405020304" pitchFamily="18" charset="0"/>
              </a:rPr>
              <a:t>3.85.</a:t>
            </a:r>
          </a:p>
          <a:p>
            <a:pPr marL="0" indent="0" algn="ctr" rtl="1">
              <a:buNone/>
            </a:pPr>
            <a:r>
              <a:rPr lang="ar-SA" sz="2400" dirty="0" smtClean="0">
                <a:solidFill>
                  <a:srgbClr val="009900"/>
                </a:solidFill>
                <a:cs typeface="Times New Roman" panose="02020603050405020304" pitchFamily="18" charset="0"/>
              </a:rPr>
              <a:t>وعلى هذا تكون قيمة (س) = 3 فإن قيمة (ص) المناظرة لها تكون = 3.13.</a:t>
            </a:r>
          </a:p>
          <a:p>
            <a:pPr marL="0" indent="0" algn="ctr" rtl="1">
              <a:buNone/>
            </a:pPr>
            <a:r>
              <a:rPr lang="ar-SA" sz="2400" dirty="0" smtClean="0">
                <a:solidFill>
                  <a:schemeClr val="tx1"/>
                </a:solidFill>
                <a:cs typeface="Times New Roman" panose="02020603050405020304" pitchFamily="18" charset="0"/>
              </a:rPr>
              <a:t>وعندما تكون </a:t>
            </a:r>
            <a:r>
              <a:rPr lang="ar-SA" sz="2400" dirty="0">
                <a:solidFill>
                  <a:schemeClr val="tx1"/>
                </a:solidFill>
                <a:cs typeface="Times New Roman" panose="02020603050405020304" pitchFamily="18" charset="0"/>
              </a:rPr>
              <a:t>قيمة (س) = </a:t>
            </a:r>
            <a:r>
              <a:rPr lang="ar-SA" sz="2400" dirty="0" smtClean="0">
                <a:solidFill>
                  <a:schemeClr val="tx1"/>
                </a:solidFill>
                <a:cs typeface="Times New Roman" panose="02020603050405020304" pitchFamily="18" charset="0"/>
              </a:rPr>
              <a:t>4 </a:t>
            </a:r>
            <a:r>
              <a:rPr lang="ar-SA" sz="2400" dirty="0">
                <a:solidFill>
                  <a:schemeClr val="tx1"/>
                </a:solidFill>
                <a:cs typeface="Times New Roman" panose="02020603050405020304" pitchFamily="18" charset="0"/>
              </a:rPr>
              <a:t>فإن قيمة (ص) المناظرة لها تكون = </a:t>
            </a:r>
            <a:r>
              <a:rPr lang="ar-SA" sz="2400" dirty="0" smtClean="0">
                <a:solidFill>
                  <a:schemeClr val="tx1"/>
                </a:solidFill>
                <a:cs typeface="Times New Roman" panose="02020603050405020304" pitchFamily="18" charset="0"/>
              </a:rPr>
              <a:t>3.85.</a:t>
            </a:r>
          </a:p>
          <a:p>
            <a:pPr marL="0" indent="0" algn="just" rtl="1">
              <a:buNone/>
            </a:pPr>
            <a:r>
              <a:rPr lang="ar-SA" sz="2400" dirty="0" smtClean="0">
                <a:solidFill>
                  <a:srgbClr val="009900"/>
                </a:solidFill>
                <a:cs typeface="Times New Roman" panose="02020603050405020304" pitchFamily="18" charset="0"/>
              </a:rPr>
              <a:t>ولرسم خط الانحدار، نقوم بتوقيع النقطة الأولى الناجمة عن تقاطع س مع ص ، وكذلك النقطة الثانية، ونصل بينهما بخط مستقيم يكون هو خط انحدار الاستهلاك على الدخل ومعادلة هذا الخط هي:   </a:t>
            </a:r>
            <a:r>
              <a:rPr lang="ar-SA" sz="2400" dirty="0" smtClean="0">
                <a:solidFill>
                  <a:schemeClr val="tx1"/>
                </a:solidFill>
                <a:cs typeface="Times New Roman" panose="02020603050405020304" pitchFamily="18" charset="0"/>
              </a:rPr>
              <a:t>(</a:t>
            </a:r>
            <a:r>
              <a:rPr lang="ar-SA" sz="2400" dirty="0">
                <a:solidFill>
                  <a:schemeClr val="tx1"/>
                </a:solidFill>
                <a:cs typeface="Times New Roman" panose="02020603050405020304" pitchFamily="18" charset="0"/>
              </a:rPr>
              <a:t>ص) = </a:t>
            </a:r>
            <a:r>
              <a:rPr lang="ar-SA" sz="2400" dirty="0" smtClean="0">
                <a:solidFill>
                  <a:schemeClr val="tx1"/>
                </a:solidFill>
                <a:cs typeface="Times New Roman" panose="02020603050405020304" pitchFamily="18" charset="0"/>
              </a:rPr>
              <a:t>(0.72 س ) +0.97   أو </a:t>
            </a:r>
            <a:r>
              <a:rPr lang="ar-SA" sz="2400" dirty="0">
                <a:solidFill>
                  <a:schemeClr val="tx1"/>
                </a:solidFill>
                <a:cs typeface="Times New Roman" panose="02020603050405020304" pitchFamily="18" charset="0"/>
              </a:rPr>
              <a:t>(ص) = </a:t>
            </a:r>
            <a:r>
              <a:rPr lang="ar-SA" sz="2400" dirty="0" smtClean="0">
                <a:solidFill>
                  <a:schemeClr val="tx1"/>
                </a:solidFill>
                <a:cs typeface="Times New Roman" panose="02020603050405020304" pitchFamily="18" charset="0"/>
              </a:rPr>
              <a:t>0.97 + (</a:t>
            </a:r>
            <a:r>
              <a:rPr lang="ar-SA" sz="2400" dirty="0">
                <a:solidFill>
                  <a:schemeClr val="tx1"/>
                </a:solidFill>
                <a:cs typeface="Times New Roman" panose="02020603050405020304" pitchFamily="18" charset="0"/>
              </a:rPr>
              <a:t>0.72 س </a:t>
            </a:r>
            <a:r>
              <a:rPr lang="ar-SA" sz="2400" dirty="0" smtClean="0">
                <a:solidFill>
                  <a:schemeClr val="tx1"/>
                </a:solidFill>
                <a:cs typeface="Times New Roman" panose="02020603050405020304" pitchFamily="18" charset="0"/>
              </a:rPr>
              <a:t>)</a:t>
            </a:r>
          </a:p>
          <a:p>
            <a:pPr marL="0" indent="0" algn="just" rtl="1">
              <a:buNone/>
            </a:pPr>
            <a:r>
              <a:rPr lang="ar-SA" sz="2400" dirty="0" smtClean="0">
                <a:solidFill>
                  <a:schemeClr val="tx1"/>
                </a:solidFill>
                <a:cs typeface="Times New Roman" panose="02020603050405020304" pitchFamily="18" charset="0"/>
              </a:rPr>
              <a:t>ومن ثم يمكننا حساب قيمة الدخل عندما يكون الإنفاق 750 ريالاً.</a:t>
            </a:r>
            <a:endParaRPr lang="ar-SA" sz="2400" dirty="0">
              <a:solidFill>
                <a:schemeClr val="tx1"/>
              </a:solidFill>
              <a:cs typeface="Times New Roman" panose="02020603050405020304" pitchFamily="18" charset="0"/>
            </a:endParaRPr>
          </a:p>
          <a:p>
            <a:pPr marL="0" indent="0" algn="ctr" rtl="1">
              <a:buNone/>
            </a:pPr>
            <a:endParaRPr lang="ar-SA" sz="2400" dirty="0">
              <a:solidFill>
                <a:srgbClr val="009900"/>
              </a:solidFill>
              <a:cs typeface="Times New Roman" panose="02020603050405020304" pitchFamily="18" charset="0"/>
            </a:endParaRPr>
          </a:p>
          <a:p>
            <a:pPr marL="0" indent="0" algn="ctr" rtl="1">
              <a:buNone/>
            </a:pPr>
            <a:endParaRPr lang="ar-SA" sz="2400" dirty="0">
              <a:solidFill>
                <a:srgbClr val="009900"/>
              </a:solidFill>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a:p>
            <a:pPr marL="0" indent="0" algn="just" rtl="1">
              <a:buNone/>
            </a:pPr>
            <a:endParaRPr lang="ar-SA" sz="2600" dirty="0" smtClean="0">
              <a:cs typeface="Times New Roman" panose="02020603050405020304" pitchFamily="18" charset="0"/>
            </a:endParaRPr>
          </a:p>
          <a:p>
            <a:pPr marL="0" indent="0" algn="just" rtl="1">
              <a:buNone/>
            </a:pPr>
            <a:endParaRPr lang="ar-SA" sz="2600" dirty="0">
              <a:cs typeface="Times New Roman" panose="02020603050405020304" pitchFamily="18" charset="0"/>
            </a:endParaRPr>
          </a:p>
          <a:p>
            <a:pPr marL="0" indent="0" algn="ctr" rtl="1">
              <a:buNone/>
            </a:pPr>
            <a:endParaRPr lang="ar-SA" sz="2600" dirty="0" smtClean="0">
              <a:cs typeface="Times New Roman" panose="02020603050405020304" pitchFamily="18" charset="0"/>
            </a:endParaRPr>
          </a:p>
        </p:txBody>
      </p:sp>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17</a:t>
            </a:fld>
            <a:endParaRPr lang="en-US" dirty="0">
              <a:solidFill>
                <a:srgbClr val="000000"/>
              </a:solidFill>
            </a:endParaRPr>
          </a:p>
        </p:txBody>
      </p:sp>
    </p:spTree>
    <p:extLst>
      <p:ext uri="{BB962C8B-B14F-4D97-AF65-F5344CB8AC3E}">
        <p14:creationId xmlns:p14="http://schemas.microsoft.com/office/powerpoint/2010/main" val="31057265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7842250" y="6248400"/>
            <a:ext cx="2063750" cy="457200"/>
          </a:xfrm>
        </p:spPr>
        <p:txBody>
          <a:bodyPr/>
          <a:lstStyle/>
          <a:p>
            <a:fld id="{9DDE2B32-A006-4216-8157-071172047206}" type="slidenum">
              <a:rPr lang="ar-JO">
                <a:solidFill>
                  <a:srgbClr val="000000"/>
                </a:solidFill>
              </a:rPr>
              <a:pPr/>
              <a:t>18</a:t>
            </a:fld>
            <a:endParaRPr lang="en-US" dirty="0">
              <a:solidFill>
                <a:srgbClr val="000000"/>
              </a:solidFill>
            </a:endParaRPr>
          </a:p>
        </p:txBody>
      </p:sp>
      <p:pic>
        <p:nvPicPr>
          <p:cNvPr id="2" name="Picture 1"/>
          <p:cNvPicPr>
            <a:picLocks noChangeAspect="1"/>
          </p:cNvPicPr>
          <p:nvPr/>
        </p:nvPicPr>
        <p:blipFill>
          <a:blip r:embed="rId2"/>
          <a:stretch>
            <a:fillRect/>
          </a:stretch>
        </p:blipFill>
        <p:spPr>
          <a:xfrm>
            <a:off x="304800" y="0"/>
            <a:ext cx="9315495" cy="6084335"/>
          </a:xfrm>
          <a:prstGeom prst="rect">
            <a:avLst/>
          </a:prstGeom>
        </p:spPr>
      </p:pic>
      <p:cxnSp>
        <p:nvCxnSpPr>
          <p:cNvPr id="4" name="Straight Connector 3"/>
          <p:cNvCxnSpPr/>
          <p:nvPr/>
        </p:nvCxnSpPr>
        <p:spPr>
          <a:xfrm>
            <a:off x="990600" y="838200"/>
            <a:ext cx="7010400" cy="30480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971800" y="369335"/>
            <a:ext cx="3343253"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t>خط الانحدار ص / س</a:t>
            </a:r>
            <a:endParaRPr lang="ar-EG" sz="3200" dirty="0"/>
          </a:p>
        </p:txBody>
      </p:sp>
      <p:sp>
        <p:nvSpPr>
          <p:cNvPr id="12" name="Rectangle 11"/>
          <p:cNvSpPr/>
          <p:nvPr/>
        </p:nvSpPr>
        <p:spPr>
          <a:xfrm rot="1308957">
            <a:off x="4192519" y="2261560"/>
            <a:ext cx="3343253" cy="3868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ص = 0.72 س + 0.97.</a:t>
            </a:r>
            <a:endParaRPr lang="ar-EG" sz="2000" b="1" dirty="0">
              <a:solidFill>
                <a:srgbClr val="FF0000"/>
              </a:solidFill>
            </a:endParaRPr>
          </a:p>
        </p:txBody>
      </p:sp>
    </p:spTree>
    <p:extLst>
      <p:ext uri="{BB962C8B-B14F-4D97-AF65-F5344CB8AC3E}">
        <p14:creationId xmlns:p14="http://schemas.microsoft.com/office/powerpoint/2010/main" val="4665546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sp>
        <p:nvSpPr>
          <p:cNvPr id="34819" name="Rectangle 3"/>
          <p:cNvSpPr>
            <a:spLocks noGrp="1" noChangeArrowheads="1"/>
          </p:cNvSpPr>
          <p:nvPr>
            <p:ph idx="1"/>
          </p:nvPr>
        </p:nvSpPr>
        <p:spPr/>
        <p:txBody>
          <a:bodyPr/>
          <a:lstStyle/>
          <a:p>
            <a:pPr marL="609600" indent="-609600" algn="r" rtl="1"/>
            <a:r>
              <a:rPr lang="ar-SA" dirty="0" smtClean="0"/>
              <a:t>حساب الانحدار البسيط من خلال الحاسب الآلي </a:t>
            </a:r>
            <a:r>
              <a:rPr lang="ar-SA" dirty="0" err="1" smtClean="0"/>
              <a:t>بإ</a:t>
            </a:r>
            <a:r>
              <a:rPr lang="ar-JO" dirty="0" err="1" smtClean="0"/>
              <a:t>ستخدام</a:t>
            </a:r>
            <a:r>
              <a:rPr lang="ar-SA" dirty="0" smtClean="0"/>
              <a:t> برنامج </a:t>
            </a:r>
            <a:r>
              <a:rPr lang="ar-JO" dirty="0" smtClean="0"/>
              <a:t> </a:t>
            </a:r>
            <a:r>
              <a:rPr lang="en-US" dirty="0"/>
              <a:t>SPSS</a:t>
            </a:r>
          </a:p>
          <a:p>
            <a:pPr marL="609600" indent="-609600" algn="r" rtl="1">
              <a:buNone/>
            </a:pPr>
            <a:endParaRPr lang="ar-JO" dirty="0"/>
          </a:p>
          <a:p>
            <a:pPr marL="609600" indent="-609600" algn="r" rtl="1">
              <a:buFontTx/>
              <a:buAutoNum type="arabicPeriod"/>
            </a:pPr>
            <a:r>
              <a:rPr lang="ar-JO" dirty="0"/>
              <a:t>من قائمة </a:t>
            </a:r>
            <a:r>
              <a:rPr lang="en-US" dirty="0"/>
              <a:t>Analyze</a:t>
            </a:r>
            <a:r>
              <a:rPr lang="ar-JO" dirty="0"/>
              <a:t> </a:t>
            </a:r>
            <a:r>
              <a:rPr lang="ar-SA" dirty="0" smtClean="0"/>
              <a:t>( </a:t>
            </a:r>
            <a:r>
              <a:rPr lang="en-US" dirty="0" smtClean="0"/>
              <a:t>Statistics</a:t>
            </a:r>
            <a:r>
              <a:rPr lang="ar-SA" dirty="0" smtClean="0"/>
              <a:t>) </a:t>
            </a:r>
            <a:r>
              <a:rPr lang="ar-JO" dirty="0" smtClean="0"/>
              <a:t>اختر </a:t>
            </a:r>
            <a:r>
              <a:rPr lang="ar-JO" dirty="0"/>
              <a:t>الأمر </a:t>
            </a:r>
            <a:r>
              <a:rPr lang="en-US" dirty="0"/>
              <a:t>Regression</a:t>
            </a:r>
            <a:endParaRPr lang="ar-JO" dirty="0"/>
          </a:p>
          <a:p>
            <a:pPr marL="609600" indent="-609600" algn="r" rtl="1">
              <a:buFontTx/>
              <a:buAutoNum type="arabicPeriod"/>
            </a:pPr>
            <a:r>
              <a:rPr lang="ar-JO" dirty="0"/>
              <a:t>ثم </a:t>
            </a:r>
            <a:r>
              <a:rPr lang="en-US" dirty="0"/>
              <a:t>Linear </a:t>
            </a:r>
          </a:p>
          <a:p>
            <a:pPr marL="609600" indent="-609600" algn="r" rtl="1">
              <a:buFontTx/>
              <a:buAutoNum type="arabicPeriod"/>
            </a:pPr>
            <a:r>
              <a:rPr lang="ar-JO" dirty="0"/>
              <a:t>حدد المتغير التابع </a:t>
            </a:r>
            <a:r>
              <a:rPr lang="en-US" dirty="0"/>
              <a:t>Dependent</a:t>
            </a:r>
            <a:r>
              <a:rPr lang="ar-JO" dirty="0"/>
              <a:t> والمتغير المستقل </a:t>
            </a:r>
            <a:r>
              <a:rPr lang="en-US" dirty="0"/>
              <a:t>Independent</a:t>
            </a:r>
          </a:p>
        </p:txBody>
      </p:sp>
      <p:sp>
        <p:nvSpPr>
          <p:cNvPr id="5" name="Slide Number Placeholder 5"/>
          <p:cNvSpPr>
            <a:spLocks noGrp="1"/>
          </p:cNvSpPr>
          <p:nvPr>
            <p:ph type="sldNum" sz="quarter" idx="4294967295"/>
          </p:nvPr>
        </p:nvSpPr>
        <p:spPr>
          <a:xfrm>
            <a:off x="7842250" y="6248400"/>
            <a:ext cx="2063750" cy="457200"/>
          </a:xfrm>
        </p:spPr>
        <p:txBody>
          <a:bodyPr/>
          <a:lstStyle/>
          <a:p>
            <a:fld id="{306EF871-97D4-4EDD-856D-52A63CA2A486}" type="slidenum">
              <a:rPr lang="ar-JO">
                <a:solidFill>
                  <a:srgbClr val="000000"/>
                </a:solidFill>
              </a:rPr>
              <a:pPr/>
              <a:t>19</a:t>
            </a:fld>
            <a:endParaRPr lang="en-US" dirty="0">
              <a:solidFill>
                <a:srgbClr val="000000"/>
              </a:solidFill>
            </a:endParaRPr>
          </a:p>
        </p:txBody>
      </p:sp>
    </p:spTree>
    <p:extLst>
      <p:ext uri="{BB962C8B-B14F-4D97-AF65-F5344CB8AC3E}">
        <p14:creationId xmlns:p14="http://schemas.microsoft.com/office/powerpoint/2010/main" val="37202650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7842250" y="6248400"/>
            <a:ext cx="2063750" cy="457200"/>
          </a:xfrm>
        </p:spPr>
        <p:txBody>
          <a:bodyPr/>
          <a:lstStyle/>
          <a:p>
            <a:fld id="{A343CC6D-84CC-44D3-ACAC-2CFA038BF80A}" type="slidenum">
              <a:rPr lang="ar-JO">
                <a:solidFill>
                  <a:srgbClr val="000000"/>
                </a:solidFill>
              </a:rPr>
              <a:pPr/>
              <a:t>20</a:t>
            </a:fld>
            <a:endParaRPr lang="en-US" dirty="0">
              <a:solidFill>
                <a:srgbClr val="000000"/>
              </a:solidFill>
            </a:endParaRPr>
          </a:p>
        </p:txBody>
      </p:sp>
      <p:graphicFrame>
        <p:nvGraphicFramePr>
          <p:cNvPr id="8196" name="Object 4"/>
          <p:cNvGraphicFramePr>
            <a:graphicFrameLocks noChangeAspect="1"/>
          </p:cNvGraphicFramePr>
          <p:nvPr/>
        </p:nvGraphicFramePr>
        <p:xfrm>
          <a:off x="849313" y="107950"/>
          <a:ext cx="6191250" cy="1766888"/>
        </p:xfrm>
        <a:graphic>
          <a:graphicData uri="http://schemas.openxmlformats.org/presentationml/2006/ole">
            <mc:AlternateContent xmlns:mc="http://schemas.openxmlformats.org/markup-compatibility/2006">
              <mc:Choice xmlns:v="urn:schemas-microsoft-com:vml" Requires="v">
                <p:oleObj spid="_x0000_s11317" name="Bitmap Image" r:id="rId3" imgW="3638095" imgH="1038370" progId="Paint.Picture">
                  <p:embed/>
                </p:oleObj>
              </mc:Choice>
              <mc:Fallback>
                <p:oleObj name="Bitmap Image" r:id="rId3" imgW="3638095" imgH="103837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313" y="107950"/>
                        <a:ext cx="619125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7" name="Object 5"/>
          <p:cNvGraphicFramePr>
            <a:graphicFrameLocks noChangeAspect="1"/>
          </p:cNvGraphicFramePr>
          <p:nvPr/>
        </p:nvGraphicFramePr>
        <p:xfrm>
          <a:off x="776289" y="1963739"/>
          <a:ext cx="7564437" cy="2198687"/>
        </p:xfrm>
        <a:graphic>
          <a:graphicData uri="http://schemas.openxmlformats.org/presentationml/2006/ole">
            <mc:AlternateContent xmlns:mc="http://schemas.openxmlformats.org/markup-compatibility/2006">
              <mc:Choice xmlns:v="urn:schemas-microsoft-com:vml" Requires="v">
                <p:oleObj spid="_x0000_s11318" name="Bitmap Image" r:id="rId5" imgW="5047619" imgH="1467055" progId="Paint.Picture">
                  <p:embed/>
                </p:oleObj>
              </mc:Choice>
              <mc:Fallback>
                <p:oleObj name="Bitmap Image" r:id="rId5" imgW="5047619" imgH="1467055"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6289" y="1963739"/>
                        <a:ext cx="7564437" cy="219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8" name="Object 6"/>
          <p:cNvGraphicFramePr>
            <a:graphicFrameLocks noChangeAspect="1"/>
          </p:cNvGraphicFramePr>
          <p:nvPr/>
        </p:nvGraphicFramePr>
        <p:xfrm>
          <a:off x="920751" y="4292600"/>
          <a:ext cx="8208963" cy="2090738"/>
        </p:xfrm>
        <a:graphic>
          <a:graphicData uri="http://schemas.openxmlformats.org/presentationml/2006/ole">
            <mc:AlternateContent xmlns:mc="http://schemas.openxmlformats.org/markup-compatibility/2006">
              <mc:Choice xmlns:v="urn:schemas-microsoft-com:vml" Requires="v">
                <p:oleObj spid="_x0000_s11319" name="Bitmap Image" r:id="rId7" imgW="5047619" imgH="1286055" progId="Paint.Picture">
                  <p:embed/>
                </p:oleObj>
              </mc:Choice>
              <mc:Fallback>
                <p:oleObj name="Bitmap Image" r:id="rId7" imgW="5047619" imgH="1286055"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0751" y="4292600"/>
                        <a:ext cx="8208963" cy="209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6273169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Font typeface="Arial" pitchFamily="34" charset="0"/>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002060"/>
                </a:solidFill>
              </a:rPr>
              <a:t>مع أطيب التمنيات بالنجاح والتوفيق </a:t>
            </a:r>
          </a:p>
          <a:p>
            <a:pPr marL="0" indent="0" algn="just" rtl="1">
              <a:buFont typeface="Arial" pitchFamily="34" charset="0"/>
              <a:buNone/>
            </a:pPr>
            <a:r>
              <a:rPr lang="ar-SA" b="1" dirty="0" smtClean="0">
                <a:solidFill>
                  <a:srgbClr val="002060"/>
                </a:solidFill>
              </a:rPr>
              <a:t>                                               </a:t>
            </a:r>
            <a:r>
              <a:rPr lang="ar-SA" sz="4500" dirty="0">
                <a:solidFill>
                  <a:srgbClr val="002060"/>
                </a:solidFill>
                <a:cs typeface="Diwani Bent" panose="00000400000000000000" pitchFamily="2" charset="-78"/>
              </a:rPr>
              <a:t>د / </a:t>
            </a:r>
            <a:r>
              <a:rPr lang="ar-SA" sz="4500" dirty="0" smtClean="0">
                <a:solidFill>
                  <a:srgbClr val="002060"/>
                </a:solidFill>
                <a:cs typeface="Diwani Bent" panose="00000400000000000000" pitchFamily="2" charset="-78"/>
              </a:rPr>
              <a:t>حسن مرزوق السيد محمود</a:t>
            </a:r>
            <a:endParaRPr lang="en-US" sz="4500" dirty="0">
              <a:solidFill>
                <a:srgbClr val="002060"/>
              </a:solidFill>
              <a:cs typeface="Diwani Bent" panose="00000400000000000000" pitchFamily="2" charset="-78"/>
            </a:endParaRPr>
          </a:p>
          <a:p>
            <a:pPr marL="0" indent="0" algn="just" rtl="1">
              <a:buFont typeface="Arial" pitchFamily="34" charset="0"/>
              <a:buNone/>
            </a:pPr>
            <a:endParaRPr lang="ar-SA" b="1" dirty="0">
              <a:solidFill>
                <a:srgbClr val="002060"/>
              </a:solidFill>
            </a:endParaRPr>
          </a:p>
        </p:txBody>
      </p:sp>
    </p:spTree>
    <p:extLst>
      <p:ext uri="{BB962C8B-B14F-4D97-AF65-F5344CB8AC3E}">
        <p14:creationId xmlns:p14="http://schemas.microsoft.com/office/powerpoint/2010/main" val="3553909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3977</TotalTime>
  <Words>1539</Words>
  <Application>Microsoft Office PowerPoint</Application>
  <PresentationFormat>A4 Paper (210x297 mm)</PresentationFormat>
  <Paragraphs>186</Paragraphs>
  <Slides>21</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8" baseType="lpstr">
      <vt:lpstr>ae_AlMateen</vt:lpstr>
      <vt:lpstr>Arial</vt:lpstr>
      <vt:lpstr>Calibri</vt:lpstr>
      <vt:lpstr>Diwani Bent</vt:lpstr>
      <vt:lpstr>Times New Roman</vt:lpstr>
      <vt:lpstr>Office Theme</vt:lpstr>
      <vt:lpstr>Bitmap Image</vt:lpstr>
      <vt:lpstr>PowerPoint Presentation</vt:lpstr>
      <vt:lpstr>المحاضرة الثالثة عشرة  تحليل الانحدار Regression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453</cp:revision>
  <dcterms:created xsi:type="dcterms:W3CDTF">2009-10-14T19:14:34Z</dcterms:created>
  <dcterms:modified xsi:type="dcterms:W3CDTF">2013-10-23T08:50:59Z</dcterms:modified>
</cp:coreProperties>
</file>