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300" r:id="rId2"/>
    <p:sldId id="419" r:id="rId3"/>
    <p:sldId id="453" r:id="rId4"/>
    <p:sldId id="450" r:id="rId5"/>
    <p:sldId id="454" r:id="rId6"/>
    <p:sldId id="455" r:id="rId7"/>
    <p:sldId id="456" r:id="rId8"/>
    <p:sldId id="457" r:id="rId9"/>
    <p:sldId id="458" r:id="rId10"/>
    <p:sldId id="459" r:id="rId11"/>
    <p:sldId id="460" r:id="rId12"/>
    <p:sldId id="461" r:id="rId13"/>
    <p:sldId id="462" r:id="rId14"/>
    <p:sldId id="463" r:id="rId15"/>
    <p:sldId id="464" r:id="rId16"/>
    <p:sldId id="465" r:id="rId17"/>
    <p:sldId id="466" r:id="rId18"/>
    <p:sldId id="467" r:id="rId19"/>
    <p:sldId id="468" r:id="rId20"/>
    <p:sldId id="452"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FF0066"/>
    <a:srgbClr val="709256"/>
    <a:srgbClr val="AD9968"/>
    <a:srgbClr val="3B84AF"/>
    <a:srgbClr val="FF33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004" autoAdjust="0"/>
  </p:normalViewPr>
  <p:slideViewPr>
    <p:cSldViewPr>
      <p:cViewPr varScale="1">
        <p:scale>
          <a:sx n="99" d="100"/>
          <a:sy n="99" d="100"/>
        </p:scale>
        <p:origin x="114" y="84"/>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10/23/2013</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a:xfrm>
            <a:off x="0" y="2971800"/>
            <a:ext cx="5867400" cy="3733800"/>
          </a:xfrm>
        </p:spPr>
        <p:style>
          <a:lnRef idx="1">
            <a:schemeClr val="accent2"/>
          </a:lnRef>
          <a:fillRef idx="2">
            <a:schemeClr val="accent2"/>
          </a:fillRef>
          <a:effectRef idx="1">
            <a:schemeClr val="accent2"/>
          </a:effectRef>
          <a:fontRef idx="minor">
            <a:schemeClr val="dk1"/>
          </a:fontRef>
        </p:style>
        <p:txBody>
          <a:bodyPr/>
          <a:lstStyle/>
          <a:p>
            <a:r>
              <a:rPr lang="ar-SA" b="1" dirty="0" smtClean="0">
                <a:solidFill>
                  <a:srgbClr val="C00000"/>
                </a:solidFill>
              </a:rPr>
              <a:t> اسم المقرر: </a:t>
            </a:r>
            <a:r>
              <a:rPr lang="ar-SA" b="1" dirty="0">
                <a:solidFill>
                  <a:srgbClr val="C00000"/>
                </a:solidFill>
              </a:rPr>
              <a:t>الأساليب الكمية في الجغرافيا</a:t>
            </a:r>
            <a:endParaRPr lang="en-US" b="1" dirty="0">
              <a:solidFill>
                <a:srgbClr val="C00000"/>
              </a:solidFill>
            </a:endParaRPr>
          </a:p>
          <a:p>
            <a:r>
              <a:rPr lang="en-US" sz="3000" dirty="0">
                <a:solidFill>
                  <a:schemeClr val="tx1"/>
                </a:solidFill>
              </a:rPr>
              <a:t>Quantitative Methods in Geography</a:t>
            </a:r>
            <a:endParaRPr lang="ar-SA" sz="3000" dirty="0" smtClean="0">
              <a:solidFill>
                <a:schemeClr val="tx1"/>
              </a:solidFill>
            </a:endParaRPr>
          </a:p>
          <a:p>
            <a:r>
              <a:rPr lang="ar-SA" sz="3000" dirty="0">
                <a:solidFill>
                  <a:schemeClr val="tx1"/>
                </a:solidFill>
              </a:rPr>
              <a:t>رمز المقرر: </a:t>
            </a:r>
            <a:r>
              <a:rPr lang="ar-SA" sz="3000" dirty="0" smtClean="0">
                <a:solidFill>
                  <a:schemeClr val="tx1"/>
                </a:solidFill>
              </a:rPr>
              <a:t>جغر7405205</a:t>
            </a:r>
            <a:endParaRPr lang="en-US" sz="3000" dirty="0" smtClean="0">
              <a:solidFill>
                <a:schemeClr val="tx1"/>
              </a:solidFill>
            </a:endParaRPr>
          </a:p>
          <a:p>
            <a:r>
              <a:rPr lang="ar-SA" sz="3000" dirty="0">
                <a:solidFill>
                  <a:schemeClr val="tx1"/>
                </a:solidFill>
              </a:rPr>
              <a:t>عدد </a:t>
            </a:r>
            <a:r>
              <a:rPr lang="ar-SA" sz="3000" dirty="0" smtClean="0">
                <a:solidFill>
                  <a:schemeClr val="tx1"/>
                </a:solidFill>
              </a:rPr>
              <a:t>الساعات: 2 (نظري)</a:t>
            </a:r>
          </a:p>
          <a:p>
            <a:r>
              <a:rPr lang="ar-SA" b="1" dirty="0" smtClean="0">
                <a:solidFill>
                  <a:schemeClr val="tx1"/>
                </a:solidFill>
              </a:rPr>
              <a:t>د. حسن مرزوق السيد محمود</a:t>
            </a:r>
            <a:endParaRPr lang="ar-SA"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2743200" y="1600200"/>
            <a:ext cx="4419600" cy="2743200"/>
          </a:xfrm>
        </p:spPr>
        <p:style>
          <a:lnRef idx="1">
            <a:schemeClr val="accent5"/>
          </a:lnRef>
          <a:fillRef idx="2">
            <a:schemeClr val="accent5"/>
          </a:fillRef>
          <a:effectRef idx="1">
            <a:schemeClr val="accent5"/>
          </a:effectRef>
          <a:fontRef idx="minor">
            <a:schemeClr val="dk1"/>
          </a:fontRef>
        </p:style>
        <p:txBody>
          <a:bodyPr/>
          <a:lstStyle/>
          <a:p>
            <a:pPr rtl="1" eaLnBrk="1" hangingPunct="1"/>
            <a:r>
              <a:rPr lang="ar-SA" b="1" spc="-150" dirty="0" smtClean="0">
                <a:solidFill>
                  <a:srgbClr val="0070C0"/>
                </a:solidFill>
                <a:latin typeface="ae_AlMateen" pitchFamily="2" charset="-78"/>
                <a:cs typeface="ae_AlMateen" pitchFamily="2" charset="-78"/>
              </a:rPr>
              <a:t>المحاضرة الرابعة عشرة</a:t>
            </a:r>
            <a:r>
              <a:rPr lang="ar-SA" b="1" spc="-150" dirty="0" smtClean="0">
                <a:solidFill>
                  <a:srgbClr val="FF0066"/>
                </a:solidFill>
                <a:latin typeface="ae_AlMateen" pitchFamily="2" charset="-78"/>
                <a:cs typeface="ae_AlMateen" pitchFamily="2" charset="-78"/>
              </a:rPr>
              <a:t/>
            </a:r>
            <a:br>
              <a:rPr lang="ar-SA" b="1" spc="-150" dirty="0" smtClean="0">
                <a:solidFill>
                  <a:srgbClr val="FF0066"/>
                </a:solidFill>
                <a:latin typeface="ae_AlMateen" pitchFamily="2" charset="-78"/>
                <a:cs typeface="ae_AlMateen" pitchFamily="2" charset="-78"/>
              </a:rPr>
            </a:br>
            <a:r>
              <a:rPr lang="ar-SA" b="1" spc="-150" dirty="0" smtClean="0">
                <a:solidFill>
                  <a:srgbClr val="FF0066"/>
                </a:solidFill>
                <a:latin typeface="ae_AlMateen" pitchFamily="2" charset="-78"/>
                <a:cs typeface="ae_AlMateen" pitchFamily="2" charset="-78"/>
              </a:rPr>
              <a:t> </a:t>
            </a:r>
            <a:r>
              <a:rPr lang="ar-SA" b="1" spc="-150" dirty="0" smtClean="0">
                <a:solidFill>
                  <a:srgbClr val="FF0000"/>
                </a:solidFill>
                <a:latin typeface="ae_AlMateen" pitchFamily="2" charset="-78"/>
                <a:cs typeface="ae_AlMateen" pitchFamily="2" charset="-78"/>
              </a:rPr>
              <a:t>التحليل العاملي</a:t>
            </a:r>
            <a:endParaRPr lang="en-US" spc="-150" dirty="0" smtClean="0">
              <a:solidFill>
                <a:srgbClr val="FF0066"/>
              </a:solidFill>
              <a:latin typeface="ae_AlMateen" pitchFamily="2" charset="-78"/>
              <a:cs typeface="ae_AlMateen" pitchFamily="2" charset="-78"/>
            </a:endParaRPr>
          </a:p>
        </p:txBody>
      </p:sp>
    </p:spTree>
    <p:extLst>
      <p:ext uri="{BB962C8B-B14F-4D97-AF65-F5344CB8AC3E}">
        <p14:creationId xmlns:p14="http://schemas.microsoft.com/office/powerpoint/2010/main" val="17634203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Rectangle 7"/>
          <p:cNvSpPr/>
          <p:nvPr/>
        </p:nvSpPr>
        <p:spPr>
          <a:xfrm>
            <a:off x="0" y="152400"/>
            <a:ext cx="9753600" cy="5632311"/>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just"/>
            <a:r>
              <a:rPr lang="ar-EG" sz="3000" dirty="0"/>
              <a:t>جاءت الاستخدامات المكثفة </a:t>
            </a:r>
            <a:r>
              <a:rPr lang="ar-EG" sz="3000" dirty="0" smtClean="0"/>
              <a:t>لأسلوب </a:t>
            </a:r>
            <a:r>
              <a:rPr lang="ar-EG" sz="3000" dirty="0"/>
              <a:t>التحليل </a:t>
            </a:r>
            <a:r>
              <a:rPr lang="ar-EG" sz="3000" dirty="0" smtClean="0"/>
              <a:t>العاملي </a:t>
            </a:r>
            <a:r>
              <a:rPr lang="ar-EG" sz="3000" dirty="0"/>
              <a:t>من قبل الجغرافيين انعكاس لقدرة هذه الأداة في تحديد الأنماط  الجغرافية وكيفية توزيعها حسب العلاقات القائمة بين المتغيرات المرتبطة بالظاهرة الجغرافية المعنية </a:t>
            </a:r>
            <a:r>
              <a:rPr lang="ar-EG" sz="3000" dirty="0" smtClean="0"/>
              <a:t>بالدراسة، </a:t>
            </a:r>
            <a:r>
              <a:rPr lang="ar-EG" sz="3000" dirty="0"/>
              <a:t>ونظرا لاعتماد الدراسات الجغرافية على عشرات المتغيرات الطبيعية والبشرية، والتي تترابط مع بعضها بعلاقات معقدة.</a:t>
            </a:r>
          </a:p>
          <a:p>
            <a:pPr algn="just"/>
            <a:r>
              <a:rPr lang="ar-EG" sz="3000" dirty="0"/>
              <a:t>وقد كان لعلماء النفس </a:t>
            </a:r>
            <a:r>
              <a:rPr lang="ar-EG" sz="3000" b="1" dirty="0">
                <a:solidFill>
                  <a:srgbClr val="0070C0"/>
                </a:solidFill>
              </a:rPr>
              <a:t>الفضل في تطوير أسلوب التحليل </a:t>
            </a:r>
            <a:r>
              <a:rPr lang="ar-EG" sz="3000" b="1" dirty="0" smtClean="0">
                <a:solidFill>
                  <a:srgbClr val="0070C0"/>
                </a:solidFill>
              </a:rPr>
              <a:t>العاملي</a:t>
            </a:r>
            <a:r>
              <a:rPr lang="ar-EG" sz="3000" dirty="0" smtClean="0"/>
              <a:t>، </a:t>
            </a:r>
            <a:r>
              <a:rPr lang="ar-EG" sz="3000" dirty="0"/>
              <a:t>ثم انتشر استخدامه في بقية ميادين العلوم </a:t>
            </a:r>
            <a:r>
              <a:rPr lang="ar-EG" sz="3000" dirty="0" smtClean="0"/>
              <a:t>كأداة </a:t>
            </a:r>
            <a:r>
              <a:rPr lang="ar-EG" sz="3000" dirty="0"/>
              <a:t>رئيسة في البحث </a:t>
            </a:r>
            <a:r>
              <a:rPr lang="ar-EG" sz="3000" dirty="0" smtClean="0"/>
              <a:t>العلمي.</a:t>
            </a:r>
            <a:endParaRPr lang="ar-EG" sz="3000" dirty="0"/>
          </a:p>
          <a:p>
            <a:pPr algn="just"/>
            <a:r>
              <a:rPr lang="ar-EG" sz="3000" dirty="0"/>
              <a:t>وأسلوب التحليل </a:t>
            </a:r>
            <a:r>
              <a:rPr lang="ar-EG" sz="3000" dirty="0" smtClean="0"/>
              <a:t>العاملي </a:t>
            </a:r>
            <a:r>
              <a:rPr lang="ar-EG" sz="3000" dirty="0"/>
              <a:t>يساعد على </a:t>
            </a:r>
            <a:r>
              <a:rPr lang="ar-EG" sz="3000" b="1" dirty="0">
                <a:solidFill>
                  <a:srgbClr val="0070C0"/>
                </a:solidFill>
              </a:rPr>
              <a:t>تقليص حجم البيانات </a:t>
            </a:r>
            <a:r>
              <a:rPr lang="en-US" sz="3000" dirty="0"/>
              <a:t>Data Reduction </a:t>
            </a:r>
            <a:r>
              <a:rPr lang="ar-SA" sz="3000" dirty="0" smtClean="0"/>
              <a:t> </a:t>
            </a:r>
            <a:r>
              <a:rPr lang="ar-EG" sz="3000" dirty="0" smtClean="0"/>
              <a:t>كما </a:t>
            </a:r>
            <a:r>
              <a:rPr lang="ar-EG" sz="3000" dirty="0"/>
              <a:t>انه يعتبر أداة تصنيف </a:t>
            </a:r>
            <a:r>
              <a:rPr lang="en-US" sz="3000" dirty="0"/>
              <a:t>Classification </a:t>
            </a:r>
            <a:r>
              <a:rPr lang="ar-EG" sz="3000" dirty="0"/>
              <a:t>هامة في ميدان البحث </a:t>
            </a:r>
            <a:r>
              <a:rPr lang="ar-EG" sz="3000" dirty="0" smtClean="0"/>
              <a:t>الجغرافي. </a:t>
            </a:r>
            <a:endParaRPr lang="ar-EG" sz="3000" dirty="0"/>
          </a:p>
          <a:p>
            <a:pPr algn="just"/>
            <a:r>
              <a:rPr lang="ar-EG" sz="3000" dirty="0"/>
              <a:t>وقد </a:t>
            </a:r>
            <a:r>
              <a:rPr lang="ar-EG" sz="3000" b="1" dirty="0">
                <a:solidFill>
                  <a:srgbClr val="0070C0"/>
                </a:solidFill>
              </a:rPr>
              <a:t>ساعد</a:t>
            </a:r>
            <a:r>
              <a:rPr lang="ar-EG" sz="3000" dirty="0"/>
              <a:t> انتشار الحاسب </a:t>
            </a:r>
            <a:r>
              <a:rPr lang="ar-EG" sz="3000" dirty="0" smtClean="0"/>
              <a:t>الآلي </a:t>
            </a:r>
            <a:r>
              <a:rPr lang="ar-EG" sz="3000" dirty="0"/>
              <a:t>على زيادة انتشار هذا التحليل، لان هذا التحليل يحتاج </a:t>
            </a:r>
            <a:r>
              <a:rPr lang="ar-EG" sz="3000" dirty="0" smtClean="0"/>
              <a:t>إلى </a:t>
            </a:r>
            <a:r>
              <a:rPr lang="ar-EG" sz="3000" dirty="0"/>
              <a:t>عمليات حسابية معقدة، لا تتم </a:t>
            </a:r>
            <a:r>
              <a:rPr lang="ar-EG" sz="3000" dirty="0" smtClean="0"/>
              <a:t>إلا </a:t>
            </a:r>
            <a:r>
              <a:rPr lang="ar-EG" sz="3000" dirty="0"/>
              <a:t>من خلال حاسوب ذي قدرة عالية في مجال تخزين البيانات</a:t>
            </a:r>
            <a:r>
              <a:rPr lang="ar-EG" sz="3000" dirty="0" smtClean="0"/>
              <a:t>.</a:t>
            </a:r>
            <a:endParaRPr lang="ar-SA" sz="3000" dirty="0" smtClean="0"/>
          </a:p>
        </p:txBody>
      </p:sp>
    </p:spTree>
    <p:extLst>
      <p:ext uri="{BB962C8B-B14F-4D97-AF65-F5344CB8AC3E}">
        <p14:creationId xmlns:p14="http://schemas.microsoft.com/office/powerpoint/2010/main" val="3866059312"/>
      </p:ext>
    </p:extLst>
  </p:cSld>
  <p:clrMapOvr>
    <a:masterClrMapping/>
  </p:clrMapOvr>
  <p:transition>
    <p:comb/>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Rectangle 7"/>
          <p:cNvSpPr/>
          <p:nvPr/>
        </p:nvSpPr>
        <p:spPr>
          <a:xfrm>
            <a:off x="0" y="152400"/>
            <a:ext cx="9753600" cy="6555641"/>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a:r>
              <a:rPr lang="ar-SA" sz="3000" b="1" dirty="0" smtClean="0">
                <a:solidFill>
                  <a:srgbClr val="FF0000"/>
                </a:solidFill>
              </a:rPr>
              <a:t>المفهوم الرياضي للتحليل العاملي:</a:t>
            </a:r>
          </a:p>
          <a:p>
            <a:pPr algn="just"/>
            <a:r>
              <a:rPr lang="ar-SA" sz="3000" dirty="0" smtClean="0"/>
              <a:t>يهدف التحليل العاملي إلى الكشف عن العوامل المشتركة التي تؤثر في الظاهرة المدروسة، وهذا يعنى انه ينحو منحى الإيجاز العلمي الدقيق، الذى يعتمد على الأساليب الإحصائية المتطورة.</a:t>
            </a:r>
          </a:p>
          <a:p>
            <a:pPr algn="just"/>
            <a:r>
              <a:rPr lang="ar-SA" sz="3000" b="1" dirty="0" smtClean="0">
                <a:solidFill>
                  <a:srgbClr val="0070C0"/>
                </a:solidFill>
              </a:rPr>
              <a:t>1- التحليل العاملي يقوم على المنهج الاستقرائي.</a:t>
            </a:r>
          </a:p>
          <a:p>
            <a:pPr algn="just"/>
            <a:r>
              <a:rPr lang="ar-SA" sz="3000" dirty="0" smtClean="0"/>
              <a:t>تقوم فكرة التحليل العاملي على المنهج الاستقرائي </a:t>
            </a:r>
            <a:r>
              <a:rPr lang="en-US" sz="3000" dirty="0" smtClean="0"/>
              <a:t>Deduction</a:t>
            </a:r>
            <a:r>
              <a:rPr lang="ar-SA" sz="3000" dirty="0" smtClean="0"/>
              <a:t> الذى يبدا بدراسة الجزيئات لينتهي بالكليات، أي انه يبدأ بالملاحظة العلمية والتجارب المعملية ثم يستخلص من نتائج هذه الأبحاث المفاهيم الرئيسية التي تربطها جميعا في فكرة واحدة.</a:t>
            </a:r>
          </a:p>
          <a:p>
            <a:pPr algn="just"/>
            <a:r>
              <a:rPr lang="ar-SA" sz="3000" b="1" dirty="0" smtClean="0">
                <a:solidFill>
                  <a:srgbClr val="0070C0"/>
                </a:solidFill>
              </a:rPr>
              <a:t>2- المكونات الرئيسة للظواهر وعواملها المشتقة.</a:t>
            </a:r>
          </a:p>
          <a:p>
            <a:pPr algn="just"/>
            <a:r>
              <a:rPr lang="ar-SA" sz="3000" dirty="0" smtClean="0"/>
              <a:t>يقوم هذ النوع من التحليل على معرفة المكونات الرئيسة للظواهر التي تخضعها للدراسة، فالعامل يلخص الارتباطات القائمة بين الظواهر المختلفة، وهو بهذا المعنى يشكل الصورة الإحصائية والرياضية للظاهرة المدروسة.</a:t>
            </a:r>
          </a:p>
          <a:p>
            <a:pPr algn="just"/>
            <a:endParaRPr lang="ar-EG" sz="3000" dirty="0"/>
          </a:p>
        </p:txBody>
      </p:sp>
    </p:spTree>
    <p:extLst>
      <p:ext uri="{BB962C8B-B14F-4D97-AF65-F5344CB8AC3E}">
        <p14:creationId xmlns:p14="http://schemas.microsoft.com/office/powerpoint/2010/main" val="2759649555"/>
      </p:ext>
    </p:extLst>
  </p:cSld>
  <p:clrMapOvr>
    <a:masterClrMapping/>
  </p:clrMapOvr>
  <p:transition>
    <p:comb/>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Rectangle 7"/>
          <p:cNvSpPr/>
          <p:nvPr/>
        </p:nvSpPr>
        <p:spPr>
          <a:xfrm>
            <a:off x="0" y="152400"/>
            <a:ext cx="9753600" cy="6093976"/>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just"/>
            <a:r>
              <a:rPr lang="ar-SA" sz="3000" dirty="0" smtClean="0"/>
              <a:t>فعلى سبيل المثال تعد الأعداد ( 3 ، 2 ، 1 ) العوامل الأولية للعدد (6) أو ما يمكن أن نطلق عليها المكونات الرئيسية.</a:t>
            </a:r>
          </a:p>
          <a:p>
            <a:pPr algn="just"/>
            <a:r>
              <a:rPr lang="ar-SA" sz="3000" dirty="0" smtClean="0"/>
              <a:t>وعندما يدل العدد 6 على مساحة، فان العدد 3 </a:t>
            </a:r>
            <a:r>
              <a:rPr lang="ar-SA" sz="3000" b="1" dirty="0" smtClean="0">
                <a:solidFill>
                  <a:srgbClr val="0070C0"/>
                </a:solidFill>
              </a:rPr>
              <a:t>قد</a:t>
            </a:r>
            <a:r>
              <a:rPr lang="ar-SA" sz="3000" dirty="0" smtClean="0"/>
              <a:t> يدل على الطول، والعدد 2 قد يدل على العرض، وقد لا يدل العدد 1 على شيء.....</a:t>
            </a:r>
          </a:p>
          <a:p>
            <a:pPr algn="just"/>
            <a:r>
              <a:rPr lang="ar-SA" sz="3000" dirty="0"/>
              <a:t>وعندما يدل العدد 6 على </a:t>
            </a:r>
            <a:r>
              <a:rPr lang="ar-SA" sz="3000" dirty="0" smtClean="0"/>
              <a:t>حجم، </a:t>
            </a:r>
            <a:r>
              <a:rPr lang="ar-SA" sz="3000" dirty="0"/>
              <a:t>فان العدد 3 </a:t>
            </a:r>
            <a:r>
              <a:rPr lang="ar-SA" sz="3000" dirty="0" smtClean="0"/>
              <a:t>يدل </a:t>
            </a:r>
            <a:r>
              <a:rPr lang="ar-SA" sz="3000" dirty="0"/>
              <a:t>على الطول، والعدد 2 </a:t>
            </a:r>
            <a:r>
              <a:rPr lang="ar-SA" sz="3000" dirty="0" smtClean="0"/>
              <a:t>يدل </a:t>
            </a:r>
            <a:r>
              <a:rPr lang="ar-SA" sz="3000" dirty="0"/>
              <a:t>على العرض، </a:t>
            </a:r>
            <a:r>
              <a:rPr lang="ar-SA" sz="3000" dirty="0" smtClean="0"/>
              <a:t>ويدل العدد </a:t>
            </a:r>
            <a:r>
              <a:rPr lang="ar-SA" sz="3000" dirty="0"/>
              <a:t>1 على </a:t>
            </a:r>
            <a:r>
              <a:rPr lang="ar-SA" sz="3000" dirty="0" smtClean="0"/>
              <a:t>الارتفاع.....</a:t>
            </a:r>
          </a:p>
          <a:p>
            <a:pPr algn="just"/>
            <a:r>
              <a:rPr lang="ar-SA" sz="3000" dirty="0" smtClean="0"/>
              <a:t>وهكذا، ندرك أن مثل عوامل العدد 6 ومعانيها العملية كمثل العوامل الإحصائية في الظاهرات المدروسة.</a:t>
            </a:r>
          </a:p>
          <a:p>
            <a:pPr algn="just"/>
            <a:r>
              <a:rPr lang="ar-SA" sz="3000" dirty="0" smtClean="0"/>
              <a:t>والفكرة في التحليل العاملي، هي أن العامل هو السبب الرئيسي والمباشر لوجود الارتباط القائم بين أي ظاهرتين محل الدراسة. فاذا فرضنا أن الظاهرة </a:t>
            </a:r>
            <a:r>
              <a:rPr lang="ar-SA" sz="3000" b="1" dirty="0" smtClean="0">
                <a:solidFill>
                  <a:srgbClr val="0070C0"/>
                </a:solidFill>
              </a:rPr>
              <a:t>أ</a:t>
            </a:r>
            <a:r>
              <a:rPr lang="ar-SA" sz="3000" dirty="0" smtClean="0"/>
              <a:t> ترتبط بالظاهرة </a:t>
            </a:r>
            <a:r>
              <a:rPr lang="ar-SA" sz="3000" b="1" dirty="0" smtClean="0">
                <a:solidFill>
                  <a:srgbClr val="0070C0"/>
                </a:solidFill>
              </a:rPr>
              <a:t>ب</a:t>
            </a:r>
            <a:r>
              <a:rPr lang="ar-SA" sz="3000" dirty="0" smtClean="0"/>
              <a:t> ارتباطا موجبا مثلاً، وأن هذا الارتباط يرجع إلى العامل المشترك </a:t>
            </a:r>
            <a:r>
              <a:rPr lang="ar-SA" sz="3000" b="1" dirty="0" smtClean="0">
                <a:solidFill>
                  <a:srgbClr val="0070C0"/>
                </a:solidFill>
              </a:rPr>
              <a:t>ش</a:t>
            </a:r>
            <a:r>
              <a:rPr lang="ar-SA" sz="3000" dirty="0" smtClean="0"/>
              <a:t> الذى يؤثر تأثيرا إيجابيا في الظاهرتين </a:t>
            </a:r>
            <a:r>
              <a:rPr lang="ar-SA" sz="3000" b="1" dirty="0" smtClean="0">
                <a:solidFill>
                  <a:srgbClr val="0070C0"/>
                </a:solidFill>
              </a:rPr>
              <a:t>(أ، ب) </a:t>
            </a:r>
            <a:r>
              <a:rPr lang="ar-SA" sz="3000" dirty="0" smtClean="0"/>
              <a:t>. وعندما يختفى تأثير هذا العامل فإن ارتباطهما يتلاشى.</a:t>
            </a:r>
            <a:endParaRPr lang="ar-EG" sz="3000" dirty="0"/>
          </a:p>
        </p:txBody>
      </p:sp>
    </p:spTree>
    <p:extLst>
      <p:ext uri="{BB962C8B-B14F-4D97-AF65-F5344CB8AC3E}">
        <p14:creationId xmlns:p14="http://schemas.microsoft.com/office/powerpoint/2010/main" val="1648124942"/>
      </p:ext>
    </p:extLst>
  </p:cSld>
  <p:clrMapOvr>
    <a:masterClrMapping/>
  </p:clrMapOvr>
  <p:transition>
    <p:comb/>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Rectangle 7"/>
          <p:cNvSpPr/>
          <p:nvPr/>
        </p:nvSpPr>
        <p:spPr>
          <a:xfrm>
            <a:off x="0" y="152400"/>
            <a:ext cx="9753600" cy="5632311"/>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a:r>
              <a:rPr lang="ar-SA" sz="2400" dirty="0" smtClean="0">
                <a:solidFill>
                  <a:srgbClr val="0070C0"/>
                </a:solidFill>
              </a:rPr>
              <a:t>ولقد قسم العلماء العامل الذى يؤثر في مجموع متغيرات الدراسة إلى ثلاثة أنواع:</a:t>
            </a:r>
          </a:p>
          <a:p>
            <a:pPr algn="just"/>
            <a:r>
              <a:rPr lang="ar-SA" sz="2400" dirty="0" smtClean="0">
                <a:solidFill>
                  <a:schemeClr val="tx1"/>
                </a:solidFill>
              </a:rPr>
              <a:t>1- العامل العام </a:t>
            </a:r>
            <a:r>
              <a:rPr lang="en-US" sz="2400" dirty="0" smtClean="0">
                <a:solidFill>
                  <a:schemeClr val="tx1"/>
                </a:solidFill>
              </a:rPr>
              <a:t>General Factor</a:t>
            </a:r>
            <a:r>
              <a:rPr lang="ar-SA" sz="2400" dirty="0" smtClean="0">
                <a:solidFill>
                  <a:schemeClr val="tx1"/>
                </a:solidFill>
              </a:rPr>
              <a:t>.</a:t>
            </a:r>
          </a:p>
          <a:p>
            <a:pPr algn="just"/>
            <a:r>
              <a:rPr lang="ar-SA" sz="2400" dirty="0" smtClean="0">
                <a:solidFill>
                  <a:srgbClr val="0070C0"/>
                </a:solidFill>
              </a:rPr>
              <a:t>وهو الذى يؤثر في جميع متغيرات الدراسة </a:t>
            </a:r>
          </a:p>
          <a:p>
            <a:pPr algn="just"/>
            <a:r>
              <a:rPr lang="ar-SA" sz="2400" dirty="0" smtClean="0">
                <a:solidFill>
                  <a:schemeClr val="tx1"/>
                </a:solidFill>
              </a:rPr>
              <a:t>2- العامل الخاص </a:t>
            </a:r>
            <a:r>
              <a:rPr lang="en-US" sz="2400" dirty="0" smtClean="0">
                <a:solidFill>
                  <a:schemeClr val="tx1"/>
                </a:solidFill>
              </a:rPr>
              <a:t>Special Factor</a:t>
            </a:r>
            <a:r>
              <a:rPr lang="ar-SA" sz="2400" dirty="0" smtClean="0">
                <a:solidFill>
                  <a:schemeClr val="tx1"/>
                </a:solidFill>
              </a:rPr>
              <a:t>.</a:t>
            </a:r>
          </a:p>
          <a:p>
            <a:pPr algn="just"/>
            <a:r>
              <a:rPr lang="ar-SA" sz="2400" dirty="0" smtClean="0">
                <a:solidFill>
                  <a:srgbClr val="0070C0"/>
                </a:solidFill>
              </a:rPr>
              <a:t>لكل متغير عامل خاص به يؤثر فيه فقط ولا يؤثر في المتغيرات الأخرى.</a:t>
            </a:r>
          </a:p>
          <a:p>
            <a:pPr algn="just"/>
            <a:r>
              <a:rPr lang="ar-SA" sz="2400" dirty="0" smtClean="0">
                <a:solidFill>
                  <a:schemeClr val="tx1"/>
                </a:solidFill>
              </a:rPr>
              <a:t>3- العامل الطائفي </a:t>
            </a:r>
            <a:r>
              <a:rPr lang="en-US" sz="2400" dirty="0" smtClean="0">
                <a:solidFill>
                  <a:schemeClr val="tx1"/>
                </a:solidFill>
              </a:rPr>
              <a:t>Group Factor</a:t>
            </a:r>
            <a:r>
              <a:rPr lang="ar-SA" sz="2400" dirty="0" smtClean="0">
                <a:solidFill>
                  <a:schemeClr val="tx1"/>
                </a:solidFill>
              </a:rPr>
              <a:t>.</a:t>
            </a:r>
          </a:p>
          <a:p>
            <a:pPr algn="just"/>
            <a:r>
              <a:rPr lang="ar-SA" sz="2400" dirty="0" smtClean="0">
                <a:solidFill>
                  <a:srgbClr val="0070C0"/>
                </a:solidFill>
              </a:rPr>
              <a:t>عبارة عن العامل الذى يؤثر في مجموعة من المتغيرات دون غيرها.</a:t>
            </a:r>
          </a:p>
          <a:p>
            <a:pPr algn="just"/>
            <a:r>
              <a:rPr lang="ar-SA" sz="2400" b="1" dirty="0" smtClean="0">
                <a:solidFill>
                  <a:schemeClr val="tx1"/>
                </a:solidFill>
              </a:rPr>
              <a:t>3- المعادلة الأساسية للتحليل العاملي.</a:t>
            </a:r>
          </a:p>
          <a:p>
            <a:pPr algn="just"/>
            <a:r>
              <a:rPr lang="ar-SA" sz="2400" dirty="0" smtClean="0">
                <a:solidFill>
                  <a:srgbClr val="0070C0"/>
                </a:solidFill>
              </a:rPr>
              <a:t>معادلة </a:t>
            </a:r>
            <a:r>
              <a:rPr lang="ar-SA" sz="2400" smtClean="0">
                <a:solidFill>
                  <a:srgbClr val="0070C0"/>
                </a:solidFill>
              </a:rPr>
              <a:t>التحليل </a:t>
            </a:r>
            <a:r>
              <a:rPr lang="ar-SA" sz="2400" smtClean="0">
                <a:solidFill>
                  <a:srgbClr val="0070C0"/>
                </a:solidFill>
              </a:rPr>
              <a:t>العاملي </a:t>
            </a:r>
            <a:r>
              <a:rPr lang="ar-SA" sz="2400" dirty="0" smtClean="0">
                <a:solidFill>
                  <a:srgbClr val="0070C0"/>
                </a:solidFill>
              </a:rPr>
              <a:t>هي معادلة خطية من معادلات الدرجة الأولى ، وتعتمد على حساب الدرجة المعيارية لكل حالة من حالات الظاهرة المدروسة، وسنستعين </a:t>
            </a:r>
            <a:r>
              <a:rPr lang="ar-SA" sz="2400" dirty="0" smtClean="0">
                <a:solidFill>
                  <a:schemeClr val="tx1"/>
                </a:solidFill>
              </a:rPr>
              <a:t>بالمثال</a:t>
            </a:r>
            <a:r>
              <a:rPr lang="ar-SA" sz="2400" dirty="0" smtClean="0">
                <a:solidFill>
                  <a:srgbClr val="0070C0"/>
                </a:solidFill>
              </a:rPr>
              <a:t> التالي للإيضاح:</a:t>
            </a:r>
          </a:p>
          <a:p>
            <a:pPr algn="just"/>
            <a:r>
              <a:rPr lang="ar-SA" sz="2400" dirty="0" smtClean="0">
                <a:solidFill>
                  <a:srgbClr val="0070C0"/>
                </a:solidFill>
              </a:rPr>
              <a:t>في العادة تعتمد درجات الطالب التي يتحصل عليها في مادة ما على العديد من العوامل، منها على سبيل المثال عدد ساعات المذاكرة، ثم التركيز والاستيعاب، وكذلك شرح المدرس وغير ذلك من الأمور. ومن هنا يمكن القول أن درجة الفرد في اختبار ما مثلاً مساوية لمجموع العوامل التي تؤثر في ذلك الاختبار مثل ( المذاكرة، شرح المدرس، حل الواجبات، الانتظام في المحاضرات....................الخ).</a:t>
            </a:r>
          </a:p>
        </p:txBody>
      </p:sp>
    </p:spTree>
    <p:extLst>
      <p:ext uri="{BB962C8B-B14F-4D97-AF65-F5344CB8AC3E}">
        <p14:creationId xmlns:p14="http://schemas.microsoft.com/office/powerpoint/2010/main" val="128716358"/>
      </p:ext>
    </p:extLst>
  </p:cSld>
  <p:clrMapOvr>
    <a:masterClrMapping/>
  </p:clrMapOvr>
  <p:transition>
    <p:comb/>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Rectangle 7"/>
          <p:cNvSpPr/>
          <p:nvPr/>
        </p:nvSpPr>
        <p:spPr>
          <a:xfrm>
            <a:off x="0" y="152400"/>
            <a:ext cx="9753600" cy="5693866"/>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just"/>
            <a:r>
              <a:rPr lang="ar-SA" sz="2800" dirty="0" smtClean="0"/>
              <a:t>والنتيجة النهائية للطالب في مادة ما مثل الأساليب الكمية – اذا اردنا تحليلها إلى عواملها الأساسية – يمكن أن تكون على الصورة التالية:</a:t>
            </a:r>
          </a:p>
          <a:p>
            <a:pPr algn="just"/>
            <a:r>
              <a:rPr lang="ar-SA" sz="2800" dirty="0" smtClean="0"/>
              <a:t>د = أ1 س1 + أ2 س2 +</a:t>
            </a:r>
            <a:r>
              <a:rPr lang="ar-SA" sz="2800" dirty="0"/>
              <a:t> </a:t>
            </a:r>
            <a:r>
              <a:rPr lang="ar-SA" sz="2800" dirty="0" smtClean="0"/>
              <a:t>أ3 س3 .</a:t>
            </a:r>
          </a:p>
          <a:p>
            <a:pPr algn="just"/>
            <a:r>
              <a:rPr lang="ar-SA" sz="2800" dirty="0" smtClean="0"/>
              <a:t>حيث أن الرمز د = درجة الطالب في اختبار المادة.</a:t>
            </a:r>
          </a:p>
          <a:p>
            <a:pPr algn="just"/>
            <a:r>
              <a:rPr lang="ar-SA" sz="2800" dirty="0" smtClean="0"/>
              <a:t>الرمز س1 = درجة الطالب في الاختبار النصفي.</a:t>
            </a:r>
          </a:p>
          <a:p>
            <a:pPr algn="just"/>
            <a:r>
              <a:rPr lang="ar-SA" sz="2800" dirty="0" smtClean="0"/>
              <a:t>الرمز س2 = درجة الطالب في أعمال السنة.</a:t>
            </a:r>
          </a:p>
          <a:p>
            <a:pPr algn="just"/>
            <a:r>
              <a:rPr lang="ar-SA" sz="2800" dirty="0" smtClean="0"/>
              <a:t>الرمز س 3 = درجة الطالب في الاختبار النهائي.</a:t>
            </a:r>
          </a:p>
          <a:p>
            <a:pPr algn="just"/>
            <a:r>
              <a:rPr lang="ar-SA" sz="2800" dirty="0" smtClean="0"/>
              <a:t>والرمز أ1 = معامل ارتباط الدرجة النهائية بالاختبار النصفي.</a:t>
            </a:r>
          </a:p>
          <a:p>
            <a:pPr algn="just"/>
            <a:r>
              <a:rPr lang="ar-SA" sz="2800" dirty="0"/>
              <a:t>والرمز </a:t>
            </a:r>
            <a:r>
              <a:rPr lang="ar-SA" sz="2800" dirty="0" smtClean="0"/>
              <a:t>أ2 </a:t>
            </a:r>
            <a:r>
              <a:rPr lang="ar-SA" sz="2800" dirty="0"/>
              <a:t>= معامل ارتباط الدرجة النهائية </a:t>
            </a:r>
            <a:r>
              <a:rPr lang="ar-SA" sz="2800" dirty="0" smtClean="0"/>
              <a:t>بأعمال السنة.</a:t>
            </a:r>
            <a:endParaRPr lang="ar-EG" sz="2800" dirty="0"/>
          </a:p>
          <a:p>
            <a:pPr algn="just"/>
            <a:r>
              <a:rPr lang="ar-SA" sz="2800" dirty="0"/>
              <a:t>والرمز </a:t>
            </a:r>
            <a:r>
              <a:rPr lang="ar-SA" sz="2800" dirty="0" smtClean="0"/>
              <a:t>أ3 </a:t>
            </a:r>
            <a:r>
              <a:rPr lang="ar-SA" sz="2800" dirty="0"/>
              <a:t>= معامل ارتباط الدرجة النهائية بالاختبار </a:t>
            </a:r>
            <a:r>
              <a:rPr lang="ar-SA" sz="2800" dirty="0" smtClean="0"/>
              <a:t>النهائي.</a:t>
            </a:r>
          </a:p>
          <a:p>
            <a:pPr algn="just"/>
            <a:r>
              <a:rPr lang="ar-SA" sz="2800" dirty="0" smtClean="0"/>
              <a:t>والرموز الثلاثة الأخيرة ( أ1 ، ا2، أ3) هي نتيجة منطقية لمجموع العوامل التي تؤثر على الطالب أثناء سير الدراسة، وفى التحليل العاملي في العادة لابد من الاعتماد على حساب الدرجات المعيارية وليس الدرجات الفعلية.</a:t>
            </a:r>
            <a:endParaRPr lang="ar-EG" sz="2800" dirty="0"/>
          </a:p>
        </p:txBody>
      </p:sp>
    </p:spTree>
    <p:extLst>
      <p:ext uri="{BB962C8B-B14F-4D97-AF65-F5344CB8AC3E}">
        <p14:creationId xmlns:p14="http://schemas.microsoft.com/office/powerpoint/2010/main" val="3723407703"/>
      </p:ext>
    </p:extLst>
  </p:cSld>
  <p:clrMapOvr>
    <a:masterClrMapping/>
  </p:clrMapOvr>
  <p:transition>
    <p:comb/>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Rectangle 7"/>
          <p:cNvSpPr/>
          <p:nvPr/>
        </p:nvSpPr>
        <p:spPr>
          <a:xfrm>
            <a:off x="0" y="152400"/>
            <a:ext cx="9753600" cy="6001643"/>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a:r>
              <a:rPr lang="ar-SA" sz="2400" b="1" dirty="0" smtClean="0">
                <a:solidFill>
                  <a:schemeClr val="tx1"/>
                </a:solidFill>
              </a:rPr>
              <a:t>4- تباين الاختبار يساوى مجموع مربعات تشبعاته.</a:t>
            </a:r>
          </a:p>
          <a:p>
            <a:pPr algn="just"/>
            <a:r>
              <a:rPr lang="ar-SA" sz="2400" dirty="0" smtClean="0">
                <a:solidFill>
                  <a:srgbClr val="0070C0"/>
                </a:solidFill>
              </a:rPr>
              <a:t>تدل التشبعات على معاملات ارتباط الاختبار بالعوامل، وقد سبق أن رمزنا لها بالرمز (أ) ومن ثم يكون مجموع مربعات هذه التشبعات يساوى درجة تباين الاختبار ، أي أن:</a:t>
            </a:r>
          </a:p>
          <a:p>
            <a:pPr algn="ctr"/>
            <a:r>
              <a:rPr lang="ar-SA" sz="2400" b="1" dirty="0" smtClean="0">
                <a:solidFill>
                  <a:schemeClr val="tx1"/>
                </a:solidFill>
              </a:rPr>
              <a:t>التباين = ( مجـ أ</a:t>
            </a:r>
            <a:r>
              <a:rPr lang="ar-SA" sz="2400" b="1" baseline="30000" dirty="0" smtClean="0">
                <a:solidFill>
                  <a:schemeClr val="tx1"/>
                </a:solidFill>
              </a:rPr>
              <a:t>2</a:t>
            </a:r>
            <a:r>
              <a:rPr lang="ar-SA" sz="2400" b="1" dirty="0" smtClean="0">
                <a:solidFill>
                  <a:schemeClr val="tx1"/>
                </a:solidFill>
              </a:rPr>
              <a:t>).</a:t>
            </a:r>
          </a:p>
          <a:p>
            <a:pPr algn="just"/>
            <a:r>
              <a:rPr lang="ar-SA" sz="2400" dirty="0" smtClean="0">
                <a:solidFill>
                  <a:srgbClr val="0070C0"/>
                </a:solidFill>
              </a:rPr>
              <a:t>ولما كانت درجات الاختبارات معيارية، فإن تباين الدرجات المعيارية يساوى واحد صحيح، أي أن:</a:t>
            </a:r>
          </a:p>
          <a:p>
            <a:pPr algn="ctr"/>
            <a:r>
              <a:rPr lang="ar-SA" sz="2400" b="1" dirty="0" smtClean="0">
                <a:solidFill>
                  <a:srgbClr val="0070C0"/>
                </a:solidFill>
              </a:rPr>
              <a:t>( </a:t>
            </a:r>
            <a:r>
              <a:rPr lang="ar-SA" sz="2400" b="1" dirty="0" smtClean="0">
                <a:solidFill>
                  <a:schemeClr val="tx1"/>
                </a:solidFill>
              </a:rPr>
              <a:t>أ </a:t>
            </a:r>
            <a:r>
              <a:rPr lang="ar-SA" sz="2400" b="1" baseline="30000" dirty="0" smtClean="0">
                <a:solidFill>
                  <a:schemeClr val="tx1"/>
                </a:solidFill>
              </a:rPr>
              <a:t>2</a:t>
            </a:r>
            <a:r>
              <a:rPr lang="ar-SA" sz="2400" b="1" dirty="0" smtClean="0">
                <a:solidFill>
                  <a:schemeClr val="tx1"/>
                </a:solidFill>
              </a:rPr>
              <a:t> </a:t>
            </a:r>
            <a:r>
              <a:rPr lang="ar-SA" sz="2400" b="1" dirty="0" smtClean="0">
                <a:solidFill>
                  <a:srgbClr val="0070C0"/>
                </a:solidFill>
              </a:rPr>
              <a:t>1</a:t>
            </a:r>
            <a:r>
              <a:rPr lang="ar-SA" sz="2400" dirty="0" smtClean="0">
                <a:solidFill>
                  <a:srgbClr val="0070C0"/>
                </a:solidFill>
              </a:rPr>
              <a:t> + </a:t>
            </a:r>
            <a:r>
              <a:rPr lang="ar-SA" sz="2400" b="1" dirty="0">
                <a:solidFill>
                  <a:schemeClr val="tx1"/>
                </a:solidFill>
              </a:rPr>
              <a:t>أ </a:t>
            </a:r>
            <a:r>
              <a:rPr lang="ar-SA" sz="2400" b="1" baseline="30000" dirty="0">
                <a:solidFill>
                  <a:schemeClr val="tx1"/>
                </a:solidFill>
              </a:rPr>
              <a:t>2</a:t>
            </a:r>
            <a:r>
              <a:rPr lang="ar-SA" sz="2400" b="1" dirty="0">
                <a:solidFill>
                  <a:schemeClr val="tx1"/>
                </a:solidFill>
              </a:rPr>
              <a:t> </a:t>
            </a:r>
            <a:r>
              <a:rPr lang="ar-SA" sz="2400" b="1" dirty="0" smtClean="0">
                <a:solidFill>
                  <a:srgbClr val="00B0F0"/>
                </a:solidFill>
              </a:rPr>
              <a:t>2</a:t>
            </a:r>
            <a:r>
              <a:rPr lang="ar-SA" sz="2400" dirty="0" smtClean="0">
                <a:solidFill>
                  <a:srgbClr val="0070C0"/>
                </a:solidFill>
              </a:rPr>
              <a:t> </a:t>
            </a:r>
            <a:r>
              <a:rPr lang="ar-SA" sz="2400" dirty="0" smtClean="0">
                <a:solidFill>
                  <a:srgbClr val="0070C0"/>
                </a:solidFill>
              </a:rPr>
              <a:t>+ </a:t>
            </a:r>
            <a:r>
              <a:rPr lang="ar-SA" sz="2400" b="1" dirty="0">
                <a:solidFill>
                  <a:schemeClr val="tx1"/>
                </a:solidFill>
              </a:rPr>
              <a:t>أ </a:t>
            </a:r>
            <a:r>
              <a:rPr lang="ar-SA" sz="2400" b="1" baseline="30000" dirty="0">
                <a:solidFill>
                  <a:schemeClr val="tx1"/>
                </a:solidFill>
              </a:rPr>
              <a:t>2</a:t>
            </a:r>
            <a:r>
              <a:rPr lang="ar-SA" sz="2400" b="1" dirty="0">
                <a:solidFill>
                  <a:schemeClr val="tx1"/>
                </a:solidFill>
              </a:rPr>
              <a:t> </a:t>
            </a:r>
            <a:r>
              <a:rPr lang="ar-SA" sz="2400" b="1" dirty="0" smtClean="0">
                <a:solidFill>
                  <a:srgbClr val="0070C0"/>
                </a:solidFill>
              </a:rPr>
              <a:t>3)</a:t>
            </a:r>
            <a:r>
              <a:rPr lang="ar-SA" sz="2400" dirty="0" smtClean="0">
                <a:solidFill>
                  <a:srgbClr val="0070C0"/>
                </a:solidFill>
              </a:rPr>
              <a:t> = 1 وهكذا بالنسبة لأي عدد من التشبعات.</a:t>
            </a:r>
          </a:p>
          <a:p>
            <a:pPr algn="just"/>
            <a:r>
              <a:rPr lang="ar-SA" sz="2400" b="1" dirty="0" smtClean="0">
                <a:solidFill>
                  <a:schemeClr val="tx1"/>
                </a:solidFill>
              </a:rPr>
              <a:t>5- علاقة الاشتراكيات بتشبعات العوامل.</a:t>
            </a:r>
            <a:endParaRPr lang="ar-SA" sz="2400" b="1" dirty="0">
              <a:solidFill>
                <a:schemeClr val="tx1"/>
              </a:solidFill>
            </a:endParaRPr>
          </a:p>
          <a:p>
            <a:pPr algn="just"/>
            <a:r>
              <a:rPr lang="ar-SA" sz="2400" dirty="0" smtClean="0">
                <a:solidFill>
                  <a:srgbClr val="0070C0"/>
                </a:solidFill>
              </a:rPr>
              <a:t>عرفنا أن مجموع مربعات التشبعات يساوى تباين الدرجات المعيارية للاختبار، وهذا بدوره يساوى واحد صحيح.</a:t>
            </a:r>
          </a:p>
          <a:p>
            <a:pPr algn="just"/>
            <a:r>
              <a:rPr lang="ar-SA" sz="2400" dirty="0" smtClean="0">
                <a:solidFill>
                  <a:srgbClr val="0070C0"/>
                </a:solidFill>
              </a:rPr>
              <a:t>وعرفنا أيضا، أن هذه التشبعات تدل على العوامل المشتركة والمنفردة.</a:t>
            </a:r>
          </a:p>
          <a:p>
            <a:pPr algn="just"/>
            <a:r>
              <a:rPr lang="ar-SA" sz="2400" dirty="0" smtClean="0">
                <a:solidFill>
                  <a:srgbClr val="0070C0"/>
                </a:solidFill>
              </a:rPr>
              <a:t>فعلى سبيل المثال، أن تباين الدرجات المعيارية يدل على مجموع التباين الاشتراكي والمنفرد، أي أن تباين الدرجات المعيارية للاختبار = مجموع تباين العوامل المشتركة + مجموع تباين العوامل المنفردة ... لكن تباين الدرجات المعيارية = 1.</a:t>
            </a:r>
          </a:p>
          <a:p>
            <a:pPr algn="just"/>
            <a:r>
              <a:rPr lang="ar-SA" sz="2400" dirty="0" smtClean="0">
                <a:solidFill>
                  <a:srgbClr val="0070C0"/>
                </a:solidFill>
              </a:rPr>
              <a:t>نستنتج أن: </a:t>
            </a:r>
            <a:r>
              <a:rPr lang="ar-SA" sz="2400" b="1" dirty="0">
                <a:solidFill>
                  <a:srgbClr val="0070C0"/>
                </a:solidFill>
              </a:rPr>
              <a:t>( </a:t>
            </a:r>
            <a:r>
              <a:rPr lang="ar-SA" sz="2400" b="1" dirty="0" smtClean="0">
                <a:solidFill>
                  <a:schemeClr val="tx1"/>
                </a:solidFill>
              </a:rPr>
              <a:t>ش </a:t>
            </a:r>
            <a:r>
              <a:rPr lang="ar-SA" sz="2400" b="1" baseline="30000" dirty="0">
                <a:solidFill>
                  <a:schemeClr val="tx1"/>
                </a:solidFill>
              </a:rPr>
              <a:t>2</a:t>
            </a:r>
            <a:r>
              <a:rPr lang="ar-SA" sz="2400" b="1" dirty="0">
                <a:solidFill>
                  <a:schemeClr val="tx1"/>
                </a:solidFill>
              </a:rPr>
              <a:t> </a:t>
            </a:r>
            <a:r>
              <a:rPr lang="ar-SA" sz="2400" dirty="0" smtClean="0">
                <a:solidFill>
                  <a:srgbClr val="0070C0"/>
                </a:solidFill>
              </a:rPr>
              <a:t>+ </a:t>
            </a:r>
            <a:r>
              <a:rPr lang="ar-SA" sz="2400" b="1" dirty="0" smtClean="0">
                <a:solidFill>
                  <a:schemeClr val="tx1"/>
                </a:solidFill>
              </a:rPr>
              <a:t>ف </a:t>
            </a:r>
            <a:r>
              <a:rPr lang="ar-SA" sz="2400" b="1" baseline="30000" dirty="0">
                <a:solidFill>
                  <a:schemeClr val="tx1"/>
                </a:solidFill>
              </a:rPr>
              <a:t>2</a:t>
            </a:r>
            <a:r>
              <a:rPr lang="ar-SA" sz="2400" b="1" dirty="0">
                <a:solidFill>
                  <a:schemeClr val="tx1"/>
                </a:solidFill>
              </a:rPr>
              <a:t> </a:t>
            </a:r>
            <a:r>
              <a:rPr lang="ar-SA" sz="2400" b="1" dirty="0" smtClean="0">
                <a:solidFill>
                  <a:srgbClr val="0070C0"/>
                </a:solidFill>
              </a:rPr>
              <a:t>)</a:t>
            </a:r>
            <a:r>
              <a:rPr lang="ar-SA" sz="2400" dirty="0" smtClean="0">
                <a:solidFill>
                  <a:srgbClr val="0070C0"/>
                </a:solidFill>
              </a:rPr>
              <a:t> </a:t>
            </a:r>
            <a:r>
              <a:rPr lang="ar-SA" sz="2400" dirty="0">
                <a:solidFill>
                  <a:srgbClr val="0070C0"/>
                </a:solidFill>
              </a:rPr>
              <a:t>= 1 </a:t>
            </a:r>
            <a:r>
              <a:rPr lang="ar-SA" sz="2400" dirty="0" smtClean="0">
                <a:solidFill>
                  <a:srgbClr val="0070C0"/>
                </a:solidFill>
              </a:rPr>
              <a:t>................. حيث:</a:t>
            </a:r>
          </a:p>
          <a:p>
            <a:pPr algn="just"/>
            <a:r>
              <a:rPr lang="ar-SA" sz="2400" dirty="0" smtClean="0">
                <a:solidFill>
                  <a:srgbClr val="0070C0"/>
                </a:solidFill>
              </a:rPr>
              <a:t> </a:t>
            </a:r>
            <a:r>
              <a:rPr lang="ar-SA" sz="2400" b="1" dirty="0">
                <a:solidFill>
                  <a:schemeClr val="tx1"/>
                </a:solidFill>
              </a:rPr>
              <a:t>ش </a:t>
            </a:r>
            <a:r>
              <a:rPr lang="ar-SA" sz="2400" b="1" baseline="30000" dirty="0">
                <a:solidFill>
                  <a:schemeClr val="tx1"/>
                </a:solidFill>
              </a:rPr>
              <a:t>2</a:t>
            </a:r>
            <a:r>
              <a:rPr lang="ar-SA" sz="2400" dirty="0" smtClean="0">
                <a:solidFill>
                  <a:srgbClr val="0070C0"/>
                </a:solidFill>
              </a:rPr>
              <a:t> هي تباين العوامل المشتركة ( الاشتراكيات).</a:t>
            </a:r>
          </a:p>
          <a:p>
            <a:pPr algn="just"/>
            <a:r>
              <a:rPr lang="ar-SA" sz="2400" b="1" dirty="0">
                <a:solidFill>
                  <a:schemeClr val="tx1"/>
                </a:solidFill>
              </a:rPr>
              <a:t>ف </a:t>
            </a:r>
            <a:r>
              <a:rPr lang="ar-SA" sz="2400" b="1" baseline="30000" dirty="0">
                <a:solidFill>
                  <a:schemeClr val="tx1"/>
                </a:solidFill>
              </a:rPr>
              <a:t>2 </a:t>
            </a:r>
            <a:r>
              <a:rPr lang="ar-SA" sz="2400" b="1" baseline="30000" dirty="0" smtClean="0">
                <a:solidFill>
                  <a:schemeClr val="tx1"/>
                </a:solidFill>
              </a:rPr>
              <a:t>   </a:t>
            </a:r>
            <a:r>
              <a:rPr lang="ar-SA" sz="2400" dirty="0" smtClean="0">
                <a:solidFill>
                  <a:srgbClr val="0070C0"/>
                </a:solidFill>
              </a:rPr>
              <a:t>تدل على تباينات العوامل المنفردة.</a:t>
            </a:r>
          </a:p>
        </p:txBody>
      </p:sp>
    </p:spTree>
    <p:extLst>
      <p:ext uri="{BB962C8B-B14F-4D97-AF65-F5344CB8AC3E}">
        <p14:creationId xmlns:p14="http://schemas.microsoft.com/office/powerpoint/2010/main" val="4272630676"/>
      </p:ext>
    </p:extLst>
  </p:cSld>
  <p:clrMapOvr>
    <a:masterClrMapping/>
  </p:clrMapOvr>
  <p:transition>
    <p:comb/>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Rectangle 7"/>
          <p:cNvSpPr/>
          <p:nvPr/>
        </p:nvSpPr>
        <p:spPr>
          <a:xfrm>
            <a:off x="0" y="152400"/>
            <a:ext cx="9753600" cy="5170646"/>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just"/>
            <a:r>
              <a:rPr lang="ar-SA" sz="3000" dirty="0" smtClean="0"/>
              <a:t>والتحليل العاملي يهدف أساسا إلى معرفة الاشتراكيات </a:t>
            </a:r>
            <a:r>
              <a:rPr lang="ar-SA" sz="3000" b="1" dirty="0">
                <a:solidFill>
                  <a:schemeClr val="tx1"/>
                </a:solidFill>
              </a:rPr>
              <a:t>ش </a:t>
            </a:r>
            <a:r>
              <a:rPr lang="ar-SA" sz="3000" b="1" baseline="30000" dirty="0">
                <a:solidFill>
                  <a:schemeClr val="tx1"/>
                </a:solidFill>
              </a:rPr>
              <a:t>2</a:t>
            </a:r>
            <a:r>
              <a:rPr lang="ar-SA" sz="3000" dirty="0" smtClean="0"/>
              <a:t> ، ثم يستنتج منها تباين العوامل المنفردة ف عن طريق : </a:t>
            </a:r>
            <a:r>
              <a:rPr lang="ar-SA" sz="3000" b="1" dirty="0">
                <a:solidFill>
                  <a:schemeClr val="tx1"/>
                </a:solidFill>
              </a:rPr>
              <a:t>ش </a:t>
            </a:r>
            <a:r>
              <a:rPr lang="ar-SA" sz="3000" b="1" baseline="30000" dirty="0">
                <a:solidFill>
                  <a:schemeClr val="tx1"/>
                </a:solidFill>
              </a:rPr>
              <a:t>2</a:t>
            </a:r>
            <a:r>
              <a:rPr lang="ar-SA" sz="3000" dirty="0">
                <a:solidFill>
                  <a:srgbClr val="0070C0"/>
                </a:solidFill>
              </a:rPr>
              <a:t> </a:t>
            </a:r>
            <a:r>
              <a:rPr lang="ar-SA" sz="3000" dirty="0" smtClean="0">
                <a:solidFill>
                  <a:srgbClr val="0070C0"/>
                </a:solidFill>
              </a:rPr>
              <a:t>= 1 - </a:t>
            </a:r>
            <a:r>
              <a:rPr lang="ar-SA" sz="3000" b="1" dirty="0">
                <a:solidFill>
                  <a:schemeClr val="tx1"/>
                </a:solidFill>
              </a:rPr>
              <a:t>ف </a:t>
            </a:r>
            <a:r>
              <a:rPr lang="ar-SA" sz="3000" b="1" baseline="30000" dirty="0" smtClean="0">
                <a:solidFill>
                  <a:schemeClr val="tx1"/>
                </a:solidFill>
              </a:rPr>
              <a:t>2</a:t>
            </a:r>
            <a:r>
              <a:rPr lang="ar-SA" sz="3000" b="1" dirty="0" smtClean="0">
                <a:solidFill>
                  <a:schemeClr val="tx1"/>
                </a:solidFill>
              </a:rPr>
              <a:t>.</a:t>
            </a:r>
          </a:p>
          <a:p>
            <a:pPr algn="just"/>
            <a:r>
              <a:rPr lang="ar-SA" sz="3000" dirty="0" smtClean="0">
                <a:solidFill>
                  <a:schemeClr val="tx1"/>
                </a:solidFill>
              </a:rPr>
              <a:t>ومن المعلوم أن: </a:t>
            </a:r>
            <a:r>
              <a:rPr lang="ar-SA" sz="3000" b="1" dirty="0">
                <a:solidFill>
                  <a:schemeClr val="tx1"/>
                </a:solidFill>
              </a:rPr>
              <a:t>ف </a:t>
            </a:r>
            <a:r>
              <a:rPr lang="ar-SA" sz="3000" b="1" baseline="30000" dirty="0">
                <a:solidFill>
                  <a:schemeClr val="tx1"/>
                </a:solidFill>
              </a:rPr>
              <a:t>2</a:t>
            </a:r>
            <a:r>
              <a:rPr lang="ar-SA" sz="3000" b="1" dirty="0">
                <a:solidFill>
                  <a:schemeClr val="tx1"/>
                </a:solidFill>
              </a:rPr>
              <a:t> </a:t>
            </a:r>
            <a:r>
              <a:rPr lang="ar-SA" sz="3000" b="1" dirty="0" smtClean="0">
                <a:solidFill>
                  <a:schemeClr val="tx1"/>
                </a:solidFill>
              </a:rPr>
              <a:t> </a:t>
            </a:r>
            <a:r>
              <a:rPr lang="ar-SA" sz="3000" dirty="0" smtClean="0">
                <a:solidFill>
                  <a:schemeClr val="tx1"/>
                </a:solidFill>
              </a:rPr>
              <a:t>تتكون من تباين العامل الخاص والعامل الاغترابى، غير انه في الغالب ينتهى التحليل العاملي عند معرفة تشبعات العوامل المشتركة، لأنها المحور الذى يقوم عليه التحليل، ولأنها تمهد السبيل لتصنيف الحالات تبعاً لما بينها من تداخل تشابك.</a:t>
            </a:r>
          </a:p>
          <a:p>
            <a:pPr algn="just"/>
            <a:r>
              <a:rPr lang="ar-SA" sz="3000" b="1" dirty="0" smtClean="0">
                <a:solidFill>
                  <a:srgbClr val="0070C0"/>
                </a:solidFill>
              </a:rPr>
              <a:t>تدوير العوامل.</a:t>
            </a:r>
          </a:p>
          <a:p>
            <a:pPr algn="just"/>
            <a:r>
              <a:rPr lang="ar-SA" sz="3000" dirty="0" smtClean="0"/>
              <a:t>يسعى التحليل العاملي إلى أن تكون تشبعات المتغيرات عالية على أحد العوامل ومنخفضة على العوامل الأخرى، ولكى يتحقق هذا الغرض اقترح بعض العلماء أسلوبا لتدوير العوامل وتغير اتجاهاتها، بحيث تقترب المتغيرات من أحد العوامل فتتشبع عليه بصورة عالية، ويقل تشبعها على العوامل الأخرى أو ينعدم.</a:t>
            </a:r>
          </a:p>
        </p:txBody>
      </p:sp>
    </p:spTree>
    <p:extLst>
      <p:ext uri="{BB962C8B-B14F-4D97-AF65-F5344CB8AC3E}">
        <p14:creationId xmlns:p14="http://schemas.microsoft.com/office/powerpoint/2010/main" val="2949648221"/>
      </p:ext>
    </p:extLst>
  </p:cSld>
  <p:clrMapOvr>
    <a:masterClrMapping/>
  </p:clrMapOvr>
  <p:transition>
    <p:comb/>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Rectangle 7"/>
          <p:cNvSpPr/>
          <p:nvPr/>
        </p:nvSpPr>
        <p:spPr>
          <a:xfrm>
            <a:off x="0" y="152400"/>
            <a:ext cx="9753600" cy="5478423"/>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just"/>
            <a:r>
              <a:rPr lang="ar-SA" sz="2500" dirty="0" smtClean="0"/>
              <a:t>ولتوضيح معنى التدوير، نفترض أننا أجرينا تحليلا لعشرة متغيرات التي تكثفت في النهاية حول عاملين أساسيين، بمعنى أن المتغيرات العشرة بعضها </a:t>
            </a:r>
            <a:r>
              <a:rPr lang="ar-SA" sz="2500" dirty="0" smtClean="0">
                <a:solidFill>
                  <a:srgbClr val="0070C0"/>
                </a:solidFill>
              </a:rPr>
              <a:t>تحمّل </a:t>
            </a:r>
            <a:r>
              <a:rPr lang="ar-SA" sz="2500" dirty="0" smtClean="0">
                <a:solidFill>
                  <a:schemeClr val="tx1"/>
                </a:solidFill>
              </a:rPr>
              <a:t>على أحد العاملين بصورة عالية، والبعض الآخر بصورة متوسطة، والبعض الآخر بصورة منخفضة.</a:t>
            </a:r>
          </a:p>
          <a:p>
            <a:pPr algn="just"/>
            <a:r>
              <a:rPr lang="ar-SA" sz="2500" dirty="0" smtClean="0">
                <a:solidFill>
                  <a:schemeClr val="tx1"/>
                </a:solidFill>
              </a:rPr>
              <a:t>أن المتغيرات التي تحملت بصورة عالية على أحد المتغيرين قد ظهر ارتباطها جلياً على العامل الذى تحمل عليه، أما المتغيرات التي تحملت على أكثر من عامل، أو المتغيرات التي كانت حمولتها ضعيفة وموزعة على عدد كبير من </a:t>
            </a:r>
            <a:r>
              <a:rPr lang="ar-SA" sz="2500" dirty="0" smtClean="0">
                <a:solidFill>
                  <a:schemeClr val="tx1"/>
                </a:solidFill>
              </a:rPr>
              <a:t>العوامل، </a:t>
            </a:r>
            <a:r>
              <a:rPr lang="ar-SA" sz="2500" dirty="0" smtClean="0">
                <a:solidFill>
                  <a:schemeClr val="tx1"/>
                </a:solidFill>
              </a:rPr>
              <a:t>فهي التي يناسبها تدوير محاور العوامل، أي تغيير اتجاهات المحاور مع بقاء الزاوية بينهما ثابتة، لمحاولة تقريب هذه المتغيرات من العوامل، بحيث تزيد حمولاتها على احد العوامل وتنخفض على بقية العوامل الأخرى.</a:t>
            </a:r>
          </a:p>
          <a:p>
            <a:pPr algn="just"/>
            <a:r>
              <a:rPr lang="ar-SA" sz="2500" dirty="0" smtClean="0">
                <a:solidFill>
                  <a:schemeClr val="tx1"/>
                </a:solidFill>
              </a:rPr>
              <a:t>وهناك شروط خاصة وضعها المختصون بالتدوير منها:</a:t>
            </a:r>
          </a:p>
          <a:p>
            <a:pPr algn="just"/>
            <a:r>
              <a:rPr lang="ar-SA" sz="2500" dirty="0" smtClean="0">
                <a:solidFill>
                  <a:schemeClr val="tx1"/>
                </a:solidFill>
              </a:rPr>
              <a:t>1- أن تكون القياسات معيارية، أي أن متوسطات المحاور تساوى صفراُ، وانحرافاتها المعيارية تساوى واحدا صحيحاً.</a:t>
            </a:r>
          </a:p>
          <a:p>
            <a:pPr algn="just"/>
            <a:r>
              <a:rPr lang="ar-SA" sz="2500" dirty="0" smtClean="0">
                <a:solidFill>
                  <a:schemeClr val="tx1"/>
                </a:solidFill>
              </a:rPr>
              <a:t>2- أن أي تغير في ميل أحد المحاور لابد وان يتبعه تغير مماثل في ميل المحور الآخر، بمعنى أن تدوير المحاور يجب أن يكون متماثلاً.</a:t>
            </a:r>
          </a:p>
          <a:p>
            <a:pPr algn="just"/>
            <a:r>
              <a:rPr lang="ar-SA" sz="2500" dirty="0" smtClean="0">
                <a:solidFill>
                  <a:schemeClr val="tx1"/>
                </a:solidFill>
              </a:rPr>
              <a:t>3- أن الزاوية الفاصلة بين المحورين يجب أن تبقى ثابتة أثناء التدوير.</a:t>
            </a:r>
          </a:p>
        </p:txBody>
      </p:sp>
    </p:spTree>
    <p:extLst>
      <p:ext uri="{BB962C8B-B14F-4D97-AF65-F5344CB8AC3E}">
        <p14:creationId xmlns:p14="http://schemas.microsoft.com/office/powerpoint/2010/main" val="371731046"/>
      </p:ext>
    </p:extLst>
  </p:cSld>
  <p:clrMapOvr>
    <a:masterClrMapping/>
  </p:clrMapOvr>
  <p:transition>
    <p:comb/>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Rectangle 7"/>
          <p:cNvSpPr/>
          <p:nvPr/>
        </p:nvSpPr>
        <p:spPr>
          <a:xfrm>
            <a:off x="0" y="152400"/>
            <a:ext cx="9753600" cy="5262979"/>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a:r>
              <a:rPr lang="ar-SA" sz="2800" dirty="0" smtClean="0">
                <a:solidFill>
                  <a:srgbClr val="0070C0"/>
                </a:solidFill>
              </a:rPr>
              <a:t>وهناك نوعان من تدوير المحاور: احدهما تدوير المحاور المتعامدة </a:t>
            </a:r>
            <a:r>
              <a:rPr lang="en-US" sz="2800" dirty="0" smtClean="0">
                <a:solidFill>
                  <a:srgbClr val="0070C0"/>
                </a:solidFill>
              </a:rPr>
              <a:t>Orthogonal Rotation</a:t>
            </a:r>
            <a:r>
              <a:rPr lang="ar-SA" sz="2800" dirty="0" smtClean="0">
                <a:solidFill>
                  <a:srgbClr val="0070C0"/>
                </a:solidFill>
              </a:rPr>
              <a:t> والثاني: هو التدوير المائل </a:t>
            </a:r>
            <a:r>
              <a:rPr lang="en-US" sz="2800" dirty="0" smtClean="0">
                <a:solidFill>
                  <a:srgbClr val="0070C0"/>
                </a:solidFill>
              </a:rPr>
              <a:t>Oblique Rotation</a:t>
            </a:r>
            <a:r>
              <a:rPr lang="ar-SA" sz="2800" dirty="0" smtClean="0">
                <a:solidFill>
                  <a:srgbClr val="0070C0"/>
                </a:solidFill>
              </a:rPr>
              <a:t> ويستخدم الجغرافيين عادة التدوير المتعامد، وهو أن الزاوية بين المحورين يجب أن تكون قائمة، بحيث يكون الارتباط بين العاملين صفراً، وهذا معناه أن العوامل المشتقة هي مستقلة ولا ترتبط مع بعضها البعض.</a:t>
            </a:r>
          </a:p>
          <a:p>
            <a:pPr algn="just"/>
            <a:r>
              <a:rPr lang="ar-SA" sz="2800" dirty="0" smtClean="0">
                <a:solidFill>
                  <a:srgbClr val="0070C0"/>
                </a:solidFill>
              </a:rPr>
              <a:t>وأساليب التدوير المتعامدة كثيرة، غير أن أشهرها هو أسلوب فاريماكس </a:t>
            </a:r>
            <a:r>
              <a:rPr lang="en-US" sz="2800" dirty="0" smtClean="0">
                <a:solidFill>
                  <a:srgbClr val="0070C0"/>
                </a:solidFill>
              </a:rPr>
              <a:t>Varimax</a:t>
            </a:r>
            <a:r>
              <a:rPr lang="ar-SA" sz="2800" dirty="0" smtClean="0">
                <a:solidFill>
                  <a:srgbClr val="0070C0"/>
                </a:solidFill>
              </a:rPr>
              <a:t> الذى يفترض أن للمتغير حمولة كبيرة وعالية على احد العوامل، ومنخفضة على العوامل الأخرى.</a:t>
            </a:r>
          </a:p>
          <a:p>
            <a:pPr algn="just"/>
            <a:r>
              <a:rPr lang="ar-SA" sz="3000" b="1" dirty="0" smtClean="0">
                <a:solidFill>
                  <a:schemeClr val="tx1"/>
                </a:solidFill>
              </a:rPr>
              <a:t>ترتيب بيانات التحليل العاملي:</a:t>
            </a:r>
          </a:p>
          <a:p>
            <a:pPr algn="just"/>
            <a:r>
              <a:rPr lang="ar-SA" sz="2800" b="1" dirty="0" smtClean="0">
                <a:solidFill>
                  <a:schemeClr val="tx1"/>
                </a:solidFill>
              </a:rPr>
              <a:t>أولا: </a:t>
            </a:r>
            <a:r>
              <a:rPr lang="ar-SA" sz="2800" dirty="0" smtClean="0">
                <a:solidFill>
                  <a:srgbClr val="0070C0"/>
                </a:solidFill>
              </a:rPr>
              <a:t>يعتمد التحليل على مصفوفة البيانات الأولية، التي هي الأساس الأول للتحليل العاملي، ومصفوفة البيانات الأولية عبارة عن جدول بيانات يتكون من عدد من الصفوف والأعمدة كما يظهر من الجدول التالي على سبيل المثال.   </a:t>
            </a:r>
          </a:p>
        </p:txBody>
      </p:sp>
    </p:spTree>
    <p:extLst>
      <p:ext uri="{BB962C8B-B14F-4D97-AF65-F5344CB8AC3E}">
        <p14:creationId xmlns:p14="http://schemas.microsoft.com/office/powerpoint/2010/main" val="3395916564"/>
      </p:ext>
    </p:extLst>
  </p:cSld>
  <p:clrMapOvr>
    <a:masterClrMapping/>
  </p:clrMapOvr>
  <p:transition>
    <p:comb/>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044022713"/>
              </p:ext>
            </p:extLst>
          </p:nvPr>
        </p:nvGraphicFramePr>
        <p:xfrm>
          <a:off x="381000" y="1295400"/>
          <a:ext cx="9144000" cy="3215640"/>
        </p:xfrm>
        <a:graphic>
          <a:graphicData uri="http://schemas.openxmlformats.org/drawingml/2006/table">
            <a:tbl>
              <a:tblPr rtl="1" firstRow="1" bandRow="1">
                <a:tableStyleId>{5C22544A-7EE6-4342-B048-85BDC9FD1C3A}</a:tableStyleId>
              </a:tblPr>
              <a:tblGrid>
                <a:gridCol w="1370817"/>
                <a:gridCol w="1086046"/>
                <a:gridCol w="1212413"/>
                <a:gridCol w="1112743"/>
                <a:gridCol w="1112743"/>
                <a:gridCol w="2186330"/>
                <a:gridCol w="1062908"/>
              </a:tblGrid>
              <a:tr h="370840">
                <a:tc>
                  <a:txBody>
                    <a:bodyPr/>
                    <a:lstStyle/>
                    <a:p>
                      <a:pPr algn="ctr" rtl="1"/>
                      <a:r>
                        <a:rPr lang="ar-SA" sz="2500" dirty="0" smtClean="0"/>
                        <a:t>اسم الحى</a:t>
                      </a:r>
                      <a:endParaRPr lang="ar-EG" sz="2500" dirty="0"/>
                    </a:p>
                  </a:txBody>
                  <a:tcPr/>
                </a:tc>
                <a:tc>
                  <a:txBody>
                    <a:bodyPr/>
                    <a:lstStyle/>
                    <a:p>
                      <a:pPr algn="ctr" rtl="1"/>
                      <a:r>
                        <a:rPr lang="ar-SA" sz="2500" dirty="0" smtClean="0"/>
                        <a:t>عدد </a:t>
                      </a:r>
                    </a:p>
                    <a:p>
                      <a:pPr algn="ctr" rtl="1"/>
                      <a:r>
                        <a:rPr lang="ar-SA" sz="2500" dirty="0" smtClean="0"/>
                        <a:t>السكان</a:t>
                      </a:r>
                      <a:endParaRPr lang="ar-EG" sz="2500" dirty="0"/>
                    </a:p>
                  </a:txBody>
                  <a:tcPr/>
                </a:tc>
                <a:tc>
                  <a:txBody>
                    <a:bodyPr/>
                    <a:lstStyle/>
                    <a:p>
                      <a:pPr algn="ctr" rtl="1"/>
                      <a:r>
                        <a:rPr lang="ar-SA" sz="2500" dirty="0" smtClean="0"/>
                        <a:t>متوسط </a:t>
                      </a:r>
                    </a:p>
                    <a:p>
                      <a:pPr algn="ctr" rtl="1"/>
                      <a:r>
                        <a:rPr lang="ar-SA" sz="2500" dirty="0" smtClean="0"/>
                        <a:t>العمر</a:t>
                      </a:r>
                      <a:endParaRPr lang="ar-EG" sz="2500" dirty="0"/>
                    </a:p>
                  </a:txBody>
                  <a:tcPr/>
                </a:tc>
                <a:tc>
                  <a:txBody>
                    <a:bodyPr/>
                    <a:lstStyle/>
                    <a:p>
                      <a:pPr algn="ctr" rtl="1"/>
                      <a:r>
                        <a:rPr lang="ar-SA" sz="2500" dirty="0" smtClean="0"/>
                        <a:t>متوسط</a:t>
                      </a:r>
                    </a:p>
                    <a:p>
                      <a:pPr algn="ctr" rtl="1"/>
                      <a:r>
                        <a:rPr lang="ar-SA" sz="2500" dirty="0" smtClean="0"/>
                        <a:t>الدخل</a:t>
                      </a:r>
                      <a:endParaRPr lang="ar-EG" sz="2500" dirty="0"/>
                    </a:p>
                  </a:txBody>
                  <a:tcPr/>
                </a:tc>
                <a:tc>
                  <a:txBody>
                    <a:bodyPr/>
                    <a:lstStyle/>
                    <a:p>
                      <a:pPr algn="ctr" rtl="1"/>
                      <a:r>
                        <a:rPr lang="ar-SA" sz="2500" dirty="0" smtClean="0"/>
                        <a:t>متوسط</a:t>
                      </a:r>
                    </a:p>
                    <a:p>
                      <a:pPr algn="ctr" rtl="1"/>
                      <a:r>
                        <a:rPr lang="ar-SA" sz="2500" dirty="0" smtClean="0"/>
                        <a:t>التعليم</a:t>
                      </a:r>
                      <a:endParaRPr lang="ar-EG" sz="2500" dirty="0"/>
                    </a:p>
                  </a:txBody>
                  <a:tcPr/>
                </a:tc>
                <a:tc>
                  <a:txBody>
                    <a:bodyPr/>
                    <a:lstStyle/>
                    <a:p>
                      <a:pPr algn="ctr" rtl="1"/>
                      <a:r>
                        <a:rPr lang="ar-SA" sz="2500" dirty="0" smtClean="0"/>
                        <a:t>عدد </a:t>
                      </a:r>
                    </a:p>
                    <a:p>
                      <a:pPr algn="ctr" rtl="1"/>
                      <a:r>
                        <a:rPr lang="ar-SA" sz="2500" dirty="0" smtClean="0"/>
                        <a:t>الأطفال</a:t>
                      </a:r>
                      <a:endParaRPr lang="ar-EG" sz="2500" dirty="0"/>
                    </a:p>
                  </a:txBody>
                  <a:tcPr/>
                </a:tc>
                <a:tc>
                  <a:txBody>
                    <a:bodyPr/>
                    <a:lstStyle/>
                    <a:p>
                      <a:pPr algn="ctr" rtl="1"/>
                      <a:r>
                        <a:rPr lang="ar-SA" sz="2500" dirty="0" smtClean="0"/>
                        <a:t>نوع</a:t>
                      </a:r>
                    </a:p>
                    <a:p>
                      <a:pPr algn="ctr" rtl="1"/>
                      <a:r>
                        <a:rPr lang="ar-SA" sz="2500" dirty="0" smtClean="0"/>
                        <a:t>الحرفة</a:t>
                      </a:r>
                      <a:endParaRPr lang="ar-EG" sz="2500" dirty="0"/>
                    </a:p>
                  </a:txBody>
                  <a:tcPr/>
                </a:tc>
              </a:tr>
              <a:tr h="370840">
                <a:tc>
                  <a:txBody>
                    <a:bodyPr/>
                    <a:lstStyle/>
                    <a:p>
                      <a:pPr algn="ctr" rtl="1"/>
                      <a:r>
                        <a:rPr lang="ar-SA" sz="2500" dirty="0" smtClean="0"/>
                        <a:t>الخالدية</a:t>
                      </a:r>
                      <a:endParaRPr lang="ar-EG" sz="2500" dirty="0"/>
                    </a:p>
                  </a:txBody>
                  <a:tcPr/>
                </a:tc>
                <a:tc>
                  <a:txBody>
                    <a:bodyPr/>
                    <a:lstStyle/>
                    <a:p>
                      <a:pPr algn="ctr" rtl="1"/>
                      <a:endParaRPr lang="ar-EG" sz="2500" dirty="0"/>
                    </a:p>
                  </a:txBody>
                  <a:tcPr/>
                </a:tc>
                <a:tc>
                  <a:txBody>
                    <a:bodyPr/>
                    <a:lstStyle/>
                    <a:p>
                      <a:pPr algn="ctr" rtl="1"/>
                      <a:endParaRPr lang="ar-EG" sz="2500" dirty="0"/>
                    </a:p>
                  </a:txBody>
                  <a:tcPr/>
                </a:tc>
                <a:tc>
                  <a:txBody>
                    <a:bodyPr/>
                    <a:lstStyle/>
                    <a:p>
                      <a:pPr algn="ctr" rtl="1"/>
                      <a:endParaRPr lang="ar-EG" sz="2500" dirty="0"/>
                    </a:p>
                  </a:txBody>
                  <a:tcPr/>
                </a:tc>
                <a:tc>
                  <a:txBody>
                    <a:bodyPr/>
                    <a:lstStyle/>
                    <a:p>
                      <a:pPr algn="ctr" rtl="1"/>
                      <a:endParaRPr lang="ar-EG" sz="2500" dirty="0"/>
                    </a:p>
                  </a:txBody>
                  <a:tcPr/>
                </a:tc>
                <a:tc>
                  <a:txBody>
                    <a:bodyPr/>
                    <a:lstStyle/>
                    <a:p>
                      <a:pPr algn="ctr" rtl="1"/>
                      <a:endParaRPr lang="ar-EG" sz="2500" dirty="0"/>
                    </a:p>
                  </a:txBody>
                  <a:tcPr/>
                </a:tc>
                <a:tc>
                  <a:txBody>
                    <a:bodyPr/>
                    <a:lstStyle/>
                    <a:p>
                      <a:pPr algn="ctr" rtl="1"/>
                      <a:endParaRPr lang="ar-EG" sz="2500" dirty="0"/>
                    </a:p>
                  </a:txBody>
                  <a:tcPr/>
                </a:tc>
              </a:tr>
              <a:tr h="370840">
                <a:tc>
                  <a:txBody>
                    <a:bodyPr/>
                    <a:lstStyle/>
                    <a:p>
                      <a:pPr algn="ctr" rtl="1"/>
                      <a:r>
                        <a:rPr lang="ar-SA" sz="2500" dirty="0" smtClean="0"/>
                        <a:t>المزروعية</a:t>
                      </a:r>
                      <a:endParaRPr lang="ar-EG" sz="2500" dirty="0"/>
                    </a:p>
                  </a:txBody>
                  <a:tcPr/>
                </a:tc>
                <a:tc>
                  <a:txBody>
                    <a:bodyPr/>
                    <a:lstStyle/>
                    <a:p>
                      <a:pPr algn="ctr" rtl="1"/>
                      <a:endParaRPr lang="ar-EG" sz="2500" dirty="0"/>
                    </a:p>
                  </a:txBody>
                  <a:tcPr/>
                </a:tc>
                <a:tc>
                  <a:txBody>
                    <a:bodyPr/>
                    <a:lstStyle/>
                    <a:p>
                      <a:pPr algn="ctr" rtl="1"/>
                      <a:endParaRPr lang="ar-EG" sz="2500" dirty="0"/>
                    </a:p>
                  </a:txBody>
                  <a:tcPr/>
                </a:tc>
                <a:tc>
                  <a:txBody>
                    <a:bodyPr/>
                    <a:lstStyle/>
                    <a:p>
                      <a:pPr algn="ctr" rtl="1"/>
                      <a:endParaRPr lang="ar-EG" sz="2500" dirty="0"/>
                    </a:p>
                  </a:txBody>
                  <a:tcPr/>
                </a:tc>
                <a:tc>
                  <a:txBody>
                    <a:bodyPr/>
                    <a:lstStyle/>
                    <a:p>
                      <a:pPr algn="ctr" rtl="1"/>
                      <a:endParaRPr lang="ar-EG" sz="2500" dirty="0"/>
                    </a:p>
                  </a:txBody>
                  <a:tcPr/>
                </a:tc>
                <a:tc>
                  <a:txBody>
                    <a:bodyPr/>
                    <a:lstStyle/>
                    <a:p>
                      <a:pPr algn="ctr" rtl="1"/>
                      <a:endParaRPr lang="ar-EG" sz="2500" dirty="0"/>
                    </a:p>
                  </a:txBody>
                  <a:tcPr/>
                </a:tc>
                <a:tc>
                  <a:txBody>
                    <a:bodyPr/>
                    <a:lstStyle/>
                    <a:p>
                      <a:pPr algn="ctr" rtl="1"/>
                      <a:endParaRPr lang="ar-EG" sz="2500" dirty="0"/>
                    </a:p>
                  </a:txBody>
                  <a:tcPr/>
                </a:tc>
              </a:tr>
              <a:tr h="370840">
                <a:tc>
                  <a:txBody>
                    <a:bodyPr/>
                    <a:lstStyle/>
                    <a:p>
                      <a:pPr algn="ctr" rtl="1"/>
                      <a:r>
                        <a:rPr lang="ar-SA" sz="2500" dirty="0" smtClean="0"/>
                        <a:t>الصاحية</a:t>
                      </a:r>
                      <a:endParaRPr lang="ar-EG" sz="2500" dirty="0"/>
                    </a:p>
                  </a:txBody>
                  <a:tcPr/>
                </a:tc>
                <a:tc>
                  <a:txBody>
                    <a:bodyPr/>
                    <a:lstStyle/>
                    <a:p>
                      <a:pPr algn="ctr" rtl="1"/>
                      <a:endParaRPr lang="ar-EG" sz="2500" dirty="0"/>
                    </a:p>
                  </a:txBody>
                  <a:tcPr/>
                </a:tc>
                <a:tc>
                  <a:txBody>
                    <a:bodyPr/>
                    <a:lstStyle/>
                    <a:p>
                      <a:pPr algn="ctr" rtl="1"/>
                      <a:endParaRPr lang="ar-EG" sz="2500" dirty="0"/>
                    </a:p>
                  </a:txBody>
                  <a:tcPr/>
                </a:tc>
                <a:tc>
                  <a:txBody>
                    <a:bodyPr/>
                    <a:lstStyle/>
                    <a:p>
                      <a:pPr algn="ctr" rtl="1"/>
                      <a:endParaRPr lang="ar-EG" sz="2500" dirty="0"/>
                    </a:p>
                  </a:txBody>
                  <a:tcPr/>
                </a:tc>
                <a:tc>
                  <a:txBody>
                    <a:bodyPr/>
                    <a:lstStyle/>
                    <a:p>
                      <a:pPr algn="ctr" rtl="1"/>
                      <a:endParaRPr lang="ar-EG" sz="2500" dirty="0"/>
                    </a:p>
                  </a:txBody>
                  <a:tcPr/>
                </a:tc>
                <a:tc>
                  <a:txBody>
                    <a:bodyPr/>
                    <a:lstStyle/>
                    <a:p>
                      <a:pPr algn="ctr" rtl="1"/>
                      <a:endParaRPr lang="ar-EG" sz="2500" dirty="0"/>
                    </a:p>
                  </a:txBody>
                  <a:tcPr/>
                </a:tc>
                <a:tc>
                  <a:txBody>
                    <a:bodyPr/>
                    <a:lstStyle/>
                    <a:p>
                      <a:pPr algn="ctr" rtl="1"/>
                      <a:endParaRPr lang="ar-EG" sz="2500" dirty="0"/>
                    </a:p>
                  </a:txBody>
                  <a:tcPr/>
                </a:tc>
              </a:tr>
              <a:tr h="370840">
                <a:tc>
                  <a:txBody>
                    <a:bodyPr/>
                    <a:lstStyle/>
                    <a:p>
                      <a:pPr algn="ctr" rtl="1"/>
                      <a:r>
                        <a:rPr lang="ar-SA" sz="2500" dirty="0" smtClean="0"/>
                        <a:t>المحمدية</a:t>
                      </a:r>
                      <a:endParaRPr lang="ar-EG" sz="2500" dirty="0"/>
                    </a:p>
                  </a:txBody>
                  <a:tcPr/>
                </a:tc>
                <a:tc>
                  <a:txBody>
                    <a:bodyPr/>
                    <a:lstStyle/>
                    <a:p>
                      <a:pPr algn="ctr" rtl="1"/>
                      <a:endParaRPr lang="ar-EG" sz="2500" dirty="0"/>
                    </a:p>
                  </a:txBody>
                  <a:tcPr/>
                </a:tc>
                <a:tc>
                  <a:txBody>
                    <a:bodyPr/>
                    <a:lstStyle/>
                    <a:p>
                      <a:pPr algn="ctr" rtl="1"/>
                      <a:endParaRPr lang="ar-EG" sz="2500" dirty="0"/>
                    </a:p>
                  </a:txBody>
                  <a:tcPr/>
                </a:tc>
                <a:tc>
                  <a:txBody>
                    <a:bodyPr/>
                    <a:lstStyle/>
                    <a:p>
                      <a:pPr algn="ctr" rtl="1"/>
                      <a:endParaRPr lang="ar-EG" sz="2500" dirty="0"/>
                    </a:p>
                  </a:txBody>
                  <a:tcPr/>
                </a:tc>
                <a:tc>
                  <a:txBody>
                    <a:bodyPr/>
                    <a:lstStyle/>
                    <a:p>
                      <a:pPr algn="ctr" rtl="1"/>
                      <a:endParaRPr lang="ar-EG" sz="2500" dirty="0"/>
                    </a:p>
                  </a:txBody>
                  <a:tcPr/>
                </a:tc>
                <a:tc>
                  <a:txBody>
                    <a:bodyPr/>
                    <a:lstStyle/>
                    <a:p>
                      <a:pPr algn="ctr" rtl="1"/>
                      <a:endParaRPr lang="ar-EG" sz="2500" dirty="0"/>
                    </a:p>
                  </a:txBody>
                  <a:tcPr/>
                </a:tc>
                <a:tc>
                  <a:txBody>
                    <a:bodyPr/>
                    <a:lstStyle/>
                    <a:p>
                      <a:pPr algn="ctr" rtl="1"/>
                      <a:endParaRPr lang="ar-EG" sz="2500" dirty="0"/>
                    </a:p>
                  </a:txBody>
                  <a:tcPr/>
                </a:tc>
              </a:tr>
              <a:tr h="370840">
                <a:tc>
                  <a:txBody>
                    <a:bodyPr/>
                    <a:lstStyle/>
                    <a:p>
                      <a:pPr algn="ctr" rtl="1"/>
                      <a:r>
                        <a:rPr lang="ar-SA" sz="2500" dirty="0" smtClean="0"/>
                        <a:t>لذة</a:t>
                      </a:r>
                      <a:endParaRPr lang="ar-EG" sz="2500" dirty="0"/>
                    </a:p>
                  </a:txBody>
                  <a:tcPr/>
                </a:tc>
                <a:tc>
                  <a:txBody>
                    <a:bodyPr/>
                    <a:lstStyle/>
                    <a:p>
                      <a:pPr algn="ctr" rtl="1"/>
                      <a:endParaRPr lang="ar-EG" sz="2500" dirty="0"/>
                    </a:p>
                  </a:txBody>
                  <a:tcPr/>
                </a:tc>
                <a:tc>
                  <a:txBody>
                    <a:bodyPr/>
                    <a:lstStyle/>
                    <a:p>
                      <a:pPr algn="ctr" rtl="1"/>
                      <a:endParaRPr lang="ar-EG" sz="2500" dirty="0"/>
                    </a:p>
                  </a:txBody>
                  <a:tcPr/>
                </a:tc>
                <a:tc>
                  <a:txBody>
                    <a:bodyPr/>
                    <a:lstStyle/>
                    <a:p>
                      <a:pPr algn="ctr" rtl="1"/>
                      <a:endParaRPr lang="ar-EG" sz="2500" dirty="0"/>
                    </a:p>
                  </a:txBody>
                  <a:tcPr/>
                </a:tc>
                <a:tc>
                  <a:txBody>
                    <a:bodyPr/>
                    <a:lstStyle/>
                    <a:p>
                      <a:pPr algn="ctr" rtl="1"/>
                      <a:endParaRPr lang="ar-EG" sz="2500" dirty="0"/>
                    </a:p>
                  </a:txBody>
                  <a:tcPr/>
                </a:tc>
                <a:tc>
                  <a:txBody>
                    <a:bodyPr/>
                    <a:lstStyle/>
                    <a:p>
                      <a:pPr algn="ctr" rtl="1"/>
                      <a:endParaRPr lang="ar-EG" sz="2500" dirty="0"/>
                    </a:p>
                  </a:txBody>
                  <a:tcPr/>
                </a:tc>
                <a:tc>
                  <a:txBody>
                    <a:bodyPr/>
                    <a:lstStyle/>
                    <a:p>
                      <a:pPr algn="ctr" rtl="1"/>
                      <a:endParaRPr lang="ar-EG" sz="2500" dirty="0"/>
                    </a:p>
                  </a:txBody>
                  <a:tcPr/>
                </a:tc>
              </a:tr>
            </a:tbl>
          </a:graphicData>
        </a:graphic>
      </p:graphicFrame>
      <p:sp>
        <p:nvSpPr>
          <p:cNvPr id="3" name="Rectangle 2"/>
          <p:cNvSpPr/>
          <p:nvPr/>
        </p:nvSpPr>
        <p:spPr>
          <a:xfrm>
            <a:off x="0" y="228600"/>
            <a:ext cx="9829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500" b="1" dirty="0" smtClean="0">
                <a:solidFill>
                  <a:schemeClr val="tx1"/>
                </a:solidFill>
              </a:rPr>
              <a:t>مصفوفة</a:t>
            </a:r>
            <a:r>
              <a:rPr lang="ar-SA" sz="2500" dirty="0" smtClean="0"/>
              <a:t> بيانات اجتماعية واقتصادية في أحياء مدينة الهفوف بالإحساء بالمملكة العربية السعودية</a:t>
            </a:r>
            <a:endParaRPr lang="ar-EG" sz="2500" dirty="0"/>
          </a:p>
        </p:txBody>
      </p:sp>
      <p:sp>
        <p:nvSpPr>
          <p:cNvPr id="5" name="Rectangle 4"/>
          <p:cNvSpPr/>
          <p:nvPr/>
        </p:nvSpPr>
        <p:spPr>
          <a:xfrm>
            <a:off x="152400" y="4648200"/>
            <a:ext cx="96774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500" dirty="0" smtClean="0"/>
              <a:t>في الغالب تخصص الأعمدة للمتغيرات، والأسطر الأفقية للحالات </a:t>
            </a:r>
            <a:endParaRPr lang="ar-EG" sz="2500" dirty="0"/>
          </a:p>
        </p:txBody>
      </p:sp>
    </p:spTree>
    <p:extLst>
      <p:ext uri="{BB962C8B-B14F-4D97-AF65-F5344CB8AC3E}">
        <p14:creationId xmlns:p14="http://schemas.microsoft.com/office/powerpoint/2010/main" val="2869435589"/>
      </p:ext>
    </p:extLst>
  </p:cSld>
  <p:clrMapOvr>
    <a:masterClrMapping/>
  </p:clrMapOvr>
  <p:transition>
    <p:comb/>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Rectangle 7"/>
          <p:cNvSpPr/>
          <p:nvPr/>
        </p:nvSpPr>
        <p:spPr>
          <a:xfrm>
            <a:off x="0" y="152400"/>
            <a:ext cx="9753600" cy="5693866"/>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a:r>
              <a:rPr lang="ar-SA" sz="2800" b="1" dirty="0" smtClean="0">
                <a:solidFill>
                  <a:schemeClr val="tx1"/>
                </a:solidFill>
              </a:rPr>
              <a:t>ثانياً</a:t>
            </a:r>
            <a:r>
              <a:rPr lang="ar-SA" sz="2800" dirty="0" smtClean="0">
                <a:solidFill>
                  <a:srgbClr val="0070C0"/>
                </a:solidFill>
              </a:rPr>
              <a:t>: الهدف الأساسي من التحليل العاملي هو تلخيص المظاهر المتعددة التي جمعها الباحث من خلال المتغيرات العديدة التي قام برصدها، حيث يقوم التحليل العاملي بتكثيف الأعداد الكبيرة من المتغيرات </a:t>
            </a:r>
            <a:r>
              <a:rPr lang="en-US" sz="2800" dirty="0" smtClean="0">
                <a:solidFill>
                  <a:srgbClr val="0070C0"/>
                </a:solidFill>
              </a:rPr>
              <a:t>Variables</a:t>
            </a:r>
            <a:r>
              <a:rPr lang="ar-SA" sz="2800" dirty="0" smtClean="0">
                <a:solidFill>
                  <a:srgbClr val="0070C0"/>
                </a:solidFill>
              </a:rPr>
              <a:t> إلى عدد قليل من المتغيرات </a:t>
            </a:r>
            <a:r>
              <a:rPr lang="en-US" sz="2800" dirty="0" smtClean="0">
                <a:solidFill>
                  <a:srgbClr val="0070C0"/>
                </a:solidFill>
              </a:rPr>
              <a:t>Factors</a:t>
            </a:r>
            <a:r>
              <a:rPr lang="ar-SA" sz="2800" dirty="0" smtClean="0">
                <a:solidFill>
                  <a:srgbClr val="0070C0"/>
                </a:solidFill>
              </a:rPr>
              <a:t>.لان التحليل العاملي يعتمد على تصنيف البيانات إلى محاور </a:t>
            </a:r>
            <a:r>
              <a:rPr lang="en-US" sz="2800" dirty="0" smtClean="0">
                <a:solidFill>
                  <a:srgbClr val="0070C0"/>
                </a:solidFill>
              </a:rPr>
              <a:t>Axes</a:t>
            </a:r>
            <a:r>
              <a:rPr lang="ar-SA" sz="2800" dirty="0" smtClean="0">
                <a:solidFill>
                  <a:srgbClr val="0070C0"/>
                </a:solidFill>
              </a:rPr>
              <a:t> أو أبعاد معينة </a:t>
            </a:r>
            <a:r>
              <a:rPr lang="en-US" sz="2800" dirty="0" smtClean="0">
                <a:solidFill>
                  <a:srgbClr val="0070C0"/>
                </a:solidFill>
              </a:rPr>
              <a:t>Dimensions</a:t>
            </a:r>
            <a:r>
              <a:rPr lang="ar-SA" sz="2800" dirty="0" smtClean="0">
                <a:solidFill>
                  <a:srgbClr val="0070C0"/>
                </a:solidFill>
              </a:rPr>
              <a:t> تسلط الضوء على العوامل المهمة من خلال ركام البيانات المتعددة التي يضعها الباحث في هذا التحليل.</a:t>
            </a:r>
          </a:p>
          <a:p>
            <a:pPr algn="just"/>
            <a:r>
              <a:rPr lang="ar-SA" sz="2800" dirty="0" smtClean="0">
                <a:solidFill>
                  <a:srgbClr val="0070C0"/>
                </a:solidFill>
              </a:rPr>
              <a:t>وتعرف المعالجات الرياضية من خلال التحليل العاملي المتعلق بالمتغيرات </a:t>
            </a:r>
            <a:r>
              <a:rPr lang="en-US" sz="2800" dirty="0">
                <a:solidFill>
                  <a:srgbClr val="0070C0"/>
                </a:solidFill>
              </a:rPr>
              <a:t>Variables</a:t>
            </a:r>
            <a:r>
              <a:rPr lang="ar-SA" sz="2800" dirty="0">
                <a:solidFill>
                  <a:srgbClr val="0070C0"/>
                </a:solidFill>
              </a:rPr>
              <a:t> </a:t>
            </a:r>
            <a:r>
              <a:rPr lang="ar-SA" sz="2800" dirty="0" smtClean="0">
                <a:solidFill>
                  <a:srgbClr val="0070C0"/>
                </a:solidFill>
              </a:rPr>
              <a:t>أو الأعمدة باسم </a:t>
            </a:r>
            <a:r>
              <a:rPr lang="ar-SA" sz="2800" b="1" dirty="0" smtClean="0">
                <a:solidFill>
                  <a:schemeClr val="tx1"/>
                </a:solidFill>
              </a:rPr>
              <a:t>(التحليل العاملي الرائي </a:t>
            </a:r>
            <a:r>
              <a:rPr lang="en-US" sz="2800" b="1" dirty="0" smtClean="0">
                <a:solidFill>
                  <a:schemeClr val="tx1"/>
                </a:solidFill>
              </a:rPr>
              <a:t>A Factor Analysis</a:t>
            </a:r>
            <a:r>
              <a:rPr lang="ar-SA" sz="2800" b="1" dirty="0" smtClean="0">
                <a:solidFill>
                  <a:schemeClr val="tx1"/>
                </a:solidFill>
              </a:rPr>
              <a:t>).</a:t>
            </a:r>
          </a:p>
          <a:p>
            <a:pPr algn="just"/>
            <a:r>
              <a:rPr lang="ar-SA" sz="2800" dirty="0" smtClean="0">
                <a:solidFill>
                  <a:srgbClr val="0070C0"/>
                </a:solidFill>
              </a:rPr>
              <a:t>أما التحليل العاملي المنصب على الملاحظات أو على اسطر مصفوفة البيانات، ويعرف هذا النوع من التحليل العاملي باسم </a:t>
            </a:r>
            <a:r>
              <a:rPr lang="ar-SA" sz="2800" b="1" dirty="0">
                <a:solidFill>
                  <a:schemeClr val="tx1"/>
                </a:solidFill>
              </a:rPr>
              <a:t>(التحليل </a:t>
            </a:r>
            <a:r>
              <a:rPr lang="ar-SA" sz="2800" b="1" dirty="0" smtClean="0">
                <a:solidFill>
                  <a:schemeClr val="tx1"/>
                </a:solidFill>
              </a:rPr>
              <a:t>العاملي من نوع </a:t>
            </a:r>
            <a:r>
              <a:rPr lang="en-US" sz="2800" b="1" dirty="0" smtClean="0">
                <a:solidFill>
                  <a:schemeClr val="tx1"/>
                </a:solidFill>
              </a:rPr>
              <a:t>Q</a:t>
            </a:r>
            <a:r>
              <a:rPr lang="ar-SA" sz="2800" b="1" dirty="0" smtClean="0">
                <a:solidFill>
                  <a:schemeClr val="tx1"/>
                </a:solidFill>
              </a:rPr>
              <a:t> –</a:t>
            </a:r>
            <a:r>
              <a:rPr lang="en-US" sz="2800" b="1" dirty="0" smtClean="0">
                <a:solidFill>
                  <a:schemeClr val="tx1"/>
                </a:solidFill>
              </a:rPr>
              <a:t>Q Factor Analysis</a:t>
            </a:r>
            <a:r>
              <a:rPr lang="ar-SA" sz="2800" b="1" dirty="0" smtClean="0">
                <a:solidFill>
                  <a:schemeClr val="tx1"/>
                </a:solidFill>
              </a:rPr>
              <a:t>).</a:t>
            </a:r>
            <a:endParaRPr lang="ar-SA" sz="2800" b="1" dirty="0">
              <a:solidFill>
                <a:schemeClr val="tx1"/>
              </a:solidFill>
            </a:endParaRPr>
          </a:p>
          <a:p>
            <a:pPr algn="just"/>
            <a:endParaRPr lang="ar-SA" sz="2800" dirty="0" smtClean="0">
              <a:solidFill>
                <a:srgbClr val="0070C0"/>
              </a:solidFill>
            </a:endParaRPr>
          </a:p>
          <a:p>
            <a:pPr algn="just"/>
            <a:endParaRPr lang="ar-SA" sz="2800" dirty="0" smtClean="0">
              <a:solidFill>
                <a:srgbClr val="0070C0"/>
              </a:solidFill>
            </a:endParaRPr>
          </a:p>
        </p:txBody>
      </p:sp>
    </p:spTree>
    <p:extLst>
      <p:ext uri="{BB962C8B-B14F-4D97-AF65-F5344CB8AC3E}">
        <p14:creationId xmlns:p14="http://schemas.microsoft.com/office/powerpoint/2010/main" val="1560126375"/>
      </p:ext>
    </p:extLst>
  </p:cSld>
  <p:clrMapOvr>
    <a:masterClrMapping/>
  </p:clrMapOvr>
  <p:transition>
    <p:comb/>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Rectangle 7"/>
          <p:cNvSpPr/>
          <p:nvPr/>
        </p:nvSpPr>
        <p:spPr>
          <a:xfrm>
            <a:off x="0" y="152400"/>
            <a:ext cx="9753600" cy="5693866"/>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a:r>
              <a:rPr lang="ar-SA" sz="2800" b="1" dirty="0" smtClean="0">
                <a:solidFill>
                  <a:schemeClr val="tx1"/>
                </a:solidFill>
              </a:rPr>
              <a:t>ثالثاً</a:t>
            </a:r>
            <a:r>
              <a:rPr lang="ar-SA" sz="2800" dirty="0" smtClean="0">
                <a:solidFill>
                  <a:srgbClr val="0070C0"/>
                </a:solidFill>
              </a:rPr>
              <a:t>: هناك العديد من الطرق الرياضية المستخدمة في نتائج التحليل العاملي، وعددها يزيد على 10 ، وأكثرها شيوعا واستخداما في البحوث الجغرافية هو أسلوب </a:t>
            </a:r>
            <a:r>
              <a:rPr lang="ar-SA" sz="2800" dirty="0" smtClean="0">
                <a:solidFill>
                  <a:schemeClr val="tx1"/>
                </a:solidFill>
              </a:rPr>
              <a:t>تحليل المكونات الأساسية </a:t>
            </a:r>
            <a:r>
              <a:rPr lang="en-US" sz="2800" dirty="0" smtClean="0">
                <a:solidFill>
                  <a:schemeClr val="tx1"/>
                </a:solidFill>
              </a:rPr>
              <a:t>Principle Component Analysis</a:t>
            </a:r>
            <a:r>
              <a:rPr lang="ar-SA" sz="2800" dirty="0" smtClean="0">
                <a:solidFill>
                  <a:srgbClr val="0070C0"/>
                </a:solidFill>
              </a:rPr>
              <a:t>، حيث تتم المعالجة على أساس اشتقاقات توافقيات خطية تتعامد مع بعضها البعض، وهذا يعنى أن العلاقات الارتباطية بين هذه التوافقيات أو المحاور تكون صفراً.</a:t>
            </a:r>
          </a:p>
          <a:p>
            <a:pPr algn="just"/>
            <a:r>
              <a:rPr lang="ar-SA" sz="2800" dirty="0" smtClean="0">
                <a:solidFill>
                  <a:srgbClr val="0070C0"/>
                </a:solidFill>
              </a:rPr>
              <a:t>ويتم اختيار التوافقيات ومتغيراتها المرتبطة بها وفقا لما يسمى </a:t>
            </a:r>
            <a:r>
              <a:rPr lang="ar-SA" sz="2800" dirty="0" smtClean="0">
                <a:solidFill>
                  <a:schemeClr val="tx1"/>
                </a:solidFill>
              </a:rPr>
              <a:t>بحمولات العوامل </a:t>
            </a:r>
            <a:r>
              <a:rPr lang="en-US" sz="2800" dirty="0" smtClean="0">
                <a:solidFill>
                  <a:srgbClr val="0070C0"/>
                </a:solidFill>
              </a:rPr>
              <a:t>Factor Loadings</a:t>
            </a:r>
            <a:r>
              <a:rPr lang="ar-SA" sz="2800" dirty="0" smtClean="0">
                <a:solidFill>
                  <a:srgbClr val="0070C0"/>
                </a:solidFill>
              </a:rPr>
              <a:t> وتشبعات العوامل هي عبارة عن معاملات الارتباط بين المتغيرات الأصلية والعوامل المشتقة.</a:t>
            </a:r>
          </a:p>
          <a:p>
            <a:pPr algn="just"/>
            <a:r>
              <a:rPr lang="ar-SA" sz="2800" dirty="0" smtClean="0">
                <a:solidFill>
                  <a:srgbClr val="0070C0"/>
                </a:solidFill>
              </a:rPr>
              <a:t>وجدير بالذكر، أن </a:t>
            </a:r>
            <a:r>
              <a:rPr lang="ar-SA" sz="2800" dirty="0" smtClean="0">
                <a:solidFill>
                  <a:schemeClr val="tx1"/>
                </a:solidFill>
              </a:rPr>
              <a:t>الدلالة الإحصائية </a:t>
            </a:r>
            <a:r>
              <a:rPr lang="ar-SA" sz="2800" dirty="0" smtClean="0">
                <a:solidFill>
                  <a:srgbClr val="0070C0"/>
                </a:solidFill>
              </a:rPr>
              <a:t>لحمولة المتغير على العامل تقاس من خلال </a:t>
            </a:r>
            <a:r>
              <a:rPr lang="ar-SA" sz="2800" dirty="0" smtClean="0">
                <a:solidFill>
                  <a:schemeClr val="tx1"/>
                </a:solidFill>
              </a:rPr>
              <a:t>مقياس جليفورد </a:t>
            </a:r>
            <a:r>
              <a:rPr lang="ar-SA" sz="2800" dirty="0" smtClean="0">
                <a:solidFill>
                  <a:srgbClr val="0070C0"/>
                </a:solidFill>
              </a:rPr>
              <a:t>وهى في حدود 0.3 كحد ادنى، فاذا وصلت حمولة المتغير إلى 0.3 أو اكثر يعتبر التشبع دالا وذا أهمية، ويفسر العامل الأول دائما اكبر نسبة من التباين الكلى في المتغيرات التي تخضع للتحليل ثم يليه العامل الثاني فالثالث .........................الخ.</a:t>
            </a:r>
          </a:p>
        </p:txBody>
      </p:sp>
    </p:spTree>
    <p:extLst>
      <p:ext uri="{BB962C8B-B14F-4D97-AF65-F5344CB8AC3E}">
        <p14:creationId xmlns:p14="http://schemas.microsoft.com/office/powerpoint/2010/main" val="3150664005"/>
      </p:ext>
    </p:extLst>
  </p:cSld>
  <p:clrMapOvr>
    <a:masterClrMapping/>
  </p:clrMapOvr>
  <p:transition>
    <p:comb/>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Rectangle 7"/>
          <p:cNvSpPr/>
          <p:nvPr/>
        </p:nvSpPr>
        <p:spPr>
          <a:xfrm>
            <a:off x="0" y="152400"/>
            <a:ext cx="9753600" cy="5693866"/>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a:r>
              <a:rPr lang="ar-SA" sz="2600" b="1" dirty="0" smtClean="0">
                <a:solidFill>
                  <a:schemeClr val="tx1"/>
                </a:solidFill>
              </a:rPr>
              <a:t>رابعاً</a:t>
            </a:r>
            <a:r>
              <a:rPr lang="ar-SA" sz="2600" dirty="0" smtClean="0">
                <a:solidFill>
                  <a:srgbClr val="0070C0"/>
                </a:solidFill>
              </a:rPr>
              <a:t>: يعتمد تحديد العوامل المشتقة كليا على ما يعرف </a:t>
            </a:r>
            <a:r>
              <a:rPr lang="ar-SA" sz="2600" dirty="0" smtClean="0">
                <a:solidFill>
                  <a:schemeClr val="tx1"/>
                </a:solidFill>
              </a:rPr>
              <a:t>بالجذور الكامنة </a:t>
            </a:r>
            <a:r>
              <a:rPr lang="en-US" sz="2600" dirty="0" smtClean="0">
                <a:solidFill>
                  <a:schemeClr val="tx1"/>
                </a:solidFill>
              </a:rPr>
              <a:t>Eigen Values</a:t>
            </a:r>
            <a:r>
              <a:rPr lang="ar-SA" sz="2600" dirty="0" smtClean="0">
                <a:solidFill>
                  <a:schemeClr val="tx1"/>
                </a:solidFill>
              </a:rPr>
              <a:t> </a:t>
            </a:r>
            <a:r>
              <a:rPr lang="ar-SA" sz="2600" dirty="0" smtClean="0">
                <a:solidFill>
                  <a:srgbClr val="0070C0"/>
                </a:solidFill>
              </a:rPr>
              <a:t>، والجذر الكامن هو عبارة عن مربعات حمولات كل المتغيرات على كل عامل لوحده. وقيمة الجذر الكامن </a:t>
            </a:r>
            <a:r>
              <a:rPr lang="ar-SA" sz="2600" dirty="0" smtClean="0">
                <a:solidFill>
                  <a:schemeClr val="tx1"/>
                </a:solidFill>
              </a:rPr>
              <a:t>تتناقص</a:t>
            </a:r>
            <a:r>
              <a:rPr lang="ar-SA" sz="2600" dirty="0" smtClean="0">
                <a:solidFill>
                  <a:srgbClr val="0070C0"/>
                </a:solidFill>
              </a:rPr>
              <a:t> تدريجيا من العامل الأول حتى العامل الأخير، والعامل الأول يتميز بأكبر جذر كامن، ثم تقل قيمة الجذر في العامل الثاني ثم الثالث.</a:t>
            </a:r>
          </a:p>
          <a:p>
            <a:pPr algn="just"/>
            <a:r>
              <a:rPr lang="ar-SA" sz="2600" dirty="0" smtClean="0">
                <a:solidFill>
                  <a:srgbClr val="0070C0"/>
                </a:solidFill>
              </a:rPr>
              <a:t>وتعتمد عملية تحديد العوامل على قيمة الجذور الكامنة، وفى رزمة البرامج الإحصائية للعوامل الاجتماعية تحتسب العوامل التي تزيد قيمة جذورها عن الواحد الصحيح، وتعرف باسم </a:t>
            </a:r>
            <a:r>
              <a:rPr lang="ar-SA" sz="2600" dirty="0" smtClean="0">
                <a:solidFill>
                  <a:schemeClr val="tx1"/>
                </a:solidFill>
              </a:rPr>
              <a:t>نقطة القطع </a:t>
            </a:r>
            <a:r>
              <a:rPr lang="en-US" sz="2600" dirty="0" smtClean="0">
                <a:solidFill>
                  <a:schemeClr val="tx1"/>
                </a:solidFill>
              </a:rPr>
              <a:t>Cut – Off Point</a:t>
            </a:r>
            <a:r>
              <a:rPr lang="ar-SA" sz="2600" dirty="0" smtClean="0">
                <a:solidFill>
                  <a:schemeClr val="tx1"/>
                </a:solidFill>
              </a:rPr>
              <a:t> </a:t>
            </a:r>
            <a:r>
              <a:rPr lang="ar-SA" sz="2600" dirty="0" smtClean="0">
                <a:solidFill>
                  <a:srgbClr val="0070C0"/>
                </a:solidFill>
              </a:rPr>
              <a:t>غير أن نقطة القطع تعتمد على </a:t>
            </a:r>
            <a:r>
              <a:rPr lang="ar-SA" sz="2600" dirty="0" smtClean="0">
                <a:solidFill>
                  <a:schemeClr val="tx1"/>
                </a:solidFill>
              </a:rPr>
              <a:t>رغبات</a:t>
            </a:r>
            <a:r>
              <a:rPr lang="ar-SA" sz="2600" dirty="0" smtClean="0">
                <a:solidFill>
                  <a:srgbClr val="0070C0"/>
                </a:solidFill>
              </a:rPr>
              <a:t> الباحث وعلى طريقة البحث، فقد تزيد عن الواحد الصحيح وقد تقل عنه، ويرتبط ذلك بعدد العوامل التي يريد الباحث </a:t>
            </a:r>
            <a:r>
              <a:rPr lang="ar-SA" sz="2600" dirty="0" smtClean="0">
                <a:solidFill>
                  <a:srgbClr val="0070C0"/>
                </a:solidFill>
              </a:rPr>
              <a:t>اظهارها </a:t>
            </a:r>
            <a:r>
              <a:rPr lang="ar-SA" sz="2600" dirty="0" smtClean="0">
                <a:solidFill>
                  <a:srgbClr val="0070C0"/>
                </a:solidFill>
              </a:rPr>
              <a:t>في الدراسة.</a:t>
            </a:r>
          </a:p>
          <a:p>
            <a:pPr algn="just"/>
            <a:r>
              <a:rPr lang="ar-SA" sz="2600" b="1" dirty="0" smtClean="0">
                <a:solidFill>
                  <a:schemeClr val="tx1"/>
                </a:solidFill>
              </a:rPr>
              <a:t>خامساً</a:t>
            </a:r>
            <a:r>
              <a:rPr lang="ar-SA" sz="2600" dirty="0" smtClean="0">
                <a:solidFill>
                  <a:srgbClr val="0070C0"/>
                </a:solidFill>
              </a:rPr>
              <a:t>: المعروف في التحليل العاملي أن المتغير يمكن أن يسهم في اكثر من عامل من العوامل المشتقة، وهذا ما يعرف </a:t>
            </a:r>
            <a:r>
              <a:rPr lang="ar-SA" sz="2600" dirty="0" smtClean="0">
                <a:solidFill>
                  <a:schemeClr val="tx1"/>
                </a:solidFill>
              </a:rPr>
              <a:t>بالاشتراكيات</a:t>
            </a:r>
            <a:r>
              <a:rPr lang="ar-SA" sz="2600" dirty="0" smtClean="0">
                <a:solidFill>
                  <a:srgbClr val="0070C0"/>
                </a:solidFill>
              </a:rPr>
              <a:t> </a:t>
            </a:r>
            <a:r>
              <a:rPr lang="en-US" sz="2600" dirty="0" smtClean="0">
                <a:solidFill>
                  <a:srgbClr val="0070C0"/>
                </a:solidFill>
              </a:rPr>
              <a:t>Communalities</a:t>
            </a:r>
            <a:r>
              <a:rPr lang="ar-SA" sz="2600" dirty="0" smtClean="0">
                <a:solidFill>
                  <a:srgbClr val="0070C0"/>
                </a:solidFill>
              </a:rPr>
              <a:t>. والاشتراكيات هي عبارة عن </a:t>
            </a:r>
            <a:r>
              <a:rPr lang="ar-SA" sz="2600" dirty="0" smtClean="0">
                <a:solidFill>
                  <a:schemeClr val="tx1"/>
                </a:solidFill>
              </a:rPr>
              <a:t>مجموع</a:t>
            </a:r>
            <a:r>
              <a:rPr lang="ar-SA" sz="2600" dirty="0" smtClean="0">
                <a:solidFill>
                  <a:srgbClr val="0070C0"/>
                </a:solidFill>
              </a:rPr>
              <a:t> إسهام المتغير في العوامل المشتقة، وتعرف الاشتراكيات بالمنطوق الرياضي على أنها مجموع مربعات حمولات المتغيرات بالعامل المشتق، ولذا فهي جزء من التباين الكمي.</a:t>
            </a:r>
            <a:endParaRPr lang="ar-SA" sz="2600" dirty="0">
              <a:solidFill>
                <a:srgbClr val="0070C0"/>
              </a:solidFill>
            </a:endParaRPr>
          </a:p>
        </p:txBody>
      </p:sp>
    </p:spTree>
    <p:extLst>
      <p:ext uri="{BB962C8B-B14F-4D97-AF65-F5344CB8AC3E}">
        <p14:creationId xmlns:p14="http://schemas.microsoft.com/office/powerpoint/2010/main" val="3645314109"/>
      </p:ext>
    </p:extLst>
  </p:cSld>
  <p:clrMapOvr>
    <a:masterClrMapping/>
  </p:clrMapOvr>
  <p:transition>
    <p:comb/>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Rectangle 7"/>
          <p:cNvSpPr/>
          <p:nvPr/>
        </p:nvSpPr>
        <p:spPr>
          <a:xfrm>
            <a:off x="0" y="152400"/>
            <a:ext cx="9753600" cy="4401205"/>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just"/>
            <a:r>
              <a:rPr lang="ar-SA" sz="2500" dirty="0" smtClean="0">
                <a:solidFill>
                  <a:srgbClr val="009900"/>
                </a:solidFill>
              </a:rPr>
              <a:t>سادساً: </a:t>
            </a:r>
            <a:r>
              <a:rPr lang="ar-SA" sz="2500" dirty="0" smtClean="0">
                <a:solidFill>
                  <a:schemeClr val="tx1"/>
                </a:solidFill>
              </a:rPr>
              <a:t>أن التحليل العاملي يقوم بالتعامل مع المتغيرات </a:t>
            </a:r>
            <a:r>
              <a:rPr lang="en-US" sz="2500" dirty="0" smtClean="0">
                <a:solidFill>
                  <a:schemeClr val="tx1"/>
                </a:solidFill>
              </a:rPr>
              <a:t>Variables</a:t>
            </a:r>
            <a:r>
              <a:rPr lang="ar-SA" sz="2500" dirty="0" smtClean="0">
                <a:solidFill>
                  <a:schemeClr val="tx1"/>
                </a:solidFill>
              </a:rPr>
              <a:t> وكذلك الحالات </a:t>
            </a:r>
            <a:r>
              <a:rPr lang="en-US" sz="2500" dirty="0" smtClean="0">
                <a:solidFill>
                  <a:schemeClr val="tx1"/>
                </a:solidFill>
              </a:rPr>
              <a:t>Cases</a:t>
            </a:r>
            <a:r>
              <a:rPr lang="ar-SA" sz="2500" dirty="0" smtClean="0">
                <a:solidFill>
                  <a:schemeClr val="tx1"/>
                </a:solidFill>
              </a:rPr>
              <a:t> واهم ما يبرزه التحليل العاملي للحالات قبل تصنيفها هو قياس مدى ارتباط هذه الحالات بالعوامل التابعة لها. وتظهر هذه الارتباطات من خلال مصفوفة خاصة تعرف باسم : </a:t>
            </a:r>
            <a:r>
              <a:rPr lang="ar-SA" sz="2500" dirty="0" smtClean="0">
                <a:solidFill>
                  <a:srgbClr val="0070C0"/>
                </a:solidFill>
              </a:rPr>
              <a:t>درجات العامل </a:t>
            </a:r>
            <a:r>
              <a:rPr lang="en-US" sz="2500" dirty="0" smtClean="0">
                <a:solidFill>
                  <a:schemeClr val="tx1"/>
                </a:solidFill>
              </a:rPr>
              <a:t>Factor Sores</a:t>
            </a:r>
            <a:r>
              <a:rPr lang="ar-SA" sz="2500" dirty="0" smtClean="0">
                <a:solidFill>
                  <a:schemeClr val="tx1"/>
                </a:solidFill>
              </a:rPr>
              <a:t> التي هي عبارة عن درجات معيارية تقيس ارتباطات الحالات بالعوامل المشتقة.</a:t>
            </a:r>
          </a:p>
          <a:p>
            <a:pPr algn="ctr"/>
            <a:r>
              <a:rPr lang="ar-SA" sz="3000" b="1" dirty="0" smtClean="0">
                <a:solidFill>
                  <a:srgbClr val="FF0000"/>
                </a:solidFill>
              </a:rPr>
              <a:t>مثال </a:t>
            </a:r>
            <a:r>
              <a:rPr lang="ar-SA" sz="3000" b="1" dirty="0" err="1" smtClean="0">
                <a:solidFill>
                  <a:srgbClr val="FF0000"/>
                </a:solidFill>
              </a:rPr>
              <a:t>توضيحى</a:t>
            </a:r>
            <a:r>
              <a:rPr lang="ar-SA" sz="3000" b="1" dirty="0" smtClean="0">
                <a:solidFill>
                  <a:srgbClr val="FF0000"/>
                </a:solidFill>
              </a:rPr>
              <a:t>:</a:t>
            </a:r>
          </a:p>
          <a:p>
            <a:pPr algn="just"/>
            <a:r>
              <a:rPr lang="ar-SA" sz="2500" dirty="0" smtClean="0">
                <a:solidFill>
                  <a:srgbClr val="009900"/>
                </a:solidFill>
              </a:rPr>
              <a:t>قام احد الباحثين بدراسة لمناخ المملكة العربية السعودية، تضمنت 14 متغيراً، </a:t>
            </a:r>
            <a:r>
              <a:rPr lang="ar-SA" sz="2500" dirty="0" err="1" smtClean="0">
                <a:solidFill>
                  <a:srgbClr val="009900"/>
                </a:solidFill>
              </a:rPr>
              <a:t>واخذت</a:t>
            </a:r>
            <a:r>
              <a:rPr lang="ar-SA" sz="2500" dirty="0" smtClean="0">
                <a:solidFill>
                  <a:srgbClr val="009900"/>
                </a:solidFill>
              </a:rPr>
              <a:t> المتغيرات من 56 محطة رصد مناخية موزعة في جميع </a:t>
            </a:r>
            <a:r>
              <a:rPr lang="ar-SA" sz="2500" dirty="0" err="1" smtClean="0">
                <a:solidFill>
                  <a:srgbClr val="009900"/>
                </a:solidFill>
              </a:rPr>
              <a:t>انحاء</a:t>
            </a:r>
            <a:r>
              <a:rPr lang="ar-SA" sz="2500" dirty="0" smtClean="0">
                <a:solidFill>
                  <a:srgbClr val="009900"/>
                </a:solidFill>
              </a:rPr>
              <a:t> المملكة. ويوضح الجدول </a:t>
            </a:r>
            <a:r>
              <a:rPr lang="ar-SA" sz="2500" dirty="0" err="1" smtClean="0">
                <a:solidFill>
                  <a:srgbClr val="009900"/>
                </a:solidFill>
              </a:rPr>
              <a:t>التالى</a:t>
            </a:r>
            <a:r>
              <a:rPr lang="ar-SA" sz="2500" dirty="0" smtClean="0">
                <a:solidFill>
                  <a:srgbClr val="009900"/>
                </a:solidFill>
              </a:rPr>
              <a:t> المصفوفة الارتباطية للمتغيرات، وهى مصفوفة تبين العلاقات الارتباطية بين المتغيرات المطلوب تكثيفها </a:t>
            </a:r>
            <a:r>
              <a:rPr lang="ar-SA" sz="2500" dirty="0" err="1" smtClean="0">
                <a:solidFill>
                  <a:srgbClr val="009900"/>
                </a:solidFill>
              </a:rPr>
              <a:t>الى</a:t>
            </a:r>
            <a:r>
              <a:rPr lang="ar-SA" sz="2500" dirty="0" smtClean="0">
                <a:solidFill>
                  <a:srgbClr val="009900"/>
                </a:solidFill>
              </a:rPr>
              <a:t> عدد اقل من العوامل، ومن هذه المصفوف يمكن الحكم على مدى الارتباط </a:t>
            </a:r>
            <a:r>
              <a:rPr lang="ar-SA" sz="2500" dirty="0" err="1" smtClean="0">
                <a:solidFill>
                  <a:srgbClr val="009900"/>
                </a:solidFill>
              </a:rPr>
              <a:t>الثنائى</a:t>
            </a:r>
            <a:r>
              <a:rPr lang="ar-SA" sz="2500" dirty="0" smtClean="0">
                <a:solidFill>
                  <a:srgbClr val="009900"/>
                </a:solidFill>
              </a:rPr>
              <a:t> بين كل متغيرين.</a:t>
            </a:r>
          </a:p>
          <a:p>
            <a:pPr algn="just"/>
            <a:r>
              <a:rPr lang="ar-SA" sz="2500" dirty="0" smtClean="0">
                <a:solidFill>
                  <a:srgbClr val="009900"/>
                </a:solidFill>
              </a:rPr>
              <a:t> </a:t>
            </a:r>
          </a:p>
        </p:txBody>
      </p:sp>
    </p:spTree>
    <p:extLst>
      <p:ext uri="{BB962C8B-B14F-4D97-AF65-F5344CB8AC3E}">
        <p14:creationId xmlns:p14="http://schemas.microsoft.com/office/powerpoint/2010/main" val="1221971930"/>
      </p:ext>
    </p:extLst>
  </p:cSld>
  <p:clrMapOvr>
    <a:masterClrMapping/>
  </p:clrMapOvr>
  <p:transition>
    <p:comb/>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921627531"/>
              </p:ext>
            </p:extLst>
          </p:nvPr>
        </p:nvGraphicFramePr>
        <p:xfrm>
          <a:off x="201637" y="609600"/>
          <a:ext cx="9575409" cy="5562600"/>
        </p:xfrm>
        <a:graphic>
          <a:graphicData uri="http://schemas.openxmlformats.org/drawingml/2006/table">
            <a:tbl>
              <a:tblPr rtl="1" firstRow="1" bandRow="1">
                <a:tableStyleId>{5C22544A-7EE6-4342-B048-85BDC9FD1C3A}</a:tableStyleId>
              </a:tblPr>
              <a:tblGrid>
                <a:gridCol w="2393852"/>
                <a:gridCol w="1594339"/>
                <a:gridCol w="3786554"/>
                <a:gridCol w="1800664"/>
              </a:tblGrid>
              <a:tr h="370840">
                <a:tc>
                  <a:txBody>
                    <a:bodyPr/>
                    <a:lstStyle/>
                    <a:p>
                      <a:pPr algn="ctr" rtl="1"/>
                      <a:r>
                        <a:rPr lang="ar-SA" dirty="0" smtClean="0"/>
                        <a:t>رقم</a:t>
                      </a:r>
                      <a:endParaRPr lang="ar-EG" dirty="0"/>
                    </a:p>
                  </a:txBody>
                  <a:tcPr/>
                </a:tc>
                <a:tc>
                  <a:txBody>
                    <a:bodyPr/>
                    <a:lstStyle/>
                    <a:p>
                      <a:pPr algn="ctr" rtl="1"/>
                      <a:r>
                        <a:rPr lang="ar-SA" dirty="0" smtClean="0"/>
                        <a:t>الرمز</a:t>
                      </a:r>
                      <a:endParaRPr lang="ar-EG" dirty="0"/>
                    </a:p>
                  </a:txBody>
                  <a:tcPr/>
                </a:tc>
                <a:tc>
                  <a:txBody>
                    <a:bodyPr/>
                    <a:lstStyle/>
                    <a:p>
                      <a:pPr algn="ctr" rtl="1"/>
                      <a:r>
                        <a:rPr lang="ar-SA" dirty="0" smtClean="0"/>
                        <a:t>المتغير</a:t>
                      </a:r>
                      <a:endParaRPr lang="ar-EG" dirty="0"/>
                    </a:p>
                  </a:txBody>
                  <a:tcPr/>
                </a:tc>
                <a:tc>
                  <a:txBody>
                    <a:bodyPr/>
                    <a:lstStyle/>
                    <a:p>
                      <a:pPr algn="ctr" rtl="1"/>
                      <a:r>
                        <a:rPr lang="ar-SA" dirty="0" smtClean="0"/>
                        <a:t>الوحدة</a:t>
                      </a:r>
                      <a:endParaRPr lang="ar-EG" dirty="0"/>
                    </a:p>
                  </a:txBody>
                  <a:tcPr/>
                </a:tc>
              </a:tr>
              <a:tr h="370840">
                <a:tc>
                  <a:txBody>
                    <a:bodyPr/>
                    <a:lstStyle/>
                    <a:p>
                      <a:pPr algn="ctr" rtl="1"/>
                      <a:r>
                        <a:rPr lang="ar-SA" dirty="0" smtClean="0"/>
                        <a:t>1</a:t>
                      </a:r>
                      <a:endParaRPr lang="ar-EG" dirty="0"/>
                    </a:p>
                  </a:txBody>
                  <a:tcPr/>
                </a:tc>
                <a:tc>
                  <a:txBody>
                    <a:bodyPr/>
                    <a:lstStyle/>
                    <a:p>
                      <a:pPr algn="ctr" rtl="1"/>
                      <a:r>
                        <a:rPr lang="ar-SA" dirty="0" smtClean="0"/>
                        <a:t>ح . س</a:t>
                      </a:r>
                      <a:endParaRPr lang="ar-EG" dirty="0"/>
                    </a:p>
                  </a:txBody>
                  <a:tcPr/>
                </a:tc>
                <a:tc>
                  <a:txBody>
                    <a:bodyPr/>
                    <a:lstStyle/>
                    <a:p>
                      <a:pPr algn="ctr" rtl="1"/>
                      <a:r>
                        <a:rPr lang="ar-SA" dirty="0" smtClean="0"/>
                        <a:t>معدل درجات الحرارة السنوية</a:t>
                      </a:r>
                      <a:endParaRPr lang="ar-EG" dirty="0"/>
                    </a:p>
                  </a:txBody>
                  <a:tcPr/>
                </a:tc>
                <a:tc>
                  <a:txBody>
                    <a:bodyPr/>
                    <a:lstStyle/>
                    <a:p>
                      <a:pPr algn="ctr" rtl="1"/>
                      <a:r>
                        <a:rPr lang="ar-SA" dirty="0" smtClean="0"/>
                        <a:t>درجة مئوية</a:t>
                      </a:r>
                      <a:endParaRPr lang="ar-EG" dirty="0"/>
                    </a:p>
                  </a:txBody>
                  <a:tcPr/>
                </a:tc>
              </a:tr>
              <a:tr h="370840">
                <a:tc>
                  <a:txBody>
                    <a:bodyPr/>
                    <a:lstStyle/>
                    <a:p>
                      <a:pPr algn="ctr" rtl="1"/>
                      <a:r>
                        <a:rPr lang="ar-SA" dirty="0" smtClean="0"/>
                        <a:t>2</a:t>
                      </a:r>
                      <a:endParaRPr lang="ar-EG" dirty="0"/>
                    </a:p>
                  </a:txBody>
                  <a:tcPr/>
                </a:tc>
                <a:tc>
                  <a:txBody>
                    <a:bodyPr/>
                    <a:lstStyle/>
                    <a:p>
                      <a:pPr algn="ctr" rtl="1"/>
                      <a:r>
                        <a:rPr lang="ar-SA" dirty="0" smtClean="0"/>
                        <a:t>ح. ين</a:t>
                      </a:r>
                      <a:endParaRPr lang="ar-EG" dirty="0"/>
                    </a:p>
                  </a:txBody>
                  <a:tcPr/>
                </a:tc>
                <a:tc>
                  <a:txBody>
                    <a:bodyPr/>
                    <a:lstStyle/>
                    <a:p>
                      <a:pPr algn="ctr" rtl="1"/>
                      <a:r>
                        <a:rPr lang="ar-SA" dirty="0" smtClean="0"/>
                        <a:t>معدل درجات الحرارة  في يناير</a:t>
                      </a:r>
                      <a:endParaRPr lang="ar-EG" dirty="0"/>
                    </a:p>
                  </a:txBody>
                  <a:tcPr/>
                </a:tc>
                <a:tc>
                  <a:txBody>
                    <a:bodyPr/>
                    <a:lstStyle/>
                    <a:p>
                      <a:pPr algn="ctr" rtl="1"/>
                      <a:r>
                        <a:rPr lang="ar-SA" smtClean="0"/>
                        <a:t>درجة مئوية</a:t>
                      </a:r>
                      <a:endParaRPr lang="ar-EG" dirty="0"/>
                    </a:p>
                  </a:txBody>
                  <a:tcPr/>
                </a:tc>
              </a:tr>
              <a:tr h="370840">
                <a:tc>
                  <a:txBody>
                    <a:bodyPr/>
                    <a:lstStyle/>
                    <a:p>
                      <a:pPr algn="ctr" rtl="1"/>
                      <a:r>
                        <a:rPr lang="ar-SA" dirty="0" smtClean="0"/>
                        <a:t>3</a:t>
                      </a:r>
                      <a:endParaRPr lang="ar-EG" dirty="0"/>
                    </a:p>
                  </a:txBody>
                  <a:tcPr/>
                </a:tc>
                <a:tc>
                  <a:txBody>
                    <a:bodyPr/>
                    <a:lstStyle/>
                    <a:p>
                      <a:pPr algn="ctr" rtl="1"/>
                      <a:r>
                        <a:rPr lang="ar-SA" dirty="0" smtClean="0"/>
                        <a:t>ع.</a:t>
                      </a:r>
                      <a:r>
                        <a:rPr lang="ar-SA" baseline="0" dirty="0" smtClean="0"/>
                        <a:t> ين</a:t>
                      </a:r>
                      <a:endParaRPr lang="ar-EG" dirty="0"/>
                    </a:p>
                  </a:txBody>
                  <a:tcPr/>
                </a:tc>
                <a:tc>
                  <a:txBody>
                    <a:bodyPr/>
                    <a:lstStyle/>
                    <a:p>
                      <a:pPr algn="ctr" rtl="1"/>
                      <a:r>
                        <a:rPr lang="ar-SA" dirty="0" smtClean="0"/>
                        <a:t>معدل درجات الحرارة العظمى في يناير</a:t>
                      </a:r>
                      <a:endParaRPr lang="ar-EG" dirty="0"/>
                    </a:p>
                  </a:txBody>
                  <a:tcPr/>
                </a:tc>
                <a:tc>
                  <a:txBody>
                    <a:bodyPr/>
                    <a:lstStyle/>
                    <a:p>
                      <a:pPr algn="ctr" rtl="1"/>
                      <a:r>
                        <a:rPr lang="ar-SA" smtClean="0"/>
                        <a:t>درجة مئوية</a:t>
                      </a:r>
                      <a:endParaRPr lang="ar-EG" dirty="0"/>
                    </a:p>
                  </a:txBody>
                  <a:tcPr/>
                </a:tc>
              </a:tr>
              <a:tr h="370840">
                <a:tc>
                  <a:txBody>
                    <a:bodyPr/>
                    <a:lstStyle/>
                    <a:p>
                      <a:pPr algn="ctr" rtl="1"/>
                      <a:r>
                        <a:rPr lang="ar-SA" dirty="0" smtClean="0"/>
                        <a:t>4</a:t>
                      </a:r>
                      <a:endParaRPr lang="ar-EG" dirty="0"/>
                    </a:p>
                  </a:txBody>
                  <a:tcPr/>
                </a:tc>
                <a:tc>
                  <a:txBody>
                    <a:bodyPr/>
                    <a:lstStyle/>
                    <a:p>
                      <a:pPr algn="ctr" rtl="1"/>
                      <a:r>
                        <a:rPr lang="ar-SA" dirty="0" smtClean="0"/>
                        <a:t>ص . ين</a:t>
                      </a:r>
                      <a:endParaRPr lang="ar-EG" dirty="0"/>
                    </a:p>
                  </a:txBody>
                  <a:tcPr/>
                </a:tc>
                <a:tc>
                  <a:txBody>
                    <a:bodyPr/>
                    <a:lstStyle/>
                    <a:p>
                      <a:pPr algn="ctr" rtl="1"/>
                      <a:r>
                        <a:rPr lang="ar-SA" dirty="0" smtClean="0"/>
                        <a:t>معدل درجات الحرارة الصغرى في يناير</a:t>
                      </a:r>
                      <a:endParaRPr lang="ar-EG" dirty="0"/>
                    </a:p>
                  </a:txBody>
                  <a:tcPr/>
                </a:tc>
                <a:tc>
                  <a:txBody>
                    <a:bodyPr/>
                    <a:lstStyle/>
                    <a:p>
                      <a:pPr algn="ctr" rtl="1"/>
                      <a:r>
                        <a:rPr lang="ar-SA" smtClean="0"/>
                        <a:t>درجة مئوية</a:t>
                      </a:r>
                      <a:endParaRPr lang="ar-EG" dirty="0"/>
                    </a:p>
                  </a:txBody>
                  <a:tcPr/>
                </a:tc>
              </a:tr>
              <a:tr h="370840">
                <a:tc>
                  <a:txBody>
                    <a:bodyPr/>
                    <a:lstStyle/>
                    <a:p>
                      <a:pPr algn="ctr" rtl="1"/>
                      <a:r>
                        <a:rPr lang="ar-SA" dirty="0" smtClean="0"/>
                        <a:t>5</a:t>
                      </a:r>
                      <a:endParaRPr lang="ar-EG" dirty="0"/>
                    </a:p>
                  </a:txBody>
                  <a:tcPr/>
                </a:tc>
                <a:tc>
                  <a:txBody>
                    <a:bodyPr/>
                    <a:lstStyle/>
                    <a:p>
                      <a:pPr algn="ctr" rtl="1"/>
                      <a:r>
                        <a:rPr lang="ar-SA" dirty="0" smtClean="0"/>
                        <a:t>ح . </a:t>
                      </a:r>
                      <a:r>
                        <a:rPr lang="ar-SA" dirty="0" err="1" smtClean="0"/>
                        <a:t>يو</a:t>
                      </a:r>
                      <a:endParaRPr lang="ar-EG" dirty="0"/>
                    </a:p>
                  </a:txBody>
                  <a:tcPr/>
                </a:tc>
                <a:tc>
                  <a:txBody>
                    <a:bodyPr/>
                    <a:lstStyle/>
                    <a:p>
                      <a:pPr algn="ctr" rtl="1"/>
                      <a:r>
                        <a:rPr lang="ar-SA" dirty="0" smtClean="0"/>
                        <a:t>معدل درجات الحرارة في يوليو</a:t>
                      </a:r>
                      <a:endParaRPr lang="ar-EG" dirty="0"/>
                    </a:p>
                  </a:txBody>
                  <a:tcPr/>
                </a:tc>
                <a:tc>
                  <a:txBody>
                    <a:bodyPr/>
                    <a:lstStyle/>
                    <a:p>
                      <a:pPr algn="ctr" rtl="1"/>
                      <a:r>
                        <a:rPr lang="ar-SA" smtClean="0"/>
                        <a:t>درجة مئوية</a:t>
                      </a:r>
                      <a:endParaRPr lang="ar-EG" dirty="0"/>
                    </a:p>
                  </a:txBody>
                  <a:tcPr/>
                </a:tc>
              </a:tr>
              <a:tr h="370840">
                <a:tc>
                  <a:txBody>
                    <a:bodyPr/>
                    <a:lstStyle/>
                    <a:p>
                      <a:pPr algn="ctr" rtl="1"/>
                      <a:r>
                        <a:rPr lang="ar-SA" dirty="0" smtClean="0"/>
                        <a:t>6</a:t>
                      </a:r>
                      <a:endParaRPr lang="ar-EG" dirty="0"/>
                    </a:p>
                  </a:txBody>
                  <a:tcPr/>
                </a:tc>
                <a:tc>
                  <a:txBody>
                    <a:bodyPr/>
                    <a:lstStyle/>
                    <a:p>
                      <a:pPr algn="ctr" rtl="1"/>
                      <a:r>
                        <a:rPr lang="ar-SA" dirty="0" smtClean="0"/>
                        <a:t>ع . </a:t>
                      </a:r>
                      <a:r>
                        <a:rPr lang="ar-SA" dirty="0" err="1" smtClean="0"/>
                        <a:t>يو</a:t>
                      </a:r>
                      <a:endParaRPr lang="ar-EG" dirty="0"/>
                    </a:p>
                  </a:txBody>
                  <a:tcPr/>
                </a:tc>
                <a:tc>
                  <a:txBody>
                    <a:bodyPr/>
                    <a:lstStyle/>
                    <a:p>
                      <a:pPr algn="ctr" rtl="1"/>
                      <a:r>
                        <a:rPr lang="ar-SA" dirty="0" smtClean="0"/>
                        <a:t>معدل درجات الحرارة العظمى في يوليو</a:t>
                      </a:r>
                      <a:endParaRPr lang="ar-EG" dirty="0"/>
                    </a:p>
                  </a:txBody>
                  <a:tcPr/>
                </a:tc>
                <a:tc>
                  <a:txBody>
                    <a:bodyPr/>
                    <a:lstStyle/>
                    <a:p>
                      <a:pPr algn="ctr" rtl="1"/>
                      <a:r>
                        <a:rPr lang="ar-SA" smtClean="0"/>
                        <a:t>درجة مئوية</a:t>
                      </a:r>
                      <a:endParaRPr lang="ar-EG" dirty="0"/>
                    </a:p>
                  </a:txBody>
                  <a:tcPr/>
                </a:tc>
              </a:tr>
              <a:tr h="370840">
                <a:tc>
                  <a:txBody>
                    <a:bodyPr/>
                    <a:lstStyle/>
                    <a:p>
                      <a:pPr algn="ctr" rtl="1"/>
                      <a:r>
                        <a:rPr lang="ar-SA" dirty="0" smtClean="0"/>
                        <a:t>7</a:t>
                      </a:r>
                      <a:endParaRPr lang="ar-EG" dirty="0"/>
                    </a:p>
                  </a:txBody>
                  <a:tcPr/>
                </a:tc>
                <a:tc>
                  <a:txBody>
                    <a:bodyPr/>
                    <a:lstStyle/>
                    <a:p>
                      <a:pPr algn="ctr" rtl="1"/>
                      <a:r>
                        <a:rPr lang="ar-SA" dirty="0" smtClean="0"/>
                        <a:t>ص . </a:t>
                      </a:r>
                      <a:r>
                        <a:rPr lang="ar-SA" dirty="0" err="1" smtClean="0"/>
                        <a:t>يو</a:t>
                      </a:r>
                      <a:endParaRPr lang="ar-EG" dirty="0"/>
                    </a:p>
                  </a:txBody>
                  <a:tcPr/>
                </a:tc>
                <a:tc>
                  <a:txBody>
                    <a:bodyPr/>
                    <a:lstStyle/>
                    <a:p>
                      <a:pPr algn="ctr" rtl="1"/>
                      <a:r>
                        <a:rPr lang="ar-SA" dirty="0" smtClean="0"/>
                        <a:t>معدل درجات الحرارة الصغرى في يوليو</a:t>
                      </a:r>
                      <a:endParaRPr lang="ar-EG" dirty="0"/>
                    </a:p>
                  </a:txBody>
                  <a:tcPr/>
                </a:tc>
                <a:tc>
                  <a:txBody>
                    <a:bodyPr/>
                    <a:lstStyle/>
                    <a:p>
                      <a:pPr algn="ctr" rtl="1"/>
                      <a:r>
                        <a:rPr lang="ar-SA" dirty="0" smtClean="0"/>
                        <a:t>درجة مئوية</a:t>
                      </a:r>
                      <a:endParaRPr lang="ar-EG" dirty="0"/>
                    </a:p>
                  </a:txBody>
                  <a:tcPr/>
                </a:tc>
              </a:tr>
              <a:tr h="370840">
                <a:tc>
                  <a:txBody>
                    <a:bodyPr/>
                    <a:lstStyle/>
                    <a:p>
                      <a:pPr algn="ctr" rtl="1"/>
                      <a:r>
                        <a:rPr lang="ar-SA" dirty="0" smtClean="0"/>
                        <a:t>8</a:t>
                      </a:r>
                      <a:endParaRPr lang="ar-EG" dirty="0"/>
                    </a:p>
                  </a:txBody>
                  <a:tcPr/>
                </a:tc>
                <a:tc>
                  <a:txBody>
                    <a:bodyPr/>
                    <a:lstStyle/>
                    <a:p>
                      <a:pPr algn="ctr" rtl="1"/>
                      <a:r>
                        <a:rPr lang="ar-SA" dirty="0" smtClean="0"/>
                        <a:t>هـ . س</a:t>
                      </a:r>
                      <a:endParaRPr lang="ar-EG" dirty="0"/>
                    </a:p>
                  </a:txBody>
                  <a:tcPr/>
                </a:tc>
                <a:tc>
                  <a:txBody>
                    <a:bodyPr/>
                    <a:lstStyle/>
                    <a:p>
                      <a:pPr algn="ctr" rtl="1"/>
                      <a:r>
                        <a:rPr lang="ar-SA" dirty="0" smtClean="0"/>
                        <a:t>معدل الهطول </a:t>
                      </a:r>
                      <a:r>
                        <a:rPr lang="ar-SA" dirty="0" err="1" smtClean="0"/>
                        <a:t>السنوى</a:t>
                      </a:r>
                      <a:endParaRPr lang="ar-EG" dirty="0"/>
                    </a:p>
                  </a:txBody>
                  <a:tcPr/>
                </a:tc>
                <a:tc>
                  <a:txBody>
                    <a:bodyPr/>
                    <a:lstStyle/>
                    <a:p>
                      <a:pPr algn="ctr" rtl="1"/>
                      <a:r>
                        <a:rPr lang="ar-SA" dirty="0" smtClean="0"/>
                        <a:t>مم</a:t>
                      </a:r>
                      <a:endParaRPr lang="ar-EG" dirty="0"/>
                    </a:p>
                  </a:txBody>
                  <a:tcPr/>
                </a:tc>
              </a:tr>
              <a:tr h="370840">
                <a:tc>
                  <a:txBody>
                    <a:bodyPr/>
                    <a:lstStyle/>
                    <a:p>
                      <a:pPr algn="ctr" rtl="1"/>
                      <a:r>
                        <a:rPr lang="ar-SA" dirty="0" smtClean="0"/>
                        <a:t>9</a:t>
                      </a:r>
                      <a:endParaRPr lang="ar-EG" dirty="0"/>
                    </a:p>
                  </a:txBody>
                  <a:tcPr/>
                </a:tc>
                <a:tc>
                  <a:txBody>
                    <a:bodyPr/>
                    <a:lstStyle/>
                    <a:p>
                      <a:pPr algn="ctr" rtl="1"/>
                      <a:r>
                        <a:rPr lang="ar-SA" dirty="0" smtClean="0"/>
                        <a:t>هـ . ين</a:t>
                      </a:r>
                      <a:endParaRPr lang="ar-EG" dirty="0"/>
                    </a:p>
                  </a:txBody>
                  <a:tcPr/>
                </a:tc>
                <a:tc>
                  <a:txBody>
                    <a:bodyPr/>
                    <a:lstStyle/>
                    <a:p>
                      <a:pPr algn="ctr" rtl="1"/>
                      <a:r>
                        <a:rPr lang="ar-SA" dirty="0" smtClean="0"/>
                        <a:t>معدل الهطول  في يناير</a:t>
                      </a:r>
                      <a:endParaRPr lang="ar-EG" dirty="0"/>
                    </a:p>
                  </a:txBody>
                  <a:tcPr/>
                </a:tc>
                <a:tc>
                  <a:txBody>
                    <a:bodyPr/>
                    <a:lstStyle/>
                    <a:p>
                      <a:pPr algn="ctr" rtl="1"/>
                      <a:r>
                        <a:rPr lang="ar-SA" smtClean="0"/>
                        <a:t>مم</a:t>
                      </a:r>
                      <a:endParaRPr lang="ar-EG" dirty="0"/>
                    </a:p>
                  </a:txBody>
                  <a:tcPr/>
                </a:tc>
              </a:tr>
              <a:tr h="370840">
                <a:tc>
                  <a:txBody>
                    <a:bodyPr/>
                    <a:lstStyle/>
                    <a:p>
                      <a:pPr algn="ctr" rtl="1"/>
                      <a:r>
                        <a:rPr lang="ar-SA" dirty="0" smtClean="0"/>
                        <a:t>10</a:t>
                      </a:r>
                      <a:endParaRPr lang="ar-EG" dirty="0"/>
                    </a:p>
                  </a:txBody>
                  <a:tcPr/>
                </a:tc>
                <a:tc>
                  <a:txBody>
                    <a:bodyPr/>
                    <a:lstStyle/>
                    <a:p>
                      <a:pPr algn="ctr" rtl="1"/>
                      <a:r>
                        <a:rPr lang="ar-SA" dirty="0" smtClean="0"/>
                        <a:t>هـ .  </a:t>
                      </a:r>
                      <a:r>
                        <a:rPr lang="ar-SA" dirty="0" err="1" smtClean="0"/>
                        <a:t>شتا.م</a:t>
                      </a:r>
                      <a:endParaRPr lang="ar-EG" dirty="0"/>
                    </a:p>
                  </a:txBody>
                  <a:tcPr/>
                </a:tc>
                <a:tc>
                  <a:txBody>
                    <a:bodyPr/>
                    <a:lstStyle/>
                    <a:p>
                      <a:pPr algn="ctr" rtl="1"/>
                      <a:r>
                        <a:rPr lang="ar-SA" dirty="0" smtClean="0"/>
                        <a:t>معدل الهطول أواخر الشتاء (فبراير – مارس)</a:t>
                      </a:r>
                      <a:endParaRPr lang="ar-EG" dirty="0"/>
                    </a:p>
                  </a:txBody>
                  <a:tcPr/>
                </a:tc>
                <a:tc>
                  <a:txBody>
                    <a:bodyPr/>
                    <a:lstStyle/>
                    <a:p>
                      <a:pPr algn="ctr" rtl="1"/>
                      <a:r>
                        <a:rPr lang="ar-SA" smtClean="0"/>
                        <a:t>مم</a:t>
                      </a:r>
                      <a:endParaRPr lang="ar-EG" dirty="0"/>
                    </a:p>
                  </a:txBody>
                  <a:tcPr/>
                </a:tc>
              </a:tr>
              <a:tr h="370840">
                <a:tc>
                  <a:txBody>
                    <a:bodyPr/>
                    <a:lstStyle/>
                    <a:p>
                      <a:pPr algn="ctr" rtl="1"/>
                      <a:r>
                        <a:rPr lang="ar-SA" dirty="0" smtClean="0"/>
                        <a:t>11</a:t>
                      </a:r>
                      <a:endParaRPr lang="ar-EG" dirty="0"/>
                    </a:p>
                  </a:txBody>
                  <a:tcPr/>
                </a:tc>
                <a:tc>
                  <a:txBody>
                    <a:bodyPr/>
                    <a:lstStyle/>
                    <a:p>
                      <a:pPr algn="ctr" rtl="1"/>
                      <a:r>
                        <a:rPr lang="ar-SA" dirty="0" smtClean="0"/>
                        <a:t>هـ . ربيع</a:t>
                      </a:r>
                      <a:endParaRPr lang="ar-EG" dirty="0"/>
                    </a:p>
                  </a:txBody>
                  <a:tcPr/>
                </a:tc>
                <a:tc>
                  <a:txBody>
                    <a:bodyPr/>
                    <a:lstStyle/>
                    <a:p>
                      <a:pPr algn="ctr" rtl="1"/>
                      <a:r>
                        <a:rPr lang="ar-SA" dirty="0" smtClean="0"/>
                        <a:t>معدل الهطول للربيع ( </a:t>
                      </a:r>
                      <a:r>
                        <a:rPr lang="ar-SA" dirty="0" err="1" smtClean="0"/>
                        <a:t>ابريل</a:t>
                      </a:r>
                      <a:r>
                        <a:rPr lang="ar-SA" dirty="0" smtClean="0"/>
                        <a:t> – مايو)</a:t>
                      </a:r>
                      <a:endParaRPr lang="ar-EG" dirty="0"/>
                    </a:p>
                  </a:txBody>
                  <a:tcPr/>
                </a:tc>
                <a:tc>
                  <a:txBody>
                    <a:bodyPr/>
                    <a:lstStyle/>
                    <a:p>
                      <a:pPr algn="ctr" rtl="1"/>
                      <a:r>
                        <a:rPr lang="ar-SA" dirty="0" smtClean="0"/>
                        <a:t>مم</a:t>
                      </a:r>
                      <a:endParaRPr lang="ar-EG" dirty="0"/>
                    </a:p>
                  </a:txBody>
                  <a:tcPr/>
                </a:tc>
              </a:tr>
              <a:tr h="370840">
                <a:tc>
                  <a:txBody>
                    <a:bodyPr/>
                    <a:lstStyle/>
                    <a:p>
                      <a:pPr algn="ctr" rtl="1"/>
                      <a:r>
                        <a:rPr lang="ar-SA" dirty="0" smtClean="0"/>
                        <a:t>12</a:t>
                      </a:r>
                      <a:endParaRPr lang="ar-EG" dirty="0"/>
                    </a:p>
                  </a:txBody>
                  <a:tcPr/>
                </a:tc>
                <a:tc>
                  <a:txBody>
                    <a:bodyPr/>
                    <a:lstStyle/>
                    <a:p>
                      <a:pPr algn="ctr" rtl="1"/>
                      <a:r>
                        <a:rPr lang="ar-SA" dirty="0" smtClean="0"/>
                        <a:t>ر. س</a:t>
                      </a:r>
                      <a:endParaRPr lang="ar-EG" dirty="0"/>
                    </a:p>
                  </a:txBody>
                  <a:tcPr/>
                </a:tc>
                <a:tc>
                  <a:txBody>
                    <a:bodyPr/>
                    <a:lstStyle/>
                    <a:p>
                      <a:pPr algn="ctr" rtl="1"/>
                      <a:r>
                        <a:rPr lang="ar-SA" dirty="0" smtClean="0"/>
                        <a:t>معدل الرطوبة السنوية</a:t>
                      </a:r>
                      <a:endParaRPr lang="ar-EG" dirty="0"/>
                    </a:p>
                  </a:txBody>
                  <a:tcPr/>
                </a:tc>
                <a:tc>
                  <a:txBody>
                    <a:bodyPr/>
                    <a:lstStyle/>
                    <a:p>
                      <a:pPr algn="ctr" rtl="1"/>
                      <a:r>
                        <a:rPr lang="ar-SA" dirty="0" smtClean="0"/>
                        <a:t>%</a:t>
                      </a:r>
                      <a:endParaRPr lang="ar-EG" dirty="0"/>
                    </a:p>
                  </a:txBody>
                  <a:tcPr/>
                </a:tc>
              </a:tr>
              <a:tr h="370840">
                <a:tc>
                  <a:txBody>
                    <a:bodyPr/>
                    <a:lstStyle/>
                    <a:p>
                      <a:pPr algn="ctr" rtl="1"/>
                      <a:r>
                        <a:rPr lang="ar-SA" dirty="0" smtClean="0"/>
                        <a:t>13</a:t>
                      </a:r>
                      <a:endParaRPr lang="ar-EG" dirty="0"/>
                    </a:p>
                  </a:txBody>
                  <a:tcPr/>
                </a:tc>
                <a:tc>
                  <a:txBody>
                    <a:bodyPr/>
                    <a:lstStyle/>
                    <a:p>
                      <a:pPr algn="ctr" rtl="1"/>
                      <a:r>
                        <a:rPr lang="ar-SA" dirty="0" smtClean="0"/>
                        <a:t>ر. ين</a:t>
                      </a:r>
                      <a:endParaRPr lang="ar-EG" dirty="0"/>
                    </a:p>
                  </a:txBody>
                  <a:tcPr/>
                </a:tc>
                <a:tc>
                  <a:txBody>
                    <a:bodyPr/>
                    <a:lstStyle/>
                    <a:p>
                      <a:pPr algn="ctr" rtl="1"/>
                      <a:r>
                        <a:rPr lang="ar-SA" dirty="0" smtClean="0"/>
                        <a:t>معدل الرطوبة يناير</a:t>
                      </a:r>
                      <a:endParaRPr lang="ar-EG" dirty="0"/>
                    </a:p>
                  </a:txBody>
                  <a:tcPr/>
                </a:tc>
                <a:tc>
                  <a:txBody>
                    <a:bodyPr/>
                    <a:lstStyle/>
                    <a:p>
                      <a:pPr algn="ctr" rtl="1"/>
                      <a:r>
                        <a:rPr lang="ar-SA" smtClean="0"/>
                        <a:t>%</a:t>
                      </a:r>
                      <a:endParaRPr lang="ar-EG" dirty="0"/>
                    </a:p>
                  </a:txBody>
                  <a:tcPr/>
                </a:tc>
              </a:tr>
              <a:tr h="370840">
                <a:tc>
                  <a:txBody>
                    <a:bodyPr/>
                    <a:lstStyle/>
                    <a:p>
                      <a:pPr algn="ctr" rtl="1"/>
                      <a:r>
                        <a:rPr lang="ar-SA" dirty="0" smtClean="0"/>
                        <a:t>14</a:t>
                      </a:r>
                      <a:endParaRPr lang="ar-EG" dirty="0"/>
                    </a:p>
                  </a:txBody>
                  <a:tcPr/>
                </a:tc>
                <a:tc>
                  <a:txBody>
                    <a:bodyPr/>
                    <a:lstStyle/>
                    <a:p>
                      <a:pPr algn="ctr" rtl="1"/>
                      <a:r>
                        <a:rPr lang="ar-SA" dirty="0" smtClean="0"/>
                        <a:t>ر . </a:t>
                      </a:r>
                      <a:r>
                        <a:rPr lang="ar-SA" dirty="0" err="1" smtClean="0"/>
                        <a:t>يو</a:t>
                      </a:r>
                      <a:endParaRPr lang="ar-EG" dirty="0"/>
                    </a:p>
                  </a:txBody>
                  <a:tcPr/>
                </a:tc>
                <a:tc>
                  <a:txBody>
                    <a:bodyPr/>
                    <a:lstStyle/>
                    <a:p>
                      <a:pPr algn="ctr" rtl="1"/>
                      <a:r>
                        <a:rPr lang="ar-SA" dirty="0" smtClean="0"/>
                        <a:t>معدل الرطوبة يوليو</a:t>
                      </a:r>
                      <a:endParaRPr lang="ar-EG" dirty="0"/>
                    </a:p>
                  </a:txBody>
                  <a:tcPr/>
                </a:tc>
                <a:tc>
                  <a:txBody>
                    <a:bodyPr/>
                    <a:lstStyle/>
                    <a:p>
                      <a:pPr algn="ctr" rtl="1"/>
                      <a:r>
                        <a:rPr lang="ar-SA" dirty="0" smtClean="0"/>
                        <a:t>%</a:t>
                      </a:r>
                      <a:endParaRPr lang="ar-EG" dirty="0"/>
                    </a:p>
                  </a:txBody>
                  <a:tcPr/>
                </a:tc>
              </a:tr>
            </a:tbl>
          </a:graphicData>
        </a:graphic>
      </p:graphicFrame>
      <p:sp>
        <p:nvSpPr>
          <p:cNvPr id="3" name="Rectangle 2"/>
          <p:cNvSpPr/>
          <p:nvPr/>
        </p:nvSpPr>
        <p:spPr>
          <a:xfrm>
            <a:off x="152400" y="9378"/>
            <a:ext cx="96012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المتغيرات المناخية المستخدمة في التحليل </a:t>
            </a:r>
            <a:r>
              <a:rPr lang="ar-SA" dirty="0" err="1" smtClean="0"/>
              <a:t>العاملى</a:t>
            </a:r>
            <a:r>
              <a:rPr lang="ar-SA" dirty="0" smtClean="0"/>
              <a:t> ورموزها ووحدات قياسها</a:t>
            </a:r>
            <a:endParaRPr lang="ar-EG" dirty="0"/>
          </a:p>
        </p:txBody>
      </p:sp>
    </p:spTree>
    <p:extLst>
      <p:ext uri="{BB962C8B-B14F-4D97-AF65-F5344CB8AC3E}">
        <p14:creationId xmlns:p14="http://schemas.microsoft.com/office/powerpoint/2010/main" val="3511898022"/>
      </p:ext>
    </p:extLst>
  </p:cSld>
  <p:clrMapOvr>
    <a:masterClrMapping/>
  </p:clrMapOvr>
  <p:transition>
    <p:comb/>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8902954"/>
              </p:ext>
            </p:extLst>
          </p:nvPr>
        </p:nvGraphicFramePr>
        <p:xfrm>
          <a:off x="-17060" y="609600"/>
          <a:ext cx="10382534" cy="5709920"/>
        </p:xfrm>
        <a:graphic>
          <a:graphicData uri="http://schemas.openxmlformats.org/drawingml/2006/table">
            <a:tbl>
              <a:tblPr rtl="1" firstRow="1" bandRow="1">
                <a:tableStyleId>{5C22544A-7EE6-4342-B048-85BDC9FD1C3A}</a:tableStyleId>
              </a:tblPr>
              <a:tblGrid>
                <a:gridCol w="952882"/>
                <a:gridCol w="730981"/>
                <a:gridCol w="644217"/>
                <a:gridCol w="700586"/>
                <a:gridCol w="657366"/>
                <a:gridCol w="640308"/>
                <a:gridCol w="684662"/>
                <a:gridCol w="733568"/>
                <a:gridCol w="651680"/>
                <a:gridCol w="618700"/>
                <a:gridCol w="651680"/>
                <a:gridCol w="678976"/>
                <a:gridCol w="706272"/>
                <a:gridCol w="760862"/>
                <a:gridCol w="569794"/>
              </a:tblGrid>
              <a:tr h="370840">
                <a:tc>
                  <a:txBody>
                    <a:bodyPr/>
                    <a:lstStyle/>
                    <a:p>
                      <a:pPr algn="ctr" rtl="1"/>
                      <a:endParaRPr lang="ar-EG" sz="14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400" dirty="0" smtClean="0"/>
                        <a:t>ح . س</a:t>
                      </a:r>
                      <a:endParaRPr lang="ar-EG" sz="1400" dirty="0" smtClean="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400" dirty="0" smtClean="0"/>
                        <a:t>ح. ين</a:t>
                      </a:r>
                      <a:endParaRPr lang="ar-EG" sz="1400" dirty="0" smtClean="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400" dirty="0" smtClean="0"/>
                        <a:t>ع.</a:t>
                      </a:r>
                      <a:r>
                        <a:rPr lang="ar-SA" sz="1400" baseline="0" dirty="0" smtClean="0"/>
                        <a:t> ين</a:t>
                      </a:r>
                      <a:endParaRPr lang="ar-EG" sz="1400" dirty="0" smtClean="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400" dirty="0" smtClean="0"/>
                        <a:t>ص . ين</a:t>
                      </a:r>
                      <a:endParaRPr lang="ar-EG" sz="1400" dirty="0" smtClean="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400" dirty="0" smtClean="0"/>
                        <a:t>ح . </a:t>
                      </a:r>
                      <a:r>
                        <a:rPr lang="ar-SA" sz="1400" dirty="0" err="1" smtClean="0"/>
                        <a:t>يو</a:t>
                      </a:r>
                      <a:endParaRPr lang="ar-EG" sz="1400" dirty="0" smtClean="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400" dirty="0" smtClean="0"/>
                        <a:t>ع . </a:t>
                      </a:r>
                      <a:r>
                        <a:rPr lang="ar-SA" sz="1400" dirty="0" err="1" smtClean="0"/>
                        <a:t>يو</a:t>
                      </a:r>
                      <a:endParaRPr lang="ar-EG" sz="1400" dirty="0" smtClean="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400" dirty="0" smtClean="0"/>
                        <a:t>ص . </a:t>
                      </a:r>
                      <a:r>
                        <a:rPr lang="ar-SA" sz="1400" dirty="0" err="1" smtClean="0"/>
                        <a:t>يو</a:t>
                      </a:r>
                      <a:endParaRPr lang="ar-EG" sz="1400" dirty="0" smtClean="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400" dirty="0" smtClean="0"/>
                        <a:t>هـ . س</a:t>
                      </a:r>
                      <a:endParaRPr lang="ar-EG" sz="1400" dirty="0" smtClean="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400" dirty="0" smtClean="0"/>
                        <a:t>هـ . ين</a:t>
                      </a:r>
                      <a:endParaRPr lang="ar-EG" sz="1400" dirty="0" smtClean="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400" dirty="0" smtClean="0"/>
                        <a:t>هـ .  </a:t>
                      </a:r>
                      <a:r>
                        <a:rPr lang="ar-SA" sz="1400" dirty="0" err="1" smtClean="0"/>
                        <a:t>شتا.م</a:t>
                      </a:r>
                      <a:endParaRPr lang="ar-EG" sz="1400" dirty="0" smtClean="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400" dirty="0" smtClean="0"/>
                        <a:t>هـ . ربيع</a:t>
                      </a:r>
                      <a:endParaRPr lang="ar-EG" sz="1400" dirty="0" smtClean="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400" dirty="0" smtClean="0"/>
                        <a:t>ر. س</a:t>
                      </a:r>
                      <a:endParaRPr lang="ar-EG" sz="1400" dirty="0" smtClean="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400" dirty="0" smtClean="0"/>
                        <a:t>ر. ين</a:t>
                      </a:r>
                      <a:endParaRPr lang="ar-EG" sz="1400" dirty="0" smtClean="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400" dirty="0" smtClean="0"/>
                        <a:t>ر . </a:t>
                      </a:r>
                      <a:r>
                        <a:rPr lang="ar-SA" sz="1400" dirty="0" err="1" smtClean="0"/>
                        <a:t>يو</a:t>
                      </a:r>
                      <a:endParaRPr lang="ar-EG" sz="1400" dirty="0" smtClean="0"/>
                    </a:p>
                  </a:txBody>
                  <a:tcPr/>
                </a:tc>
              </a:tr>
              <a:tr h="370840">
                <a:tc>
                  <a:txBody>
                    <a:bodyPr/>
                    <a:lstStyle/>
                    <a:p>
                      <a:pPr algn="ctr" rtl="1"/>
                      <a:r>
                        <a:rPr lang="ar-SA" sz="1400" dirty="0" smtClean="0"/>
                        <a:t>ح . س</a:t>
                      </a:r>
                      <a:endParaRPr lang="ar-EG" sz="1400" dirty="0"/>
                    </a:p>
                  </a:txBody>
                  <a:tcPr/>
                </a:tc>
                <a:tc>
                  <a:txBody>
                    <a:bodyPr/>
                    <a:lstStyle/>
                    <a:p>
                      <a:pPr algn="ctr" rtl="1"/>
                      <a:r>
                        <a:rPr lang="ar-SA" sz="1400" dirty="0" smtClean="0"/>
                        <a:t>1</a:t>
                      </a:r>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r>
              <a:tr h="370840">
                <a:tc>
                  <a:txBody>
                    <a:bodyPr/>
                    <a:lstStyle/>
                    <a:p>
                      <a:pPr algn="ctr" rtl="1"/>
                      <a:r>
                        <a:rPr lang="ar-SA" sz="1400" dirty="0" smtClean="0"/>
                        <a:t>ح. ين</a:t>
                      </a:r>
                      <a:endParaRPr lang="ar-EG" sz="1400" dirty="0"/>
                    </a:p>
                  </a:txBody>
                  <a:tcPr/>
                </a:tc>
                <a:tc>
                  <a:txBody>
                    <a:bodyPr/>
                    <a:lstStyle/>
                    <a:p>
                      <a:pPr algn="ctr" rtl="1"/>
                      <a:r>
                        <a:rPr lang="ar-SA" sz="1400" dirty="0" smtClean="0"/>
                        <a:t>0.818</a:t>
                      </a:r>
                      <a:endParaRPr lang="ar-EG" sz="14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400" dirty="0" smtClean="0"/>
                        <a:t>1</a:t>
                      </a:r>
                      <a:endParaRPr lang="ar-EG" sz="1400" dirty="0" smtClean="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r>
              <a:tr h="370840">
                <a:tc>
                  <a:txBody>
                    <a:bodyPr/>
                    <a:lstStyle/>
                    <a:p>
                      <a:pPr algn="ctr" rtl="1"/>
                      <a:r>
                        <a:rPr lang="ar-SA" sz="1400" dirty="0" smtClean="0"/>
                        <a:t>ع.</a:t>
                      </a:r>
                      <a:r>
                        <a:rPr lang="ar-SA" sz="1400" baseline="0" dirty="0" smtClean="0"/>
                        <a:t> ين</a:t>
                      </a:r>
                      <a:endParaRPr lang="ar-EG" sz="1400" dirty="0"/>
                    </a:p>
                  </a:txBody>
                  <a:tcPr/>
                </a:tc>
                <a:tc>
                  <a:txBody>
                    <a:bodyPr/>
                    <a:lstStyle/>
                    <a:p>
                      <a:pPr algn="ctr" rtl="1"/>
                      <a:r>
                        <a:rPr lang="ar-SA" sz="1400" dirty="0" smtClean="0"/>
                        <a:t>0.812</a:t>
                      </a:r>
                      <a:endParaRPr lang="ar-EG" sz="1400" dirty="0"/>
                    </a:p>
                  </a:txBody>
                  <a:tcPr/>
                </a:tc>
                <a:tc>
                  <a:txBody>
                    <a:bodyPr/>
                    <a:lstStyle/>
                    <a:p>
                      <a:pPr algn="ctr" rtl="1"/>
                      <a:r>
                        <a:rPr lang="ar-SA" sz="1400" dirty="0" smtClean="0"/>
                        <a:t>0.953</a:t>
                      </a:r>
                      <a:endParaRPr lang="ar-EG" sz="14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400" dirty="0" smtClean="0"/>
                        <a:t>1</a:t>
                      </a:r>
                      <a:endParaRPr lang="ar-EG" sz="1400" dirty="0" smtClean="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r>
              <a:tr h="370840">
                <a:tc>
                  <a:txBody>
                    <a:bodyPr/>
                    <a:lstStyle/>
                    <a:p>
                      <a:pPr algn="ctr" rtl="1"/>
                      <a:r>
                        <a:rPr lang="ar-SA" sz="1400" dirty="0" smtClean="0"/>
                        <a:t>ص . ين</a:t>
                      </a:r>
                      <a:endParaRPr lang="ar-EG" sz="1400" dirty="0"/>
                    </a:p>
                  </a:txBody>
                  <a:tcPr/>
                </a:tc>
                <a:tc>
                  <a:txBody>
                    <a:bodyPr/>
                    <a:lstStyle/>
                    <a:p>
                      <a:pPr algn="ctr" rtl="1"/>
                      <a:r>
                        <a:rPr lang="ar-SA" sz="1400" dirty="0" smtClean="0"/>
                        <a:t>0.771</a:t>
                      </a:r>
                      <a:endParaRPr lang="ar-EG" sz="1400" dirty="0"/>
                    </a:p>
                  </a:txBody>
                  <a:tcPr/>
                </a:tc>
                <a:tc>
                  <a:txBody>
                    <a:bodyPr/>
                    <a:lstStyle/>
                    <a:p>
                      <a:pPr algn="ctr" rtl="1"/>
                      <a:r>
                        <a:rPr lang="ar-SA" sz="1400" dirty="0" smtClean="0"/>
                        <a:t>0.972</a:t>
                      </a:r>
                      <a:endParaRPr lang="ar-EG" sz="1400" dirty="0"/>
                    </a:p>
                  </a:txBody>
                  <a:tcPr/>
                </a:tc>
                <a:tc>
                  <a:txBody>
                    <a:bodyPr/>
                    <a:lstStyle/>
                    <a:p>
                      <a:pPr algn="ctr" rtl="1"/>
                      <a:r>
                        <a:rPr lang="ar-SA" sz="1400" dirty="0" smtClean="0"/>
                        <a:t>0.868</a:t>
                      </a:r>
                      <a:endParaRPr lang="ar-EG" sz="14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400" dirty="0" smtClean="0"/>
                        <a:t>1</a:t>
                      </a:r>
                      <a:endParaRPr lang="ar-EG" sz="1400" dirty="0" smtClean="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r>
              <a:tr h="370840">
                <a:tc>
                  <a:txBody>
                    <a:bodyPr/>
                    <a:lstStyle/>
                    <a:p>
                      <a:pPr algn="ctr" rtl="1"/>
                      <a:r>
                        <a:rPr lang="ar-SA" sz="1400" dirty="0" smtClean="0"/>
                        <a:t>ح . </a:t>
                      </a:r>
                      <a:r>
                        <a:rPr lang="ar-SA" sz="1400" dirty="0" err="1" smtClean="0"/>
                        <a:t>يو</a:t>
                      </a:r>
                      <a:endParaRPr lang="ar-EG" sz="1400" dirty="0"/>
                    </a:p>
                  </a:txBody>
                  <a:tcPr/>
                </a:tc>
                <a:tc>
                  <a:txBody>
                    <a:bodyPr/>
                    <a:lstStyle/>
                    <a:p>
                      <a:pPr algn="ctr" rtl="1"/>
                      <a:r>
                        <a:rPr lang="ar-SA" sz="1400" dirty="0" smtClean="0"/>
                        <a:t>0.804</a:t>
                      </a:r>
                      <a:endParaRPr lang="ar-EG" sz="1400" dirty="0"/>
                    </a:p>
                  </a:txBody>
                  <a:tcPr/>
                </a:tc>
                <a:tc>
                  <a:txBody>
                    <a:bodyPr/>
                    <a:lstStyle/>
                    <a:p>
                      <a:pPr algn="ctr" rtl="1"/>
                      <a:r>
                        <a:rPr lang="ar-SA" sz="1400" dirty="0" smtClean="0"/>
                        <a:t>0.354</a:t>
                      </a:r>
                      <a:endParaRPr lang="ar-EG" sz="1400" dirty="0"/>
                    </a:p>
                  </a:txBody>
                  <a:tcPr/>
                </a:tc>
                <a:tc>
                  <a:txBody>
                    <a:bodyPr/>
                    <a:lstStyle/>
                    <a:p>
                      <a:pPr algn="ctr" rtl="1"/>
                      <a:r>
                        <a:rPr lang="ar-SA" sz="1400" dirty="0" smtClean="0"/>
                        <a:t>0.400</a:t>
                      </a:r>
                      <a:endParaRPr lang="ar-EG" sz="1400" dirty="0"/>
                    </a:p>
                  </a:txBody>
                  <a:tcPr/>
                </a:tc>
                <a:tc>
                  <a:txBody>
                    <a:bodyPr/>
                    <a:lstStyle/>
                    <a:p>
                      <a:pPr algn="ctr" rtl="1"/>
                      <a:r>
                        <a:rPr lang="ar-SA" sz="1400" dirty="0" smtClean="0"/>
                        <a:t>0.291</a:t>
                      </a:r>
                      <a:endParaRPr lang="ar-EG" sz="14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400" dirty="0" smtClean="0"/>
                        <a:t>1</a:t>
                      </a:r>
                      <a:endParaRPr lang="ar-EG" sz="1400" dirty="0" smtClean="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r>
              <a:tr h="370840">
                <a:tc>
                  <a:txBody>
                    <a:bodyPr/>
                    <a:lstStyle/>
                    <a:p>
                      <a:pPr algn="ctr" rtl="1"/>
                      <a:r>
                        <a:rPr lang="ar-SA" sz="1400" dirty="0" smtClean="0"/>
                        <a:t>ع . </a:t>
                      </a:r>
                      <a:r>
                        <a:rPr lang="ar-SA" sz="1400" dirty="0" err="1" smtClean="0"/>
                        <a:t>يو</a:t>
                      </a:r>
                      <a:endParaRPr lang="ar-EG" sz="1400" dirty="0"/>
                    </a:p>
                  </a:txBody>
                  <a:tcPr/>
                </a:tc>
                <a:tc>
                  <a:txBody>
                    <a:bodyPr/>
                    <a:lstStyle/>
                    <a:p>
                      <a:pPr algn="ctr" rtl="1"/>
                      <a:r>
                        <a:rPr lang="ar-SA" sz="1400" dirty="0" smtClean="0"/>
                        <a:t>0.642</a:t>
                      </a:r>
                      <a:endParaRPr lang="ar-EG" sz="1400" dirty="0"/>
                    </a:p>
                  </a:txBody>
                  <a:tcPr/>
                </a:tc>
                <a:tc>
                  <a:txBody>
                    <a:bodyPr/>
                    <a:lstStyle/>
                    <a:p>
                      <a:pPr algn="ctr" rtl="1"/>
                      <a:r>
                        <a:rPr lang="ar-SA" sz="1400" dirty="0" smtClean="0"/>
                        <a:t>0.149</a:t>
                      </a:r>
                      <a:endParaRPr lang="ar-EG" sz="1400" dirty="0"/>
                    </a:p>
                  </a:txBody>
                  <a:tcPr/>
                </a:tc>
                <a:tc>
                  <a:txBody>
                    <a:bodyPr/>
                    <a:lstStyle/>
                    <a:p>
                      <a:pPr algn="ctr" rtl="1"/>
                      <a:r>
                        <a:rPr lang="ar-SA" sz="1400" dirty="0" smtClean="0"/>
                        <a:t>0.246</a:t>
                      </a:r>
                      <a:endParaRPr lang="ar-EG" sz="1400" dirty="0"/>
                    </a:p>
                  </a:txBody>
                  <a:tcPr/>
                </a:tc>
                <a:tc>
                  <a:txBody>
                    <a:bodyPr/>
                    <a:lstStyle/>
                    <a:p>
                      <a:pPr algn="ctr" rtl="1"/>
                      <a:r>
                        <a:rPr lang="ar-SA" sz="1400" dirty="0" smtClean="0"/>
                        <a:t>0.059</a:t>
                      </a:r>
                      <a:endParaRPr lang="ar-EG" sz="1400" dirty="0"/>
                    </a:p>
                  </a:txBody>
                  <a:tcPr/>
                </a:tc>
                <a:tc>
                  <a:txBody>
                    <a:bodyPr/>
                    <a:lstStyle/>
                    <a:p>
                      <a:pPr algn="ctr" rtl="1"/>
                      <a:r>
                        <a:rPr lang="ar-SA" sz="1400" dirty="0" smtClean="0"/>
                        <a:t>0.949</a:t>
                      </a:r>
                      <a:endParaRPr lang="ar-EG" sz="14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400" dirty="0" smtClean="0"/>
                        <a:t>1</a:t>
                      </a:r>
                      <a:endParaRPr lang="ar-EG" sz="1400" dirty="0" smtClean="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r>
              <a:tr h="370840">
                <a:tc>
                  <a:txBody>
                    <a:bodyPr/>
                    <a:lstStyle/>
                    <a:p>
                      <a:pPr algn="ctr" rtl="1"/>
                      <a:r>
                        <a:rPr lang="ar-SA" sz="1400" dirty="0" smtClean="0"/>
                        <a:t>ص . </a:t>
                      </a:r>
                      <a:r>
                        <a:rPr lang="ar-SA" sz="1400" dirty="0" err="1" smtClean="0"/>
                        <a:t>يو</a:t>
                      </a:r>
                      <a:endParaRPr lang="ar-EG" sz="1400" dirty="0"/>
                    </a:p>
                  </a:txBody>
                  <a:tcPr/>
                </a:tc>
                <a:tc>
                  <a:txBody>
                    <a:bodyPr/>
                    <a:lstStyle/>
                    <a:p>
                      <a:pPr algn="ctr" rtl="1"/>
                      <a:r>
                        <a:rPr lang="ar-SA" sz="1400" dirty="0" smtClean="0"/>
                        <a:t>0.908</a:t>
                      </a:r>
                      <a:endParaRPr lang="ar-EG" sz="1400" dirty="0"/>
                    </a:p>
                  </a:txBody>
                  <a:tcPr/>
                </a:tc>
                <a:tc>
                  <a:txBody>
                    <a:bodyPr/>
                    <a:lstStyle/>
                    <a:p>
                      <a:pPr algn="ctr" rtl="1"/>
                      <a:r>
                        <a:rPr lang="ar-SA" sz="1400" dirty="0" smtClean="0"/>
                        <a:t>0.586</a:t>
                      </a:r>
                      <a:endParaRPr lang="ar-EG" sz="1400" dirty="0"/>
                    </a:p>
                  </a:txBody>
                  <a:tcPr/>
                </a:tc>
                <a:tc>
                  <a:txBody>
                    <a:bodyPr/>
                    <a:lstStyle/>
                    <a:p>
                      <a:pPr algn="ctr" rtl="1"/>
                      <a:r>
                        <a:rPr lang="ar-SA" sz="1400" dirty="0" smtClean="0"/>
                        <a:t>0.565</a:t>
                      </a:r>
                      <a:endParaRPr lang="ar-EG" sz="1400" dirty="0"/>
                    </a:p>
                  </a:txBody>
                  <a:tcPr/>
                </a:tc>
                <a:tc>
                  <a:txBody>
                    <a:bodyPr/>
                    <a:lstStyle/>
                    <a:p>
                      <a:pPr algn="ctr" rtl="1"/>
                      <a:r>
                        <a:rPr lang="ar-SA" sz="1400" dirty="0" smtClean="0"/>
                        <a:t>0.562</a:t>
                      </a:r>
                      <a:endParaRPr lang="ar-EG" sz="1400" dirty="0"/>
                    </a:p>
                  </a:txBody>
                  <a:tcPr/>
                </a:tc>
                <a:tc>
                  <a:txBody>
                    <a:bodyPr/>
                    <a:lstStyle/>
                    <a:p>
                      <a:pPr algn="ctr" rtl="1"/>
                      <a:r>
                        <a:rPr lang="ar-SA" sz="1400" dirty="0" smtClean="0"/>
                        <a:t>0.919</a:t>
                      </a:r>
                      <a:endParaRPr lang="ar-EG" sz="1400" dirty="0"/>
                    </a:p>
                  </a:txBody>
                  <a:tcPr/>
                </a:tc>
                <a:tc>
                  <a:txBody>
                    <a:bodyPr/>
                    <a:lstStyle/>
                    <a:p>
                      <a:pPr algn="ctr" rtl="1"/>
                      <a:r>
                        <a:rPr lang="ar-SA" sz="1400" dirty="0" smtClean="0"/>
                        <a:t>0.754</a:t>
                      </a:r>
                      <a:endParaRPr lang="ar-EG" sz="14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400" dirty="0" smtClean="0"/>
                        <a:t>1</a:t>
                      </a:r>
                      <a:endParaRPr lang="ar-EG" sz="1400" dirty="0" smtClean="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r>
              <a:tr h="370840">
                <a:tc>
                  <a:txBody>
                    <a:bodyPr/>
                    <a:lstStyle/>
                    <a:p>
                      <a:pPr algn="ctr" rtl="1"/>
                      <a:r>
                        <a:rPr lang="ar-SA" sz="1400" dirty="0" smtClean="0"/>
                        <a:t>هـ . س</a:t>
                      </a:r>
                      <a:endParaRPr lang="ar-EG" sz="1400" dirty="0"/>
                    </a:p>
                  </a:txBody>
                  <a:tcPr/>
                </a:tc>
                <a:tc>
                  <a:txBody>
                    <a:bodyPr/>
                    <a:lstStyle/>
                    <a:p>
                      <a:pPr algn="ctr" rtl="1"/>
                      <a:r>
                        <a:rPr lang="ar-SA" sz="1400" dirty="0" smtClean="0"/>
                        <a:t>0.453</a:t>
                      </a:r>
                      <a:endParaRPr lang="ar-EG" sz="1400" dirty="0"/>
                    </a:p>
                  </a:txBody>
                  <a:tcPr/>
                </a:tc>
                <a:tc>
                  <a:txBody>
                    <a:bodyPr/>
                    <a:lstStyle/>
                    <a:p>
                      <a:pPr algn="ctr" rtl="1"/>
                      <a:r>
                        <a:rPr lang="ar-SA" sz="1400" dirty="0" smtClean="0"/>
                        <a:t>0.056</a:t>
                      </a:r>
                      <a:endParaRPr lang="ar-EG" sz="1400" dirty="0"/>
                    </a:p>
                  </a:txBody>
                  <a:tcPr/>
                </a:tc>
                <a:tc>
                  <a:txBody>
                    <a:bodyPr/>
                    <a:lstStyle/>
                    <a:p>
                      <a:pPr algn="ctr" rtl="1"/>
                      <a:r>
                        <a:rPr lang="ar-SA" sz="1400" dirty="0" smtClean="0"/>
                        <a:t>0.177</a:t>
                      </a:r>
                      <a:endParaRPr lang="ar-EG" sz="1400" dirty="0"/>
                    </a:p>
                  </a:txBody>
                  <a:tcPr/>
                </a:tc>
                <a:tc>
                  <a:txBody>
                    <a:bodyPr/>
                    <a:lstStyle/>
                    <a:p>
                      <a:pPr algn="ctr" rtl="1"/>
                      <a:r>
                        <a:rPr lang="ar-SA" sz="1400" dirty="0" smtClean="0"/>
                        <a:t>0.513</a:t>
                      </a:r>
                      <a:endParaRPr lang="ar-EG" sz="1400" dirty="0"/>
                    </a:p>
                  </a:txBody>
                  <a:tcPr/>
                </a:tc>
                <a:tc>
                  <a:txBody>
                    <a:bodyPr/>
                    <a:lstStyle/>
                    <a:p>
                      <a:pPr algn="ctr" rtl="1"/>
                      <a:r>
                        <a:rPr lang="ar-SA" sz="1400" dirty="0" smtClean="0"/>
                        <a:t>0.666</a:t>
                      </a:r>
                      <a:endParaRPr lang="ar-EG" sz="1400" dirty="0"/>
                    </a:p>
                  </a:txBody>
                  <a:tcPr/>
                </a:tc>
                <a:tc>
                  <a:txBody>
                    <a:bodyPr/>
                    <a:lstStyle/>
                    <a:p>
                      <a:pPr algn="ctr" rtl="1"/>
                      <a:r>
                        <a:rPr lang="ar-SA" sz="1400" dirty="0" smtClean="0"/>
                        <a:t>0.679</a:t>
                      </a:r>
                      <a:endParaRPr lang="ar-EG" sz="1400" dirty="0"/>
                    </a:p>
                  </a:txBody>
                  <a:tcPr/>
                </a:tc>
                <a:tc>
                  <a:txBody>
                    <a:bodyPr/>
                    <a:lstStyle/>
                    <a:p>
                      <a:pPr algn="ctr" rtl="1"/>
                      <a:r>
                        <a:rPr lang="ar-SA" sz="1400" dirty="0" smtClean="0"/>
                        <a:t>0.553</a:t>
                      </a:r>
                      <a:endParaRPr lang="ar-EG" sz="14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400" dirty="0" smtClean="0"/>
                        <a:t>1</a:t>
                      </a:r>
                      <a:endParaRPr lang="ar-EG" sz="1400" dirty="0" smtClean="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r>
              <a:tr h="370840">
                <a:tc>
                  <a:txBody>
                    <a:bodyPr/>
                    <a:lstStyle/>
                    <a:p>
                      <a:pPr algn="ctr" rtl="1"/>
                      <a:r>
                        <a:rPr lang="ar-SA" sz="1400" dirty="0" smtClean="0"/>
                        <a:t>هـ . ين</a:t>
                      </a:r>
                      <a:endParaRPr lang="ar-EG" sz="1400" dirty="0"/>
                    </a:p>
                  </a:txBody>
                  <a:tcPr/>
                </a:tc>
                <a:tc>
                  <a:txBody>
                    <a:bodyPr/>
                    <a:lstStyle/>
                    <a:p>
                      <a:pPr algn="ctr" rtl="1"/>
                      <a:r>
                        <a:rPr lang="ar-SA" sz="1400" dirty="0" smtClean="0"/>
                        <a:t>- 0.358</a:t>
                      </a:r>
                      <a:endParaRPr lang="ar-EG" sz="1400" dirty="0"/>
                    </a:p>
                  </a:txBody>
                  <a:tcPr/>
                </a:tc>
                <a:tc>
                  <a:txBody>
                    <a:bodyPr/>
                    <a:lstStyle/>
                    <a:p>
                      <a:pPr algn="ctr" rtl="1"/>
                      <a:r>
                        <a:rPr lang="ar-SA" sz="1400" dirty="0" smtClean="0"/>
                        <a:t>0.137</a:t>
                      </a:r>
                      <a:endParaRPr lang="ar-EG" sz="1400" dirty="0"/>
                    </a:p>
                  </a:txBody>
                  <a:tcPr/>
                </a:tc>
                <a:tc>
                  <a:txBody>
                    <a:bodyPr/>
                    <a:lstStyle/>
                    <a:p>
                      <a:pPr algn="ctr" rtl="1"/>
                      <a:r>
                        <a:rPr lang="ar-SA" sz="1400" dirty="0" smtClean="0"/>
                        <a:t>0.262</a:t>
                      </a:r>
                      <a:endParaRPr lang="ar-EG" sz="1400" dirty="0"/>
                    </a:p>
                  </a:txBody>
                  <a:tcPr/>
                </a:tc>
                <a:tc>
                  <a:txBody>
                    <a:bodyPr/>
                    <a:lstStyle/>
                    <a:p>
                      <a:pPr algn="ctr" rtl="1"/>
                      <a:r>
                        <a:rPr lang="ar-SA" sz="1400" dirty="0" smtClean="0"/>
                        <a:t>0.019</a:t>
                      </a:r>
                      <a:endParaRPr lang="ar-EG" sz="1400" dirty="0"/>
                    </a:p>
                  </a:txBody>
                  <a:tcPr/>
                </a:tc>
                <a:tc>
                  <a:txBody>
                    <a:bodyPr/>
                    <a:lstStyle/>
                    <a:p>
                      <a:pPr algn="ctr" rtl="1"/>
                      <a:r>
                        <a:rPr lang="ar-SA" sz="1400" dirty="0" smtClean="0"/>
                        <a:t>0.426</a:t>
                      </a:r>
                      <a:endParaRPr lang="ar-EG" sz="1400" dirty="0"/>
                    </a:p>
                  </a:txBody>
                  <a:tcPr/>
                </a:tc>
                <a:tc>
                  <a:txBody>
                    <a:bodyPr/>
                    <a:lstStyle/>
                    <a:p>
                      <a:pPr algn="ctr" rtl="1"/>
                      <a:r>
                        <a:rPr lang="ar-SA" sz="1400" dirty="0" smtClean="0"/>
                        <a:t>0.444</a:t>
                      </a:r>
                      <a:endParaRPr lang="ar-EG" sz="1400" dirty="0"/>
                    </a:p>
                  </a:txBody>
                  <a:tcPr/>
                </a:tc>
                <a:tc>
                  <a:txBody>
                    <a:bodyPr/>
                    <a:lstStyle/>
                    <a:p>
                      <a:pPr algn="ctr" rtl="1"/>
                      <a:r>
                        <a:rPr lang="ar-SA" sz="1400" dirty="0" smtClean="0"/>
                        <a:t>0.352</a:t>
                      </a:r>
                      <a:endParaRPr lang="ar-EG" sz="1400" dirty="0"/>
                    </a:p>
                  </a:txBody>
                  <a:tcPr/>
                </a:tc>
                <a:tc>
                  <a:txBody>
                    <a:bodyPr/>
                    <a:lstStyle/>
                    <a:p>
                      <a:pPr algn="ctr" rtl="1"/>
                      <a:r>
                        <a:rPr lang="ar-SA" sz="1400" dirty="0" smtClean="0"/>
                        <a:t>0.723</a:t>
                      </a:r>
                      <a:endParaRPr lang="ar-EG" sz="14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400" dirty="0" smtClean="0"/>
                        <a:t>1</a:t>
                      </a:r>
                      <a:endParaRPr lang="ar-EG" sz="1400" dirty="0" smtClean="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r>
              <a:tr h="370840">
                <a:tc>
                  <a:txBody>
                    <a:bodyPr/>
                    <a:lstStyle/>
                    <a:p>
                      <a:pPr algn="ctr" rtl="1"/>
                      <a:r>
                        <a:rPr lang="ar-SA" sz="1400" dirty="0" smtClean="0"/>
                        <a:t>هـ .  </a:t>
                      </a:r>
                      <a:r>
                        <a:rPr lang="ar-SA" sz="1400" dirty="0" err="1" smtClean="0"/>
                        <a:t>شتا.م</a:t>
                      </a:r>
                      <a:endParaRPr lang="ar-EG" sz="1400" dirty="0"/>
                    </a:p>
                  </a:txBody>
                  <a:tcPr/>
                </a:tc>
                <a:tc>
                  <a:txBody>
                    <a:bodyPr/>
                    <a:lstStyle/>
                    <a:p>
                      <a:pPr algn="ctr" rtl="1"/>
                      <a:r>
                        <a:rPr lang="ar-SA" sz="1400" dirty="0" smtClean="0"/>
                        <a:t>- 0.673 </a:t>
                      </a:r>
                      <a:endParaRPr lang="ar-EG" sz="1400" dirty="0"/>
                    </a:p>
                  </a:txBody>
                  <a:tcPr/>
                </a:tc>
                <a:tc>
                  <a:txBody>
                    <a:bodyPr/>
                    <a:lstStyle/>
                    <a:p>
                      <a:pPr algn="ctr" rtl="1"/>
                      <a:r>
                        <a:rPr lang="ar-SA" sz="1400" dirty="0" smtClean="0"/>
                        <a:t>0.358</a:t>
                      </a:r>
                      <a:endParaRPr lang="ar-EG" sz="1400" dirty="0"/>
                    </a:p>
                  </a:txBody>
                  <a:tcPr/>
                </a:tc>
                <a:tc>
                  <a:txBody>
                    <a:bodyPr/>
                    <a:lstStyle/>
                    <a:p>
                      <a:pPr algn="ctr" rtl="1"/>
                      <a:r>
                        <a:rPr lang="ar-SA" sz="1400" dirty="0" smtClean="0"/>
                        <a:t>0.440</a:t>
                      </a:r>
                      <a:endParaRPr lang="ar-EG" sz="1400" dirty="0"/>
                    </a:p>
                  </a:txBody>
                  <a:tcPr/>
                </a:tc>
                <a:tc>
                  <a:txBody>
                    <a:bodyPr/>
                    <a:lstStyle/>
                    <a:p>
                      <a:pPr algn="ctr" rtl="1"/>
                      <a:r>
                        <a:rPr lang="ar-SA" sz="1400" dirty="0" smtClean="0"/>
                        <a:t>0.262</a:t>
                      </a:r>
                      <a:endParaRPr lang="ar-EG" sz="1400" dirty="0"/>
                    </a:p>
                  </a:txBody>
                  <a:tcPr/>
                </a:tc>
                <a:tc>
                  <a:txBody>
                    <a:bodyPr/>
                    <a:lstStyle/>
                    <a:p>
                      <a:pPr algn="ctr" rtl="1"/>
                      <a:r>
                        <a:rPr lang="ar-SA" sz="1400" dirty="0" smtClean="0"/>
                        <a:t>0.729</a:t>
                      </a:r>
                      <a:endParaRPr lang="ar-EG" sz="1400" dirty="0"/>
                    </a:p>
                  </a:txBody>
                  <a:tcPr/>
                </a:tc>
                <a:tc>
                  <a:txBody>
                    <a:bodyPr/>
                    <a:lstStyle/>
                    <a:p>
                      <a:pPr algn="ctr" rtl="1"/>
                      <a:r>
                        <a:rPr lang="ar-SA" sz="1400" dirty="0" smtClean="0"/>
                        <a:t>0.660</a:t>
                      </a:r>
                      <a:endParaRPr lang="ar-EG" sz="1400" dirty="0"/>
                    </a:p>
                  </a:txBody>
                  <a:tcPr/>
                </a:tc>
                <a:tc>
                  <a:txBody>
                    <a:bodyPr/>
                    <a:lstStyle/>
                    <a:p>
                      <a:pPr algn="ctr" rtl="1"/>
                      <a:r>
                        <a:rPr lang="ar-SA" sz="1400" dirty="0" smtClean="0"/>
                        <a:t>0.707</a:t>
                      </a:r>
                      <a:endParaRPr lang="ar-EG" sz="1400" dirty="0"/>
                    </a:p>
                  </a:txBody>
                  <a:tcPr/>
                </a:tc>
                <a:tc>
                  <a:txBody>
                    <a:bodyPr/>
                    <a:lstStyle/>
                    <a:p>
                      <a:pPr algn="ctr" rtl="1"/>
                      <a:r>
                        <a:rPr lang="ar-SA" sz="1400" dirty="0" smtClean="0"/>
                        <a:t>0.845</a:t>
                      </a:r>
                      <a:endParaRPr lang="ar-EG" sz="1400" dirty="0"/>
                    </a:p>
                  </a:txBody>
                  <a:tcPr/>
                </a:tc>
                <a:tc>
                  <a:txBody>
                    <a:bodyPr/>
                    <a:lstStyle/>
                    <a:p>
                      <a:pPr algn="ctr" rtl="1"/>
                      <a:r>
                        <a:rPr lang="ar-SA" sz="1400" dirty="0" smtClean="0"/>
                        <a:t>0.645</a:t>
                      </a:r>
                      <a:endParaRPr lang="ar-EG" sz="14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400" dirty="0" smtClean="0"/>
                        <a:t>1</a:t>
                      </a:r>
                      <a:endParaRPr lang="ar-EG" sz="1400" dirty="0" smtClean="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r>
              <a:tr h="370840">
                <a:tc>
                  <a:txBody>
                    <a:bodyPr/>
                    <a:lstStyle/>
                    <a:p>
                      <a:pPr algn="ctr" rtl="1"/>
                      <a:r>
                        <a:rPr lang="ar-SA" sz="1400" dirty="0" smtClean="0"/>
                        <a:t>هـ . ربيع</a:t>
                      </a:r>
                      <a:endParaRPr lang="ar-EG" sz="1400" dirty="0"/>
                    </a:p>
                  </a:txBody>
                  <a:tcPr/>
                </a:tc>
                <a:tc>
                  <a:txBody>
                    <a:bodyPr/>
                    <a:lstStyle/>
                    <a:p>
                      <a:pPr algn="ctr" rtl="1"/>
                      <a:r>
                        <a:rPr lang="ar-SA" sz="1400" dirty="0" smtClean="0"/>
                        <a:t>0.596</a:t>
                      </a:r>
                      <a:endParaRPr lang="ar-EG" sz="1400" dirty="0"/>
                    </a:p>
                  </a:txBody>
                  <a:tcPr/>
                </a:tc>
                <a:tc>
                  <a:txBody>
                    <a:bodyPr/>
                    <a:lstStyle/>
                    <a:p>
                      <a:pPr algn="ctr" rtl="1"/>
                      <a:r>
                        <a:rPr lang="ar-SA" sz="1400" dirty="0" smtClean="0"/>
                        <a:t>0.215</a:t>
                      </a:r>
                      <a:endParaRPr lang="ar-EG" sz="1400" dirty="0"/>
                    </a:p>
                  </a:txBody>
                  <a:tcPr/>
                </a:tc>
                <a:tc>
                  <a:txBody>
                    <a:bodyPr/>
                    <a:lstStyle/>
                    <a:p>
                      <a:pPr algn="ctr" rtl="1"/>
                      <a:r>
                        <a:rPr lang="ar-SA" sz="1400" dirty="0" smtClean="0"/>
                        <a:t>0.276</a:t>
                      </a:r>
                      <a:endParaRPr lang="ar-EG" sz="1400" dirty="0"/>
                    </a:p>
                  </a:txBody>
                  <a:tcPr/>
                </a:tc>
                <a:tc>
                  <a:txBody>
                    <a:bodyPr/>
                    <a:lstStyle/>
                    <a:p>
                      <a:pPr algn="ctr" rtl="1"/>
                      <a:r>
                        <a:rPr lang="ar-SA" sz="1400" dirty="0" smtClean="0"/>
                        <a:t>0.145</a:t>
                      </a:r>
                      <a:endParaRPr lang="ar-EG" sz="1400" dirty="0"/>
                    </a:p>
                  </a:txBody>
                  <a:tcPr/>
                </a:tc>
                <a:tc>
                  <a:txBody>
                    <a:bodyPr/>
                    <a:lstStyle/>
                    <a:p>
                      <a:pPr algn="ctr" rtl="1"/>
                      <a:r>
                        <a:rPr lang="ar-SA" sz="1400" dirty="0" smtClean="0"/>
                        <a:t>0.742</a:t>
                      </a:r>
                      <a:endParaRPr lang="ar-EG" sz="1400" dirty="0"/>
                    </a:p>
                  </a:txBody>
                  <a:tcPr/>
                </a:tc>
                <a:tc>
                  <a:txBody>
                    <a:bodyPr/>
                    <a:lstStyle/>
                    <a:p>
                      <a:pPr algn="ctr" rtl="1"/>
                      <a:r>
                        <a:rPr lang="ar-SA" sz="1400" dirty="0" smtClean="0"/>
                        <a:t>0.709</a:t>
                      </a:r>
                      <a:endParaRPr lang="ar-EG" sz="1400" dirty="0"/>
                    </a:p>
                  </a:txBody>
                  <a:tcPr/>
                </a:tc>
                <a:tc>
                  <a:txBody>
                    <a:bodyPr/>
                    <a:lstStyle/>
                    <a:p>
                      <a:pPr algn="ctr" rtl="1"/>
                      <a:r>
                        <a:rPr lang="ar-SA" sz="1400" dirty="0" smtClean="0"/>
                        <a:t>0.673</a:t>
                      </a:r>
                      <a:endParaRPr lang="ar-EG" sz="1400" dirty="0"/>
                    </a:p>
                  </a:txBody>
                  <a:tcPr/>
                </a:tc>
                <a:tc>
                  <a:txBody>
                    <a:bodyPr/>
                    <a:lstStyle/>
                    <a:p>
                      <a:pPr algn="ctr" rtl="1"/>
                      <a:r>
                        <a:rPr lang="ar-SA" sz="1400" dirty="0" smtClean="0"/>
                        <a:t>0.879</a:t>
                      </a:r>
                      <a:endParaRPr lang="ar-EG" sz="1400" dirty="0"/>
                    </a:p>
                  </a:txBody>
                  <a:tcPr/>
                </a:tc>
                <a:tc>
                  <a:txBody>
                    <a:bodyPr/>
                    <a:lstStyle/>
                    <a:p>
                      <a:pPr algn="ctr" rtl="1"/>
                      <a:r>
                        <a:rPr lang="ar-SA" sz="1400" dirty="0" smtClean="0"/>
                        <a:t>0.598</a:t>
                      </a:r>
                      <a:endParaRPr lang="ar-EG" sz="1400" dirty="0"/>
                    </a:p>
                  </a:txBody>
                  <a:tcPr/>
                </a:tc>
                <a:tc>
                  <a:txBody>
                    <a:bodyPr/>
                    <a:lstStyle/>
                    <a:p>
                      <a:pPr algn="ctr" rtl="1"/>
                      <a:r>
                        <a:rPr lang="ar-SA" sz="1400" dirty="0" smtClean="0"/>
                        <a:t>0.881</a:t>
                      </a:r>
                      <a:endParaRPr lang="ar-EG" sz="14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400" dirty="0" smtClean="0"/>
                        <a:t>1</a:t>
                      </a:r>
                      <a:endParaRPr lang="ar-EG" sz="1400" dirty="0" smtClean="0"/>
                    </a:p>
                  </a:txBody>
                  <a:tcPr/>
                </a:tc>
                <a:tc>
                  <a:txBody>
                    <a:bodyPr/>
                    <a:lstStyle/>
                    <a:p>
                      <a:pPr algn="ctr" rtl="1"/>
                      <a:endParaRPr lang="ar-EG" sz="1400" dirty="0"/>
                    </a:p>
                  </a:txBody>
                  <a:tcPr/>
                </a:tc>
                <a:tc>
                  <a:txBody>
                    <a:bodyPr/>
                    <a:lstStyle/>
                    <a:p>
                      <a:pPr algn="ctr" rtl="1"/>
                      <a:endParaRPr lang="ar-EG" sz="1400" dirty="0"/>
                    </a:p>
                  </a:txBody>
                  <a:tcPr/>
                </a:tc>
                <a:tc>
                  <a:txBody>
                    <a:bodyPr/>
                    <a:lstStyle/>
                    <a:p>
                      <a:pPr algn="ctr" rtl="1"/>
                      <a:endParaRPr lang="ar-EG" sz="1400" dirty="0"/>
                    </a:p>
                  </a:txBody>
                  <a:tcPr/>
                </a:tc>
              </a:tr>
              <a:tr h="370840">
                <a:tc>
                  <a:txBody>
                    <a:bodyPr/>
                    <a:lstStyle/>
                    <a:p>
                      <a:pPr algn="ctr" rtl="1"/>
                      <a:r>
                        <a:rPr lang="ar-SA" sz="1400" dirty="0" smtClean="0"/>
                        <a:t>ر. س</a:t>
                      </a:r>
                      <a:endParaRPr lang="ar-EG" sz="1400" dirty="0"/>
                    </a:p>
                  </a:txBody>
                  <a:tcPr/>
                </a:tc>
                <a:tc>
                  <a:txBody>
                    <a:bodyPr/>
                    <a:lstStyle/>
                    <a:p>
                      <a:pPr algn="ctr" rtl="1"/>
                      <a:r>
                        <a:rPr lang="ar-SA" sz="1400" dirty="0" smtClean="0"/>
                        <a:t>0.025</a:t>
                      </a:r>
                      <a:endParaRPr lang="ar-EG" sz="1400" dirty="0"/>
                    </a:p>
                  </a:txBody>
                  <a:tcPr/>
                </a:tc>
                <a:tc>
                  <a:txBody>
                    <a:bodyPr/>
                    <a:lstStyle/>
                    <a:p>
                      <a:pPr algn="ctr" rtl="1"/>
                      <a:r>
                        <a:rPr lang="ar-SA" sz="1400" dirty="0" smtClean="0"/>
                        <a:t>0.431</a:t>
                      </a:r>
                      <a:endParaRPr lang="ar-EG" sz="1400" dirty="0"/>
                    </a:p>
                  </a:txBody>
                  <a:tcPr/>
                </a:tc>
                <a:tc>
                  <a:txBody>
                    <a:bodyPr/>
                    <a:lstStyle/>
                    <a:p>
                      <a:pPr algn="ctr" rtl="1"/>
                      <a:r>
                        <a:rPr lang="ar-SA" sz="1400" dirty="0" smtClean="0"/>
                        <a:t>0.283</a:t>
                      </a:r>
                      <a:endParaRPr lang="ar-EG" sz="1400" dirty="0"/>
                    </a:p>
                  </a:txBody>
                  <a:tcPr/>
                </a:tc>
                <a:tc>
                  <a:txBody>
                    <a:bodyPr/>
                    <a:lstStyle/>
                    <a:p>
                      <a:pPr algn="ctr" rtl="1"/>
                      <a:r>
                        <a:rPr lang="ar-SA" sz="1400" dirty="0" smtClean="0"/>
                        <a:t>0.518</a:t>
                      </a:r>
                      <a:endParaRPr lang="ar-EG" sz="1400" dirty="0"/>
                    </a:p>
                  </a:txBody>
                  <a:tcPr/>
                </a:tc>
                <a:tc>
                  <a:txBody>
                    <a:bodyPr/>
                    <a:lstStyle/>
                    <a:p>
                      <a:pPr algn="ctr" rtl="1"/>
                      <a:r>
                        <a:rPr lang="ar-SA" sz="1400" dirty="0" smtClean="0"/>
                        <a:t>0.351</a:t>
                      </a:r>
                      <a:endParaRPr lang="ar-EG" sz="1400" dirty="0"/>
                    </a:p>
                  </a:txBody>
                  <a:tcPr/>
                </a:tc>
                <a:tc>
                  <a:txBody>
                    <a:bodyPr/>
                    <a:lstStyle/>
                    <a:p>
                      <a:pPr algn="ctr" rtl="1"/>
                      <a:r>
                        <a:rPr lang="ar-SA" sz="1400" dirty="0" smtClean="0"/>
                        <a:t>0.488</a:t>
                      </a:r>
                      <a:endParaRPr lang="ar-EG" sz="1400" dirty="0"/>
                    </a:p>
                  </a:txBody>
                  <a:tcPr/>
                </a:tc>
                <a:tc>
                  <a:txBody>
                    <a:bodyPr/>
                    <a:lstStyle/>
                    <a:p>
                      <a:pPr algn="ctr" rtl="1"/>
                      <a:r>
                        <a:rPr lang="ar-SA" sz="1400" dirty="0" smtClean="0"/>
                        <a:t>0.124</a:t>
                      </a:r>
                      <a:endParaRPr lang="ar-EG" sz="1400" dirty="0"/>
                    </a:p>
                  </a:txBody>
                  <a:tcPr/>
                </a:tc>
                <a:tc>
                  <a:txBody>
                    <a:bodyPr/>
                    <a:lstStyle/>
                    <a:p>
                      <a:pPr algn="ctr" rtl="1"/>
                      <a:r>
                        <a:rPr lang="ar-SA" sz="1400" dirty="0" smtClean="0"/>
                        <a:t>0.431</a:t>
                      </a:r>
                      <a:endParaRPr lang="ar-EG" sz="1400" dirty="0"/>
                    </a:p>
                  </a:txBody>
                  <a:tcPr/>
                </a:tc>
                <a:tc>
                  <a:txBody>
                    <a:bodyPr/>
                    <a:lstStyle/>
                    <a:p>
                      <a:pPr algn="ctr" rtl="1"/>
                      <a:r>
                        <a:rPr lang="ar-SA" sz="1400" dirty="0" smtClean="0"/>
                        <a:t>0.356</a:t>
                      </a:r>
                      <a:endParaRPr lang="ar-EG" sz="1400" dirty="0"/>
                    </a:p>
                  </a:txBody>
                  <a:tcPr/>
                </a:tc>
                <a:tc>
                  <a:txBody>
                    <a:bodyPr/>
                    <a:lstStyle/>
                    <a:p>
                      <a:pPr algn="ctr" rtl="1"/>
                      <a:r>
                        <a:rPr lang="ar-SA" sz="1400" dirty="0" smtClean="0"/>
                        <a:t>0.236</a:t>
                      </a:r>
                      <a:endParaRPr lang="ar-EG" sz="1400" dirty="0"/>
                    </a:p>
                  </a:txBody>
                  <a:tcPr/>
                </a:tc>
                <a:tc>
                  <a:txBody>
                    <a:bodyPr/>
                    <a:lstStyle/>
                    <a:p>
                      <a:pPr algn="ctr" rtl="1"/>
                      <a:r>
                        <a:rPr lang="ar-SA" sz="1400" dirty="0" smtClean="0"/>
                        <a:t>0.206</a:t>
                      </a:r>
                      <a:endParaRPr lang="ar-EG" sz="14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400" dirty="0" smtClean="0"/>
                        <a:t>1</a:t>
                      </a:r>
                      <a:endParaRPr lang="ar-EG" sz="1400" dirty="0" smtClean="0"/>
                    </a:p>
                  </a:txBody>
                  <a:tcPr/>
                </a:tc>
                <a:tc>
                  <a:txBody>
                    <a:bodyPr/>
                    <a:lstStyle/>
                    <a:p>
                      <a:pPr algn="ctr" rtl="1"/>
                      <a:endParaRPr lang="ar-EG" sz="1400" dirty="0"/>
                    </a:p>
                  </a:txBody>
                  <a:tcPr/>
                </a:tc>
                <a:tc>
                  <a:txBody>
                    <a:bodyPr/>
                    <a:lstStyle/>
                    <a:p>
                      <a:pPr algn="ctr" rtl="1"/>
                      <a:endParaRPr lang="ar-EG" sz="1400" dirty="0"/>
                    </a:p>
                  </a:txBody>
                  <a:tcPr/>
                </a:tc>
              </a:tr>
              <a:tr h="370840">
                <a:tc>
                  <a:txBody>
                    <a:bodyPr/>
                    <a:lstStyle/>
                    <a:p>
                      <a:pPr algn="ctr" rtl="1"/>
                      <a:r>
                        <a:rPr lang="ar-SA" sz="1400" dirty="0" smtClean="0"/>
                        <a:t>ر. ين</a:t>
                      </a:r>
                      <a:endParaRPr lang="ar-EG" sz="1400" dirty="0"/>
                    </a:p>
                  </a:txBody>
                  <a:tcPr/>
                </a:tc>
                <a:tc>
                  <a:txBody>
                    <a:bodyPr/>
                    <a:lstStyle/>
                    <a:p>
                      <a:pPr algn="ctr" rtl="1"/>
                      <a:r>
                        <a:rPr lang="ar-SA" sz="1400" dirty="0" smtClean="0"/>
                        <a:t>0.077</a:t>
                      </a:r>
                      <a:endParaRPr lang="ar-EG" sz="1400" dirty="0"/>
                    </a:p>
                  </a:txBody>
                  <a:tcPr/>
                </a:tc>
                <a:tc>
                  <a:txBody>
                    <a:bodyPr/>
                    <a:lstStyle/>
                    <a:p>
                      <a:pPr algn="ctr" rtl="1"/>
                      <a:r>
                        <a:rPr lang="ar-SA" sz="1400" dirty="0" smtClean="0"/>
                        <a:t>0.161</a:t>
                      </a:r>
                      <a:endParaRPr lang="ar-EG" sz="1400" dirty="0"/>
                    </a:p>
                  </a:txBody>
                  <a:tcPr/>
                </a:tc>
                <a:tc>
                  <a:txBody>
                    <a:bodyPr/>
                    <a:lstStyle/>
                    <a:p>
                      <a:pPr algn="ctr" rtl="1"/>
                      <a:r>
                        <a:rPr lang="ar-SA" sz="1400" dirty="0" smtClean="0"/>
                        <a:t>0.027</a:t>
                      </a:r>
                      <a:endParaRPr lang="ar-EG" sz="1400" dirty="0"/>
                    </a:p>
                  </a:txBody>
                  <a:tcPr/>
                </a:tc>
                <a:tc>
                  <a:txBody>
                    <a:bodyPr/>
                    <a:lstStyle/>
                    <a:p>
                      <a:pPr algn="ctr" rtl="1"/>
                      <a:r>
                        <a:rPr lang="ar-SA" sz="1400" dirty="0" smtClean="0"/>
                        <a:t>0.256</a:t>
                      </a:r>
                      <a:endParaRPr lang="ar-EG" sz="1400" dirty="0"/>
                    </a:p>
                  </a:txBody>
                  <a:tcPr/>
                </a:tc>
                <a:tc>
                  <a:txBody>
                    <a:bodyPr/>
                    <a:lstStyle/>
                    <a:p>
                      <a:pPr algn="ctr" rtl="1"/>
                      <a:r>
                        <a:rPr lang="ar-SA" sz="1400" dirty="0" smtClean="0"/>
                        <a:t>0.230</a:t>
                      </a:r>
                      <a:endParaRPr lang="ar-EG" sz="1400" dirty="0"/>
                    </a:p>
                  </a:txBody>
                  <a:tcPr/>
                </a:tc>
                <a:tc>
                  <a:txBody>
                    <a:bodyPr/>
                    <a:lstStyle/>
                    <a:p>
                      <a:pPr algn="ctr" rtl="1"/>
                      <a:r>
                        <a:rPr lang="ar-SA" sz="1400" dirty="0" smtClean="0"/>
                        <a:t>0.283</a:t>
                      </a:r>
                      <a:endParaRPr lang="ar-EG" sz="1400" dirty="0"/>
                    </a:p>
                  </a:txBody>
                  <a:tcPr/>
                </a:tc>
                <a:tc>
                  <a:txBody>
                    <a:bodyPr/>
                    <a:lstStyle/>
                    <a:p>
                      <a:pPr algn="ctr" rtl="1"/>
                      <a:r>
                        <a:rPr lang="ar-SA" sz="1400" dirty="0" smtClean="0"/>
                        <a:t>0.123</a:t>
                      </a:r>
                      <a:endParaRPr lang="ar-EG" sz="1400" dirty="0"/>
                    </a:p>
                  </a:txBody>
                  <a:tcPr/>
                </a:tc>
                <a:tc>
                  <a:txBody>
                    <a:bodyPr/>
                    <a:lstStyle/>
                    <a:p>
                      <a:pPr algn="ctr" rtl="1"/>
                      <a:r>
                        <a:rPr lang="ar-SA" sz="1400" dirty="0" smtClean="0"/>
                        <a:t>0.434</a:t>
                      </a:r>
                      <a:endParaRPr lang="ar-EG" sz="1400" dirty="0"/>
                    </a:p>
                  </a:txBody>
                  <a:tcPr/>
                </a:tc>
                <a:tc>
                  <a:txBody>
                    <a:bodyPr/>
                    <a:lstStyle/>
                    <a:p>
                      <a:pPr algn="ctr" rtl="1"/>
                      <a:r>
                        <a:rPr lang="ar-SA" sz="1400" dirty="0" smtClean="0"/>
                        <a:t>0.494</a:t>
                      </a:r>
                      <a:endParaRPr lang="ar-EG" sz="1400" dirty="0"/>
                    </a:p>
                  </a:txBody>
                  <a:tcPr/>
                </a:tc>
                <a:tc>
                  <a:txBody>
                    <a:bodyPr/>
                    <a:lstStyle/>
                    <a:p>
                      <a:pPr algn="ctr" rtl="1"/>
                      <a:r>
                        <a:rPr lang="ar-SA" sz="1400" dirty="0" smtClean="0"/>
                        <a:t>0.292</a:t>
                      </a:r>
                      <a:endParaRPr lang="ar-EG" sz="1400" dirty="0"/>
                    </a:p>
                  </a:txBody>
                  <a:tcPr/>
                </a:tc>
                <a:tc>
                  <a:txBody>
                    <a:bodyPr/>
                    <a:lstStyle/>
                    <a:p>
                      <a:pPr algn="ctr" rtl="1"/>
                      <a:r>
                        <a:rPr lang="ar-SA" sz="1400" dirty="0" smtClean="0"/>
                        <a:t>0.224</a:t>
                      </a:r>
                      <a:endParaRPr lang="ar-EG" sz="1400" dirty="0"/>
                    </a:p>
                  </a:txBody>
                  <a:tcPr/>
                </a:tc>
                <a:tc>
                  <a:txBody>
                    <a:bodyPr/>
                    <a:lstStyle/>
                    <a:p>
                      <a:pPr algn="ctr" rtl="1"/>
                      <a:r>
                        <a:rPr lang="ar-SA" sz="1400" dirty="0" smtClean="0"/>
                        <a:t>0.777</a:t>
                      </a:r>
                      <a:endParaRPr lang="ar-EG" sz="14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400" dirty="0" smtClean="0"/>
                        <a:t>1</a:t>
                      </a:r>
                      <a:endParaRPr lang="ar-EG" sz="1400" dirty="0" smtClean="0"/>
                    </a:p>
                  </a:txBody>
                  <a:tcPr/>
                </a:tc>
                <a:tc>
                  <a:txBody>
                    <a:bodyPr/>
                    <a:lstStyle/>
                    <a:p>
                      <a:pPr algn="ctr" rtl="1"/>
                      <a:endParaRPr lang="ar-EG" sz="1400" dirty="0"/>
                    </a:p>
                  </a:txBody>
                  <a:tcPr/>
                </a:tc>
              </a:tr>
              <a:tr h="370840">
                <a:tc>
                  <a:txBody>
                    <a:bodyPr/>
                    <a:lstStyle/>
                    <a:p>
                      <a:pPr algn="ctr" rtl="1"/>
                      <a:r>
                        <a:rPr lang="ar-SA" sz="1400" dirty="0" smtClean="0"/>
                        <a:t>ر . </a:t>
                      </a:r>
                      <a:r>
                        <a:rPr lang="ar-SA" sz="1400" dirty="0" err="1" smtClean="0"/>
                        <a:t>يو</a:t>
                      </a:r>
                      <a:endParaRPr lang="ar-EG" sz="1400" dirty="0"/>
                    </a:p>
                  </a:txBody>
                  <a:tcPr/>
                </a:tc>
                <a:tc>
                  <a:txBody>
                    <a:bodyPr/>
                    <a:lstStyle/>
                    <a:p>
                      <a:pPr algn="ctr" rtl="1"/>
                      <a:r>
                        <a:rPr lang="ar-SA" sz="1400" dirty="0" smtClean="0"/>
                        <a:t>0.048</a:t>
                      </a:r>
                      <a:endParaRPr lang="ar-EG" sz="1400" dirty="0"/>
                    </a:p>
                  </a:txBody>
                  <a:tcPr/>
                </a:tc>
                <a:tc>
                  <a:txBody>
                    <a:bodyPr/>
                    <a:lstStyle/>
                    <a:p>
                      <a:pPr algn="ctr" rtl="1"/>
                      <a:r>
                        <a:rPr lang="ar-SA" sz="1400" dirty="0" smtClean="0"/>
                        <a:t>0.479</a:t>
                      </a:r>
                      <a:endParaRPr lang="ar-EG" sz="1400" dirty="0"/>
                    </a:p>
                  </a:txBody>
                  <a:tcPr/>
                </a:tc>
                <a:tc>
                  <a:txBody>
                    <a:bodyPr/>
                    <a:lstStyle/>
                    <a:p>
                      <a:pPr algn="ctr" rtl="1"/>
                      <a:r>
                        <a:rPr lang="ar-SA" sz="1400" dirty="0" smtClean="0"/>
                        <a:t>0.344</a:t>
                      </a:r>
                      <a:endParaRPr lang="ar-EG" sz="1400" dirty="0"/>
                    </a:p>
                  </a:txBody>
                  <a:tcPr/>
                </a:tc>
                <a:tc>
                  <a:txBody>
                    <a:bodyPr/>
                    <a:lstStyle/>
                    <a:p>
                      <a:pPr algn="ctr" rtl="1"/>
                      <a:r>
                        <a:rPr lang="ar-SA" sz="1400" dirty="0" smtClean="0"/>
                        <a:t>0.551</a:t>
                      </a:r>
                      <a:endParaRPr lang="ar-EG" sz="1400" dirty="0"/>
                    </a:p>
                  </a:txBody>
                  <a:tcPr/>
                </a:tc>
                <a:tc>
                  <a:txBody>
                    <a:bodyPr/>
                    <a:lstStyle/>
                    <a:p>
                      <a:pPr algn="ctr" rtl="1"/>
                      <a:r>
                        <a:rPr lang="ar-SA" sz="1400" dirty="0" smtClean="0"/>
                        <a:t>0.378</a:t>
                      </a:r>
                      <a:endParaRPr lang="ar-EG" sz="1400" dirty="0"/>
                    </a:p>
                  </a:txBody>
                  <a:tcPr/>
                </a:tc>
                <a:tc>
                  <a:txBody>
                    <a:bodyPr/>
                    <a:lstStyle/>
                    <a:p>
                      <a:pPr algn="ctr" rtl="1"/>
                      <a:r>
                        <a:rPr lang="ar-SA" sz="1400" dirty="0" smtClean="0"/>
                        <a:t>0.522</a:t>
                      </a:r>
                      <a:endParaRPr lang="ar-EG" sz="1400" dirty="0"/>
                    </a:p>
                  </a:txBody>
                  <a:tcPr/>
                </a:tc>
                <a:tc>
                  <a:txBody>
                    <a:bodyPr/>
                    <a:lstStyle/>
                    <a:p>
                      <a:pPr algn="ctr" rtl="1"/>
                      <a:r>
                        <a:rPr lang="ar-SA" sz="1400" dirty="0" smtClean="0"/>
                        <a:t>0.133</a:t>
                      </a:r>
                      <a:endParaRPr lang="ar-EG" sz="1400" dirty="0"/>
                    </a:p>
                  </a:txBody>
                  <a:tcPr/>
                </a:tc>
                <a:tc>
                  <a:txBody>
                    <a:bodyPr/>
                    <a:lstStyle/>
                    <a:p>
                      <a:pPr algn="ctr" rtl="1"/>
                      <a:r>
                        <a:rPr lang="ar-SA" sz="1400" dirty="0" smtClean="0"/>
                        <a:t>0.361</a:t>
                      </a:r>
                      <a:endParaRPr lang="ar-EG" sz="1400" dirty="0"/>
                    </a:p>
                  </a:txBody>
                  <a:tcPr/>
                </a:tc>
                <a:tc>
                  <a:txBody>
                    <a:bodyPr/>
                    <a:lstStyle/>
                    <a:p>
                      <a:pPr algn="ctr" rtl="1"/>
                      <a:r>
                        <a:rPr lang="ar-SA" sz="1400" dirty="0" smtClean="0"/>
                        <a:t>0.235</a:t>
                      </a:r>
                      <a:endParaRPr lang="ar-EG" sz="1400" dirty="0"/>
                    </a:p>
                  </a:txBody>
                  <a:tcPr/>
                </a:tc>
                <a:tc>
                  <a:txBody>
                    <a:bodyPr/>
                    <a:lstStyle/>
                    <a:p>
                      <a:pPr algn="ctr" rtl="1"/>
                      <a:r>
                        <a:rPr lang="ar-SA" sz="1400" dirty="0" smtClean="0"/>
                        <a:t>0.171</a:t>
                      </a:r>
                      <a:endParaRPr lang="ar-EG" sz="1400" dirty="0"/>
                    </a:p>
                  </a:txBody>
                  <a:tcPr/>
                </a:tc>
                <a:tc>
                  <a:txBody>
                    <a:bodyPr/>
                    <a:lstStyle/>
                    <a:p>
                      <a:pPr algn="ctr" rtl="1"/>
                      <a:r>
                        <a:rPr lang="ar-SA" sz="1400" dirty="0" smtClean="0"/>
                        <a:t>0.161</a:t>
                      </a:r>
                      <a:endParaRPr lang="ar-EG" sz="1400" dirty="0"/>
                    </a:p>
                  </a:txBody>
                  <a:tcPr/>
                </a:tc>
                <a:tc>
                  <a:txBody>
                    <a:bodyPr/>
                    <a:lstStyle/>
                    <a:p>
                      <a:pPr algn="ctr" rtl="1"/>
                      <a:r>
                        <a:rPr lang="ar-SA" sz="1400" dirty="0" smtClean="0"/>
                        <a:t>0.921</a:t>
                      </a:r>
                      <a:endParaRPr lang="ar-EG" sz="1400" dirty="0"/>
                    </a:p>
                  </a:txBody>
                  <a:tcPr/>
                </a:tc>
                <a:tc>
                  <a:txBody>
                    <a:bodyPr/>
                    <a:lstStyle/>
                    <a:p>
                      <a:pPr algn="ctr" rtl="1"/>
                      <a:r>
                        <a:rPr lang="ar-SA" sz="1400" dirty="0" smtClean="0"/>
                        <a:t>0.611</a:t>
                      </a:r>
                      <a:endParaRPr lang="ar-EG" sz="14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400" dirty="0" smtClean="0"/>
                        <a:t>1</a:t>
                      </a:r>
                      <a:endParaRPr lang="ar-EG" sz="1400" dirty="0" smtClean="0"/>
                    </a:p>
                  </a:txBody>
                  <a:tcPr/>
                </a:tc>
              </a:tr>
            </a:tbl>
          </a:graphicData>
        </a:graphic>
      </p:graphicFrame>
      <p:sp>
        <p:nvSpPr>
          <p:cNvPr id="3" name="Rectangle 2"/>
          <p:cNvSpPr/>
          <p:nvPr/>
        </p:nvSpPr>
        <p:spPr>
          <a:xfrm>
            <a:off x="152400" y="9378"/>
            <a:ext cx="96012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dirty="0" smtClean="0"/>
              <a:t>معاملات الارتباط للمتغيرات المستخدمة في الدراسة</a:t>
            </a:r>
            <a:endParaRPr lang="ar-EG" sz="3600" dirty="0"/>
          </a:p>
        </p:txBody>
      </p:sp>
    </p:spTree>
    <p:extLst>
      <p:ext uri="{BB962C8B-B14F-4D97-AF65-F5344CB8AC3E}">
        <p14:creationId xmlns:p14="http://schemas.microsoft.com/office/powerpoint/2010/main" val="4126124405"/>
      </p:ext>
    </p:extLst>
  </p:cSld>
  <p:clrMapOvr>
    <a:masterClrMapping/>
  </p:clrMapOvr>
  <p:transition>
    <p:comb/>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987675700"/>
              </p:ext>
            </p:extLst>
          </p:nvPr>
        </p:nvGraphicFramePr>
        <p:xfrm>
          <a:off x="60278" y="609600"/>
          <a:ext cx="9716768" cy="5831840"/>
        </p:xfrm>
        <a:graphic>
          <a:graphicData uri="http://schemas.openxmlformats.org/drawingml/2006/table">
            <a:tbl>
              <a:tblPr rtl="1" firstRow="1" bandRow="1">
                <a:tableStyleId>{5C22544A-7EE6-4342-B048-85BDC9FD1C3A}</a:tableStyleId>
              </a:tblPr>
              <a:tblGrid>
                <a:gridCol w="1158484"/>
                <a:gridCol w="1128216"/>
                <a:gridCol w="1056564"/>
                <a:gridCol w="859808"/>
                <a:gridCol w="908714"/>
                <a:gridCol w="1062252"/>
                <a:gridCol w="1095232"/>
                <a:gridCol w="1472820"/>
                <a:gridCol w="974678"/>
              </a:tblGrid>
              <a:tr h="370840">
                <a:tc>
                  <a:txBody>
                    <a:bodyPr/>
                    <a:lstStyle/>
                    <a:p>
                      <a:pPr algn="ctr" rtl="1"/>
                      <a:r>
                        <a:rPr lang="ar-SA" dirty="0" smtClean="0"/>
                        <a:t>الرمز</a:t>
                      </a:r>
                      <a:endParaRPr lang="ar-EG" dirty="0"/>
                    </a:p>
                  </a:txBody>
                  <a:tcPr/>
                </a:tc>
                <a:tc>
                  <a:txBody>
                    <a:bodyPr/>
                    <a:lstStyle/>
                    <a:p>
                      <a:pPr algn="ctr" rtl="1"/>
                      <a:r>
                        <a:rPr lang="ar-SA" dirty="0" smtClean="0"/>
                        <a:t>المتوسط</a:t>
                      </a:r>
                      <a:endParaRPr lang="ar-EG" dirty="0"/>
                    </a:p>
                  </a:txBody>
                  <a:tcPr/>
                </a:tc>
                <a:tc>
                  <a:txBody>
                    <a:bodyPr/>
                    <a:lstStyle/>
                    <a:p>
                      <a:pPr algn="ctr" rtl="1"/>
                      <a:r>
                        <a:rPr lang="ar-SA" dirty="0" smtClean="0"/>
                        <a:t>العظمى</a:t>
                      </a:r>
                      <a:endParaRPr lang="ar-EG" dirty="0"/>
                    </a:p>
                  </a:txBody>
                  <a:tcPr/>
                </a:tc>
                <a:tc>
                  <a:txBody>
                    <a:bodyPr/>
                    <a:lstStyle/>
                    <a:p>
                      <a:pPr algn="ctr" rtl="1"/>
                      <a:r>
                        <a:rPr lang="ar-SA" dirty="0" smtClean="0"/>
                        <a:t>الصغرى</a:t>
                      </a:r>
                      <a:endParaRPr lang="ar-EG" dirty="0"/>
                    </a:p>
                  </a:txBody>
                  <a:tcPr/>
                </a:tc>
                <a:tc>
                  <a:txBody>
                    <a:bodyPr/>
                    <a:lstStyle/>
                    <a:p>
                      <a:pPr algn="ctr" rtl="1"/>
                      <a:r>
                        <a:rPr lang="ar-SA" dirty="0" smtClean="0"/>
                        <a:t>المدى</a:t>
                      </a:r>
                      <a:endParaRPr lang="ar-EG" dirty="0"/>
                    </a:p>
                  </a:txBody>
                  <a:tcPr/>
                </a:tc>
                <a:tc>
                  <a:txBody>
                    <a:bodyPr/>
                    <a:lstStyle/>
                    <a:p>
                      <a:pPr algn="ctr" rtl="1"/>
                      <a:r>
                        <a:rPr lang="ar-SA" dirty="0" smtClean="0"/>
                        <a:t>التغير</a:t>
                      </a:r>
                      <a:endParaRPr lang="ar-EG" dirty="0"/>
                    </a:p>
                  </a:txBody>
                  <a:tcPr/>
                </a:tc>
                <a:tc>
                  <a:txBody>
                    <a:bodyPr/>
                    <a:lstStyle/>
                    <a:p>
                      <a:pPr algn="ctr" rtl="1"/>
                      <a:r>
                        <a:rPr lang="ar-SA" dirty="0" smtClean="0"/>
                        <a:t>الانحراف </a:t>
                      </a:r>
                      <a:r>
                        <a:rPr lang="ar-SA" dirty="0" err="1" smtClean="0"/>
                        <a:t>المعيارى</a:t>
                      </a:r>
                      <a:endParaRPr lang="ar-EG" dirty="0"/>
                    </a:p>
                  </a:txBody>
                  <a:tcPr/>
                </a:tc>
                <a:tc>
                  <a:txBody>
                    <a:bodyPr/>
                    <a:lstStyle/>
                    <a:p>
                      <a:pPr algn="ctr" rtl="1"/>
                      <a:r>
                        <a:rPr lang="ar-SA" dirty="0" smtClean="0"/>
                        <a:t>معدل خطأ </a:t>
                      </a:r>
                      <a:r>
                        <a:rPr lang="ar-SA" dirty="0" err="1" smtClean="0"/>
                        <a:t>معيارى</a:t>
                      </a:r>
                      <a:endParaRPr lang="ar-EG" dirty="0"/>
                    </a:p>
                  </a:txBody>
                  <a:tcPr/>
                </a:tc>
                <a:tc>
                  <a:txBody>
                    <a:bodyPr/>
                    <a:lstStyle/>
                    <a:p>
                      <a:pPr algn="ctr" rtl="1"/>
                      <a:r>
                        <a:rPr lang="ar-SA" dirty="0" smtClean="0"/>
                        <a:t>التحيز</a:t>
                      </a:r>
                      <a:endParaRPr lang="ar-EG" dirty="0"/>
                    </a:p>
                  </a:txBody>
                  <a:tcPr/>
                </a:tc>
              </a:tr>
              <a:tr h="370840">
                <a:tc>
                  <a:txBody>
                    <a:bodyPr/>
                    <a:lstStyle/>
                    <a:p>
                      <a:pPr algn="ctr" rtl="1"/>
                      <a:r>
                        <a:rPr lang="ar-SA" dirty="0" smtClean="0"/>
                        <a:t>ح . س</a:t>
                      </a:r>
                      <a:endParaRPr lang="ar-EG" dirty="0"/>
                    </a:p>
                  </a:txBody>
                  <a:tcPr/>
                </a:tc>
                <a:tc>
                  <a:txBody>
                    <a:bodyPr/>
                    <a:lstStyle/>
                    <a:p>
                      <a:pPr algn="ctr" rtl="1"/>
                      <a:r>
                        <a:rPr lang="ar-SA" dirty="0" smtClean="0"/>
                        <a:t>23.820</a:t>
                      </a:r>
                      <a:endParaRPr lang="ar-EG" dirty="0"/>
                    </a:p>
                  </a:txBody>
                  <a:tcPr/>
                </a:tc>
                <a:tc>
                  <a:txBody>
                    <a:bodyPr/>
                    <a:lstStyle/>
                    <a:p>
                      <a:pPr algn="ctr" rtl="1"/>
                      <a:r>
                        <a:rPr lang="ar-SA" dirty="0" smtClean="0"/>
                        <a:t>31.0</a:t>
                      </a:r>
                      <a:endParaRPr lang="ar-EG" dirty="0"/>
                    </a:p>
                  </a:txBody>
                  <a:tcPr/>
                </a:tc>
                <a:tc>
                  <a:txBody>
                    <a:bodyPr/>
                    <a:lstStyle/>
                    <a:p>
                      <a:pPr algn="ctr" rtl="1"/>
                      <a:r>
                        <a:rPr lang="ar-SA" dirty="0" smtClean="0"/>
                        <a:t>14</a:t>
                      </a:r>
                      <a:endParaRPr lang="ar-EG" dirty="0"/>
                    </a:p>
                  </a:txBody>
                  <a:tcPr/>
                </a:tc>
                <a:tc>
                  <a:txBody>
                    <a:bodyPr/>
                    <a:lstStyle/>
                    <a:p>
                      <a:pPr algn="ctr" rtl="1"/>
                      <a:r>
                        <a:rPr lang="ar-SA" dirty="0" smtClean="0"/>
                        <a:t>17</a:t>
                      </a:r>
                      <a:endParaRPr lang="ar-EG" dirty="0"/>
                    </a:p>
                  </a:txBody>
                  <a:tcPr/>
                </a:tc>
                <a:tc>
                  <a:txBody>
                    <a:bodyPr/>
                    <a:lstStyle/>
                    <a:p>
                      <a:pPr algn="ctr" rtl="1"/>
                      <a:r>
                        <a:rPr lang="ar-SA" dirty="0" smtClean="0"/>
                        <a:t>15.350</a:t>
                      </a:r>
                      <a:endParaRPr lang="ar-EG" dirty="0"/>
                    </a:p>
                  </a:txBody>
                  <a:tcPr/>
                </a:tc>
                <a:tc>
                  <a:txBody>
                    <a:bodyPr/>
                    <a:lstStyle/>
                    <a:p>
                      <a:pPr algn="ctr" rtl="1"/>
                      <a:r>
                        <a:rPr lang="ar-SA" dirty="0" smtClean="0"/>
                        <a:t>3.918</a:t>
                      </a:r>
                      <a:endParaRPr lang="ar-EG" dirty="0"/>
                    </a:p>
                  </a:txBody>
                  <a:tcPr/>
                </a:tc>
                <a:tc>
                  <a:txBody>
                    <a:bodyPr/>
                    <a:lstStyle/>
                    <a:p>
                      <a:pPr algn="ctr" rtl="1"/>
                      <a:r>
                        <a:rPr lang="ar-SA" dirty="0" smtClean="0"/>
                        <a:t>0.524</a:t>
                      </a:r>
                      <a:endParaRPr lang="ar-EG" dirty="0"/>
                    </a:p>
                  </a:txBody>
                  <a:tcPr/>
                </a:tc>
                <a:tc>
                  <a:txBody>
                    <a:bodyPr/>
                    <a:lstStyle/>
                    <a:p>
                      <a:pPr algn="ctr" rtl="1"/>
                      <a:r>
                        <a:rPr lang="ar-SA" dirty="0" smtClean="0"/>
                        <a:t>0.332</a:t>
                      </a:r>
                      <a:endParaRPr lang="ar-EG" dirty="0"/>
                    </a:p>
                  </a:txBody>
                  <a:tcPr/>
                </a:tc>
              </a:tr>
              <a:tr h="370840">
                <a:tc>
                  <a:txBody>
                    <a:bodyPr/>
                    <a:lstStyle/>
                    <a:p>
                      <a:pPr algn="ctr" rtl="1"/>
                      <a:r>
                        <a:rPr lang="ar-SA" dirty="0" smtClean="0"/>
                        <a:t>ح. ين</a:t>
                      </a:r>
                      <a:endParaRPr lang="ar-EG" dirty="0"/>
                    </a:p>
                  </a:txBody>
                  <a:tcPr/>
                </a:tc>
                <a:tc>
                  <a:txBody>
                    <a:bodyPr/>
                    <a:lstStyle/>
                    <a:p>
                      <a:pPr algn="ctr" rtl="1"/>
                      <a:r>
                        <a:rPr lang="ar-SA" dirty="0" smtClean="0"/>
                        <a:t>15.098</a:t>
                      </a:r>
                      <a:endParaRPr lang="ar-EG" dirty="0"/>
                    </a:p>
                  </a:txBody>
                  <a:tcPr/>
                </a:tc>
                <a:tc>
                  <a:txBody>
                    <a:bodyPr/>
                    <a:lstStyle/>
                    <a:p>
                      <a:pPr algn="ctr" rtl="1"/>
                      <a:r>
                        <a:rPr lang="ar-SA" dirty="0" smtClean="0"/>
                        <a:t>26.3</a:t>
                      </a:r>
                      <a:endParaRPr lang="ar-EG" dirty="0"/>
                    </a:p>
                  </a:txBody>
                  <a:tcPr/>
                </a:tc>
                <a:tc>
                  <a:txBody>
                    <a:bodyPr/>
                    <a:lstStyle/>
                    <a:p>
                      <a:pPr algn="ctr" rtl="1"/>
                      <a:r>
                        <a:rPr lang="ar-SA" dirty="0" smtClean="0"/>
                        <a:t>7.9</a:t>
                      </a:r>
                      <a:endParaRPr lang="ar-EG" dirty="0"/>
                    </a:p>
                  </a:txBody>
                  <a:tcPr/>
                </a:tc>
                <a:tc>
                  <a:txBody>
                    <a:bodyPr/>
                    <a:lstStyle/>
                    <a:p>
                      <a:pPr algn="ctr" rtl="1"/>
                      <a:r>
                        <a:rPr lang="ar-SA" dirty="0" smtClean="0"/>
                        <a:t>18.4</a:t>
                      </a:r>
                      <a:endParaRPr lang="ar-EG" dirty="0"/>
                    </a:p>
                  </a:txBody>
                  <a:tcPr/>
                </a:tc>
                <a:tc>
                  <a:txBody>
                    <a:bodyPr/>
                    <a:lstStyle/>
                    <a:p>
                      <a:pPr algn="ctr" rtl="1"/>
                      <a:r>
                        <a:rPr lang="ar-SA" dirty="0" smtClean="0"/>
                        <a:t>23.919</a:t>
                      </a:r>
                      <a:endParaRPr lang="ar-EG" dirty="0"/>
                    </a:p>
                  </a:txBody>
                  <a:tcPr/>
                </a:tc>
                <a:tc>
                  <a:txBody>
                    <a:bodyPr/>
                    <a:lstStyle/>
                    <a:p>
                      <a:pPr algn="ctr" rtl="1"/>
                      <a:r>
                        <a:rPr lang="ar-SA" dirty="0" smtClean="0"/>
                        <a:t>4.891</a:t>
                      </a:r>
                      <a:endParaRPr lang="ar-EG" dirty="0"/>
                    </a:p>
                  </a:txBody>
                  <a:tcPr/>
                </a:tc>
                <a:tc>
                  <a:txBody>
                    <a:bodyPr/>
                    <a:lstStyle/>
                    <a:p>
                      <a:pPr algn="ctr" rtl="1"/>
                      <a:r>
                        <a:rPr lang="ar-SA" dirty="0" smtClean="0"/>
                        <a:t>0.654</a:t>
                      </a:r>
                      <a:endParaRPr lang="ar-EG" dirty="0"/>
                    </a:p>
                  </a:txBody>
                  <a:tcPr/>
                </a:tc>
                <a:tc>
                  <a:txBody>
                    <a:bodyPr/>
                    <a:lstStyle/>
                    <a:p>
                      <a:pPr algn="ctr" rtl="1"/>
                      <a:r>
                        <a:rPr lang="ar-SA" dirty="0" smtClean="0"/>
                        <a:t>0.982</a:t>
                      </a:r>
                      <a:endParaRPr lang="ar-EG" dirty="0"/>
                    </a:p>
                  </a:txBody>
                  <a:tcPr/>
                </a:tc>
              </a:tr>
              <a:tr h="370840">
                <a:tc>
                  <a:txBody>
                    <a:bodyPr/>
                    <a:lstStyle/>
                    <a:p>
                      <a:pPr algn="ctr" rtl="1"/>
                      <a:r>
                        <a:rPr lang="ar-SA" dirty="0" smtClean="0"/>
                        <a:t>ع.</a:t>
                      </a:r>
                      <a:r>
                        <a:rPr lang="ar-SA" baseline="0" dirty="0" smtClean="0"/>
                        <a:t> ين</a:t>
                      </a:r>
                      <a:endParaRPr lang="ar-EG" dirty="0"/>
                    </a:p>
                  </a:txBody>
                  <a:tcPr/>
                </a:tc>
                <a:tc>
                  <a:txBody>
                    <a:bodyPr/>
                    <a:lstStyle/>
                    <a:p>
                      <a:pPr algn="ctr" rtl="1"/>
                      <a:r>
                        <a:rPr lang="ar-SA" dirty="0" smtClean="0"/>
                        <a:t>21.527</a:t>
                      </a:r>
                      <a:endParaRPr lang="ar-EG" dirty="0"/>
                    </a:p>
                  </a:txBody>
                  <a:tcPr/>
                </a:tc>
                <a:tc>
                  <a:txBody>
                    <a:bodyPr/>
                    <a:lstStyle/>
                    <a:p>
                      <a:pPr algn="ctr" rtl="1"/>
                      <a:r>
                        <a:rPr lang="ar-SA" dirty="0" smtClean="0"/>
                        <a:t>31.8</a:t>
                      </a:r>
                      <a:endParaRPr lang="ar-EG" dirty="0"/>
                    </a:p>
                  </a:txBody>
                  <a:tcPr/>
                </a:tc>
                <a:tc>
                  <a:txBody>
                    <a:bodyPr/>
                    <a:lstStyle/>
                    <a:p>
                      <a:pPr algn="ctr" rtl="1"/>
                      <a:r>
                        <a:rPr lang="ar-SA" dirty="0" smtClean="0"/>
                        <a:t>13.8</a:t>
                      </a:r>
                      <a:endParaRPr lang="ar-EG" dirty="0"/>
                    </a:p>
                  </a:txBody>
                  <a:tcPr/>
                </a:tc>
                <a:tc>
                  <a:txBody>
                    <a:bodyPr/>
                    <a:lstStyle/>
                    <a:p>
                      <a:pPr algn="ctr" rtl="1"/>
                      <a:r>
                        <a:rPr lang="ar-SA" dirty="0" smtClean="0"/>
                        <a:t>18</a:t>
                      </a:r>
                      <a:endParaRPr lang="ar-EG" dirty="0"/>
                    </a:p>
                  </a:txBody>
                  <a:tcPr/>
                </a:tc>
                <a:tc>
                  <a:txBody>
                    <a:bodyPr/>
                    <a:lstStyle/>
                    <a:p>
                      <a:pPr algn="ctr" rtl="1"/>
                      <a:r>
                        <a:rPr lang="ar-SA" dirty="0" smtClean="0"/>
                        <a:t>23.815</a:t>
                      </a:r>
                      <a:endParaRPr lang="ar-EG" dirty="0"/>
                    </a:p>
                  </a:txBody>
                  <a:tcPr/>
                </a:tc>
                <a:tc>
                  <a:txBody>
                    <a:bodyPr/>
                    <a:lstStyle/>
                    <a:p>
                      <a:pPr algn="ctr" rtl="1"/>
                      <a:r>
                        <a:rPr lang="ar-SA" dirty="0" smtClean="0"/>
                        <a:t>4.880</a:t>
                      </a:r>
                      <a:endParaRPr lang="ar-EG" dirty="0"/>
                    </a:p>
                  </a:txBody>
                  <a:tcPr/>
                </a:tc>
                <a:tc>
                  <a:txBody>
                    <a:bodyPr/>
                    <a:lstStyle/>
                    <a:p>
                      <a:pPr algn="ctr" rtl="1"/>
                      <a:r>
                        <a:rPr lang="ar-SA" dirty="0" smtClean="0"/>
                        <a:t>0.652</a:t>
                      </a:r>
                      <a:endParaRPr lang="ar-EG" dirty="0"/>
                    </a:p>
                  </a:txBody>
                  <a:tcPr/>
                </a:tc>
                <a:tc>
                  <a:txBody>
                    <a:bodyPr/>
                    <a:lstStyle/>
                    <a:p>
                      <a:pPr algn="ctr" rtl="1"/>
                      <a:r>
                        <a:rPr lang="ar-SA" dirty="0" smtClean="0"/>
                        <a:t>0.657</a:t>
                      </a:r>
                      <a:endParaRPr lang="ar-EG" dirty="0"/>
                    </a:p>
                  </a:txBody>
                  <a:tcPr/>
                </a:tc>
              </a:tr>
              <a:tr h="370840">
                <a:tc>
                  <a:txBody>
                    <a:bodyPr/>
                    <a:lstStyle/>
                    <a:p>
                      <a:pPr algn="ctr" rtl="1"/>
                      <a:r>
                        <a:rPr lang="ar-SA" dirty="0" smtClean="0"/>
                        <a:t>ص . ين</a:t>
                      </a:r>
                      <a:endParaRPr lang="ar-EG" dirty="0"/>
                    </a:p>
                  </a:txBody>
                  <a:tcPr/>
                </a:tc>
                <a:tc>
                  <a:txBody>
                    <a:bodyPr/>
                    <a:lstStyle/>
                    <a:p>
                      <a:pPr algn="ctr" rtl="1"/>
                      <a:r>
                        <a:rPr lang="ar-SA" dirty="0" smtClean="0"/>
                        <a:t>8.789</a:t>
                      </a:r>
                      <a:endParaRPr lang="ar-EG" dirty="0"/>
                    </a:p>
                  </a:txBody>
                  <a:tcPr/>
                </a:tc>
                <a:tc>
                  <a:txBody>
                    <a:bodyPr/>
                    <a:lstStyle/>
                    <a:p>
                      <a:pPr algn="ctr" rtl="1"/>
                      <a:r>
                        <a:rPr lang="ar-SA" dirty="0" smtClean="0"/>
                        <a:t>22.0</a:t>
                      </a:r>
                      <a:endParaRPr lang="ar-EG" dirty="0"/>
                    </a:p>
                  </a:txBody>
                  <a:tcPr/>
                </a:tc>
                <a:tc>
                  <a:txBody>
                    <a:bodyPr/>
                    <a:lstStyle/>
                    <a:p>
                      <a:pPr algn="ctr" rtl="1"/>
                      <a:r>
                        <a:rPr lang="ar-SA" dirty="0" smtClean="0"/>
                        <a:t>0.01</a:t>
                      </a:r>
                      <a:endParaRPr lang="ar-EG" dirty="0"/>
                    </a:p>
                  </a:txBody>
                  <a:tcPr/>
                </a:tc>
                <a:tc>
                  <a:txBody>
                    <a:bodyPr/>
                    <a:lstStyle/>
                    <a:p>
                      <a:pPr algn="ctr" rtl="1"/>
                      <a:r>
                        <a:rPr lang="ar-SA" dirty="0" smtClean="0"/>
                        <a:t>21.9</a:t>
                      </a:r>
                      <a:endParaRPr lang="ar-EG" dirty="0"/>
                    </a:p>
                  </a:txBody>
                  <a:tcPr/>
                </a:tc>
                <a:tc>
                  <a:txBody>
                    <a:bodyPr/>
                    <a:lstStyle/>
                    <a:p>
                      <a:pPr algn="ctr" rtl="1"/>
                      <a:r>
                        <a:rPr lang="ar-SA" dirty="0" smtClean="0"/>
                        <a:t>28.925</a:t>
                      </a:r>
                      <a:endParaRPr lang="ar-EG" dirty="0"/>
                    </a:p>
                  </a:txBody>
                  <a:tcPr/>
                </a:tc>
                <a:tc>
                  <a:txBody>
                    <a:bodyPr/>
                    <a:lstStyle/>
                    <a:p>
                      <a:pPr algn="ctr" rtl="1"/>
                      <a:r>
                        <a:rPr lang="ar-SA" dirty="0" smtClean="0"/>
                        <a:t>5.378</a:t>
                      </a:r>
                      <a:endParaRPr lang="ar-EG" dirty="0"/>
                    </a:p>
                  </a:txBody>
                  <a:tcPr/>
                </a:tc>
                <a:tc>
                  <a:txBody>
                    <a:bodyPr/>
                    <a:lstStyle/>
                    <a:p>
                      <a:pPr algn="ctr" rtl="1"/>
                      <a:r>
                        <a:rPr lang="ar-SA" dirty="0" smtClean="0"/>
                        <a:t>0.719</a:t>
                      </a:r>
                      <a:endParaRPr lang="ar-EG" dirty="0"/>
                    </a:p>
                  </a:txBody>
                  <a:tcPr/>
                </a:tc>
                <a:tc>
                  <a:txBody>
                    <a:bodyPr/>
                    <a:lstStyle/>
                    <a:p>
                      <a:pPr algn="ctr" rtl="1"/>
                      <a:r>
                        <a:rPr lang="ar-SA" dirty="0" smtClean="0"/>
                        <a:t>1</a:t>
                      </a:r>
                      <a:endParaRPr lang="ar-EG" dirty="0"/>
                    </a:p>
                  </a:txBody>
                  <a:tcPr/>
                </a:tc>
              </a:tr>
              <a:tr h="370840">
                <a:tc>
                  <a:txBody>
                    <a:bodyPr/>
                    <a:lstStyle/>
                    <a:p>
                      <a:pPr algn="ctr" rtl="1"/>
                      <a:r>
                        <a:rPr lang="ar-SA" dirty="0" smtClean="0"/>
                        <a:t>ح . </a:t>
                      </a:r>
                      <a:r>
                        <a:rPr lang="ar-SA" dirty="0" err="1" smtClean="0"/>
                        <a:t>يو</a:t>
                      </a:r>
                      <a:endParaRPr lang="ar-EG" dirty="0"/>
                    </a:p>
                  </a:txBody>
                  <a:tcPr/>
                </a:tc>
                <a:tc>
                  <a:txBody>
                    <a:bodyPr/>
                    <a:lstStyle/>
                    <a:p>
                      <a:pPr algn="ctr" rtl="1"/>
                      <a:r>
                        <a:rPr lang="ar-SA" dirty="0" smtClean="0"/>
                        <a:t>30.879</a:t>
                      </a:r>
                      <a:endParaRPr lang="ar-EG" dirty="0"/>
                    </a:p>
                  </a:txBody>
                  <a:tcPr/>
                </a:tc>
                <a:tc>
                  <a:txBody>
                    <a:bodyPr/>
                    <a:lstStyle/>
                    <a:p>
                      <a:pPr algn="ctr" rtl="1"/>
                      <a:r>
                        <a:rPr lang="ar-SA" dirty="0" smtClean="0"/>
                        <a:t>36.7</a:t>
                      </a:r>
                      <a:endParaRPr lang="ar-EG" dirty="0"/>
                    </a:p>
                  </a:txBody>
                  <a:tcPr/>
                </a:tc>
                <a:tc>
                  <a:txBody>
                    <a:bodyPr/>
                    <a:lstStyle/>
                    <a:p>
                      <a:pPr algn="ctr" rtl="1"/>
                      <a:r>
                        <a:rPr lang="ar-SA" dirty="0" smtClean="0"/>
                        <a:t>19</a:t>
                      </a:r>
                      <a:endParaRPr lang="ar-EG" dirty="0"/>
                    </a:p>
                  </a:txBody>
                  <a:tcPr/>
                </a:tc>
                <a:tc>
                  <a:txBody>
                    <a:bodyPr/>
                    <a:lstStyle/>
                    <a:p>
                      <a:pPr algn="ctr" rtl="1"/>
                      <a:r>
                        <a:rPr lang="ar-SA" dirty="0" smtClean="0"/>
                        <a:t>17.7</a:t>
                      </a:r>
                      <a:endParaRPr lang="ar-EG" dirty="0"/>
                    </a:p>
                  </a:txBody>
                  <a:tcPr/>
                </a:tc>
                <a:tc>
                  <a:txBody>
                    <a:bodyPr/>
                    <a:lstStyle/>
                    <a:p>
                      <a:pPr algn="ctr" rtl="1"/>
                      <a:r>
                        <a:rPr lang="ar-SA" dirty="0" smtClean="0"/>
                        <a:t>19.189</a:t>
                      </a:r>
                      <a:endParaRPr lang="ar-EG" dirty="0"/>
                    </a:p>
                  </a:txBody>
                  <a:tcPr/>
                </a:tc>
                <a:tc>
                  <a:txBody>
                    <a:bodyPr/>
                    <a:lstStyle/>
                    <a:p>
                      <a:pPr algn="ctr" rtl="1"/>
                      <a:r>
                        <a:rPr lang="ar-SA" dirty="0" smtClean="0"/>
                        <a:t>4.381</a:t>
                      </a:r>
                      <a:endParaRPr lang="ar-EG" dirty="0"/>
                    </a:p>
                  </a:txBody>
                  <a:tcPr/>
                </a:tc>
                <a:tc>
                  <a:txBody>
                    <a:bodyPr/>
                    <a:lstStyle/>
                    <a:p>
                      <a:pPr algn="ctr" rtl="1"/>
                      <a:r>
                        <a:rPr lang="ar-SA" dirty="0" smtClean="0"/>
                        <a:t>0.585</a:t>
                      </a:r>
                      <a:endParaRPr lang="ar-EG" dirty="0"/>
                    </a:p>
                  </a:txBody>
                  <a:tcPr/>
                </a:tc>
                <a:tc>
                  <a:txBody>
                    <a:bodyPr/>
                    <a:lstStyle/>
                    <a:p>
                      <a:pPr algn="ctr" rtl="1"/>
                      <a:r>
                        <a:rPr lang="ar-SA" dirty="0" smtClean="0"/>
                        <a:t>1.215</a:t>
                      </a:r>
                      <a:endParaRPr lang="ar-EG" dirty="0"/>
                    </a:p>
                  </a:txBody>
                  <a:tcPr/>
                </a:tc>
              </a:tr>
              <a:tr h="370840">
                <a:tc>
                  <a:txBody>
                    <a:bodyPr/>
                    <a:lstStyle/>
                    <a:p>
                      <a:pPr algn="ctr" rtl="1"/>
                      <a:r>
                        <a:rPr lang="ar-SA" dirty="0" smtClean="0"/>
                        <a:t>ع . </a:t>
                      </a:r>
                      <a:r>
                        <a:rPr lang="ar-SA" dirty="0" err="1" smtClean="0"/>
                        <a:t>يو</a:t>
                      </a:r>
                      <a:endParaRPr lang="ar-EG" dirty="0"/>
                    </a:p>
                  </a:txBody>
                  <a:tcPr/>
                </a:tc>
                <a:tc>
                  <a:txBody>
                    <a:bodyPr/>
                    <a:lstStyle/>
                    <a:p>
                      <a:pPr algn="ctr" rtl="1"/>
                      <a:r>
                        <a:rPr lang="ar-SA" dirty="0" smtClean="0"/>
                        <a:t>38.293</a:t>
                      </a:r>
                      <a:endParaRPr lang="ar-EG" dirty="0"/>
                    </a:p>
                  </a:txBody>
                  <a:tcPr/>
                </a:tc>
                <a:tc>
                  <a:txBody>
                    <a:bodyPr/>
                    <a:lstStyle/>
                    <a:p>
                      <a:pPr algn="ctr" rtl="1"/>
                      <a:r>
                        <a:rPr lang="ar-SA" dirty="0" smtClean="0"/>
                        <a:t>45.6</a:t>
                      </a:r>
                      <a:endParaRPr lang="ar-EG" dirty="0"/>
                    </a:p>
                  </a:txBody>
                  <a:tcPr/>
                </a:tc>
                <a:tc>
                  <a:txBody>
                    <a:bodyPr/>
                    <a:lstStyle/>
                    <a:p>
                      <a:pPr algn="ctr" rtl="1"/>
                      <a:r>
                        <a:rPr lang="ar-SA" dirty="0" smtClean="0"/>
                        <a:t>25</a:t>
                      </a:r>
                      <a:endParaRPr lang="ar-EG" dirty="0"/>
                    </a:p>
                  </a:txBody>
                  <a:tcPr/>
                </a:tc>
                <a:tc>
                  <a:txBody>
                    <a:bodyPr/>
                    <a:lstStyle/>
                    <a:p>
                      <a:pPr algn="ctr" rtl="1"/>
                      <a:r>
                        <a:rPr lang="ar-SA" dirty="0" smtClean="0"/>
                        <a:t>20.6</a:t>
                      </a:r>
                      <a:endParaRPr lang="ar-EG" dirty="0"/>
                    </a:p>
                  </a:txBody>
                  <a:tcPr/>
                </a:tc>
                <a:tc>
                  <a:txBody>
                    <a:bodyPr/>
                    <a:lstStyle/>
                    <a:p>
                      <a:pPr algn="ctr" rtl="1"/>
                      <a:r>
                        <a:rPr lang="ar-SA" dirty="0" smtClean="0"/>
                        <a:t>26.620</a:t>
                      </a:r>
                      <a:endParaRPr lang="ar-EG" dirty="0"/>
                    </a:p>
                  </a:txBody>
                  <a:tcPr/>
                </a:tc>
                <a:tc>
                  <a:txBody>
                    <a:bodyPr/>
                    <a:lstStyle/>
                    <a:p>
                      <a:pPr algn="ctr" rtl="1"/>
                      <a:r>
                        <a:rPr lang="ar-SA" dirty="0" smtClean="0"/>
                        <a:t>5.159</a:t>
                      </a:r>
                      <a:endParaRPr lang="ar-EG" dirty="0"/>
                    </a:p>
                  </a:txBody>
                  <a:tcPr/>
                </a:tc>
                <a:tc>
                  <a:txBody>
                    <a:bodyPr/>
                    <a:lstStyle/>
                    <a:p>
                      <a:pPr algn="ctr" rtl="1"/>
                      <a:r>
                        <a:rPr lang="ar-SA" dirty="0" smtClean="0"/>
                        <a:t>0.689</a:t>
                      </a:r>
                      <a:endParaRPr lang="ar-EG" dirty="0"/>
                    </a:p>
                  </a:txBody>
                  <a:tcPr/>
                </a:tc>
                <a:tc>
                  <a:txBody>
                    <a:bodyPr/>
                    <a:lstStyle/>
                    <a:p>
                      <a:pPr algn="ctr" rtl="1"/>
                      <a:r>
                        <a:rPr lang="ar-SA" dirty="0" smtClean="0"/>
                        <a:t>1.123</a:t>
                      </a:r>
                      <a:endParaRPr lang="ar-EG" dirty="0"/>
                    </a:p>
                  </a:txBody>
                  <a:tcPr/>
                </a:tc>
              </a:tr>
              <a:tr h="370840">
                <a:tc>
                  <a:txBody>
                    <a:bodyPr/>
                    <a:lstStyle/>
                    <a:p>
                      <a:pPr algn="ctr" rtl="1"/>
                      <a:r>
                        <a:rPr lang="ar-SA" dirty="0" smtClean="0"/>
                        <a:t>ص . </a:t>
                      </a:r>
                      <a:r>
                        <a:rPr lang="ar-SA" dirty="0" err="1" smtClean="0"/>
                        <a:t>يو</a:t>
                      </a:r>
                      <a:endParaRPr lang="ar-EG" dirty="0"/>
                    </a:p>
                  </a:txBody>
                  <a:tcPr/>
                </a:tc>
                <a:tc>
                  <a:txBody>
                    <a:bodyPr/>
                    <a:lstStyle/>
                    <a:p>
                      <a:pPr algn="ctr" rtl="1"/>
                      <a:r>
                        <a:rPr lang="ar-SA" dirty="0" smtClean="0"/>
                        <a:t>23.514</a:t>
                      </a:r>
                      <a:endParaRPr lang="ar-EG" dirty="0"/>
                    </a:p>
                  </a:txBody>
                  <a:tcPr/>
                </a:tc>
                <a:tc>
                  <a:txBody>
                    <a:bodyPr/>
                    <a:lstStyle/>
                    <a:p>
                      <a:pPr algn="ctr" rtl="1"/>
                      <a:r>
                        <a:rPr lang="ar-SA" dirty="0" smtClean="0"/>
                        <a:t>29.0</a:t>
                      </a:r>
                      <a:endParaRPr lang="ar-EG" dirty="0"/>
                    </a:p>
                  </a:txBody>
                  <a:tcPr/>
                </a:tc>
                <a:tc>
                  <a:txBody>
                    <a:bodyPr/>
                    <a:lstStyle/>
                    <a:p>
                      <a:pPr algn="ctr" rtl="1"/>
                      <a:r>
                        <a:rPr lang="ar-SA" dirty="0" smtClean="0"/>
                        <a:t>13</a:t>
                      </a:r>
                      <a:endParaRPr lang="ar-EG" dirty="0"/>
                    </a:p>
                  </a:txBody>
                  <a:tcPr/>
                </a:tc>
                <a:tc>
                  <a:txBody>
                    <a:bodyPr/>
                    <a:lstStyle/>
                    <a:p>
                      <a:pPr algn="ctr" rtl="1"/>
                      <a:r>
                        <a:rPr lang="ar-SA" dirty="0" smtClean="0"/>
                        <a:t>16.6</a:t>
                      </a:r>
                      <a:endParaRPr lang="ar-EG" dirty="0"/>
                    </a:p>
                  </a:txBody>
                  <a:tcPr/>
                </a:tc>
                <a:tc>
                  <a:txBody>
                    <a:bodyPr/>
                    <a:lstStyle/>
                    <a:p>
                      <a:pPr algn="ctr" rtl="1"/>
                      <a:r>
                        <a:rPr lang="ar-SA" dirty="0" smtClean="0"/>
                        <a:t>17.201</a:t>
                      </a:r>
                      <a:endParaRPr lang="ar-EG" dirty="0"/>
                    </a:p>
                  </a:txBody>
                  <a:tcPr/>
                </a:tc>
                <a:tc>
                  <a:txBody>
                    <a:bodyPr/>
                    <a:lstStyle/>
                    <a:p>
                      <a:pPr algn="ctr" rtl="1"/>
                      <a:r>
                        <a:rPr lang="ar-SA" dirty="0" smtClean="0"/>
                        <a:t>4.147</a:t>
                      </a:r>
                      <a:endParaRPr lang="ar-EG" dirty="0"/>
                    </a:p>
                  </a:txBody>
                  <a:tcPr/>
                </a:tc>
                <a:tc>
                  <a:txBody>
                    <a:bodyPr/>
                    <a:lstStyle/>
                    <a:p>
                      <a:pPr algn="ctr" rtl="1"/>
                      <a:r>
                        <a:rPr lang="ar-SA" dirty="0" smtClean="0"/>
                        <a:t>0.554</a:t>
                      </a:r>
                      <a:endParaRPr lang="ar-EG" dirty="0"/>
                    </a:p>
                  </a:txBody>
                  <a:tcPr/>
                </a:tc>
                <a:tc>
                  <a:txBody>
                    <a:bodyPr/>
                    <a:lstStyle/>
                    <a:p>
                      <a:pPr algn="ctr" rtl="1"/>
                      <a:r>
                        <a:rPr lang="ar-SA" dirty="0" smtClean="0"/>
                        <a:t>0.849</a:t>
                      </a:r>
                      <a:endParaRPr lang="ar-EG" dirty="0"/>
                    </a:p>
                  </a:txBody>
                  <a:tcPr/>
                </a:tc>
              </a:tr>
              <a:tr h="370840">
                <a:tc>
                  <a:txBody>
                    <a:bodyPr/>
                    <a:lstStyle/>
                    <a:p>
                      <a:pPr algn="ctr" rtl="1"/>
                      <a:r>
                        <a:rPr lang="ar-SA" dirty="0" smtClean="0"/>
                        <a:t>هـ . س</a:t>
                      </a:r>
                      <a:endParaRPr lang="ar-EG" dirty="0"/>
                    </a:p>
                  </a:txBody>
                  <a:tcPr/>
                </a:tc>
                <a:tc>
                  <a:txBody>
                    <a:bodyPr/>
                    <a:lstStyle/>
                    <a:p>
                      <a:pPr algn="ctr" rtl="1"/>
                      <a:r>
                        <a:rPr lang="ar-SA" dirty="0" smtClean="0"/>
                        <a:t>126.571</a:t>
                      </a:r>
                      <a:endParaRPr lang="ar-EG" dirty="0"/>
                    </a:p>
                  </a:txBody>
                  <a:tcPr/>
                </a:tc>
                <a:tc>
                  <a:txBody>
                    <a:bodyPr/>
                    <a:lstStyle/>
                    <a:p>
                      <a:pPr algn="ctr" rtl="1"/>
                      <a:r>
                        <a:rPr lang="ar-SA" dirty="0" smtClean="0"/>
                        <a:t>481.0</a:t>
                      </a:r>
                      <a:endParaRPr lang="ar-EG" dirty="0"/>
                    </a:p>
                  </a:txBody>
                  <a:tcPr/>
                </a:tc>
                <a:tc>
                  <a:txBody>
                    <a:bodyPr/>
                    <a:lstStyle/>
                    <a:p>
                      <a:pPr algn="ctr" rtl="1"/>
                      <a:r>
                        <a:rPr lang="ar-SA" dirty="0" smtClean="0"/>
                        <a:t>15</a:t>
                      </a:r>
                      <a:endParaRPr lang="ar-EG" dirty="0"/>
                    </a:p>
                  </a:txBody>
                  <a:tcPr/>
                </a:tc>
                <a:tc>
                  <a:txBody>
                    <a:bodyPr/>
                    <a:lstStyle/>
                    <a:p>
                      <a:pPr algn="ctr" rtl="1"/>
                      <a:r>
                        <a:rPr lang="ar-SA" dirty="0" smtClean="0"/>
                        <a:t>466.0</a:t>
                      </a:r>
                      <a:endParaRPr lang="ar-EG" dirty="0"/>
                    </a:p>
                  </a:txBody>
                  <a:tcPr/>
                </a:tc>
                <a:tc>
                  <a:txBody>
                    <a:bodyPr/>
                    <a:lstStyle/>
                    <a:p>
                      <a:pPr algn="ctr" rtl="1"/>
                      <a:r>
                        <a:rPr lang="ar-SA" dirty="0" smtClean="0"/>
                        <a:t>144880</a:t>
                      </a:r>
                      <a:endParaRPr lang="ar-EG" dirty="0"/>
                    </a:p>
                  </a:txBody>
                  <a:tcPr/>
                </a:tc>
                <a:tc>
                  <a:txBody>
                    <a:bodyPr/>
                    <a:lstStyle/>
                    <a:p>
                      <a:pPr algn="ctr" rtl="1"/>
                      <a:r>
                        <a:rPr lang="ar-SA" dirty="0" smtClean="0"/>
                        <a:t>121.986</a:t>
                      </a:r>
                      <a:endParaRPr lang="ar-EG" dirty="0"/>
                    </a:p>
                  </a:txBody>
                  <a:tcPr/>
                </a:tc>
                <a:tc>
                  <a:txBody>
                    <a:bodyPr/>
                    <a:lstStyle/>
                    <a:p>
                      <a:pPr algn="ctr" rtl="1"/>
                      <a:r>
                        <a:rPr lang="ar-SA" dirty="0" smtClean="0"/>
                        <a:t>16.301</a:t>
                      </a:r>
                      <a:endParaRPr lang="ar-EG" dirty="0"/>
                    </a:p>
                  </a:txBody>
                  <a:tcPr/>
                </a:tc>
                <a:tc>
                  <a:txBody>
                    <a:bodyPr/>
                    <a:lstStyle/>
                    <a:p>
                      <a:pPr algn="ctr" rtl="1"/>
                      <a:r>
                        <a:rPr lang="ar-SA" dirty="0" smtClean="0"/>
                        <a:t>1.868</a:t>
                      </a:r>
                      <a:endParaRPr lang="ar-EG" dirty="0"/>
                    </a:p>
                  </a:txBody>
                  <a:tcPr/>
                </a:tc>
              </a:tr>
              <a:tr h="370840">
                <a:tc>
                  <a:txBody>
                    <a:bodyPr/>
                    <a:lstStyle/>
                    <a:p>
                      <a:pPr algn="ctr" rtl="1"/>
                      <a:r>
                        <a:rPr lang="ar-SA" dirty="0" smtClean="0"/>
                        <a:t>هـ . ين</a:t>
                      </a:r>
                      <a:endParaRPr lang="ar-EG" dirty="0"/>
                    </a:p>
                  </a:txBody>
                  <a:tcPr/>
                </a:tc>
                <a:tc>
                  <a:txBody>
                    <a:bodyPr/>
                    <a:lstStyle/>
                    <a:p>
                      <a:pPr algn="ctr" rtl="1"/>
                      <a:r>
                        <a:rPr lang="ar-SA" dirty="0" smtClean="0"/>
                        <a:t>16.268</a:t>
                      </a:r>
                      <a:endParaRPr lang="ar-EG" dirty="0"/>
                    </a:p>
                  </a:txBody>
                  <a:tcPr/>
                </a:tc>
                <a:tc>
                  <a:txBody>
                    <a:bodyPr/>
                    <a:lstStyle/>
                    <a:p>
                      <a:pPr algn="ctr" rtl="1"/>
                      <a:r>
                        <a:rPr lang="ar-SA" dirty="0" smtClean="0"/>
                        <a:t>81.0</a:t>
                      </a:r>
                      <a:endParaRPr lang="ar-EG" dirty="0"/>
                    </a:p>
                  </a:txBody>
                  <a:tcPr/>
                </a:tc>
                <a:tc>
                  <a:txBody>
                    <a:bodyPr/>
                    <a:lstStyle/>
                    <a:p>
                      <a:pPr algn="ctr" rtl="1"/>
                      <a:r>
                        <a:rPr lang="ar-SA" dirty="0" smtClean="0"/>
                        <a:t>1</a:t>
                      </a:r>
                      <a:endParaRPr lang="ar-EG" dirty="0"/>
                    </a:p>
                  </a:txBody>
                  <a:tcPr/>
                </a:tc>
                <a:tc>
                  <a:txBody>
                    <a:bodyPr/>
                    <a:lstStyle/>
                    <a:p>
                      <a:pPr algn="ctr" rtl="1"/>
                      <a:r>
                        <a:rPr lang="ar-SA" dirty="0" smtClean="0"/>
                        <a:t>80</a:t>
                      </a:r>
                      <a:endParaRPr lang="ar-EG" dirty="0"/>
                    </a:p>
                  </a:txBody>
                  <a:tcPr/>
                </a:tc>
                <a:tc>
                  <a:txBody>
                    <a:bodyPr/>
                    <a:lstStyle/>
                    <a:p>
                      <a:pPr algn="ctr" rtl="1"/>
                      <a:r>
                        <a:rPr lang="ar-SA" dirty="0" smtClean="0"/>
                        <a:t>288.96</a:t>
                      </a:r>
                      <a:endParaRPr lang="ar-EG" dirty="0"/>
                    </a:p>
                  </a:txBody>
                  <a:tcPr/>
                </a:tc>
                <a:tc>
                  <a:txBody>
                    <a:bodyPr/>
                    <a:lstStyle/>
                    <a:p>
                      <a:pPr algn="ctr" rtl="1"/>
                      <a:r>
                        <a:rPr lang="ar-SA" dirty="0" smtClean="0"/>
                        <a:t>16.999</a:t>
                      </a:r>
                      <a:endParaRPr lang="ar-EG" dirty="0"/>
                    </a:p>
                  </a:txBody>
                  <a:tcPr/>
                </a:tc>
                <a:tc>
                  <a:txBody>
                    <a:bodyPr/>
                    <a:lstStyle/>
                    <a:p>
                      <a:pPr algn="ctr" rtl="1"/>
                      <a:r>
                        <a:rPr lang="ar-SA" dirty="0" smtClean="0"/>
                        <a:t>2.272</a:t>
                      </a:r>
                      <a:endParaRPr lang="ar-EG" dirty="0"/>
                    </a:p>
                  </a:txBody>
                  <a:tcPr/>
                </a:tc>
                <a:tc>
                  <a:txBody>
                    <a:bodyPr/>
                    <a:lstStyle/>
                    <a:p>
                      <a:pPr algn="ctr" rtl="1"/>
                      <a:r>
                        <a:rPr lang="ar-SA" dirty="0" smtClean="0"/>
                        <a:t>2.503</a:t>
                      </a:r>
                      <a:endParaRPr lang="ar-EG" dirty="0"/>
                    </a:p>
                  </a:txBody>
                  <a:tcPr/>
                </a:tc>
              </a:tr>
              <a:tr h="370840">
                <a:tc>
                  <a:txBody>
                    <a:bodyPr/>
                    <a:lstStyle/>
                    <a:p>
                      <a:pPr algn="ctr" rtl="1"/>
                      <a:r>
                        <a:rPr lang="ar-SA" dirty="0" smtClean="0"/>
                        <a:t>هـ .  </a:t>
                      </a:r>
                      <a:r>
                        <a:rPr lang="ar-SA" dirty="0" err="1" smtClean="0"/>
                        <a:t>شتا.م</a:t>
                      </a:r>
                      <a:endParaRPr lang="ar-EG" dirty="0"/>
                    </a:p>
                  </a:txBody>
                  <a:tcPr/>
                </a:tc>
                <a:tc>
                  <a:txBody>
                    <a:bodyPr/>
                    <a:lstStyle/>
                    <a:p>
                      <a:pPr algn="ctr" rtl="1"/>
                      <a:r>
                        <a:rPr lang="ar-SA" dirty="0" smtClean="0"/>
                        <a:t>30.750</a:t>
                      </a:r>
                      <a:endParaRPr lang="ar-EG" dirty="0"/>
                    </a:p>
                  </a:txBody>
                  <a:tcPr/>
                </a:tc>
                <a:tc>
                  <a:txBody>
                    <a:bodyPr/>
                    <a:lstStyle/>
                    <a:p>
                      <a:pPr algn="ctr" rtl="1"/>
                      <a:r>
                        <a:rPr lang="ar-SA" dirty="0" smtClean="0"/>
                        <a:t>129.0</a:t>
                      </a:r>
                      <a:endParaRPr lang="ar-EG" dirty="0"/>
                    </a:p>
                  </a:txBody>
                  <a:tcPr/>
                </a:tc>
                <a:tc>
                  <a:txBody>
                    <a:bodyPr/>
                    <a:lstStyle/>
                    <a:p>
                      <a:pPr algn="ctr" rtl="1"/>
                      <a:r>
                        <a:rPr lang="ar-SA" dirty="0" smtClean="0"/>
                        <a:t>1</a:t>
                      </a:r>
                      <a:endParaRPr lang="ar-EG" dirty="0"/>
                    </a:p>
                  </a:txBody>
                  <a:tcPr/>
                </a:tc>
                <a:tc>
                  <a:txBody>
                    <a:bodyPr/>
                    <a:lstStyle/>
                    <a:p>
                      <a:pPr algn="ctr" rtl="1"/>
                      <a:r>
                        <a:rPr lang="ar-SA" dirty="0" smtClean="0"/>
                        <a:t>128</a:t>
                      </a:r>
                      <a:endParaRPr lang="ar-EG" dirty="0"/>
                    </a:p>
                  </a:txBody>
                  <a:tcPr/>
                </a:tc>
                <a:tc>
                  <a:txBody>
                    <a:bodyPr/>
                    <a:lstStyle/>
                    <a:p>
                      <a:pPr algn="ctr" rtl="1"/>
                      <a:r>
                        <a:rPr lang="ar-SA" dirty="0" smtClean="0"/>
                        <a:t>897.791</a:t>
                      </a:r>
                      <a:endParaRPr lang="ar-EG" dirty="0"/>
                    </a:p>
                  </a:txBody>
                  <a:tcPr/>
                </a:tc>
                <a:tc>
                  <a:txBody>
                    <a:bodyPr/>
                    <a:lstStyle/>
                    <a:p>
                      <a:pPr algn="ctr" rtl="1"/>
                      <a:r>
                        <a:rPr lang="ar-SA" dirty="0" smtClean="0"/>
                        <a:t>29.963</a:t>
                      </a:r>
                      <a:endParaRPr lang="ar-EG" dirty="0"/>
                    </a:p>
                  </a:txBody>
                  <a:tcPr/>
                </a:tc>
                <a:tc>
                  <a:txBody>
                    <a:bodyPr/>
                    <a:lstStyle/>
                    <a:p>
                      <a:pPr algn="ctr" rtl="1"/>
                      <a:r>
                        <a:rPr lang="ar-SA" dirty="0" smtClean="0"/>
                        <a:t>4.004</a:t>
                      </a:r>
                      <a:endParaRPr lang="ar-EG" dirty="0"/>
                    </a:p>
                  </a:txBody>
                  <a:tcPr/>
                </a:tc>
                <a:tc>
                  <a:txBody>
                    <a:bodyPr/>
                    <a:lstStyle/>
                    <a:p>
                      <a:pPr algn="ctr" rtl="1"/>
                      <a:r>
                        <a:rPr lang="ar-SA" dirty="0" smtClean="0"/>
                        <a:t>2.036</a:t>
                      </a:r>
                      <a:endParaRPr lang="ar-EG" dirty="0"/>
                    </a:p>
                  </a:txBody>
                  <a:tcPr/>
                </a:tc>
              </a:tr>
              <a:tr h="370840">
                <a:tc>
                  <a:txBody>
                    <a:bodyPr/>
                    <a:lstStyle/>
                    <a:p>
                      <a:pPr algn="ctr" rtl="1"/>
                      <a:r>
                        <a:rPr lang="ar-SA" dirty="0" smtClean="0"/>
                        <a:t>هـ . ربيع</a:t>
                      </a:r>
                      <a:endParaRPr lang="ar-EG" dirty="0"/>
                    </a:p>
                  </a:txBody>
                  <a:tcPr/>
                </a:tc>
                <a:tc>
                  <a:txBody>
                    <a:bodyPr/>
                    <a:lstStyle/>
                    <a:p>
                      <a:pPr algn="ctr" rtl="1"/>
                      <a:r>
                        <a:rPr lang="ar-SA" dirty="0" smtClean="0"/>
                        <a:t>32.732</a:t>
                      </a:r>
                      <a:endParaRPr lang="ar-EG" dirty="0"/>
                    </a:p>
                  </a:txBody>
                  <a:tcPr/>
                </a:tc>
                <a:tc>
                  <a:txBody>
                    <a:bodyPr/>
                    <a:lstStyle/>
                    <a:p>
                      <a:pPr algn="ctr" rtl="1"/>
                      <a:r>
                        <a:rPr lang="ar-SA" dirty="0" smtClean="0"/>
                        <a:t>167.0</a:t>
                      </a:r>
                      <a:endParaRPr lang="ar-EG" dirty="0"/>
                    </a:p>
                  </a:txBody>
                  <a:tcPr/>
                </a:tc>
                <a:tc>
                  <a:txBody>
                    <a:bodyPr/>
                    <a:lstStyle/>
                    <a:p>
                      <a:pPr algn="ctr" rtl="1"/>
                      <a:r>
                        <a:rPr lang="ar-SA" dirty="0" smtClean="0"/>
                        <a:t>2</a:t>
                      </a:r>
                      <a:endParaRPr lang="ar-EG" dirty="0"/>
                    </a:p>
                  </a:txBody>
                  <a:tcPr/>
                </a:tc>
                <a:tc>
                  <a:txBody>
                    <a:bodyPr/>
                    <a:lstStyle/>
                    <a:p>
                      <a:pPr algn="ctr" rtl="1"/>
                      <a:r>
                        <a:rPr lang="ar-SA" dirty="0" smtClean="0"/>
                        <a:t>165</a:t>
                      </a:r>
                      <a:endParaRPr lang="ar-EG" dirty="0"/>
                    </a:p>
                  </a:txBody>
                  <a:tcPr/>
                </a:tc>
                <a:tc>
                  <a:txBody>
                    <a:bodyPr/>
                    <a:lstStyle/>
                    <a:p>
                      <a:pPr algn="ctr" rtl="1"/>
                      <a:r>
                        <a:rPr lang="ar-SA" dirty="0" smtClean="0"/>
                        <a:t>1236.31</a:t>
                      </a:r>
                      <a:endParaRPr lang="ar-EG" dirty="0"/>
                    </a:p>
                  </a:txBody>
                  <a:tcPr/>
                </a:tc>
                <a:tc>
                  <a:txBody>
                    <a:bodyPr/>
                    <a:lstStyle/>
                    <a:p>
                      <a:pPr algn="ctr" rtl="1"/>
                      <a:r>
                        <a:rPr lang="ar-SA" dirty="0" smtClean="0"/>
                        <a:t>35.161</a:t>
                      </a:r>
                      <a:endParaRPr lang="ar-EG" dirty="0"/>
                    </a:p>
                  </a:txBody>
                  <a:tcPr/>
                </a:tc>
                <a:tc>
                  <a:txBody>
                    <a:bodyPr/>
                    <a:lstStyle/>
                    <a:p>
                      <a:pPr algn="ctr" rtl="1"/>
                      <a:r>
                        <a:rPr lang="ar-SA" dirty="0" smtClean="0"/>
                        <a:t>4.699</a:t>
                      </a:r>
                      <a:endParaRPr lang="ar-EG" dirty="0"/>
                    </a:p>
                  </a:txBody>
                  <a:tcPr/>
                </a:tc>
                <a:tc>
                  <a:txBody>
                    <a:bodyPr/>
                    <a:lstStyle/>
                    <a:p>
                      <a:pPr algn="ctr" rtl="1"/>
                      <a:r>
                        <a:rPr lang="ar-SA" dirty="0" smtClean="0"/>
                        <a:t>1.966</a:t>
                      </a:r>
                      <a:endParaRPr lang="ar-EG" dirty="0"/>
                    </a:p>
                  </a:txBody>
                  <a:tcPr/>
                </a:tc>
              </a:tr>
              <a:tr h="370840">
                <a:tc>
                  <a:txBody>
                    <a:bodyPr/>
                    <a:lstStyle/>
                    <a:p>
                      <a:pPr algn="ctr" rtl="1"/>
                      <a:r>
                        <a:rPr lang="ar-SA" dirty="0" smtClean="0"/>
                        <a:t>ر. س</a:t>
                      </a:r>
                      <a:endParaRPr lang="ar-EG" dirty="0"/>
                    </a:p>
                  </a:txBody>
                  <a:tcPr/>
                </a:tc>
                <a:tc>
                  <a:txBody>
                    <a:bodyPr/>
                    <a:lstStyle/>
                    <a:p>
                      <a:pPr algn="ctr" rtl="1"/>
                      <a:r>
                        <a:rPr lang="ar-SA" dirty="0" smtClean="0"/>
                        <a:t>42.196</a:t>
                      </a:r>
                      <a:endParaRPr lang="ar-EG" dirty="0"/>
                    </a:p>
                  </a:txBody>
                  <a:tcPr/>
                </a:tc>
                <a:tc>
                  <a:txBody>
                    <a:bodyPr/>
                    <a:lstStyle/>
                    <a:p>
                      <a:pPr algn="ctr" rtl="1"/>
                      <a:r>
                        <a:rPr lang="ar-SA" dirty="0" smtClean="0"/>
                        <a:t>68.0</a:t>
                      </a:r>
                      <a:endParaRPr lang="ar-EG" dirty="0"/>
                    </a:p>
                  </a:txBody>
                  <a:tcPr/>
                </a:tc>
                <a:tc>
                  <a:txBody>
                    <a:bodyPr/>
                    <a:lstStyle/>
                    <a:p>
                      <a:pPr algn="ctr" rtl="1"/>
                      <a:r>
                        <a:rPr lang="ar-SA" dirty="0" smtClean="0"/>
                        <a:t>21</a:t>
                      </a:r>
                      <a:endParaRPr lang="ar-EG" dirty="0"/>
                    </a:p>
                  </a:txBody>
                  <a:tcPr/>
                </a:tc>
                <a:tc>
                  <a:txBody>
                    <a:bodyPr/>
                    <a:lstStyle/>
                    <a:p>
                      <a:pPr algn="ctr" rtl="1"/>
                      <a:r>
                        <a:rPr lang="ar-SA" dirty="0" smtClean="0"/>
                        <a:t>47</a:t>
                      </a:r>
                      <a:endParaRPr lang="ar-EG" dirty="0"/>
                    </a:p>
                  </a:txBody>
                  <a:tcPr/>
                </a:tc>
                <a:tc>
                  <a:txBody>
                    <a:bodyPr/>
                    <a:lstStyle/>
                    <a:p>
                      <a:pPr algn="ctr" rtl="1"/>
                      <a:r>
                        <a:rPr lang="ar-SA" dirty="0" smtClean="0"/>
                        <a:t>148.052</a:t>
                      </a:r>
                      <a:endParaRPr lang="ar-EG" dirty="0"/>
                    </a:p>
                  </a:txBody>
                  <a:tcPr/>
                </a:tc>
                <a:tc>
                  <a:txBody>
                    <a:bodyPr/>
                    <a:lstStyle/>
                    <a:p>
                      <a:pPr algn="ctr" rtl="1"/>
                      <a:r>
                        <a:rPr lang="ar-SA" dirty="0" smtClean="0"/>
                        <a:t>12.168</a:t>
                      </a:r>
                      <a:endParaRPr lang="ar-EG" dirty="0"/>
                    </a:p>
                  </a:txBody>
                  <a:tcPr/>
                </a:tc>
                <a:tc>
                  <a:txBody>
                    <a:bodyPr/>
                    <a:lstStyle/>
                    <a:p>
                      <a:pPr algn="ctr" rtl="1"/>
                      <a:r>
                        <a:rPr lang="ar-SA" dirty="0" smtClean="0"/>
                        <a:t>1.626</a:t>
                      </a:r>
                      <a:endParaRPr lang="ar-EG" dirty="0"/>
                    </a:p>
                  </a:txBody>
                  <a:tcPr/>
                </a:tc>
                <a:tc>
                  <a:txBody>
                    <a:bodyPr/>
                    <a:lstStyle/>
                    <a:p>
                      <a:pPr algn="ctr" rtl="1"/>
                      <a:r>
                        <a:rPr lang="ar-SA" dirty="0" smtClean="0"/>
                        <a:t>0.466</a:t>
                      </a:r>
                      <a:endParaRPr lang="ar-EG" dirty="0"/>
                    </a:p>
                  </a:txBody>
                  <a:tcPr/>
                </a:tc>
              </a:tr>
              <a:tr h="370840">
                <a:tc>
                  <a:txBody>
                    <a:bodyPr/>
                    <a:lstStyle/>
                    <a:p>
                      <a:pPr algn="ctr" rtl="1"/>
                      <a:r>
                        <a:rPr lang="ar-SA" dirty="0" smtClean="0"/>
                        <a:t>ر. ين</a:t>
                      </a:r>
                      <a:endParaRPr lang="ar-EG" dirty="0"/>
                    </a:p>
                  </a:txBody>
                  <a:tcPr/>
                </a:tc>
                <a:tc>
                  <a:txBody>
                    <a:bodyPr/>
                    <a:lstStyle/>
                    <a:p>
                      <a:pPr algn="ctr" rtl="1"/>
                      <a:r>
                        <a:rPr lang="ar-SA" dirty="0" smtClean="0"/>
                        <a:t>55.482</a:t>
                      </a:r>
                      <a:endParaRPr lang="ar-EG" dirty="0"/>
                    </a:p>
                  </a:txBody>
                  <a:tcPr/>
                </a:tc>
                <a:tc>
                  <a:txBody>
                    <a:bodyPr/>
                    <a:lstStyle/>
                    <a:p>
                      <a:pPr algn="ctr" rtl="1"/>
                      <a:r>
                        <a:rPr lang="ar-SA" dirty="0" smtClean="0"/>
                        <a:t>77.0</a:t>
                      </a:r>
                      <a:endParaRPr lang="ar-EG" dirty="0"/>
                    </a:p>
                  </a:txBody>
                  <a:tcPr/>
                </a:tc>
                <a:tc>
                  <a:txBody>
                    <a:bodyPr/>
                    <a:lstStyle/>
                    <a:p>
                      <a:pPr algn="ctr" rtl="1"/>
                      <a:r>
                        <a:rPr lang="ar-SA" dirty="0" smtClean="0"/>
                        <a:t>35</a:t>
                      </a:r>
                      <a:endParaRPr lang="ar-EG" dirty="0"/>
                    </a:p>
                  </a:txBody>
                  <a:tcPr/>
                </a:tc>
                <a:tc>
                  <a:txBody>
                    <a:bodyPr/>
                    <a:lstStyle/>
                    <a:p>
                      <a:pPr algn="ctr" rtl="1"/>
                      <a:r>
                        <a:rPr lang="ar-SA" dirty="0" smtClean="0"/>
                        <a:t>42</a:t>
                      </a:r>
                      <a:endParaRPr lang="ar-EG" dirty="0"/>
                    </a:p>
                  </a:txBody>
                  <a:tcPr/>
                </a:tc>
                <a:tc>
                  <a:txBody>
                    <a:bodyPr/>
                    <a:lstStyle/>
                    <a:p>
                      <a:pPr algn="ctr" rtl="1"/>
                      <a:r>
                        <a:rPr lang="ar-SA" dirty="0" smtClean="0"/>
                        <a:t>93.491</a:t>
                      </a:r>
                      <a:endParaRPr lang="ar-EG" dirty="0"/>
                    </a:p>
                  </a:txBody>
                  <a:tcPr/>
                </a:tc>
                <a:tc>
                  <a:txBody>
                    <a:bodyPr/>
                    <a:lstStyle/>
                    <a:p>
                      <a:pPr algn="ctr" rtl="1"/>
                      <a:r>
                        <a:rPr lang="ar-SA" dirty="0" smtClean="0"/>
                        <a:t>9.669</a:t>
                      </a:r>
                      <a:endParaRPr lang="ar-EG" dirty="0"/>
                    </a:p>
                  </a:txBody>
                  <a:tcPr/>
                </a:tc>
                <a:tc>
                  <a:txBody>
                    <a:bodyPr/>
                    <a:lstStyle/>
                    <a:p>
                      <a:pPr algn="ctr" rtl="1"/>
                      <a:r>
                        <a:rPr lang="ar-SA" dirty="0" smtClean="0"/>
                        <a:t>1.292</a:t>
                      </a:r>
                      <a:endParaRPr lang="ar-EG" dirty="0"/>
                    </a:p>
                  </a:txBody>
                  <a:tcPr/>
                </a:tc>
                <a:tc>
                  <a:txBody>
                    <a:bodyPr/>
                    <a:lstStyle/>
                    <a:p>
                      <a:pPr algn="ctr" rtl="1"/>
                      <a:r>
                        <a:rPr lang="ar-SA" dirty="0" smtClean="0"/>
                        <a:t>0.108</a:t>
                      </a:r>
                      <a:endParaRPr lang="ar-EG" dirty="0"/>
                    </a:p>
                  </a:txBody>
                  <a:tcPr/>
                </a:tc>
              </a:tr>
              <a:tr h="370840">
                <a:tc>
                  <a:txBody>
                    <a:bodyPr/>
                    <a:lstStyle/>
                    <a:p>
                      <a:pPr algn="ctr" rtl="1"/>
                      <a:r>
                        <a:rPr lang="ar-SA" dirty="0" smtClean="0"/>
                        <a:t>ر . </a:t>
                      </a:r>
                      <a:r>
                        <a:rPr lang="ar-SA" dirty="0" err="1" smtClean="0"/>
                        <a:t>يو</a:t>
                      </a:r>
                      <a:endParaRPr lang="ar-EG" dirty="0"/>
                    </a:p>
                  </a:txBody>
                  <a:tcPr/>
                </a:tc>
                <a:tc>
                  <a:txBody>
                    <a:bodyPr/>
                    <a:lstStyle/>
                    <a:p>
                      <a:pPr algn="ctr" rtl="1"/>
                      <a:r>
                        <a:rPr lang="ar-SA" dirty="0" smtClean="0"/>
                        <a:t>31.125</a:t>
                      </a:r>
                      <a:endParaRPr lang="ar-EG" dirty="0"/>
                    </a:p>
                  </a:txBody>
                  <a:tcPr/>
                </a:tc>
                <a:tc>
                  <a:txBody>
                    <a:bodyPr/>
                    <a:lstStyle/>
                    <a:p>
                      <a:pPr algn="ctr" rtl="1"/>
                      <a:r>
                        <a:rPr lang="ar-SA" dirty="0" smtClean="0"/>
                        <a:t>74.0</a:t>
                      </a:r>
                      <a:endParaRPr lang="ar-EG" dirty="0"/>
                    </a:p>
                  </a:txBody>
                  <a:tcPr/>
                </a:tc>
                <a:tc>
                  <a:txBody>
                    <a:bodyPr/>
                    <a:lstStyle/>
                    <a:p>
                      <a:pPr algn="ctr" rtl="1"/>
                      <a:r>
                        <a:rPr lang="ar-SA" dirty="0" smtClean="0"/>
                        <a:t>11</a:t>
                      </a:r>
                      <a:endParaRPr lang="ar-EG" dirty="0"/>
                    </a:p>
                  </a:txBody>
                  <a:tcPr/>
                </a:tc>
                <a:tc>
                  <a:txBody>
                    <a:bodyPr/>
                    <a:lstStyle/>
                    <a:p>
                      <a:pPr algn="ctr" rtl="1"/>
                      <a:r>
                        <a:rPr lang="ar-SA" dirty="0" smtClean="0"/>
                        <a:t>63</a:t>
                      </a:r>
                      <a:endParaRPr lang="ar-EG" dirty="0"/>
                    </a:p>
                  </a:txBody>
                  <a:tcPr/>
                </a:tc>
                <a:tc>
                  <a:txBody>
                    <a:bodyPr/>
                    <a:lstStyle/>
                    <a:p>
                      <a:pPr algn="ctr" rtl="1"/>
                      <a:r>
                        <a:rPr lang="ar-SA" dirty="0" smtClean="0"/>
                        <a:t>251.820</a:t>
                      </a:r>
                      <a:endParaRPr lang="ar-EG" dirty="0"/>
                    </a:p>
                  </a:txBody>
                  <a:tcPr/>
                </a:tc>
                <a:tc>
                  <a:txBody>
                    <a:bodyPr/>
                    <a:lstStyle/>
                    <a:p>
                      <a:pPr algn="ctr" rtl="1"/>
                      <a:r>
                        <a:rPr lang="ar-SA" dirty="0" smtClean="0"/>
                        <a:t>15.869</a:t>
                      </a:r>
                      <a:endParaRPr lang="ar-EG" dirty="0"/>
                    </a:p>
                  </a:txBody>
                  <a:tcPr/>
                </a:tc>
                <a:tc>
                  <a:txBody>
                    <a:bodyPr/>
                    <a:lstStyle/>
                    <a:p>
                      <a:pPr algn="ctr" rtl="1"/>
                      <a:r>
                        <a:rPr lang="ar-SA" dirty="0" smtClean="0"/>
                        <a:t>2.121</a:t>
                      </a:r>
                      <a:endParaRPr lang="ar-EG" dirty="0"/>
                    </a:p>
                  </a:txBody>
                  <a:tcPr/>
                </a:tc>
                <a:tc>
                  <a:txBody>
                    <a:bodyPr/>
                    <a:lstStyle/>
                    <a:p>
                      <a:pPr algn="ctr" rtl="1"/>
                      <a:r>
                        <a:rPr lang="ar-SA" dirty="0" smtClean="0"/>
                        <a:t>0.803</a:t>
                      </a:r>
                      <a:endParaRPr lang="ar-EG" dirty="0"/>
                    </a:p>
                  </a:txBody>
                  <a:tcPr/>
                </a:tc>
              </a:tr>
            </a:tbl>
          </a:graphicData>
        </a:graphic>
      </p:graphicFrame>
      <p:sp>
        <p:nvSpPr>
          <p:cNvPr id="3" name="Rectangle 2"/>
          <p:cNvSpPr/>
          <p:nvPr/>
        </p:nvSpPr>
        <p:spPr>
          <a:xfrm>
            <a:off x="152400" y="9378"/>
            <a:ext cx="96012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smtClean="0"/>
              <a:t>الإحصاءات الأساسية للمتغيرات المناخية المستخدمة في الدراسة</a:t>
            </a:r>
            <a:endParaRPr lang="ar-EG" sz="3200" b="1" dirty="0"/>
          </a:p>
        </p:txBody>
      </p:sp>
    </p:spTree>
    <p:extLst>
      <p:ext uri="{BB962C8B-B14F-4D97-AF65-F5344CB8AC3E}">
        <p14:creationId xmlns:p14="http://schemas.microsoft.com/office/powerpoint/2010/main" val="483213927"/>
      </p:ext>
    </p:extLst>
  </p:cSld>
  <p:clrMapOvr>
    <a:masterClrMapping/>
  </p:clrMapOvr>
  <p:transition>
    <p:comb/>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 name="عنوان فرعي 1"/>
          <p:cNvSpPr txBox="1">
            <a:spLocks/>
          </p:cNvSpPr>
          <p:nvPr/>
        </p:nvSpPr>
        <p:spPr>
          <a:xfrm>
            <a:off x="0" y="76200"/>
            <a:ext cx="9753600" cy="1295400"/>
          </a:xfrm>
          <a:prstGeom prst="rect">
            <a:avLst/>
          </a:prstGeom>
        </p:spPr>
        <p:txBody>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rtl="1">
              <a:buFont typeface="Arial" pitchFamily="34" charset="0"/>
              <a:buNone/>
            </a:pPr>
            <a:r>
              <a:rPr lang="ar-SA" b="1" dirty="0" smtClean="0">
                <a:solidFill>
                  <a:srgbClr val="C00000"/>
                </a:solidFill>
              </a:rPr>
              <a:t>الأساليب الكمية في الجغرافيا</a:t>
            </a:r>
            <a:endParaRPr lang="en-US" b="1" dirty="0" smtClean="0">
              <a:solidFill>
                <a:srgbClr val="C00000"/>
              </a:solidFill>
            </a:endParaRPr>
          </a:p>
          <a:p>
            <a:pPr marL="0" indent="0" algn="l" rtl="1">
              <a:buFont typeface="Arial" pitchFamily="34" charset="0"/>
              <a:buNone/>
            </a:pPr>
            <a:r>
              <a:rPr lang="en-US" sz="3000" b="1" dirty="0" smtClean="0">
                <a:solidFill>
                  <a:srgbClr val="C00000"/>
                </a:solidFill>
              </a:rPr>
              <a:t>Quantitative Methods in Geography</a:t>
            </a:r>
            <a:endParaRPr lang="ar-SA" sz="3000" b="1" dirty="0" smtClean="0">
              <a:solidFill>
                <a:srgbClr val="C00000"/>
              </a:solidFill>
            </a:endParaRPr>
          </a:p>
        </p:txBody>
      </p:sp>
      <p:sp>
        <p:nvSpPr>
          <p:cNvPr id="4" name="عنوان فرعي 1"/>
          <p:cNvSpPr txBox="1">
            <a:spLocks/>
          </p:cNvSpPr>
          <p:nvPr/>
        </p:nvSpPr>
        <p:spPr>
          <a:xfrm>
            <a:off x="76200" y="5181600"/>
            <a:ext cx="9601200" cy="1111624"/>
          </a:xfrm>
          <a:prstGeom prst="rect">
            <a:avLst/>
          </a:prstGeom>
        </p:spPr>
        <p:txBody>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rtl="1">
              <a:buFont typeface="Arial" pitchFamily="34" charset="0"/>
              <a:buNone/>
            </a:pPr>
            <a:r>
              <a:rPr lang="ar-SA" b="1" dirty="0" smtClean="0">
                <a:solidFill>
                  <a:srgbClr val="002060"/>
                </a:solidFill>
              </a:rPr>
              <a:t>مع أطيب التمنيات بالنجاح والتوفيق </a:t>
            </a:r>
          </a:p>
          <a:p>
            <a:pPr marL="0" indent="0" algn="just" rtl="1">
              <a:buFont typeface="Arial" pitchFamily="34" charset="0"/>
              <a:buNone/>
            </a:pPr>
            <a:r>
              <a:rPr lang="ar-SA" b="1" dirty="0" smtClean="0">
                <a:solidFill>
                  <a:srgbClr val="002060"/>
                </a:solidFill>
              </a:rPr>
              <a:t>                                               </a:t>
            </a:r>
            <a:r>
              <a:rPr lang="ar-SA" sz="4500" dirty="0">
                <a:solidFill>
                  <a:srgbClr val="002060"/>
                </a:solidFill>
                <a:cs typeface="Diwani Bent" panose="00000400000000000000" pitchFamily="2" charset="-78"/>
              </a:rPr>
              <a:t>د / </a:t>
            </a:r>
            <a:r>
              <a:rPr lang="ar-SA" sz="4500" dirty="0" smtClean="0">
                <a:solidFill>
                  <a:srgbClr val="002060"/>
                </a:solidFill>
                <a:cs typeface="Diwani Bent" panose="00000400000000000000" pitchFamily="2" charset="-78"/>
              </a:rPr>
              <a:t>حسن مرزوق السيد محمود</a:t>
            </a:r>
            <a:endParaRPr lang="en-US" sz="4500" dirty="0">
              <a:solidFill>
                <a:srgbClr val="002060"/>
              </a:solidFill>
              <a:cs typeface="Diwani Bent" panose="00000400000000000000" pitchFamily="2" charset="-78"/>
            </a:endParaRPr>
          </a:p>
          <a:p>
            <a:pPr marL="0" indent="0" algn="just" rtl="1">
              <a:buFont typeface="Arial" pitchFamily="34" charset="0"/>
              <a:buNone/>
            </a:pPr>
            <a:endParaRPr lang="ar-SA" b="1" dirty="0">
              <a:solidFill>
                <a:srgbClr val="002060"/>
              </a:solidFill>
            </a:endParaRPr>
          </a:p>
        </p:txBody>
      </p:sp>
    </p:spTree>
    <p:extLst>
      <p:ext uri="{BB962C8B-B14F-4D97-AF65-F5344CB8AC3E}">
        <p14:creationId xmlns:p14="http://schemas.microsoft.com/office/powerpoint/2010/main" val="131078926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3484</TotalTime>
  <Words>2536</Words>
  <Application>Microsoft Office PowerPoint</Application>
  <PresentationFormat>A4 Paper (210x297 mm)</PresentationFormat>
  <Paragraphs>435</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ae_AlMateen</vt:lpstr>
      <vt:lpstr>Arial</vt:lpstr>
      <vt:lpstr>Calibri</vt:lpstr>
      <vt:lpstr>Diwani Bent</vt:lpstr>
      <vt:lpstr>Office Theme</vt:lpstr>
      <vt:lpstr>PowerPoint Presentation</vt:lpstr>
      <vt:lpstr>المحاضرة الرابعة عشرة  التحليل العاملي</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Bassim Ali Yoseif Alsabbgh</cp:lastModifiedBy>
  <cp:revision>382</cp:revision>
  <dcterms:created xsi:type="dcterms:W3CDTF">2009-10-14T19:14:34Z</dcterms:created>
  <dcterms:modified xsi:type="dcterms:W3CDTF">2013-10-23T09:32:11Z</dcterms:modified>
</cp:coreProperties>
</file>