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00" r:id="rId2"/>
    <p:sldId id="257" r:id="rId3"/>
    <p:sldId id="267" r:id="rId4"/>
    <p:sldId id="302" r:id="rId5"/>
    <p:sldId id="303" r:id="rId6"/>
    <p:sldId id="304" r:id="rId7"/>
    <p:sldId id="305" r:id="rId8"/>
    <p:sldId id="306" r:id="rId9"/>
    <p:sldId id="308" r:id="rId10"/>
    <p:sldId id="309" r:id="rId11"/>
    <p:sldId id="312" r:id="rId12"/>
    <p:sldId id="311" r:id="rId13"/>
    <p:sldId id="313" r:id="rId14"/>
    <p:sldId id="314" r:id="rId15"/>
    <p:sldId id="317" r:id="rId16"/>
    <p:sldId id="318" r:id="rId17"/>
    <p:sldId id="319" r:id="rId18"/>
    <p:sldId id="320" r:id="rId19"/>
    <p:sldId id="321" r:id="rId20"/>
    <p:sldId id="322" r:id="rId21"/>
    <p:sldId id="323" r:id="rId22"/>
    <p:sldId id="324" r:id="rId23"/>
    <p:sldId id="325" r:id="rId24"/>
    <p:sldId id="301"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1512" y="-29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2/14/2015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أسم المقرر:</a:t>
            </a:r>
          </a:p>
          <a:p>
            <a:r>
              <a:rPr lang="ar-EG" dirty="0" smtClean="0">
                <a:solidFill>
                  <a:schemeClr val="tx1"/>
                </a:solidFill>
              </a:rPr>
              <a:t> </a:t>
            </a:r>
            <a:r>
              <a:rPr lang="ar-SA" dirty="0" smtClean="0">
                <a:solidFill>
                  <a:schemeClr val="tx1"/>
                </a:solidFill>
              </a:rPr>
              <a:t>الجغرافية الحيوية</a:t>
            </a:r>
          </a:p>
          <a:p>
            <a:r>
              <a:rPr lang="ar-SA" dirty="0" smtClean="0">
                <a:solidFill>
                  <a:schemeClr val="tx1"/>
                </a:solidFill>
              </a:rPr>
              <a:t>د.محمد عبده بدرالدين</a:t>
            </a:r>
            <a:endParaRPr lang="ar-SA"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endParaRPr lang="ar-SA" sz="4000" b="1" dirty="0" smtClean="0">
              <a:solidFill>
                <a:srgbClr val="FF0000"/>
              </a:solidFill>
              <a:cs typeface="Arial" pitchFamily="34" charset="0"/>
            </a:endParaRPr>
          </a:p>
          <a:p>
            <a:pPr rtl="1"/>
            <a:r>
              <a:rPr lang="en-US" b="1" dirty="0" smtClean="0">
                <a:cs typeface="Arial" pitchFamily="34" charset="0"/>
              </a:rPr>
              <a:t> </a:t>
            </a:r>
            <a:r>
              <a:rPr lang="ar-SA" b="1" dirty="0" smtClean="0">
                <a:cs typeface="Arial" pitchFamily="34" charset="0"/>
              </a:rPr>
              <a:t>طبيعة التربة وتكوينها</a:t>
            </a:r>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طبيعة التربة ووظيفتها</a:t>
            </a:r>
            <a:endParaRPr lang="ar-SA" dirty="0"/>
          </a:p>
        </p:txBody>
      </p:sp>
      <p:sp>
        <p:nvSpPr>
          <p:cNvPr id="3" name="عنصر نائب للمحتوى 2"/>
          <p:cNvSpPr>
            <a:spLocks noGrp="1"/>
          </p:cNvSpPr>
          <p:nvPr>
            <p:ph idx="1"/>
          </p:nvPr>
        </p:nvSpPr>
        <p:spPr>
          <a:xfrm>
            <a:off x="495300" y="1600200"/>
            <a:ext cx="9182100" cy="4525963"/>
          </a:xfrm>
        </p:spPr>
        <p:txBody>
          <a:bodyPr/>
          <a:lstStyle/>
          <a:p>
            <a:pPr rtl="1"/>
            <a:r>
              <a:rPr lang="ar-SA" b="1" dirty="0" smtClean="0"/>
              <a:t>    تعرف الدراسة العلمية للتربة باسم البيدولوجى </a:t>
            </a:r>
            <a:r>
              <a:rPr lang="en-US" b="1" dirty="0" smtClean="0"/>
              <a:t>pedology)</a:t>
            </a:r>
            <a:r>
              <a:rPr lang="ar-SA" b="1" dirty="0" smtClean="0"/>
              <a:t>)وهى ميدان جديد بالإضافة إلى كونه دراسة متخصصة إلى حد ما ، ويهتم الجغرافى ببعض خصائص التربة وبالذات التى تؤثر فى نمو النبات والعلاقات المتبادلة بين التربة والمناخ والنبات الطبيعى ، وطرق تحسين التربة وتأثير العمليات الزراعية فى تدهورها ، ويمكن القول بان على الجغرافى الاهتمام بأربعة جوانب فى دراسته للتربة هى : العمليات التى تكونها ، خصائصها ، التوزيع الجغرافى ، وسائل صيانتها والمحافظة عليها.</a:t>
            </a:r>
            <a:endParaRPr lang="ar-SA"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تتميز التربة بأنها شديدة التعقيد ذات خصائص طبيعية وكيميائية وبيولوجية واضحة فضلاً عن كونها عامل بيئي ذو أهمية خاصة للحياة العضوية.</a:t>
            </a:r>
          </a:p>
          <a:p>
            <a:r>
              <a:rPr lang="ar-SA" b="1" dirty="0" smtClean="0"/>
              <a:t>وتعرف التربة على أنها القوام أو الوسط الذى تنمو فيه النباتات ، وهى بالنسبة للجغرافي عبارة عن الطبقة من المواد المفككة غير المتماسكة التى ترتكز على صخور القشرة الأرضية وتنمو فيها النباتات. وغالبا ماترتبط التربة ارتباط وثيق بينها وبين الغلاف الصخري التى ترتكز عليه وتشتق منه وان اختلفت فى اللون والنسيج والتركيب الكيميائى والخصائص البيولوجية وغيرها.</a:t>
            </a:r>
            <a:endParaRPr lang="ar-SA"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وظائف التربة </a:t>
            </a:r>
            <a:endParaRPr lang="ar-SA" dirty="0"/>
          </a:p>
        </p:txBody>
      </p:sp>
      <p:sp>
        <p:nvSpPr>
          <p:cNvPr id="3" name="عنصر نائب للمحتوى 2"/>
          <p:cNvSpPr>
            <a:spLocks noGrp="1"/>
          </p:cNvSpPr>
          <p:nvPr>
            <p:ph idx="1"/>
          </p:nvPr>
        </p:nvSpPr>
        <p:spPr/>
        <p:txBody>
          <a:bodyPr/>
          <a:lstStyle/>
          <a:p>
            <a:r>
              <a:rPr lang="ar-SA" dirty="0" smtClean="0"/>
              <a:t>1- </a:t>
            </a:r>
            <a:r>
              <a:rPr lang="ar-SA" b="1" dirty="0" smtClean="0">
                <a:solidFill>
                  <a:srgbClr val="FF0000"/>
                </a:solidFill>
              </a:rPr>
              <a:t>تشكل التربة الوسط أو القوام </a:t>
            </a:r>
            <a:r>
              <a:rPr lang="ar-SA" b="1" dirty="0" smtClean="0"/>
              <a:t>الذى تنبت فيه النباتات وتستمد منه الحماية والدفء والرطوبة حتى تتمكن من بدء دورة حياتها.</a:t>
            </a:r>
          </a:p>
          <a:p>
            <a:r>
              <a:rPr lang="ar-SA" b="1" dirty="0" smtClean="0"/>
              <a:t>2- </a:t>
            </a:r>
            <a:r>
              <a:rPr lang="ar-SA" b="1" dirty="0" smtClean="0">
                <a:solidFill>
                  <a:srgbClr val="FF0000"/>
                </a:solidFill>
              </a:rPr>
              <a:t>توفر الدعامة للنباتات النامية </a:t>
            </a:r>
            <a:r>
              <a:rPr lang="ar-SA" b="1" dirty="0" smtClean="0"/>
              <a:t>، ففيما عدا الأنواع التى تنمو فى الماء أو على الصخر العارى ، تعتبر التربة مرسى هاما للنباتات.</a:t>
            </a:r>
          </a:p>
          <a:p>
            <a:pPr rtl="1"/>
            <a:r>
              <a:rPr lang="ar-SA" b="1" dirty="0" smtClean="0"/>
              <a:t>3- </a:t>
            </a:r>
            <a:r>
              <a:rPr lang="ar-SA" b="1" dirty="0" smtClean="0">
                <a:solidFill>
                  <a:srgbClr val="FF0000"/>
                </a:solidFill>
              </a:rPr>
              <a:t>توفر المواد المعدنية الضرورية </a:t>
            </a:r>
            <a:r>
              <a:rPr lang="ar-SA" b="1" dirty="0" smtClean="0"/>
              <a:t>لحياة النبات ، مثل النتروجين </a:t>
            </a:r>
            <a:r>
              <a:rPr lang="en-US" b="1" dirty="0" smtClean="0"/>
              <a:t> </a:t>
            </a:r>
            <a:r>
              <a:rPr lang="ar-SA" b="1" dirty="0" smtClean="0"/>
              <a:t>وغيره من المواد الأخرى مثل البوتاس والفوسفات.</a:t>
            </a:r>
          </a:p>
          <a:p>
            <a:pPr rtl="1"/>
            <a:r>
              <a:rPr lang="ar-SA" b="1" dirty="0" smtClean="0"/>
              <a:t>4- </a:t>
            </a:r>
            <a:r>
              <a:rPr lang="ar-SA" b="1" dirty="0" smtClean="0">
                <a:solidFill>
                  <a:srgbClr val="FF0000"/>
                </a:solidFill>
              </a:rPr>
              <a:t>تشكل الوسط الرئيسي </a:t>
            </a:r>
            <a:r>
              <a:rPr lang="ar-SA" b="1" dirty="0" smtClean="0"/>
              <a:t>الذى تحصل منه الجذور على المياه والهواء الضروريان لحياة النباتات.</a:t>
            </a:r>
            <a:endParaRPr lang="ar-SA"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5- تعتبر البيئة الصالحة للكائنات العضوية التى يعتبر نشاطها البيولوجى مسؤلاً عن إعادة دورة المواد الغذائية المعدنية المشتقة من المواد العضوية.</a:t>
            </a:r>
          </a:p>
          <a:p>
            <a:endParaRPr lang="ar-SA"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التربة </a:t>
            </a:r>
            <a:endParaRPr lang="ar-SA" dirty="0"/>
          </a:p>
        </p:txBody>
      </p:sp>
      <p:sp>
        <p:nvSpPr>
          <p:cNvPr id="3" name="عنصر نائب للمحتوى 2"/>
          <p:cNvSpPr>
            <a:spLocks noGrp="1"/>
          </p:cNvSpPr>
          <p:nvPr>
            <p:ph idx="1"/>
          </p:nvPr>
        </p:nvSpPr>
        <p:spPr/>
        <p:txBody>
          <a:bodyPr/>
          <a:lstStyle/>
          <a:p>
            <a:r>
              <a:rPr lang="ar-SA" b="1" dirty="0" smtClean="0">
                <a:solidFill>
                  <a:srgbClr val="FF0000"/>
                </a:solidFill>
              </a:rPr>
              <a:t>تتألف التربة من العناصر الأربعة التالية :</a:t>
            </a:r>
          </a:p>
          <a:p>
            <a:r>
              <a:rPr lang="ar-SA" b="1" dirty="0" smtClean="0">
                <a:solidFill>
                  <a:srgbClr val="FF0000"/>
                </a:solidFill>
              </a:rPr>
              <a:t>1- المواد المعدنية </a:t>
            </a:r>
          </a:p>
          <a:p>
            <a:r>
              <a:rPr lang="ar-SA" b="1" dirty="0" smtClean="0"/>
              <a:t>تشكل صخور القاعدة المادة الأساسية التى تشتق منها التربة فى بداية أمرها ، وتتكون هذه المواد أما فى نفس الموضع التى اشتقت منه أو بنقلها بواسطة المياه الجارية أو الجليد أو الرياح حيث يتم إرسابها فوق صخور لا تنتمى إليها ، وتوصف التربة فى الحالة الأولى بأنها محلية والثانية بأنها منقولة </a:t>
            </a:r>
            <a:r>
              <a:rPr lang="ar-SA" dirty="0" smtClean="0"/>
              <a:t>.</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وتتكون الجزيئات المعدنية التى تشكل الجزء الأكبر من التربة بفعل التجوية الميكانيكية كالحرارة والتجمد والرياح ، أو بفعل التجوية الكيميائية التى لاتقوم بتفتيت صخور القاعدة فحسب وإنما تحدث تغيرات حقيقية فى المواد المعدنية . فمياه الإمطار المتسربة فى باطن الأرض تساعد على تفتت الصخور القاعدية عن طريق إذابة ثاني وكسيد الكربون الموجود فى الهواء مكونة منه حامضا كربونيا يقوم بتفتيت بعض المعادن فى صخور الفلسبار، كما تقوم بتصفية المعادن القابلة للذوبان مثل الكالسيوم.</a:t>
            </a:r>
            <a:endParaRPr lang="ar-SA"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533400" y="1371600"/>
            <a:ext cx="8915400" cy="4953000"/>
          </a:xfrm>
        </p:spPr>
        <p:txBody>
          <a:bodyPr/>
          <a:lstStyle/>
          <a:p>
            <a:r>
              <a:rPr lang="ar-SA" b="1" dirty="0" smtClean="0"/>
              <a:t>ويتميز الجزء المعدنى من التربة بتكونه من حبيبات من الطفل والطمي والرمل بنسب مختلفة ، كما انه مصدر المواد الغذائية للنبات التى لايكفى مجرد وجودها فى التربة بل لابد إن تكون فى حالة تمكن النبات من امتصاصها بسرعة . ولذلك تقوم النباتات بفصل هذه المواد المعدنية من التربة وإذابتها وإدخالها فى شكل عصارة مشابهة لمركباتها الغذائية . ويعتبر البوتاسيوم والفسفور والحديد من العناصر المعدنية الرئيسية التى تحتاجها النباتات، بالإضافة إلى عناصر أخرى مثل الماغنسيوم وغيرها والتى يلجا المزارعون لإضافة مركبات تحتوى هذه العناصر لضمان الحفاظ على خصوبة التربة.</a:t>
            </a:r>
            <a:endParaRPr lang="ar-SA"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4" name="Picture 5" descr="soil_breakdown"/>
          <p:cNvPicPr>
            <a:picLocks noGrp="1" noChangeAspect="1" noChangeArrowheads="1"/>
          </p:cNvPicPr>
          <p:nvPr>
            <p:ph idx="1"/>
          </p:nvPr>
        </p:nvPicPr>
        <p:blipFill>
          <a:blip r:embed="rId2"/>
          <a:srcRect/>
          <a:stretch>
            <a:fillRect/>
          </a:stretch>
        </p:blipFill>
        <p:spPr bwMode="auto">
          <a:xfrm>
            <a:off x="1524000" y="1600200"/>
            <a:ext cx="6705599" cy="4191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533400" y="1447800"/>
            <a:ext cx="8915400" cy="5029200"/>
          </a:xfrm>
        </p:spPr>
        <p:txBody>
          <a:bodyPr/>
          <a:lstStyle/>
          <a:p>
            <a:r>
              <a:rPr lang="ar-SA" b="1" u="sng" dirty="0" smtClean="0">
                <a:solidFill>
                  <a:srgbClr val="FF0000"/>
                </a:solidFill>
              </a:rPr>
              <a:t>2- المواد العضوية </a:t>
            </a:r>
            <a:r>
              <a:rPr lang="ar-SA" dirty="0" smtClean="0">
                <a:solidFill>
                  <a:srgbClr val="FF0000"/>
                </a:solidFill>
              </a:rPr>
              <a:t>:</a:t>
            </a:r>
          </a:p>
          <a:p>
            <a:pPr rtl="1"/>
            <a:r>
              <a:rPr lang="ar-SA" b="1" dirty="0" smtClean="0"/>
              <a:t>لاتتالف التربة من مجرد تجمع المفتتات الصخرية المعدنية ، وإنما تضم عناصر عضوية تتكون من حيوانات التربة والبكتريا والمواد الحيوانية والنباتية المتحلله ، وكلها عناصر هامة للتربة ، وإذا كانت العناصر المعدنية تمثل العناصر غير الحية فان العناصر العضوية هى التى تعطى للتربة حياتها.</a:t>
            </a:r>
          </a:p>
          <a:p>
            <a:pPr rtl="1"/>
            <a:r>
              <a:rPr lang="ar-SA" b="1" dirty="0" smtClean="0"/>
              <a:t>يعتبر الدبال </a:t>
            </a:r>
            <a:r>
              <a:rPr lang="en-US" b="1" dirty="0" smtClean="0"/>
              <a:t>Humus</a:t>
            </a:r>
            <a:r>
              <a:rPr lang="ar-SA" b="1" dirty="0" smtClean="0"/>
              <a:t> أهم العناصر العضوية فى التربة ، وهو عبارة عن الناتج النهائي لعملية التحلل العضوي ويشتق من البقايا الحيوانية والنباتية ، مثل بقايا الأوراق الميتة والسيقان المتعفنة</a:t>
            </a:r>
            <a:endParaRPr lang="ar-SA"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rtl="1"/>
            <a:r>
              <a:rPr lang="ar-SA" b="1" dirty="0" smtClean="0"/>
              <a:t>والجذور الميتة والنفايات الحيوانية حيث يختلط بالمادة المعدنية مكونا</a:t>
            </a:r>
            <a:r>
              <a:rPr lang="en-US" b="1" dirty="0" smtClean="0"/>
              <a:t>  </a:t>
            </a:r>
            <a:r>
              <a:rPr lang="ar-SA" b="1" dirty="0" smtClean="0"/>
              <a:t>البيئة التى تعيش فيها إعداد لا تحصى من البكتريا .</a:t>
            </a:r>
          </a:p>
          <a:p>
            <a:pPr rtl="1"/>
            <a:r>
              <a:rPr lang="ar-SA" b="1" dirty="0" smtClean="0"/>
              <a:t>وتتوقف كمية الدبال فى التربة على كمية المادة النباتية المعرضة للتحلل ، ففى المناطق الاستوائية توجد كتل من النفايات النباتية ولكنها تتحلل بسرعة كبيرة جدا بسبب الحرارة والرطوبة العاليتين ، مما يؤدى إلى افتقار التربة إلى الدوبال. </a:t>
            </a:r>
          </a:p>
          <a:p>
            <a:pPr rtl="1"/>
            <a:r>
              <a:rPr lang="ar-SA" b="1" dirty="0" smtClean="0"/>
              <a:t>أما فى مناطق الحشائش فتكون كمية المادة العضوية فى التربة اكبر ، حيث لا تتحلل الحشائش والجذور المتعفنة بسرعة بسبب اعتدال المناخ والرطوبة.</a:t>
            </a:r>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وللد</a:t>
            </a:r>
            <a:r>
              <a:rPr lang="ar-EG" b="1" dirty="0"/>
              <a:t>و</a:t>
            </a:r>
            <a:r>
              <a:rPr lang="ar-SA" b="1" dirty="0" smtClean="0"/>
              <a:t>بال </a:t>
            </a:r>
            <a:r>
              <a:rPr lang="ar-SA" b="1" dirty="0" smtClean="0"/>
              <a:t>دورا هام فى خصوبة التربة وفى حياة النباتات وبالتالى فهو يشجع بكتريا التربة على الازدهار والتكاثر بما يوفره لها من طعام ، وتقوم هذه الكائنات العضوية الدقيقة بدورها بالمساعدة فى تفتيت المواد العضوية وإعادة دورة المواد الغذائية التى تحتاجها النباتات كذلك يساعد الدبال فى احتفاظ التربة بعناصر معينة تحتاجها النباتات النامية.</a:t>
            </a:r>
            <a:endParaRPr lang="ar-SA"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3- حيوانات التربة</a:t>
            </a:r>
            <a:endParaRPr lang="ar-SA" dirty="0"/>
          </a:p>
        </p:txBody>
      </p:sp>
      <p:sp>
        <p:nvSpPr>
          <p:cNvPr id="3" name="عنصر نائب للمحتوى 2"/>
          <p:cNvSpPr>
            <a:spLocks noGrp="1"/>
          </p:cNvSpPr>
          <p:nvPr>
            <p:ph idx="1"/>
          </p:nvPr>
        </p:nvSpPr>
        <p:spPr/>
        <p:txBody>
          <a:bodyPr/>
          <a:lstStyle/>
          <a:p>
            <a:r>
              <a:rPr lang="ar-SA" b="1" dirty="0" smtClean="0"/>
              <a:t>تعتبر الكائنات العضوية الحية عنصرا هاما من عناصر التربة وتنقسم هذه الكائنات إلى :</a:t>
            </a:r>
          </a:p>
          <a:p>
            <a:pPr rtl="1"/>
            <a:r>
              <a:rPr lang="ar-SA" b="1" dirty="0" smtClean="0"/>
              <a:t>1- </a:t>
            </a:r>
            <a:r>
              <a:rPr lang="ar-SA" b="1" dirty="0" smtClean="0">
                <a:solidFill>
                  <a:srgbClr val="FF0000"/>
                </a:solidFill>
              </a:rPr>
              <a:t>الكائنات العضوية الكبيرة </a:t>
            </a:r>
            <a:r>
              <a:rPr lang="en-US" b="1" dirty="0" smtClean="0"/>
              <a:t>Macro-organisms</a:t>
            </a:r>
          </a:p>
          <a:p>
            <a:pPr rtl="1"/>
            <a:r>
              <a:rPr lang="ar-SA" b="1" dirty="0" smtClean="0"/>
              <a:t>2- </a:t>
            </a:r>
            <a:r>
              <a:rPr lang="ar-SA" b="1" dirty="0" smtClean="0">
                <a:solidFill>
                  <a:srgbClr val="FF0000"/>
                </a:solidFill>
              </a:rPr>
              <a:t>الكائنات العضوية المهجرية بالغة الدقة </a:t>
            </a:r>
            <a:r>
              <a:rPr lang="en-US" b="1" dirty="0" smtClean="0"/>
              <a:t>Micro- organisms</a:t>
            </a:r>
            <a:endParaRPr lang="ar-SA" b="1" dirty="0" smtClean="0"/>
          </a:p>
          <a:p>
            <a:pPr rtl="1"/>
            <a:r>
              <a:rPr lang="ar-SA" b="1" u="sng" dirty="0" smtClean="0">
                <a:solidFill>
                  <a:srgbClr val="FF0000"/>
                </a:solidFill>
              </a:rPr>
              <a:t>أولا :الكائنات العضوية الكبيرة </a:t>
            </a:r>
            <a:r>
              <a:rPr lang="en-US" b="1" u="sng" dirty="0" smtClean="0">
                <a:solidFill>
                  <a:srgbClr val="FF0000"/>
                </a:solidFill>
              </a:rPr>
              <a:t>Macro-organisms</a:t>
            </a:r>
            <a:endParaRPr lang="ar-SA" b="1" u="sng" dirty="0" smtClean="0">
              <a:solidFill>
                <a:srgbClr val="FF0000"/>
              </a:solidFill>
            </a:endParaRPr>
          </a:p>
          <a:p>
            <a:pPr rtl="1"/>
            <a:r>
              <a:rPr lang="ar-SA" b="1" dirty="0" smtClean="0"/>
              <a:t>والكائنات العضوية الكبيرة فهى التى ترى بالعين المجردة مثل الديدان والحشرات ، وتتميز بكونها من آكلات المواد الترابية أو آكلات الأرض وانه يمر فى أجسامها حوالى 10 أطنان من التربة</a:t>
            </a:r>
            <a:endParaRPr lang="ar-SA"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سنويا ، ومن هنا تقوم هذه الكائنات بدور هام جدا فى مزج التربة</a:t>
            </a:r>
          </a:p>
          <a:p>
            <a:pPr rtl="1"/>
            <a:r>
              <a:rPr lang="ar-SA" b="1" dirty="0" smtClean="0"/>
              <a:t>فعن طريق عملها الهضمى تجعل نسيج التربة أكثر نعومة ، كم تساهم الديدان فى خصوبة التربة عن طريق برازها الذى يحتوى على عناصر غذاء النبات بكميات كبيرة ، إلى جانب ذلك تعمل الديدان على تهوية الأرض بالاشتراك مع الكائنات الأخرى.</a:t>
            </a:r>
          </a:p>
          <a:p>
            <a:pPr rtl="1"/>
            <a:r>
              <a:rPr lang="ar-SA" sz="2800" b="1" u="sng" dirty="0" smtClean="0">
                <a:solidFill>
                  <a:srgbClr val="FF0000"/>
                </a:solidFill>
              </a:rPr>
              <a:t>ثانيا : الكائنات العضوية المهجرية بالغة الدقة </a:t>
            </a:r>
            <a:r>
              <a:rPr lang="en-US" sz="2800" b="1" u="sng" dirty="0" smtClean="0">
                <a:solidFill>
                  <a:srgbClr val="FF0000"/>
                </a:solidFill>
              </a:rPr>
              <a:t>Micro- organisms</a:t>
            </a:r>
          </a:p>
          <a:p>
            <a:pPr rtl="1"/>
            <a:r>
              <a:rPr lang="ar-SA" b="1" dirty="0" smtClean="0"/>
              <a:t> وهى تلك الكائنات العضوية </a:t>
            </a:r>
            <a:r>
              <a:rPr lang="ar-SA" b="1" dirty="0" err="1" smtClean="0"/>
              <a:t>المجهرية</a:t>
            </a:r>
            <a:r>
              <a:rPr lang="ar-SA" b="1" dirty="0" smtClean="0"/>
              <a:t> الدقيقة جدا والتى لايمكن رؤيتها بالعين المجردة ، فلها أهمية تفوق أهمية الكائنات العضوية الكبيرة بالنسبة للتربة .</a:t>
            </a:r>
            <a:endParaRPr lang="ar-SA"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rtl="1"/>
            <a:r>
              <a:rPr lang="ar-SA" b="1" dirty="0" smtClean="0"/>
              <a:t>فهى تتميز بأنها اصغر الكائنات الحية المعروفة وان عددها فى التربة يبلغ ملايين ، وعلى سبيل المثال فقد قدر راسل عدد البكتريا الموجودة فى معلقة صغيرة واحدة من تربة الحدائق بضعف عدد الجنس البشرى فى العالم .</a:t>
            </a:r>
          </a:p>
          <a:p>
            <a:pPr rtl="1"/>
            <a:r>
              <a:rPr lang="ar-SA" b="1" dirty="0" smtClean="0"/>
              <a:t>ولهذه الكائنات أنماط متنوعة تقوم كل منها بوظيفة مختلفة على النحو التالى :</a:t>
            </a:r>
          </a:p>
          <a:p>
            <a:pPr rtl="1"/>
            <a:r>
              <a:rPr lang="ar-SA" b="1" dirty="0" smtClean="0"/>
              <a:t>1- توجد مجموعة تقوم بتفتيت التركيب السيلولوزى الخلوى للبقايا النباتية . </a:t>
            </a:r>
            <a:endParaRPr lang="ar-SA"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066800"/>
            <a:ext cx="8915400" cy="5410200"/>
          </a:xfrm>
        </p:spPr>
        <p:txBody>
          <a:bodyPr/>
          <a:lstStyle/>
          <a:p>
            <a:r>
              <a:rPr lang="ar-SA" b="1" dirty="0" smtClean="0"/>
              <a:t>2- </a:t>
            </a:r>
            <a:r>
              <a:rPr lang="ar-SA" b="1" dirty="0" smtClean="0">
                <a:solidFill>
                  <a:srgbClr val="FF0000"/>
                </a:solidFill>
              </a:rPr>
              <a:t>مجموعة أخرى تقوم بتحليل مادة الراتنج فى التربة </a:t>
            </a:r>
            <a:r>
              <a:rPr lang="ar-SA" b="1" dirty="0" smtClean="0"/>
              <a:t>.</a:t>
            </a:r>
          </a:p>
          <a:p>
            <a:r>
              <a:rPr lang="ar-SA" b="1" dirty="0" smtClean="0"/>
              <a:t>3- </a:t>
            </a:r>
            <a:r>
              <a:rPr lang="ar-SA" b="1" dirty="0" smtClean="0">
                <a:solidFill>
                  <a:srgbClr val="FF0000"/>
                </a:solidFill>
              </a:rPr>
              <a:t>مجموعة ثالثة تتجمع فى عقد على جذور </a:t>
            </a:r>
            <a:r>
              <a:rPr lang="ar-SA" b="1" dirty="0" smtClean="0"/>
              <a:t>النباتات الدرنية أو البقلية كالبرسيم للحصول على النتروجين وتثبيته من الهواء.ولهذا الدور أهمية كبرى بالنسبة للنباتات الخضراء .</a:t>
            </a:r>
          </a:p>
          <a:p>
            <a:pPr rtl="1"/>
            <a:r>
              <a:rPr lang="ar-SA" b="1" dirty="0" smtClean="0">
                <a:solidFill>
                  <a:srgbClr val="FF0000"/>
                </a:solidFill>
              </a:rPr>
              <a:t>وهكذا تقوم البكتريا بوظيفة مزدوجة بالنسبة للحياة النباتية : فهى تحلل المادة العضوية وتجعل من الممكن تحويلها إلى نباتات نضرة ، كما تقوم بصنع غذاء النبات عن طريق عملية تركيبية معقدة.  </a:t>
            </a:r>
          </a:p>
          <a:p>
            <a:pPr rtl="1"/>
            <a:r>
              <a:rPr lang="ar-SA" b="1" dirty="0" smtClean="0">
                <a:solidFill>
                  <a:srgbClr val="FF0000"/>
                </a:solidFill>
              </a:rPr>
              <a:t>يمكن القول بان خصوبة التربة وتركيبها وتكوينها يتوقف على أنشطة حيوانات التربة إلى حد كبير.</a:t>
            </a:r>
            <a:endParaRPr lang="ar-SA" b="1" dirty="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4- المياه والهواء</a:t>
            </a:r>
            <a:endParaRPr lang="ar-SA" dirty="0"/>
          </a:p>
        </p:txBody>
      </p:sp>
      <p:sp>
        <p:nvSpPr>
          <p:cNvPr id="3" name="عنصر نائب للمحتوى 2"/>
          <p:cNvSpPr>
            <a:spLocks noGrp="1"/>
          </p:cNvSpPr>
          <p:nvPr>
            <p:ph idx="1"/>
          </p:nvPr>
        </p:nvSpPr>
        <p:spPr/>
        <p:txBody>
          <a:bodyPr/>
          <a:lstStyle/>
          <a:p>
            <a:r>
              <a:rPr lang="ar-SA" b="1" dirty="0" smtClean="0"/>
              <a:t>المياه والهواء عنصران هامان من العناصر التى تتألف منها التربة ولكل منهما دور هام فى تشكيل التربة وفى خصوبتها وفى نمو النبات .</a:t>
            </a:r>
          </a:p>
          <a:p>
            <a:r>
              <a:rPr lang="ar-SA" b="1" dirty="0" smtClean="0"/>
              <a:t>فمن الهواء تصنع النباتات جزء من المواد الغذائية اللازمة لها ، مثل السكر والنشا والدهون التى التى تقوم بصنعها من من الأوكسجين وثاني وكسيد الكربون.</a:t>
            </a:r>
          </a:p>
          <a:p>
            <a:r>
              <a:rPr lang="ar-SA" b="1" dirty="0" smtClean="0"/>
              <a:t>أما المياه فتحتاج إليها النباتات لإذابة المواد المعدنية الضرورية لنموها والتى لاتستطيع الحصول عليها فى حالتها الصلبة ، وهنا</a:t>
            </a:r>
            <a:endParaRPr lang="ar-SA"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solidFill>
                  <a:srgbClr val="FF0000"/>
                </a:solidFill>
              </a:rPr>
              <a:t>تقوم المياه بإذابة الأملاح الكيميائية </a:t>
            </a:r>
            <a:r>
              <a:rPr lang="ar-SA" b="1" dirty="0" smtClean="0"/>
              <a:t>المتنوعة من المواد المعدنية والمواد المستخلصة من البقايا الحيوانية والنباتية لتشكل منها جميعاً محلول التربة الذى تمتصه النباتات.</a:t>
            </a:r>
          </a:p>
          <a:p>
            <a:pPr rtl="1"/>
            <a:r>
              <a:rPr lang="ar-SA" b="1" dirty="0" smtClean="0"/>
              <a:t>ولكمية المياه فى التربة أهمية من نواح أخرى فهى التى تقوم بتصفية الأملاح سريعة الذوبان مثل كربونات البوتاسيوم والماغنسيوم وتنقلها إلى باطن التربة عن طريق التسرب خلالها</a:t>
            </a:r>
          </a:p>
          <a:p>
            <a:pPr rtl="1"/>
            <a:r>
              <a:rPr lang="ar-SA" b="1" dirty="0" smtClean="0"/>
              <a:t>ومياه الإمطار لها دور هام فى التربة باعتبارها محلولا ضعيفا جدا من الأحماض الكربونية ، ففى الأقاليم المناخية الرطبة التى تتميز</a:t>
            </a:r>
            <a:endParaRPr lang="ar-SA"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rtl="1"/>
            <a:r>
              <a:rPr lang="ar-SA" b="1" dirty="0" smtClean="0"/>
              <a:t>بتسرب المياه الساقطة باستمرار إلى باطن التربة يتم إزالة الايونات الأساسية على هيئة كربونات وتتسرب إلى أسفل التربة وتقوم بحمل المواد الأساسية للتربة إلى أسفلها فى شكل أملاح الكربونات وتعرف هذه العملية باسم التصفية أو الغسيل </a:t>
            </a:r>
            <a:r>
              <a:rPr lang="en-US" b="1" dirty="0" smtClean="0"/>
              <a:t>Leaching</a:t>
            </a:r>
            <a:r>
              <a:rPr lang="ar-SA" b="1" dirty="0" smtClean="0"/>
              <a:t> وهى عملية هامة جدا للنباتات.</a:t>
            </a:r>
          </a:p>
          <a:p>
            <a:pPr rtl="1"/>
            <a:r>
              <a:rPr lang="ar-SA" b="1" dirty="0" smtClean="0"/>
              <a:t>أما المناطق التى تتميز بقلة إمطارها أو بالجفاف فتتميز بتراكم الأملاح فى الطبقة العليا من التربة ، وهذا راجع إلى زيادة درجة التبخر عن كمية المطر الساقطة مما يؤدى إلى جذب مياه التربة</a:t>
            </a:r>
            <a:endParaRPr lang="ar-SA"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rtl="1"/>
            <a:r>
              <a:rPr lang="ar-SA" b="1" dirty="0" smtClean="0"/>
              <a:t>والأملاح الذائبة إلى السطح بواسطة الخاصة الشعرية ، حيث تتبخر رطوبة التربة وتترسب الأملاح فوق السطح أو بالقرب منه وبخاصة كربونات الكالسيوم .</a:t>
            </a:r>
          </a:p>
          <a:p>
            <a:pPr rtl="1"/>
            <a:r>
              <a:rPr lang="ar-SA" b="1" dirty="0" smtClean="0"/>
              <a:t>وبسبب تعرض التربة لتراكم الأملاح الجيرية القلوية حينا وتصفيتها منها وزيادة حموضتها حينا أخر فانه يمكن تقسيم التربة إلى قسمين رئيسيين :</a:t>
            </a:r>
          </a:p>
          <a:p>
            <a:pPr rtl="1"/>
            <a:r>
              <a:rPr lang="ar-SA" b="1" dirty="0" smtClean="0"/>
              <a:t>التربة القلوية </a:t>
            </a:r>
            <a:r>
              <a:rPr lang="en-US" b="1" dirty="0" smtClean="0"/>
              <a:t>pedocals</a:t>
            </a:r>
            <a:endParaRPr lang="ar-SA" b="1" dirty="0" smtClean="0"/>
          </a:p>
          <a:p>
            <a:pPr rtl="1"/>
            <a:r>
              <a:rPr lang="ar-SA" b="1" dirty="0" smtClean="0"/>
              <a:t>التربة الحمضية </a:t>
            </a:r>
            <a:r>
              <a:rPr lang="en-US" b="1" dirty="0" smtClean="0"/>
              <a:t>pedalfers</a:t>
            </a:r>
            <a:endParaRPr lang="ar-SA" b="1" dirty="0" smtClean="0"/>
          </a:p>
          <a:p>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rtl="1"/>
            <a:r>
              <a:rPr lang="ar-SA" b="1" dirty="0" smtClean="0"/>
              <a:t>ومن ناحية أخرى تعتبر زيادة المياه فى التربة امرأ غير ملائم لأنها تؤدى إلى إعاقة دورة الهواء وبالتالى عملية التزود بالأوكسجين فضلا عن أنها تسبب تأخر التفاعل البكترولوجى أو توقفه كليا .</a:t>
            </a:r>
          </a:p>
          <a:p>
            <a:pPr rtl="1"/>
            <a:r>
              <a:rPr lang="ar-SA" b="1" dirty="0" smtClean="0"/>
              <a:t>كذلك فان تشبع التربة بالمياه إلى درجة الافراط يؤدى إلى توقف عمليات تفتت النباتات ، وهذا يفسر تكون الخث </a:t>
            </a:r>
            <a:r>
              <a:rPr lang="en-US" b="1" dirty="0" smtClean="0"/>
              <a:t>peats</a:t>
            </a:r>
            <a:r>
              <a:rPr lang="ar-SA" b="1" dirty="0" smtClean="0"/>
              <a:t>اى النباتات نصف المتفحمة فى المستنقعات والمناطق المشبعة جدا بالمياه حيث تكون البكتريا قليلة جدا كما يكون عملها عند حدها الأدنى.</a:t>
            </a:r>
            <a:endParaRPr lang="ar-SA"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1780</TotalTime>
  <Words>1366</Words>
  <Application>Microsoft Office PowerPoint</Application>
  <PresentationFormat>A4 Paper (210x297 mm)</PresentationFormat>
  <Paragraphs>63</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المحاضرة الرابعة</vt:lpstr>
      <vt:lpstr>عناصر المحاضرة</vt:lpstr>
      <vt:lpstr>طبيعة التربة ووظيفتها</vt:lpstr>
      <vt:lpstr>PowerPoint Presentation</vt:lpstr>
      <vt:lpstr>وظائف التربة </vt:lpstr>
      <vt:lpstr>PowerPoint Presentation</vt:lpstr>
      <vt:lpstr>عناصر التربة </vt:lpstr>
      <vt:lpstr>PowerPoint Presentation</vt:lpstr>
      <vt:lpstr>PowerPoint Presentation</vt:lpstr>
      <vt:lpstr>PowerPoint Presentation</vt:lpstr>
      <vt:lpstr>PowerPoint Presentation</vt:lpstr>
      <vt:lpstr>PowerPoint Presentation</vt:lpstr>
      <vt:lpstr>PowerPoint Presentation</vt:lpstr>
      <vt:lpstr>3- حيوانات التربة</vt:lpstr>
      <vt:lpstr>PowerPoint Presentation</vt:lpstr>
      <vt:lpstr>PowerPoint Presentation</vt:lpstr>
      <vt:lpstr>PowerPoint Presentation</vt:lpstr>
      <vt:lpstr>4- المياه والهواء</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dr-badreldin</cp:lastModifiedBy>
  <cp:revision>138</cp:revision>
  <dcterms:created xsi:type="dcterms:W3CDTF">2009-10-14T19:14:34Z</dcterms:created>
  <dcterms:modified xsi:type="dcterms:W3CDTF">2015-02-14T10:29:39Z</dcterms:modified>
</cp:coreProperties>
</file>