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92" r:id="rId3"/>
    <p:sldId id="308" r:id="rId4"/>
    <p:sldId id="309" r:id="rId5"/>
    <p:sldId id="310" r:id="rId6"/>
    <p:sldId id="311" r:id="rId7"/>
    <p:sldId id="312" r:id="rId8"/>
    <p:sldId id="313" r:id="rId9"/>
    <p:sldId id="314" r:id="rId10"/>
    <p:sldId id="315" r:id="rId11"/>
    <p:sldId id="324" r:id="rId12"/>
    <p:sldId id="325" r:id="rId13"/>
    <p:sldId id="326" r:id="rId14"/>
    <p:sldId id="327" r:id="rId15"/>
    <p:sldId id="328" r:id="rId16"/>
    <p:sldId id="329" r:id="rId17"/>
    <p:sldId id="330" r:id="rId18"/>
    <p:sldId id="331" r:id="rId19"/>
    <p:sldId id="334" r:id="rId20"/>
    <p:sldId id="336" r:id="rId21"/>
    <p:sldId id="337" r:id="rId22"/>
    <p:sldId id="338" r:id="rId23"/>
    <p:sldId id="339" r:id="rId24"/>
    <p:sldId id="340" r:id="rId25"/>
    <p:sldId id="341" r:id="rId26"/>
    <p:sldId id="332" r:id="rId27"/>
    <p:sldId id="342" r:id="rId28"/>
    <p:sldId id="353" r:id="rId29"/>
    <p:sldId id="354" r:id="rId30"/>
    <p:sldId id="355" r:id="rId31"/>
    <p:sldId id="343" r:id="rId32"/>
    <p:sldId id="356" r:id="rId33"/>
    <p:sldId id="357" r:id="rId34"/>
    <p:sldId id="361" r:id="rId35"/>
    <p:sldId id="362" r:id="rId36"/>
    <p:sldId id="358" r:id="rId37"/>
    <p:sldId id="266" r:id="rId3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CDC"/>
    <a:srgbClr val="D98061"/>
    <a:srgbClr val="8E6334"/>
    <a:srgbClr val="ECA02F"/>
    <a:srgbClr val="313B4A"/>
    <a:srgbClr val="43A79C"/>
    <a:srgbClr val="EDBD1F"/>
    <a:srgbClr val="F04316"/>
    <a:srgbClr val="81AA52"/>
    <a:srgbClr val="0E47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6/30/2015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1449412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527851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653303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4111046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3003701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357947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1022182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4027451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3193889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2770504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996813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1433335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3712744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3899948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18155626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26371801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30343035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val="3659093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val="17280854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val="4083973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p14="http://schemas.microsoft.com/office/powerpoint/2010/main" val="10666110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extLst>
      <p:ext uri="{BB962C8B-B14F-4D97-AF65-F5344CB8AC3E}">
        <p14:creationId xmlns:p14="http://schemas.microsoft.com/office/powerpoint/2010/main" val="40684381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dirty="0"/>
          </a:p>
        </p:txBody>
      </p:sp>
    </p:spTree>
    <p:extLst>
      <p:ext uri="{BB962C8B-B14F-4D97-AF65-F5344CB8AC3E}">
        <p14:creationId xmlns:p14="http://schemas.microsoft.com/office/powerpoint/2010/main" val="41374662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27</a:t>
            </a:fld>
            <a:endParaRPr lang="en-US" dirty="0"/>
          </a:p>
        </p:txBody>
      </p:sp>
    </p:spTree>
    <p:extLst>
      <p:ext uri="{BB962C8B-B14F-4D97-AF65-F5344CB8AC3E}">
        <p14:creationId xmlns:p14="http://schemas.microsoft.com/office/powerpoint/2010/main" val="10986669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28</a:t>
            </a:fld>
            <a:endParaRPr lang="en-US" dirty="0"/>
          </a:p>
        </p:txBody>
      </p:sp>
    </p:spTree>
    <p:extLst>
      <p:ext uri="{BB962C8B-B14F-4D97-AF65-F5344CB8AC3E}">
        <p14:creationId xmlns:p14="http://schemas.microsoft.com/office/powerpoint/2010/main" val="2901739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29</a:t>
            </a:fld>
            <a:endParaRPr lang="en-US" dirty="0"/>
          </a:p>
        </p:txBody>
      </p:sp>
    </p:spTree>
    <p:extLst>
      <p:ext uri="{BB962C8B-B14F-4D97-AF65-F5344CB8AC3E}">
        <p14:creationId xmlns:p14="http://schemas.microsoft.com/office/powerpoint/2010/main" val="37398722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30</a:t>
            </a:fld>
            <a:endParaRPr lang="en-US" dirty="0"/>
          </a:p>
        </p:txBody>
      </p:sp>
    </p:spTree>
    <p:extLst>
      <p:ext uri="{BB962C8B-B14F-4D97-AF65-F5344CB8AC3E}">
        <p14:creationId xmlns:p14="http://schemas.microsoft.com/office/powerpoint/2010/main" val="27370966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31</a:t>
            </a:fld>
            <a:endParaRPr lang="en-US" dirty="0"/>
          </a:p>
        </p:txBody>
      </p:sp>
    </p:spTree>
    <p:extLst>
      <p:ext uri="{BB962C8B-B14F-4D97-AF65-F5344CB8AC3E}">
        <p14:creationId xmlns:p14="http://schemas.microsoft.com/office/powerpoint/2010/main" val="15275096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32</a:t>
            </a:fld>
            <a:endParaRPr lang="en-US" dirty="0"/>
          </a:p>
        </p:txBody>
      </p:sp>
    </p:spTree>
    <p:extLst>
      <p:ext uri="{BB962C8B-B14F-4D97-AF65-F5344CB8AC3E}">
        <p14:creationId xmlns:p14="http://schemas.microsoft.com/office/powerpoint/2010/main" val="777664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33</a:t>
            </a:fld>
            <a:endParaRPr lang="en-US" dirty="0"/>
          </a:p>
        </p:txBody>
      </p:sp>
    </p:spTree>
    <p:extLst>
      <p:ext uri="{BB962C8B-B14F-4D97-AF65-F5344CB8AC3E}">
        <p14:creationId xmlns:p14="http://schemas.microsoft.com/office/powerpoint/2010/main" val="37027312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34</a:t>
            </a:fld>
            <a:endParaRPr lang="en-US" dirty="0"/>
          </a:p>
        </p:txBody>
      </p:sp>
    </p:spTree>
    <p:extLst>
      <p:ext uri="{BB962C8B-B14F-4D97-AF65-F5344CB8AC3E}">
        <p14:creationId xmlns:p14="http://schemas.microsoft.com/office/powerpoint/2010/main" val="35988250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35</a:t>
            </a:fld>
            <a:endParaRPr lang="en-US" dirty="0"/>
          </a:p>
        </p:txBody>
      </p:sp>
    </p:spTree>
    <p:extLst>
      <p:ext uri="{BB962C8B-B14F-4D97-AF65-F5344CB8AC3E}">
        <p14:creationId xmlns:p14="http://schemas.microsoft.com/office/powerpoint/2010/main" val="16007436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36</a:t>
            </a:fld>
            <a:endParaRPr lang="en-US" dirty="0"/>
          </a:p>
        </p:txBody>
      </p:sp>
    </p:spTree>
    <p:extLst>
      <p:ext uri="{BB962C8B-B14F-4D97-AF65-F5344CB8AC3E}">
        <p14:creationId xmlns:p14="http://schemas.microsoft.com/office/powerpoint/2010/main" val="3745109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قواعد البيانات</a:t>
            </a:r>
          </a:p>
          <a:p>
            <a:pPr algn="ctr" rtl="0"/>
            <a:r>
              <a:rPr lang="en-US" sz="2800" b="1" dirty="0">
                <a:solidFill>
                  <a:srgbClr val="313B4A"/>
                </a:solidFill>
                <a:latin typeface="Calibri" pitchFamily="34" charset="0"/>
                <a:cs typeface="Times New Roman" pitchFamily="18" charset="0"/>
              </a:rPr>
              <a:t>Databases</a:t>
            </a:r>
            <a:endParaRPr lang="en-US" sz="2800" b="1" dirty="0" smtClean="0">
              <a:solidFill>
                <a:srgbClr val="313B4A"/>
              </a:solidFill>
              <a:latin typeface="Calibri" pitchFamily="34" charset="0"/>
              <a:cs typeface="Times New Roman" pitchFamily="18" charset="0"/>
            </a:endParaRPr>
          </a:p>
          <a:p>
            <a:pPr algn="ctr"/>
            <a:r>
              <a:rPr lang="ar-SA" sz="3700" b="1" dirty="0">
                <a:solidFill>
                  <a:srgbClr val="43A79C"/>
                </a:solidFill>
                <a:latin typeface="AYM Wadiy S_U normal."/>
                <a:cs typeface="Times New Roman" pitchFamily="18" charset="0"/>
              </a:rPr>
              <a:t>استاذ المقرر</a:t>
            </a:r>
          </a:p>
          <a:p>
            <a:pPr algn="ctr"/>
            <a:r>
              <a:rPr lang="ar-SA" sz="2800" b="1" dirty="0" smtClean="0">
                <a:solidFill>
                  <a:srgbClr val="313B4A"/>
                </a:solidFill>
                <a:latin typeface="Calibri" pitchFamily="34" charset="0"/>
                <a:cs typeface="Times New Roman" pitchFamily="18" charset="0"/>
              </a:rPr>
              <a:t>د/ </a:t>
            </a:r>
            <a:r>
              <a:rPr lang="ar-SA" sz="2800" b="1" dirty="0">
                <a:solidFill>
                  <a:srgbClr val="313B4A"/>
                </a:solidFill>
                <a:latin typeface="Calibri" pitchFamily="34" charset="0"/>
                <a:cs typeface="Times New Roman" pitchFamily="18" charset="0"/>
              </a:rPr>
              <a:t>مصـــــلـح </a:t>
            </a:r>
            <a:r>
              <a:rPr lang="ar-SA" sz="2800" b="1" dirty="0" err="1">
                <a:solidFill>
                  <a:srgbClr val="313B4A"/>
                </a:solidFill>
                <a:latin typeface="Calibri" pitchFamily="34" charset="0"/>
                <a:cs typeface="Times New Roman" pitchFamily="18" charset="0"/>
              </a:rPr>
              <a:t>العـضـــــايــله</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السابعة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تصميم قواعد البيانات </a:t>
            </a: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العلاقية</a:t>
            </a:r>
          </a:p>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مراجعة عامة</a:t>
            </a:r>
          </a:p>
          <a:p>
            <a:pPr rtl="1" eaLnBrk="1" fontAlgn="auto" hangingPunct="1">
              <a:spcBef>
                <a:spcPct val="0"/>
              </a:spcBef>
              <a:spcAft>
                <a:spcPts val="0"/>
              </a:spcAft>
              <a:defRPr/>
            </a:pPr>
            <a:r>
              <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Design </a:t>
            </a:r>
            <a:r>
              <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of Relational Database</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قواعد البيانات                                                                                       المحاضرة </a:t>
            </a:r>
            <a:r>
              <a:rPr lang="ar-SA" sz="2000" dirty="0"/>
              <a:t>السابعة</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ext Box 3"/>
          <p:cNvSpPr txBox="1">
            <a:spLocks noChangeArrowheads="1"/>
          </p:cNvSpPr>
          <p:nvPr/>
        </p:nvSpPr>
        <p:spPr bwMode="auto">
          <a:xfrm>
            <a:off x="350838" y="2308473"/>
            <a:ext cx="9204325"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ts val="6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مخطط </a:t>
            </a:r>
            <a:r>
              <a:rPr lang="ar-SA" altLang="en-US" sz="2400" b="1" dirty="0">
                <a:solidFill>
                  <a:schemeClr val="accent6">
                    <a:lumMod val="25000"/>
                  </a:schemeClr>
                </a:solidFill>
                <a:cs typeface="Traditional Arabic" panose="02020603050405020304" pitchFamily="18" charset="-78"/>
              </a:rPr>
              <a:t>قواعد البيانات </a:t>
            </a:r>
            <a:r>
              <a:rPr lang="en-US" altLang="en-US" sz="2400" b="1" dirty="0">
                <a:solidFill>
                  <a:schemeClr val="accent6">
                    <a:lumMod val="25000"/>
                  </a:schemeClr>
                </a:solidFill>
                <a:cs typeface="Traditional Arabic" panose="02020603050405020304" pitchFamily="18" charset="-78"/>
              </a:rPr>
              <a:t>Database </a:t>
            </a:r>
            <a:r>
              <a:rPr lang="en-US" altLang="en-US" sz="2400" b="1" dirty="0" smtClean="0">
                <a:solidFill>
                  <a:schemeClr val="accent6">
                    <a:lumMod val="25000"/>
                  </a:schemeClr>
                </a:solidFill>
                <a:cs typeface="Traditional Arabic" panose="02020603050405020304" pitchFamily="18" charset="-78"/>
              </a:rPr>
              <a:t>Schema</a:t>
            </a:r>
            <a:r>
              <a:rPr lang="ar-SA" altLang="en-US" sz="2400" b="1" dirty="0" smtClean="0">
                <a:solidFill>
                  <a:schemeClr val="accent6">
                    <a:lumMod val="25000"/>
                  </a:schemeClr>
                </a:solidFill>
                <a:cs typeface="Traditional Arabic" panose="02020603050405020304" pitchFamily="18" charset="-78"/>
              </a:rPr>
              <a:t>.</a:t>
            </a:r>
          </a:p>
          <a:p>
            <a:pPr marL="342900" indent="-342900" algn="just">
              <a:spcBef>
                <a:spcPts val="6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التحويل </a:t>
            </a:r>
            <a:r>
              <a:rPr lang="ar-SA" altLang="en-US" sz="2400" b="1" dirty="0">
                <a:solidFill>
                  <a:schemeClr val="accent6">
                    <a:lumMod val="25000"/>
                  </a:schemeClr>
                </a:solidFill>
                <a:cs typeface="Traditional Arabic" panose="02020603050405020304" pitchFamily="18" charset="-78"/>
              </a:rPr>
              <a:t>من مخطط الكيان العلائقي إلى مخطط قواعد </a:t>
            </a:r>
            <a:r>
              <a:rPr lang="ar-SA" altLang="en-US" sz="2400" b="1" dirty="0" smtClean="0">
                <a:solidFill>
                  <a:schemeClr val="accent6">
                    <a:lumMod val="25000"/>
                  </a:schemeClr>
                </a:solidFill>
                <a:cs typeface="Traditional Arabic" panose="02020603050405020304" pitchFamily="18" charset="-78"/>
              </a:rPr>
              <a:t>بيانات:</a:t>
            </a:r>
          </a:p>
          <a:p>
            <a:pPr marL="800100" lvl="1" indent="-342900" algn="just">
              <a:spcBef>
                <a:spcPts val="600"/>
              </a:spcBef>
              <a:buFont typeface="Wingdings" panose="05000000000000000000" pitchFamily="2" charset="2"/>
              <a:buChar char="§"/>
            </a:pPr>
            <a:r>
              <a:rPr lang="ar-SA" altLang="en-US" sz="2400" b="1" dirty="0" smtClean="0">
                <a:solidFill>
                  <a:schemeClr val="accent6">
                    <a:lumMod val="25000"/>
                  </a:schemeClr>
                </a:solidFill>
                <a:cs typeface="Traditional Arabic" panose="02020603050405020304" pitchFamily="18" charset="-78"/>
              </a:rPr>
              <a:t>تحويل الكيان.</a:t>
            </a:r>
          </a:p>
          <a:p>
            <a:pPr marL="800100" lvl="1" indent="-342900" algn="just">
              <a:spcBef>
                <a:spcPts val="600"/>
              </a:spcBef>
              <a:buFont typeface="Wingdings" panose="05000000000000000000" pitchFamily="2" charset="2"/>
              <a:buChar char="§"/>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الصفة المركبة والصفة متعددة </a:t>
            </a:r>
            <a:r>
              <a:rPr lang="ar-SA" altLang="en-US" sz="2400" b="1" dirty="0" smtClean="0">
                <a:solidFill>
                  <a:schemeClr val="accent6">
                    <a:lumMod val="25000"/>
                  </a:schemeClr>
                </a:solidFill>
                <a:cs typeface="Traditional Arabic" panose="02020603050405020304" pitchFamily="18" charset="-78"/>
              </a:rPr>
              <a:t>القيمة. </a:t>
            </a:r>
          </a:p>
          <a:p>
            <a:pPr marL="800100" lvl="1" indent="-342900" algn="just">
              <a:spcBef>
                <a:spcPts val="600"/>
              </a:spcBef>
              <a:buFont typeface="Wingdings" panose="05000000000000000000" pitchFamily="2" charset="2"/>
              <a:buChar char="§"/>
            </a:pPr>
            <a:r>
              <a:rPr lang="ar-SA" altLang="en-US" sz="2400" b="1" dirty="0" smtClean="0">
                <a:solidFill>
                  <a:schemeClr val="accent6">
                    <a:lumMod val="25000"/>
                  </a:schemeClr>
                </a:solidFill>
                <a:cs typeface="Traditional Arabic" panose="02020603050405020304" pitchFamily="18" charset="-78"/>
              </a:rPr>
              <a:t>تحوي </a:t>
            </a:r>
            <a:r>
              <a:rPr lang="ar-SA" altLang="en-US" sz="2400" b="1" dirty="0">
                <a:solidFill>
                  <a:schemeClr val="accent6">
                    <a:lumMod val="25000"/>
                  </a:schemeClr>
                </a:solidFill>
                <a:cs typeface="Traditional Arabic" panose="02020603050405020304" pitchFamily="18" charset="-78"/>
              </a:rPr>
              <a:t>الكيان </a:t>
            </a:r>
            <a:r>
              <a:rPr lang="ar-SA" altLang="en-US" sz="2400" b="1" dirty="0" smtClean="0">
                <a:solidFill>
                  <a:schemeClr val="accent6">
                    <a:lumMod val="25000"/>
                  </a:schemeClr>
                </a:solidFill>
                <a:cs typeface="Traditional Arabic" panose="02020603050405020304" pitchFamily="18" charset="-78"/>
              </a:rPr>
              <a:t>الضعيف.</a:t>
            </a:r>
          </a:p>
          <a:p>
            <a:pPr marL="800100" lvl="1" indent="-342900" algn="just">
              <a:spcBef>
                <a:spcPts val="600"/>
              </a:spcBef>
              <a:buFont typeface="Wingdings" panose="05000000000000000000" pitchFamily="2" charset="2"/>
              <a:buChar char="§"/>
            </a:pPr>
            <a:r>
              <a:rPr lang="ar-SA" altLang="en-US" sz="2400" b="1" dirty="0" smtClean="0">
                <a:solidFill>
                  <a:schemeClr val="accent6">
                    <a:lumMod val="25000"/>
                  </a:schemeClr>
                </a:solidFill>
                <a:cs typeface="Traditional Arabic" panose="02020603050405020304" pitchFamily="18" charset="-78"/>
              </a:rPr>
              <a:t>تحويل العلاقات.</a:t>
            </a:r>
            <a:endParaRPr lang="ar-SA" altLang="en-US" sz="2400" b="1" dirty="0">
              <a:solidFill>
                <a:schemeClr val="accent6">
                  <a:lumMod val="25000"/>
                </a:schemeClr>
              </a:solidFill>
              <a:cs typeface="Traditional Arabic" panose="02020603050405020304" pitchFamily="18" charset="-78"/>
            </a:endParaRPr>
          </a:p>
          <a:p>
            <a:pPr marL="342900" indent="-342900" algn="just">
              <a:spcBef>
                <a:spcPts val="6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مثال1(مخطط الكيان العلاقة لجامعة</a:t>
            </a:r>
            <a:r>
              <a:rPr lang="ar-SA" altLang="en-US" sz="2400" b="1" dirty="0" smtClean="0">
                <a:solidFill>
                  <a:schemeClr val="accent6">
                    <a:lumMod val="25000"/>
                  </a:schemeClr>
                </a:solidFill>
                <a:cs typeface="Traditional Arabic" panose="02020603050405020304" pitchFamily="18" charset="-78"/>
              </a:rPr>
              <a:t>).</a:t>
            </a:r>
            <a:endParaRPr lang="ar-SA"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4304928" y="1556792"/>
            <a:ext cx="517244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عناصر المحاضرة:</a:t>
            </a:r>
            <a:endParaRPr lang="en-US" alt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5" name="Text Box 3"/>
          <p:cNvSpPr txBox="1">
            <a:spLocks noChangeArrowheads="1"/>
          </p:cNvSpPr>
          <p:nvPr/>
        </p:nvSpPr>
        <p:spPr bwMode="auto">
          <a:xfrm>
            <a:off x="350838" y="2308473"/>
            <a:ext cx="9204325"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إن </a:t>
            </a:r>
            <a:r>
              <a:rPr lang="ar-SA" altLang="en-US" sz="2400" b="1" dirty="0" err="1">
                <a:solidFill>
                  <a:schemeClr val="accent6">
                    <a:lumMod val="25000"/>
                  </a:schemeClr>
                </a:solidFill>
                <a:cs typeface="Traditional Arabic" panose="02020603050405020304" pitchFamily="18" charset="-78"/>
              </a:rPr>
              <a:t>عملیة</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تطویر</a:t>
            </a:r>
            <a:r>
              <a:rPr lang="ar-SA" altLang="en-US" sz="2400" b="1" dirty="0">
                <a:solidFill>
                  <a:schemeClr val="accent6">
                    <a:lumMod val="25000"/>
                  </a:schemeClr>
                </a:solidFill>
                <a:cs typeface="Traditional Arabic" panose="02020603050405020304" pitchFamily="18" charset="-78"/>
              </a:rPr>
              <a:t> قاعدة </a:t>
            </a:r>
            <a:r>
              <a:rPr lang="ar-SA" altLang="en-US" sz="2400" b="1" dirty="0" err="1">
                <a:solidFill>
                  <a:schemeClr val="accent6">
                    <a:lumMod val="25000"/>
                  </a:schemeClr>
                </a:solidFill>
                <a:cs typeface="Traditional Arabic" panose="02020603050405020304" pitchFamily="18" charset="-78"/>
              </a:rPr>
              <a:t>البیانات</a:t>
            </a:r>
            <a:r>
              <a:rPr lang="ar-SA" altLang="en-US" sz="2400" b="1" dirty="0">
                <a:solidFill>
                  <a:schemeClr val="accent6">
                    <a:lumMod val="25000"/>
                  </a:schemeClr>
                </a:solidFill>
                <a:cs typeface="Traditional Arabic" panose="02020603050405020304" pitchFamily="18" charset="-78"/>
              </a:rPr>
              <a:t> تمر بمجموعة من المراحل</a:t>
            </a:r>
            <a:r>
              <a:rPr lang="ar-SA" altLang="en-US" sz="2400" b="1" dirty="0" smtClean="0">
                <a:solidFill>
                  <a:schemeClr val="accent6">
                    <a:lumMod val="25000"/>
                  </a:schemeClr>
                </a:solidFill>
                <a:cs typeface="Traditional Arabic" panose="02020603050405020304" pitchFamily="18" charset="-78"/>
              </a:rPr>
              <a:t>، هذه </a:t>
            </a:r>
            <a:r>
              <a:rPr lang="ar-SA" altLang="en-US" sz="2400" b="1" dirty="0">
                <a:solidFill>
                  <a:schemeClr val="accent6">
                    <a:lumMod val="25000"/>
                  </a:schemeClr>
                </a:solidFill>
                <a:cs typeface="Traditional Arabic" panose="02020603050405020304" pitchFamily="18" charset="-78"/>
              </a:rPr>
              <a:t>المراحل </a:t>
            </a:r>
            <a:r>
              <a:rPr lang="ar-SA" altLang="en-US" sz="2400" b="1" dirty="0" err="1">
                <a:solidFill>
                  <a:schemeClr val="accent6">
                    <a:lumMod val="25000"/>
                  </a:schemeClr>
                </a:solidFill>
                <a:cs typeface="Traditional Arabic" panose="02020603050405020304" pitchFamily="18" charset="-78"/>
              </a:rPr>
              <a:t>المتتالیة</a:t>
            </a:r>
            <a:r>
              <a:rPr lang="ar-SA" altLang="en-US" sz="2400" b="1" dirty="0">
                <a:solidFill>
                  <a:schemeClr val="accent6">
                    <a:lumMod val="25000"/>
                  </a:schemeClr>
                </a:solidFill>
                <a:cs typeface="Traditional Arabic" panose="02020603050405020304" pitchFamily="18" charset="-78"/>
              </a:rPr>
              <a:t> تسمى بدورة </a:t>
            </a:r>
            <a:r>
              <a:rPr lang="ar-SA" altLang="en-US" sz="2400" b="1" dirty="0" err="1">
                <a:solidFill>
                  <a:schemeClr val="accent6">
                    <a:lumMod val="25000"/>
                  </a:schemeClr>
                </a:solidFill>
                <a:cs typeface="Traditional Arabic" panose="02020603050405020304" pitchFamily="18" charset="-78"/>
              </a:rPr>
              <a:t>حیاة</a:t>
            </a:r>
            <a:r>
              <a:rPr lang="ar-SA" altLang="en-US" sz="2400" b="1" dirty="0">
                <a:solidFill>
                  <a:schemeClr val="accent6">
                    <a:lumMod val="25000"/>
                  </a:schemeClr>
                </a:solidFill>
                <a:cs typeface="Traditional Arabic" panose="02020603050405020304" pitchFamily="18" charset="-78"/>
              </a:rPr>
              <a:t> قاعدة </a:t>
            </a:r>
            <a:r>
              <a:rPr lang="ar-SA" altLang="en-US" sz="2400" b="1" dirty="0" err="1">
                <a:solidFill>
                  <a:schemeClr val="accent6">
                    <a:lumMod val="25000"/>
                  </a:schemeClr>
                </a:solidFill>
                <a:cs typeface="Traditional Arabic" panose="02020603050405020304" pitchFamily="18" charset="-78"/>
              </a:rPr>
              <a:t>البیانات</a:t>
            </a:r>
            <a:r>
              <a:rPr lang="ar-SA" altLang="en-US" sz="2400" b="1" dirty="0">
                <a:solidFill>
                  <a:schemeClr val="accent6">
                    <a:lumMod val="25000"/>
                  </a:schemeClr>
                </a:solidFill>
                <a:cs typeface="Traditional Arabic" panose="02020603050405020304" pitchFamily="18" charset="-78"/>
              </a:rPr>
              <a:t>.</a:t>
            </a: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هذه </a:t>
            </a:r>
            <a:r>
              <a:rPr lang="ar-SA" altLang="en-US" sz="2400" b="1" dirty="0">
                <a:solidFill>
                  <a:schemeClr val="accent6">
                    <a:lumMod val="25000"/>
                  </a:schemeClr>
                </a:solidFill>
                <a:cs typeface="Traditional Arabic" panose="02020603050405020304" pitchFamily="18" charset="-78"/>
              </a:rPr>
              <a:t>المراحل أو دورة </a:t>
            </a:r>
            <a:r>
              <a:rPr lang="ar-SA" altLang="en-US" sz="2400" b="1" dirty="0" err="1">
                <a:solidFill>
                  <a:schemeClr val="accent6">
                    <a:lumMod val="25000"/>
                  </a:schemeClr>
                </a:solidFill>
                <a:cs typeface="Traditional Arabic" panose="02020603050405020304" pitchFamily="18" charset="-78"/>
              </a:rPr>
              <a:t>الحیاة</a:t>
            </a:r>
            <a:r>
              <a:rPr lang="ar-SA" altLang="en-US" sz="2400" b="1" dirty="0">
                <a:solidFill>
                  <a:schemeClr val="accent6">
                    <a:lumMod val="25000"/>
                  </a:schemeClr>
                </a:solidFill>
                <a:cs typeface="Traditional Arabic" panose="02020603050405020304" pitchFamily="18" charset="-78"/>
              </a:rPr>
              <a:t> تمر بصورة متزامنة ضمن مراحل دورة </a:t>
            </a:r>
            <a:r>
              <a:rPr lang="ar-SA" altLang="en-US" sz="2400" b="1" dirty="0" err="1">
                <a:solidFill>
                  <a:schemeClr val="accent6">
                    <a:lumMod val="25000"/>
                  </a:schemeClr>
                </a:solidFill>
                <a:cs typeface="Traditional Arabic" panose="02020603050405020304" pitchFamily="18" charset="-78"/>
              </a:rPr>
              <a:t>حیاة</a:t>
            </a:r>
            <a:r>
              <a:rPr lang="ar-SA" altLang="en-US" sz="2400" b="1" dirty="0">
                <a:solidFill>
                  <a:schemeClr val="accent6">
                    <a:lumMod val="25000"/>
                  </a:schemeClr>
                </a:solidFill>
                <a:cs typeface="Traditional Arabic" panose="02020603050405020304" pitchFamily="18" charset="-78"/>
              </a:rPr>
              <a:t> نظام المعلومات، كما </a:t>
            </a:r>
            <a:r>
              <a:rPr lang="ar-SA" altLang="en-US" sz="2400" b="1" dirty="0" err="1">
                <a:solidFill>
                  <a:schemeClr val="accent6">
                    <a:lumMod val="25000"/>
                  </a:schemeClr>
                </a:solidFill>
                <a:cs typeface="Traditional Arabic" panose="02020603050405020304" pitchFamily="18" charset="-78"/>
              </a:rPr>
              <a:t>یوضح</a:t>
            </a:r>
            <a:r>
              <a:rPr lang="ar-SA" altLang="en-US" sz="2400" b="1" dirty="0">
                <a:solidFill>
                  <a:schemeClr val="accent6">
                    <a:lumMod val="25000"/>
                  </a:schemeClr>
                </a:solidFill>
                <a:cs typeface="Traditional Arabic" panose="02020603050405020304" pitchFamily="18" charset="-78"/>
              </a:rPr>
              <a:t> الشكل </a:t>
            </a:r>
            <a:r>
              <a:rPr lang="ar-SA" altLang="en-US" sz="2400" b="1" dirty="0" smtClean="0">
                <a:solidFill>
                  <a:schemeClr val="accent6">
                    <a:lumMod val="25000"/>
                  </a:schemeClr>
                </a:solidFill>
                <a:cs typeface="Traditional Arabic" panose="02020603050405020304" pitchFamily="18" charset="-78"/>
              </a:rPr>
              <a:t>التالي:</a:t>
            </a:r>
            <a:endParaRPr lang="ar-SA"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6" name="Text Box 2"/>
          <p:cNvSpPr txBox="1">
            <a:spLocks noChangeArrowheads="1"/>
          </p:cNvSpPr>
          <p:nvPr/>
        </p:nvSpPr>
        <p:spPr bwMode="auto">
          <a:xfrm>
            <a:off x="560512" y="1556792"/>
            <a:ext cx="891686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دورة </a:t>
            </a:r>
            <a:r>
              <a:rPr lang="ar-SA" altLang="en-US" sz="3200" b="1" u="sng" dirty="0" err="1">
                <a:solidFill>
                  <a:srgbClr val="C00000"/>
                </a:solidFill>
                <a:cs typeface="Traditional Arabic" panose="02020603050405020304" pitchFamily="18" charset="-78"/>
              </a:rPr>
              <a:t>حیاة</a:t>
            </a:r>
            <a:r>
              <a:rPr lang="ar-SA" altLang="en-US" sz="3200" b="1" u="sng" dirty="0">
                <a:solidFill>
                  <a:srgbClr val="C00000"/>
                </a:solidFill>
                <a:cs typeface="Traditional Arabic" panose="02020603050405020304" pitchFamily="18" charset="-78"/>
              </a:rPr>
              <a:t> قاعدة </a:t>
            </a:r>
            <a:r>
              <a:rPr lang="ar-SA" altLang="en-US" sz="3200" b="1" u="sng" dirty="0" err="1">
                <a:solidFill>
                  <a:srgbClr val="C00000"/>
                </a:solidFill>
                <a:cs typeface="Traditional Arabic" panose="02020603050405020304" pitchFamily="18" charset="-78"/>
              </a:rPr>
              <a:t>البیانات</a:t>
            </a:r>
            <a:r>
              <a:rPr lang="ar-SA" altLang="en-US" sz="3200" b="1" u="sng" dirty="0">
                <a:solidFill>
                  <a:srgbClr val="C00000"/>
                </a:solidFill>
                <a:cs typeface="Traditional Arabic" panose="02020603050405020304" pitchFamily="18" charset="-78"/>
              </a:rPr>
              <a:t> </a:t>
            </a:r>
            <a:r>
              <a:rPr lang="en-US" altLang="en-US" sz="3200" b="1" u="sng" dirty="0">
                <a:solidFill>
                  <a:srgbClr val="C00000"/>
                </a:solidFill>
                <a:cs typeface="Traditional Arabic" panose="02020603050405020304" pitchFamily="18" charset="-78"/>
              </a:rPr>
              <a:t>Database Life Cycle (DBLC)</a:t>
            </a:r>
            <a:r>
              <a:rPr lang="ar-SA" altLang="en-US" sz="3200" b="1" u="sng" dirty="0" smtClean="0">
                <a:solidFill>
                  <a:srgbClr val="C00000"/>
                </a:solidFill>
                <a:cs typeface="Traditional Arabic" panose="02020603050405020304" pitchFamily="18" charset="-78"/>
              </a:rPr>
              <a:t>:</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2364059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6" name="Text Box 2"/>
          <p:cNvSpPr txBox="1">
            <a:spLocks noChangeArrowheads="1"/>
          </p:cNvSpPr>
          <p:nvPr/>
        </p:nvSpPr>
        <p:spPr bwMode="auto">
          <a:xfrm>
            <a:off x="560512" y="1556792"/>
            <a:ext cx="891686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دورة </a:t>
            </a:r>
            <a:r>
              <a:rPr lang="ar-SA" altLang="en-US" sz="3200" b="1" u="sng" dirty="0" err="1">
                <a:solidFill>
                  <a:srgbClr val="C00000"/>
                </a:solidFill>
                <a:cs typeface="Traditional Arabic" panose="02020603050405020304" pitchFamily="18" charset="-78"/>
              </a:rPr>
              <a:t>حیاة</a:t>
            </a:r>
            <a:r>
              <a:rPr lang="ar-SA" altLang="en-US" sz="3200" b="1" u="sng" dirty="0">
                <a:solidFill>
                  <a:srgbClr val="C00000"/>
                </a:solidFill>
                <a:cs typeface="Traditional Arabic" panose="02020603050405020304" pitchFamily="18" charset="-78"/>
              </a:rPr>
              <a:t> قاعدة </a:t>
            </a:r>
            <a:r>
              <a:rPr lang="ar-SA" altLang="en-US" sz="3200" b="1" u="sng" dirty="0" err="1">
                <a:solidFill>
                  <a:srgbClr val="C00000"/>
                </a:solidFill>
                <a:cs typeface="Traditional Arabic" panose="02020603050405020304" pitchFamily="18" charset="-78"/>
              </a:rPr>
              <a:t>البیانات</a:t>
            </a:r>
            <a:r>
              <a:rPr lang="ar-SA" altLang="en-US" sz="3200" b="1" u="sng" dirty="0">
                <a:solidFill>
                  <a:srgbClr val="C00000"/>
                </a:solidFill>
                <a:cs typeface="Traditional Arabic" panose="02020603050405020304" pitchFamily="18" charset="-78"/>
              </a:rPr>
              <a:t> </a:t>
            </a:r>
            <a:r>
              <a:rPr lang="en-US" altLang="en-US" sz="3200" b="1" u="sng" dirty="0">
                <a:solidFill>
                  <a:srgbClr val="C00000"/>
                </a:solidFill>
                <a:cs typeface="Traditional Arabic" panose="02020603050405020304" pitchFamily="18" charset="-78"/>
              </a:rPr>
              <a:t>Database Life Cycle (DBLC)</a:t>
            </a:r>
            <a:r>
              <a:rPr lang="ar-SA" altLang="en-US" sz="3200" b="1" u="sng" dirty="0" smtClean="0">
                <a:solidFill>
                  <a:srgbClr val="C00000"/>
                </a:solidFill>
                <a:cs typeface="Traditional Arabic" panose="02020603050405020304" pitchFamily="18" charset="-78"/>
              </a:rPr>
              <a:t>:</a:t>
            </a:r>
            <a:endParaRPr lang="en-US" altLang="en-US" sz="3200" b="1" u="sng" dirty="0">
              <a:solidFill>
                <a:srgbClr val="C00000"/>
              </a:solidFill>
              <a:cs typeface="Traditional Arabic" panose="02020603050405020304" pitchFamily="18" charset="-78"/>
            </a:endParaRPr>
          </a:p>
        </p:txBody>
      </p:sp>
      <p:pic>
        <p:nvPicPr>
          <p:cNvPr id="9" name="Picture 2"/>
          <p:cNvPicPr>
            <a:picLocks noChangeAspect="1" noChangeArrowheads="1"/>
          </p:cNvPicPr>
          <p:nvPr/>
        </p:nvPicPr>
        <p:blipFill rotWithShape="1">
          <a:blip r:embed="rId3" cstate="print"/>
          <a:srcRect l="25168" t="33104" r="20996" b="11257"/>
          <a:stretch/>
        </p:blipFill>
        <p:spPr bwMode="auto">
          <a:xfrm>
            <a:off x="2000672" y="2060848"/>
            <a:ext cx="6552728" cy="4167753"/>
          </a:xfrm>
          <a:prstGeom prst="rect">
            <a:avLst/>
          </a:prstGeom>
          <a:noFill/>
          <a:ln w="9525">
            <a:noFill/>
            <a:miter lim="800000"/>
            <a:headEnd/>
            <a:tailEnd/>
          </a:ln>
        </p:spPr>
      </p:pic>
    </p:spTree>
    <p:extLst>
      <p:ext uri="{BB962C8B-B14F-4D97-AF65-F5344CB8AC3E}">
        <p14:creationId xmlns:p14="http://schemas.microsoft.com/office/powerpoint/2010/main" val="4112124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ext Box 3"/>
          <p:cNvSpPr txBox="1">
            <a:spLocks noChangeArrowheads="1"/>
          </p:cNvSpPr>
          <p:nvPr/>
        </p:nvSpPr>
        <p:spPr bwMode="auto">
          <a:xfrm>
            <a:off x="350838" y="2308473"/>
            <a:ext cx="9204325"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تتكون دورة </a:t>
            </a:r>
            <a:r>
              <a:rPr lang="ar-SA" altLang="en-US" sz="2400" b="1" dirty="0" err="1">
                <a:solidFill>
                  <a:schemeClr val="accent6">
                    <a:lumMod val="25000"/>
                  </a:schemeClr>
                </a:solidFill>
                <a:cs typeface="Traditional Arabic" panose="02020603050405020304" pitchFamily="18" charset="-78"/>
              </a:rPr>
              <a:t>حیاة</a:t>
            </a:r>
            <a:r>
              <a:rPr lang="ar-SA" altLang="en-US" sz="2400" b="1" dirty="0">
                <a:solidFill>
                  <a:schemeClr val="accent6">
                    <a:lumMod val="25000"/>
                  </a:schemeClr>
                </a:solidFill>
                <a:cs typeface="Traditional Arabic" panose="02020603050405020304" pitchFamily="18" charset="-78"/>
              </a:rPr>
              <a:t> قاعدة </a:t>
            </a:r>
            <a:r>
              <a:rPr lang="ar-SA" altLang="en-US" sz="2400" b="1" dirty="0" err="1">
                <a:solidFill>
                  <a:schemeClr val="accent6">
                    <a:lumMod val="25000"/>
                  </a:schemeClr>
                </a:solidFill>
                <a:cs typeface="Traditional Arabic" panose="02020603050405020304" pitchFamily="18" charset="-78"/>
              </a:rPr>
              <a:t>البیانات</a:t>
            </a:r>
            <a:r>
              <a:rPr lang="ar-SA" altLang="en-US" sz="2400" b="1" dirty="0">
                <a:solidFill>
                  <a:schemeClr val="accent6">
                    <a:lumMod val="25000"/>
                  </a:schemeClr>
                </a:solidFill>
                <a:cs typeface="Traditional Arabic" panose="02020603050405020304" pitchFamily="18" charset="-78"/>
              </a:rPr>
              <a:t> من المراحل </a:t>
            </a:r>
            <a:r>
              <a:rPr lang="ar-SA" altLang="en-US" sz="2400" b="1" dirty="0" err="1">
                <a:solidFill>
                  <a:schemeClr val="accent6">
                    <a:lumMod val="25000"/>
                  </a:schemeClr>
                </a:solidFill>
                <a:cs typeface="Traditional Arabic" panose="02020603050405020304" pitchFamily="18" charset="-78"/>
              </a:rPr>
              <a:t>التالیة</a:t>
            </a:r>
            <a:r>
              <a:rPr lang="ar-SA" altLang="en-US" sz="2400" b="1" dirty="0" smtClean="0">
                <a:solidFill>
                  <a:schemeClr val="accent6">
                    <a:lumMod val="25000"/>
                  </a:schemeClr>
                </a:solidFill>
                <a:cs typeface="Traditional Arabic" panose="02020603050405020304" pitchFamily="18" charset="-78"/>
              </a:rPr>
              <a:t>:</a:t>
            </a:r>
          </a:p>
          <a:p>
            <a:pPr marL="914400" lvl="1" indent="-457200" algn="just">
              <a:spcBef>
                <a:spcPct val="50000"/>
              </a:spcBef>
              <a:buFont typeface="+mj-lt"/>
              <a:buAutoNum type="arabicPeriod"/>
            </a:pPr>
            <a:r>
              <a:rPr lang="ar-SA" altLang="en-US" sz="2400" b="1" dirty="0" smtClean="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تحدید</a:t>
            </a:r>
            <a:r>
              <a:rPr lang="ar-SA" altLang="en-US" sz="2400" b="1" dirty="0">
                <a:solidFill>
                  <a:schemeClr val="accent6">
                    <a:lumMod val="25000"/>
                  </a:schemeClr>
                </a:solidFill>
                <a:cs typeface="Traditional Arabic" panose="02020603050405020304" pitchFamily="18" charset="-78"/>
              </a:rPr>
              <a:t> المواصفات والمتطلبات الخاصة بقاعدة </a:t>
            </a:r>
            <a:r>
              <a:rPr lang="ar-SA" altLang="en-US" sz="2400" b="1" dirty="0" err="1">
                <a:solidFill>
                  <a:schemeClr val="accent6">
                    <a:lumMod val="25000"/>
                  </a:schemeClr>
                </a:solidFill>
                <a:cs typeface="Traditional Arabic" panose="02020603050405020304" pitchFamily="18" charset="-78"/>
              </a:rPr>
              <a:t>البیانات</a:t>
            </a:r>
            <a:r>
              <a:rPr lang="ar-SA" altLang="en-US" sz="2400" b="1" dirty="0">
                <a:solidFill>
                  <a:schemeClr val="accent6">
                    <a:lumMod val="25000"/>
                  </a:schemeClr>
                </a:solidFill>
                <a:cs typeface="Traditional Arabic" panose="02020603050405020304" pitchFamily="18" charset="-78"/>
              </a:rPr>
              <a:t>، </a:t>
            </a:r>
            <a:r>
              <a:rPr lang="ar-SA" altLang="en-US" sz="2400" b="1" dirty="0" smtClean="0">
                <a:solidFill>
                  <a:schemeClr val="accent6">
                    <a:lumMod val="25000"/>
                  </a:schemeClr>
                </a:solidFill>
                <a:cs typeface="Traditional Arabic" panose="02020603050405020304" pitchFamily="18" charset="-78"/>
              </a:rPr>
              <a:t>وهي </a:t>
            </a:r>
            <a:r>
              <a:rPr lang="ar-SA" altLang="en-US" sz="2400" b="1" dirty="0">
                <a:solidFill>
                  <a:schemeClr val="accent6">
                    <a:lumMod val="25000"/>
                  </a:schemeClr>
                </a:solidFill>
                <a:cs typeface="Traditional Arabic" panose="02020603050405020304" pitchFamily="18" charset="-78"/>
              </a:rPr>
              <a:t>مرحلة </a:t>
            </a:r>
            <a:r>
              <a:rPr lang="ar-SA" altLang="en-US" sz="2400" b="1" dirty="0" err="1">
                <a:solidFill>
                  <a:schemeClr val="accent6">
                    <a:lumMod val="25000"/>
                  </a:schemeClr>
                </a:solidFill>
                <a:cs typeface="Traditional Arabic" panose="02020603050405020304" pitchFamily="18" charset="-78"/>
              </a:rPr>
              <a:t>جزئیة</a:t>
            </a:r>
            <a:r>
              <a:rPr lang="ar-SA" altLang="en-US" sz="2400" b="1" dirty="0">
                <a:solidFill>
                  <a:schemeClr val="accent6">
                    <a:lumMod val="25000"/>
                  </a:schemeClr>
                </a:solidFill>
                <a:cs typeface="Traditional Arabic" panose="02020603050405020304" pitchFamily="18" charset="-78"/>
              </a:rPr>
              <a:t> ضمن جمع مواصفات ومتطلبات نظام المعلومات في مرحلة </a:t>
            </a:r>
            <a:r>
              <a:rPr lang="ar-SA" altLang="en-US" sz="2400" b="1" dirty="0" err="1" smtClean="0">
                <a:solidFill>
                  <a:schemeClr val="accent6">
                    <a:lumMod val="25000"/>
                  </a:schemeClr>
                </a:solidFill>
                <a:cs typeface="Traditional Arabic" panose="02020603050405020304" pitchFamily="18" charset="-78"/>
              </a:rPr>
              <a:t>التحلیل</a:t>
            </a:r>
            <a:r>
              <a:rPr lang="ar-SA" altLang="en-US" sz="2400" b="1" dirty="0" smtClean="0">
                <a:solidFill>
                  <a:schemeClr val="accent6">
                    <a:lumMod val="25000"/>
                  </a:schemeClr>
                </a:solidFill>
                <a:cs typeface="Traditional Arabic" panose="02020603050405020304" pitchFamily="18" charset="-78"/>
              </a:rPr>
              <a:t>.</a:t>
            </a:r>
          </a:p>
          <a:p>
            <a:pPr marL="914400" lvl="1" indent="-457200" algn="just">
              <a:spcBef>
                <a:spcPct val="50000"/>
              </a:spcBef>
              <a:buFont typeface="+mj-lt"/>
              <a:buAutoNum type="arabicPeriod"/>
            </a:pPr>
            <a:r>
              <a:rPr lang="ar-SA" altLang="en-US" sz="2400" b="1" dirty="0" smtClean="0">
                <a:solidFill>
                  <a:schemeClr val="accent6">
                    <a:lumMod val="25000"/>
                  </a:schemeClr>
                </a:solidFill>
                <a:cs typeface="Traditional Arabic" panose="02020603050405020304" pitchFamily="18" charset="-78"/>
              </a:rPr>
              <a:t>إعداد </a:t>
            </a:r>
            <a:r>
              <a:rPr lang="ar-SA" altLang="en-US" sz="2400" b="1" dirty="0">
                <a:solidFill>
                  <a:schemeClr val="accent6">
                    <a:lumMod val="25000"/>
                  </a:schemeClr>
                </a:solidFill>
                <a:cs typeface="Traditional Arabic" panose="02020603050405020304" pitchFamily="18" charset="-78"/>
              </a:rPr>
              <a:t>قاعدة </a:t>
            </a:r>
            <a:r>
              <a:rPr lang="ar-SA" altLang="en-US" sz="2400" b="1" dirty="0" err="1">
                <a:solidFill>
                  <a:schemeClr val="accent6">
                    <a:lumMod val="25000"/>
                  </a:schemeClr>
                </a:solidFill>
                <a:cs typeface="Traditional Arabic" panose="02020603050405020304" pitchFamily="18" charset="-78"/>
              </a:rPr>
              <a:t>البیانات</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الأولیة</a:t>
            </a:r>
            <a:r>
              <a:rPr lang="ar-SA" altLang="en-US" sz="2400" b="1" dirty="0">
                <a:solidFill>
                  <a:schemeClr val="accent6">
                    <a:lumMod val="25000"/>
                  </a:schemeClr>
                </a:solidFill>
                <a:cs typeface="Traditional Arabic" panose="02020603050405020304" pitchFamily="18" charset="-78"/>
              </a:rPr>
              <a:t>، </a:t>
            </a:r>
            <a:r>
              <a:rPr lang="ar-SA" altLang="en-US" sz="2400" b="1" dirty="0" err="1" smtClean="0">
                <a:solidFill>
                  <a:schemeClr val="accent6">
                    <a:lumMod val="25000"/>
                  </a:schemeClr>
                </a:solidFill>
                <a:cs typeface="Traditional Arabic" panose="02020603050405020304" pitchFamily="18" charset="-78"/>
              </a:rPr>
              <a:t>وفیها</a:t>
            </a:r>
            <a:r>
              <a:rPr lang="ar-SA" altLang="en-US" sz="2400" b="1" dirty="0" smtClean="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یتم</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تصمیم</a:t>
            </a:r>
            <a:r>
              <a:rPr lang="ar-SA" altLang="en-US" sz="2400" b="1" dirty="0">
                <a:solidFill>
                  <a:schemeClr val="accent6">
                    <a:lumMod val="25000"/>
                  </a:schemeClr>
                </a:solidFill>
                <a:cs typeface="Traditional Arabic" panose="02020603050405020304" pitchFamily="18" charset="-78"/>
              </a:rPr>
              <a:t> نموذج اولي </a:t>
            </a:r>
            <a:r>
              <a:rPr lang="ar-SA" altLang="en-US" sz="2400" b="1" dirty="0" err="1">
                <a:solidFill>
                  <a:schemeClr val="accent6">
                    <a:lumMod val="25000"/>
                  </a:schemeClr>
                </a:solidFill>
                <a:cs typeface="Traditional Arabic" panose="02020603050405020304" pitchFamily="18" charset="-78"/>
              </a:rPr>
              <a:t>للبیانات</a:t>
            </a:r>
            <a:r>
              <a:rPr lang="ar-SA" altLang="en-US" sz="2400" b="1" dirty="0">
                <a:solidFill>
                  <a:schemeClr val="accent6">
                    <a:lumMod val="25000"/>
                  </a:schemeClr>
                </a:solidFill>
                <a:cs typeface="Traditional Arabic" panose="02020603050405020304" pitchFamily="18" charset="-78"/>
              </a:rPr>
              <a:t> بواسطة مخططات الكيان </a:t>
            </a:r>
            <a:r>
              <a:rPr lang="ar-SA" altLang="en-US" sz="2400" b="1" dirty="0" smtClean="0">
                <a:solidFill>
                  <a:schemeClr val="accent6">
                    <a:lumMod val="25000"/>
                  </a:schemeClr>
                </a:solidFill>
                <a:cs typeface="Traditional Arabic" panose="02020603050405020304" pitchFamily="18" charset="-78"/>
              </a:rPr>
              <a:t>العلاقة (</a:t>
            </a:r>
            <a:r>
              <a:rPr lang="en-US" altLang="en-US" sz="2400" b="1" dirty="0">
                <a:solidFill>
                  <a:schemeClr val="accent6">
                    <a:lumMod val="25000"/>
                  </a:schemeClr>
                </a:solidFill>
                <a:cs typeface="Traditional Arabic" panose="02020603050405020304" pitchFamily="18" charset="-78"/>
              </a:rPr>
              <a:t>E-RD</a:t>
            </a:r>
            <a:r>
              <a:rPr lang="ar-SA" altLang="en-US" sz="2400" b="1" dirty="0" smtClean="0">
                <a:solidFill>
                  <a:schemeClr val="accent6">
                    <a:lumMod val="25000"/>
                  </a:schemeClr>
                </a:solidFill>
                <a:cs typeface="Traditional Arabic" panose="02020603050405020304" pitchFamily="18" charset="-78"/>
              </a:rPr>
              <a:t>).</a:t>
            </a:r>
          </a:p>
          <a:p>
            <a:pPr marL="914400" lvl="1" indent="-457200" algn="just">
              <a:spcBef>
                <a:spcPct val="50000"/>
              </a:spcBef>
              <a:buFont typeface="+mj-lt"/>
              <a:buAutoNum type="arabicPeriod"/>
            </a:pPr>
            <a:r>
              <a:rPr lang="ar-SA" altLang="en-US" sz="2400" b="1" dirty="0" err="1" smtClean="0">
                <a:solidFill>
                  <a:schemeClr val="accent6">
                    <a:lumMod val="25000"/>
                  </a:schemeClr>
                </a:solidFill>
                <a:cs typeface="Traditional Arabic" panose="02020603050405020304" pitchFamily="18" charset="-78"/>
              </a:rPr>
              <a:t>تصمیم</a:t>
            </a:r>
            <a:r>
              <a:rPr lang="ar-SA"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قاعدة </a:t>
            </a:r>
            <a:r>
              <a:rPr lang="ar-SA" altLang="en-US" sz="2400" b="1" dirty="0" err="1">
                <a:solidFill>
                  <a:schemeClr val="accent6">
                    <a:lumMod val="25000"/>
                  </a:schemeClr>
                </a:solidFill>
                <a:cs typeface="Traditional Arabic" panose="02020603050405020304" pitchFamily="18" charset="-78"/>
              </a:rPr>
              <a:t>البیانات</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المنطقیة</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تحویل</a:t>
            </a:r>
            <a:r>
              <a:rPr lang="ar-SA" altLang="en-US" sz="2400" b="1" dirty="0">
                <a:solidFill>
                  <a:schemeClr val="accent6">
                    <a:lumMod val="25000"/>
                  </a:schemeClr>
                </a:solidFill>
                <a:cs typeface="Traditional Arabic" panose="02020603050405020304" pitchFamily="18" charset="-78"/>
              </a:rPr>
              <a:t> قاعدة </a:t>
            </a:r>
            <a:r>
              <a:rPr lang="ar-SA" altLang="en-US" sz="2400" b="1" dirty="0" err="1">
                <a:solidFill>
                  <a:schemeClr val="accent6">
                    <a:lumMod val="25000"/>
                  </a:schemeClr>
                </a:solidFill>
                <a:cs typeface="Traditional Arabic" panose="02020603050405020304" pitchFamily="18" charset="-78"/>
              </a:rPr>
              <a:t>البیانات</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الأولیة</a:t>
            </a:r>
            <a:r>
              <a:rPr lang="ar-SA" altLang="en-US" sz="2400" b="1" dirty="0">
                <a:solidFill>
                  <a:schemeClr val="accent6">
                    <a:lumMod val="25000"/>
                  </a:schemeClr>
                </a:solidFill>
                <a:cs typeface="Traditional Arabic" panose="02020603050405020304" pitchFamily="18" charset="-78"/>
              </a:rPr>
              <a:t>، أو مخطط الكيان/العلاقة إلى مخطط </a:t>
            </a:r>
            <a:r>
              <a:rPr lang="ar-SA" altLang="en-US" sz="2400" b="1" dirty="0" err="1" smtClean="0">
                <a:solidFill>
                  <a:schemeClr val="accent6">
                    <a:lumMod val="25000"/>
                  </a:schemeClr>
                </a:solidFill>
                <a:cs typeface="Traditional Arabic" panose="02020603050405020304" pitchFamily="18" charset="-78"/>
              </a:rPr>
              <a:t>الاسكیما</a:t>
            </a:r>
            <a:r>
              <a:rPr lang="ar-SA"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وذلك بإتباع قواعد </a:t>
            </a:r>
            <a:r>
              <a:rPr lang="ar-SA" altLang="en-US" sz="2400" b="1" dirty="0" err="1" smtClean="0">
                <a:solidFill>
                  <a:schemeClr val="accent6">
                    <a:lumMod val="25000"/>
                  </a:schemeClr>
                </a:solidFill>
                <a:cs typeface="Traditional Arabic" panose="02020603050405020304" pitchFamily="18" charset="-78"/>
              </a:rPr>
              <a:t>التحویل</a:t>
            </a:r>
            <a:r>
              <a:rPr lang="ar-SA" altLang="en-US" sz="2400" b="1" dirty="0" smtClean="0">
                <a:solidFill>
                  <a:schemeClr val="accent6">
                    <a:lumMod val="25000"/>
                  </a:schemeClr>
                </a:solidFill>
                <a:cs typeface="Traditional Arabic" panose="02020603050405020304" pitchFamily="18" charset="-78"/>
              </a:rPr>
              <a:t>.</a:t>
            </a:r>
            <a:endParaRPr lang="ar-SA"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6" name="Text Box 2"/>
          <p:cNvSpPr txBox="1">
            <a:spLocks noChangeArrowheads="1"/>
          </p:cNvSpPr>
          <p:nvPr/>
        </p:nvSpPr>
        <p:spPr bwMode="auto">
          <a:xfrm>
            <a:off x="560512" y="1556792"/>
            <a:ext cx="891686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دورة </a:t>
            </a:r>
            <a:r>
              <a:rPr lang="ar-SA" altLang="en-US" sz="3200" b="1" u="sng" dirty="0" err="1">
                <a:solidFill>
                  <a:srgbClr val="C00000"/>
                </a:solidFill>
                <a:cs typeface="Traditional Arabic" panose="02020603050405020304" pitchFamily="18" charset="-78"/>
              </a:rPr>
              <a:t>حیاة</a:t>
            </a:r>
            <a:r>
              <a:rPr lang="ar-SA" altLang="en-US" sz="3200" b="1" u="sng" dirty="0">
                <a:solidFill>
                  <a:srgbClr val="C00000"/>
                </a:solidFill>
                <a:cs typeface="Traditional Arabic" panose="02020603050405020304" pitchFamily="18" charset="-78"/>
              </a:rPr>
              <a:t> قاعدة </a:t>
            </a:r>
            <a:r>
              <a:rPr lang="ar-SA" altLang="en-US" sz="3200" b="1" u="sng" dirty="0" err="1">
                <a:solidFill>
                  <a:srgbClr val="C00000"/>
                </a:solidFill>
                <a:cs typeface="Traditional Arabic" panose="02020603050405020304" pitchFamily="18" charset="-78"/>
              </a:rPr>
              <a:t>البیانات</a:t>
            </a:r>
            <a:r>
              <a:rPr lang="ar-SA" altLang="en-US" sz="3200" b="1" u="sng" dirty="0">
                <a:solidFill>
                  <a:srgbClr val="C00000"/>
                </a:solidFill>
                <a:cs typeface="Traditional Arabic" panose="02020603050405020304" pitchFamily="18" charset="-78"/>
              </a:rPr>
              <a:t> </a:t>
            </a:r>
            <a:r>
              <a:rPr lang="en-US" altLang="en-US" sz="3200" b="1" u="sng" dirty="0">
                <a:solidFill>
                  <a:srgbClr val="C00000"/>
                </a:solidFill>
                <a:cs typeface="Traditional Arabic" panose="02020603050405020304" pitchFamily="18" charset="-78"/>
              </a:rPr>
              <a:t>Database Life Cycle (DBLC)</a:t>
            </a:r>
            <a:r>
              <a:rPr lang="ar-SA" altLang="en-US" sz="3200" b="1" u="sng" dirty="0" smtClean="0">
                <a:solidFill>
                  <a:srgbClr val="C00000"/>
                </a:solidFill>
                <a:cs typeface="Traditional Arabic" panose="02020603050405020304" pitchFamily="18" charset="-78"/>
              </a:rPr>
              <a:t>:</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3199758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ext Box 3"/>
          <p:cNvSpPr txBox="1">
            <a:spLocks noChangeArrowheads="1"/>
          </p:cNvSpPr>
          <p:nvPr/>
        </p:nvSpPr>
        <p:spPr bwMode="auto">
          <a:xfrm>
            <a:off x="350838" y="2308473"/>
            <a:ext cx="9204325"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مخطط قواعد </a:t>
            </a:r>
            <a:r>
              <a:rPr lang="ar-SA" altLang="en-US" sz="2400" b="1" dirty="0" smtClean="0">
                <a:solidFill>
                  <a:schemeClr val="accent6">
                    <a:lumMod val="25000"/>
                  </a:schemeClr>
                </a:solidFill>
                <a:cs typeface="Traditional Arabic" panose="02020603050405020304" pitchFamily="18" charset="-78"/>
              </a:rPr>
              <a:t>البيانات (</a:t>
            </a:r>
            <a:r>
              <a:rPr lang="en-US" altLang="en-US" sz="2400" b="1" dirty="0">
                <a:solidFill>
                  <a:schemeClr val="accent6">
                    <a:lumMod val="25000"/>
                  </a:schemeClr>
                </a:solidFill>
                <a:cs typeface="Traditional Arabic" panose="02020603050405020304" pitchFamily="18" charset="-78"/>
              </a:rPr>
              <a:t>Database Schema</a:t>
            </a:r>
            <a:r>
              <a:rPr lang="ar-SA" altLang="en-US" sz="2400" b="1" dirty="0" smtClean="0">
                <a:solidFill>
                  <a:schemeClr val="accent6">
                    <a:lumMod val="25000"/>
                  </a:schemeClr>
                </a:solidFill>
                <a:cs typeface="Traditional Arabic" panose="02020603050405020304" pitchFamily="18" charset="-78"/>
              </a:rPr>
              <a:t>): هو </a:t>
            </a:r>
            <a:r>
              <a:rPr lang="ar-SA" altLang="en-US" sz="2400" b="1" dirty="0">
                <a:solidFill>
                  <a:schemeClr val="accent6">
                    <a:lumMod val="25000"/>
                  </a:schemeClr>
                </a:solidFill>
                <a:cs typeface="Traditional Arabic" panose="02020603050405020304" pitchFamily="18" charset="-78"/>
              </a:rPr>
              <a:t>مخطط يصف قاعدة البيانات بشكل رسومي تمهيدا لبنائه على شكل جداول في نظام </a:t>
            </a:r>
            <a:r>
              <a:rPr lang="ar-SA" altLang="en-US" sz="2400" b="1" dirty="0" err="1">
                <a:solidFill>
                  <a:schemeClr val="accent6">
                    <a:lumMod val="25000"/>
                  </a:schemeClr>
                </a:solidFill>
                <a:cs typeface="Traditional Arabic" panose="02020603050405020304" pitchFamily="18" charset="-78"/>
              </a:rPr>
              <a:t>إدراة</a:t>
            </a:r>
            <a:r>
              <a:rPr lang="ar-SA" altLang="en-US" sz="2400" b="1" dirty="0">
                <a:solidFill>
                  <a:schemeClr val="accent6">
                    <a:lumMod val="25000"/>
                  </a:schemeClr>
                </a:solidFill>
                <a:cs typeface="Traditional Arabic" panose="02020603050405020304" pitchFamily="18" charset="-78"/>
              </a:rPr>
              <a:t> قواعد </a:t>
            </a:r>
            <a:r>
              <a:rPr lang="ar-SA" altLang="en-US" sz="2400" b="1" dirty="0" smtClean="0">
                <a:solidFill>
                  <a:schemeClr val="accent6">
                    <a:lumMod val="25000"/>
                  </a:schemeClr>
                </a:solidFill>
                <a:cs typeface="Traditional Arabic" panose="02020603050405020304" pitchFamily="18" charset="-78"/>
              </a:rPr>
              <a:t>بيانات (</a:t>
            </a:r>
            <a:r>
              <a:rPr lang="en-US" altLang="en-US" sz="2400" b="1" dirty="0">
                <a:solidFill>
                  <a:schemeClr val="accent6">
                    <a:lumMod val="25000"/>
                  </a:schemeClr>
                </a:solidFill>
                <a:cs typeface="Traditional Arabic" panose="02020603050405020304" pitchFamily="18" charset="-78"/>
              </a:rPr>
              <a:t>DBMS</a:t>
            </a:r>
            <a:r>
              <a:rPr lang="ar-SA" altLang="en-US" sz="2400" b="1" dirty="0" smtClean="0">
                <a:solidFill>
                  <a:schemeClr val="accent6">
                    <a:lumMod val="25000"/>
                  </a:schemeClr>
                </a:solidFill>
                <a:cs typeface="Traditional Arabic" panose="02020603050405020304" pitchFamily="18" charset="-78"/>
              </a:rPr>
              <a:t>).</a:t>
            </a:r>
            <a:endParaRPr lang="en-US" altLang="en-US" sz="2400" b="1" dirty="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مخطط قواعد البيانات هو مخطط ينتج عن عملية إخضاع مخطط الكيان العلاقة لخوارزمية </a:t>
            </a:r>
            <a:r>
              <a:rPr lang="ar-SA" altLang="en-US" sz="2400" b="1" dirty="0" smtClean="0">
                <a:solidFill>
                  <a:schemeClr val="accent6">
                    <a:lumMod val="25000"/>
                  </a:schemeClr>
                </a:solidFill>
                <a:cs typeface="Traditional Arabic" panose="02020603050405020304" pitchFamily="18" charset="-78"/>
              </a:rPr>
              <a:t>التحويل (</a:t>
            </a:r>
            <a:r>
              <a:rPr lang="en-US" altLang="en-US" sz="2400" b="1" dirty="0">
                <a:solidFill>
                  <a:schemeClr val="accent6">
                    <a:lumMod val="25000"/>
                  </a:schemeClr>
                </a:solidFill>
                <a:cs typeface="Traditional Arabic" panose="02020603050405020304" pitchFamily="18" charset="-78"/>
              </a:rPr>
              <a:t>Mapping </a:t>
            </a:r>
            <a:r>
              <a:rPr lang="en-US" altLang="en-US" sz="2400" b="1" dirty="0" smtClean="0">
                <a:solidFill>
                  <a:schemeClr val="accent6">
                    <a:lumMod val="25000"/>
                  </a:schemeClr>
                </a:solidFill>
                <a:cs typeface="Traditional Arabic" panose="02020603050405020304" pitchFamily="18" charset="-78"/>
              </a:rPr>
              <a:t>Algorithm</a:t>
            </a:r>
            <a:r>
              <a:rPr lang="ar-SA" altLang="en-US" sz="2400" b="1" dirty="0" smtClean="0">
                <a:solidFill>
                  <a:schemeClr val="accent6">
                    <a:lumMod val="25000"/>
                  </a:schemeClr>
                </a:solidFill>
                <a:cs typeface="Traditional Arabic" panose="02020603050405020304" pitchFamily="18" charset="-78"/>
              </a:rPr>
              <a:t>).</a:t>
            </a:r>
            <a:endParaRPr lang="en-US"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2864768" y="1556792"/>
            <a:ext cx="661260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مخطط قواعد </a:t>
            </a:r>
            <a:r>
              <a:rPr lang="ar-SA" altLang="en-US" sz="3200" b="1" u="sng" dirty="0" smtClean="0">
                <a:solidFill>
                  <a:srgbClr val="C00000"/>
                </a:solidFill>
                <a:cs typeface="Traditional Arabic" panose="02020603050405020304" pitchFamily="18" charset="-78"/>
              </a:rPr>
              <a:t>البيانات (</a:t>
            </a:r>
            <a:r>
              <a:rPr lang="en-US" altLang="en-US" sz="3200" b="1" u="sng" dirty="0">
                <a:solidFill>
                  <a:srgbClr val="C00000"/>
                </a:solidFill>
                <a:cs typeface="Traditional Arabic" panose="02020603050405020304" pitchFamily="18" charset="-78"/>
              </a:rPr>
              <a:t>Database Schema</a:t>
            </a:r>
            <a:r>
              <a:rPr lang="ar-SA" altLang="en-US" sz="3200" b="1" u="sng" dirty="0" smtClean="0">
                <a:solidFill>
                  <a:srgbClr val="C00000"/>
                </a:solidFill>
                <a:cs typeface="Traditional Arabic" panose="02020603050405020304" pitchFamily="18" charset="-78"/>
              </a:rPr>
              <a:t>):</a:t>
            </a:r>
            <a:endParaRPr lang="en-US" alt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Tree>
    <p:extLst>
      <p:ext uri="{BB962C8B-B14F-4D97-AF65-F5344CB8AC3E}">
        <p14:creationId xmlns:p14="http://schemas.microsoft.com/office/powerpoint/2010/main" val="56011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5" name="Text Box 3"/>
          <p:cNvSpPr txBox="1">
            <a:spLocks noChangeArrowheads="1"/>
          </p:cNvSpPr>
          <p:nvPr/>
        </p:nvSpPr>
        <p:spPr bwMode="auto">
          <a:xfrm>
            <a:off x="350838" y="2308473"/>
            <a:ext cx="920432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التحويل من مخطط الكيان العلاقة إلى مخطط قواعد بيانات (</a:t>
            </a:r>
            <a:r>
              <a:rPr lang="en-US" altLang="en-US" sz="2400" b="1" dirty="0">
                <a:solidFill>
                  <a:schemeClr val="accent6">
                    <a:lumMod val="25000"/>
                  </a:schemeClr>
                </a:solidFill>
                <a:cs typeface="Traditional Arabic" panose="02020603050405020304" pitchFamily="18" charset="-78"/>
              </a:rPr>
              <a:t>Mapping ERD to DB schema</a:t>
            </a:r>
            <a:r>
              <a:rPr lang="ar-SA"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تتم </a:t>
            </a:r>
            <a:r>
              <a:rPr lang="ar-SA" altLang="en-US" sz="2400" b="1" dirty="0" err="1">
                <a:solidFill>
                  <a:schemeClr val="accent6">
                    <a:lumMod val="25000"/>
                  </a:schemeClr>
                </a:solidFill>
                <a:cs typeface="Traditional Arabic" panose="02020603050405020304" pitchFamily="18" charset="-78"/>
              </a:rPr>
              <a:t>عملیة</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تحویل</a:t>
            </a:r>
            <a:r>
              <a:rPr lang="ar-SA" altLang="en-US" sz="2400" b="1" dirty="0">
                <a:solidFill>
                  <a:schemeClr val="accent6">
                    <a:lumMod val="25000"/>
                  </a:schemeClr>
                </a:solidFill>
                <a:cs typeface="Traditional Arabic" panose="02020603050405020304" pitchFamily="18" charset="-78"/>
              </a:rPr>
              <a:t> مخطط </a:t>
            </a:r>
            <a:r>
              <a:rPr lang="en-US" altLang="en-US" sz="2400" b="1" dirty="0">
                <a:solidFill>
                  <a:schemeClr val="accent6">
                    <a:lumMod val="25000"/>
                  </a:schemeClr>
                </a:solidFill>
                <a:cs typeface="Traditional Arabic" panose="02020603050405020304" pitchFamily="18" charset="-78"/>
              </a:rPr>
              <a:t>ERD، </a:t>
            </a:r>
            <a:r>
              <a:rPr lang="ar-SA" altLang="en-US" sz="2400" b="1" dirty="0" err="1">
                <a:solidFill>
                  <a:schemeClr val="accent6">
                    <a:lumMod val="25000"/>
                  </a:schemeClr>
                </a:solidFill>
                <a:cs typeface="Traditional Arabic" panose="02020603050405020304" pitchFamily="18" charset="-78"/>
              </a:rPr>
              <a:t>بتطبیق</a:t>
            </a:r>
            <a:r>
              <a:rPr lang="ar-SA" altLang="en-US" sz="2400" b="1" dirty="0">
                <a:solidFill>
                  <a:schemeClr val="accent6">
                    <a:lumMod val="25000"/>
                  </a:schemeClr>
                </a:solidFill>
                <a:cs typeface="Traditional Arabic" panose="02020603050405020304" pitchFamily="18" charset="-78"/>
              </a:rPr>
              <a:t> مجموعة من الخطوات </a:t>
            </a:r>
            <a:r>
              <a:rPr lang="ar-SA" altLang="en-US" sz="2400" b="1" dirty="0" err="1">
                <a:solidFill>
                  <a:schemeClr val="accent6">
                    <a:lumMod val="25000"/>
                  </a:schemeClr>
                </a:solidFill>
                <a:cs typeface="Traditional Arabic" panose="02020603050405020304" pitchFamily="18" charset="-78"/>
              </a:rPr>
              <a:t>البسیطة</a:t>
            </a:r>
            <a:r>
              <a:rPr lang="ar-SA" altLang="en-US" sz="2400" b="1" dirty="0">
                <a:solidFill>
                  <a:schemeClr val="accent6">
                    <a:lumMod val="25000"/>
                  </a:schemeClr>
                </a:solidFill>
                <a:cs typeface="Traditional Arabic" panose="02020603050405020304" pitchFamily="18" charset="-78"/>
              </a:rPr>
              <a:t>، تسمى </a:t>
            </a:r>
            <a:r>
              <a:rPr lang="ar-SA" altLang="en-US" sz="2400" b="1" dirty="0" err="1">
                <a:solidFill>
                  <a:schemeClr val="accent6">
                    <a:lumMod val="25000"/>
                  </a:schemeClr>
                </a:solidFill>
                <a:cs typeface="Traditional Arabic" panose="02020603050405020304" pitchFamily="18" charset="-78"/>
              </a:rPr>
              <a:t>خوارزمیة</a:t>
            </a:r>
            <a:r>
              <a:rPr lang="ar-SA" altLang="en-US" sz="2400" b="1" dirty="0">
                <a:solidFill>
                  <a:schemeClr val="accent6">
                    <a:lumMod val="25000"/>
                  </a:schemeClr>
                </a:solidFill>
                <a:cs typeface="Traditional Arabic" panose="02020603050405020304" pitchFamily="18" charset="-78"/>
              </a:rPr>
              <a:t> </a:t>
            </a:r>
            <a:r>
              <a:rPr lang="ar-SA" altLang="en-US" sz="2400" b="1" dirty="0" err="1" smtClean="0">
                <a:solidFill>
                  <a:schemeClr val="accent6">
                    <a:lumMod val="25000"/>
                  </a:schemeClr>
                </a:solidFill>
                <a:cs typeface="Traditional Arabic" panose="02020603050405020304" pitchFamily="18" charset="-78"/>
              </a:rPr>
              <a:t>التحویل</a:t>
            </a:r>
            <a:r>
              <a:rPr lang="ar-SA" altLang="en-US" sz="2400" b="1" dirty="0" smtClean="0">
                <a:solidFill>
                  <a:schemeClr val="accent6">
                    <a:lumMod val="25000"/>
                  </a:schemeClr>
                </a:solidFill>
                <a:cs typeface="Traditional Arabic" panose="02020603050405020304" pitchFamily="18" charset="-78"/>
              </a:rPr>
              <a:t> (</a:t>
            </a:r>
            <a:r>
              <a:rPr lang="en-US" altLang="en-US" sz="2400" b="1" dirty="0">
                <a:solidFill>
                  <a:schemeClr val="accent6">
                    <a:lumMod val="25000"/>
                  </a:schemeClr>
                </a:solidFill>
                <a:cs typeface="Traditional Arabic" panose="02020603050405020304" pitchFamily="18" charset="-78"/>
              </a:rPr>
              <a:t>Mapping Algorithm</a:t>
            </a:r>
            <a:r>
              <a:rPr lang="ar-SA" altLang="en-US" sz="2400" b="1" dirty="0" smtClean="0">
                <a:solidFill>
                  <a:schemeClr val="accent6">
                    <a:lumMod val="25000"/>
                  </a:schemeClr>
                </a:solidFill>
                <a:cs typeface="Traditional Arabic" panose="02020603050405020304" pitchFamily="18" charset="-78"/>
              </a:rPr>
              <a:t>)</a:t>
            </a:r>
            <a:r>
              <a:rPr lang="en-US"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وتتكون </a:t>
            </a:r>
            <a:r>
              <a:rPr lang="ar-SA" altLang="en-US" sz="2400" b="1" dirty="0" smtClean="0">
                <a:solidFill>
                  <a:schemeClr val="accent6">
                    <a:lumMod val="25000"/>
                  </a:schemeClr>
                </a:solidFill>
                <a:cs typeface="Traditional Arabic" panose="02020603050405020304" pitchFamily="18" charset="-78"/>
              </a:rPr>
              <a:t>هذه </a:t>
            </a:r>
            <a:r>
              <a:rPr lang="ar-SA" altLang="en-US" sz="2400" b="1" dirty="0">
                <a:solidFill>
                  <a:schemeClr val="accent6">
                    <a:lumMod val="25000"/>
                  </a:schemeClr>
                </a:solidFill>
                <a:cs typeface="Traditional Arabic" panose="02020603050405020304" pitchFamily="18" charset="-78"/>
              </a:rPr>
              <a:t>الخطوات من </a:t>
            </a:r>
            <a:r>
              <a:rPr lang="ar-SA" altLang="en-US" sz="2400" b="1" dirty="0" err="1">
                <a:solidFill>
                  <a:schemeClr val="accent6">
                    <a:lumMod val="25000"/>
                  </a:schemeClr>
                </a:solidFill>
                <a:cs typeface="Traditional Arabic" panose="02020603050405020304" pitchFamily="18" charset="-78"/>
              </a:rPr>
              <a:t>جمیع</a:t>
            </a:r>
            <a:r>
              <a:rPr lang="ar-SA" altLang="en-US" sz="2400" b="1" dirty="0">
                <a:solidFill>
                  <a:schemeClr val="accent6">
                    <a:lumMod val="25000"/>
                  </a:schemeClr>
                </a:solidFill>
                <a:cs typeface="Traditional Arabic" panose="02020603050405020304" pitchFamily="18" charset="-78"/>
              </a:rPr>
              <a:t> الحالات </a:t>
            </a:r>
            <a:r>
              <a:rPr lang="ar-SA" altLang="en-US" sz="2400" b="1" dirty="0" err="1">
                <a:solidFill>
                  <a:schemeClr val="accent6">
                    <a:lumMod val="25000"/>
                  </a:schemeClr>
                </a:solidFill>
                <a:cs typeface="Traditional Arabic" panose="02020603050405020304" pitchFamily="18" charset="-78"/>
              </a:rPr>
              <a:t>البسیطة</a:t>
            </a:r>
            <a:r>
              <a:rPr lang="ar-SA" altLang="en-US" sz="2400" b="1" dirty="0">
                <a:solidFill>
                  <a:schemeClr val="accent6">
                    <a:lumMod val="25000"/>
                  </a:schemeClr>
                </a:solidFill>
                <a:cs typeface="Traditional Arabic" panose="02020603050405020304" pitchFamily="18" charset="-78"/>
              </a:rPr>
              <a:t> المحتملة، التي قد تكون موجودة في النموذج الأولى، </a:t>
            </a:r>
            <a:r>
              <a:rPr lang="ar-SA" altLang="en-US" sz="2400" b="1" dirty="0" err="1">
                <a:solidFill>
                  <a:schemeClr val="accent6">
                    <a:lumMod val="25000"/>
                  </a:schemeClr>
                </a:solidFill>
                <a:cs typeface="Traditional Arabic" panose="02020603050405020304" pitchFamily="18" charset="-78"/>
              </a:rPr>
              <a:t>ویتم</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تطبیق</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ھذه</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الخوارزمیة</a:t>
            </a:r>
            <a:r>
              <a:rPr lang="ar-SA" altLang="en-US" sz="2400" b="1" dirty="0">
                <a:solidFill>
                  <a:schemeClr val="accent6">
                    <a:lumMod val="25000"/>
                  </a:schemeClr>
                </a:solidFill>
                <a:cs typeface="Traditional Arabic" panose="02020603050405020304" pitchFamily="18" charset="-78"/>
              </a:rPr>
              <a:t> كاملة، مع تجاوز الحالات التي لم </a:t>
            </a:r>
            <a:r>
              <a:rPr lang="ar-SA" altLang="en-US" sz="2400" b="1" dirty="0" smtClean="0">
                <a:solidFill>
                  <a:schemeClr val="accent6">
                    <a:lumMod val="25000"/>
                  </a:schemeClr>
                </a:solidFill>
                <a:cs typeface="Traditional Arabic" panose="02020603050405020304" pitchFamily="18" charset="-78"/>
              </a:rPr>
              <a:t>تظهر </a:t>
            </a:r>
            <a:r>
              <a:rPr lang="ar-SA" altLang="en-US" sz="2400" b="1" dirty="0">
                <a:solidFill>
                  <a:schemeClr val="accent6">
                    <a:lumMod val="25000"/>
                  </a:schemeClr>
                </a:solidFill>
                <a:cs typeface="Traditional Arabic" panose="02020603050405020304" pitchFamily="18" charset="-78"/>
              </a:rPr>
              <a:t>في النموذج </a:t>
            </a:r>
            <a:r>
              <a:rPr lang="ar-SA" altLang="en-US" sz="2400" b="1" dirty="0" smtClean="0">
                <a:solidFill>
                  <a:schemeClr val="accent6">
                    <a:lumMod val="25000"/>
                  </a:schemeClr>
                </a:solidFill>
                <a:cs typeface="Traditional Arabic" panose="02020603050405020304" pitchFamily="18" charset="-78"/>
              </a:rPr>
              <a:t>الأولي.</a:t>
            </a:r>
            <a:endParaRPr lang="en-US"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التحويل من مخطط الكيان العلاقة إلى مخطط قواعد </a:t>
            </a:r>
            <a:r>
              <a:rPr lang="ar-SA" altLang="en-US" sz="3200" b="1" u="sng" dirty="0" smtClean="0">
                <a:solidFill>
                  <a:srgbClr val="C00000"/>
                </a:solidFill>
                <a:cs typeface="Traditional Arabic" panose="02020603050405020304" pitchFamily="18" charset="-78"/>
              </a:rPr>
              <a:t>بيانات:</a:t>
            </a:r>
            <a:endParaRPr lang="en-US" altLang="en-US" sz="3200" b="1" u="sng" dirty="0">
              <a:solidFill>
                <a:srgbClr val="C00000"/>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Tree>
    <p:extLst>
      <p:ext uri="{BB962C8B-B14F-4D97-AF65-F5344CB8AC3E}">
        <p14:creationId xmlns:p14="http://schemas.microsoft.com/office/powerpoint/2010/main" val="3272724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ext Box 3"/>
          <p:cNvSpPr txBox="1">
            <a:spLocks noChangeArrowheads="1"/>
          </p:cNvSpPr>
          <p:nvPr/>
        </p:nvSpPr>
        <p:spPr bwMode="auto">
          <a:xfrm>
            <a:off x="350838" y="2308473"/>
            <a:ext cx="9204325" cy="4124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ts val="12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خوارزمية </a:t>
            </a:r>
            <a:r>
              <a:rPr lang="ar-SA" altLang="en-US" sz="2400" b="1" dirty="0" smtClean="0">
                <a:solidFill>
                  <a:schemeClr val="accent6">
                    <a:lumMod val="25000"/>
                  </a:schemeClr>
                </a:solidFill>
                <a:cs typeface="Traditional Arabic" panose="02020603050405020304" pitchFamily="18" charset="-78"/>
              </a:rPr>
              <a:t>التحويل (</a:t>
            </a:r>
            <a:r>
              <a:rPr lang="en-US" altLang="en-US" sz="2400" b="1" dirty="0">
                <a:solidFill>
                  <a:schemeClr val="accent6">
                    <a:lumMod val="25000"/>
                  </a:schemeClr>
                </a:solidFill>
                <a:cs typeface="Traditional Arabic" panose="02020603050405020304" pitchFamily="18" charset="-78"/>
              </a:rPr>
              <a:t>Mapping Algorithm</a:t>
            </a:r>
            <a:r>
              <a:rPr lang="ar-SA" altLang="en-US" sz="2400" b="1" dirty="0" smtClean="0">
                <a:solidFill>
                  <a:schemeClr val="accent6">
                    <a:lumMod val="25000"/>
                  </a:schemeClr>
                </a:solidFill>
                <a:cs typeface="Traditional Arabic" panose="02020603050405020304" pitchFamily="18" charset="-78"/>
              </a:rPr>
              <a:t>):</a:t>
            </a:r>
          </a:p>
          <a:p>
            <a:pPr marL="457200" indent="-457200" algn="just">
              <a:spcBef>
                <a:spcPts val="1200"/>
              </a:spcBef>
              <a:buFont typeface="+mj-lt"/>
              <a:buAutoNum type="arabicPeriod"/>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الكيانات العادية (القوية</a:t>
            </a:r>
            <a:r>
              <a:rPr lang="ar-SA" altLang="en-US" sz="2400" b="1" dirty="0" smtClean="0">
                <a:solidFill>
                  <a:schemeClr val="accent6">
                    <a:lumMod val="25000"/>
                  </a:schemeClr>
                </a:solidFill>
                <a:cs typeface="Traditional Arabic" panose="02020603050405020304" pitchFamily="18" charset="-78"/>
              </a:rPr>
              <a:t>).</a:t>
            </a:r>
          </a:p>
          <a:p>
            <a:pPr marL="457200" indent="-457200" algn="just">
              <a:spcBef>
                <a:spcPts val="1200"/>
              </a:spcBef>
              <a:buFont typeface="+mj-lt"/>
              <a:buAutoNum type="arabicPeriod"/>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الكيانات </a:t>
            </a:r>
            <a:r>
              <a:rPr lang="ar-SA" altLang="en-US" sz="2400" b="1" dirty="0" smtClean="0">
                <a:solidFill>
                  <a:schemeClr val="accent6">
                    <a:lumMod val="25000"/>
                  </a:schemeClr>
                </a:solidFill>
                <a:cs typeface="Traditional Arabic" panose="02020603050405020304" pitchFamily="18" charset="-78"/>
              </a:rPr>
              <a:t>الضعيفة.</a:t>
            </a:r>
          </a:p>
          <a:p>
            <a:pPr marL="457200" indent="-457200" algn="just">
              <a:spcBef>
                <a:spcPts val="1200"/>
              </a:spcBef>
              <a:buFont typeface="+mj-lt"/>
              <a:buAutoNum type="arabicPeriod"/>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العلاقات الثنائية من </a:t>
            </a:r>
            <a:r>
              <a:rPr lang="ar-SA" altLang="en-US" sz="2400" b="1" dirty="0" smtClean="0">
                <a:solidFill>
                  <a:schemeClr val="accent6">
                    <a:lumMod val="25000"/>
                  </a:schemeClr>
                </a:solidFill>
                <a:cs typeface="Traditional Arabic" panose="02020603050405020304" pitchFamily="18" charset="-78"/>
              </a:rPr>
              <a:t>النوع1:1.</a:t>
            </a:r>
          </a:p>
          <a:p>
            <a:pPr marL="457200" indent="-457200" algn="just">
              <a:spcBef>
                <a:spcPts val="1200"/>
              </a:spcBef>
              <a:buFont typeface="+mj-lt"/>
              <a:buAutoNum type="arabicPeriod"/>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العلاقات الثنائية من النوع 1:</a:t>
            </a:r>
            <a:r>
              <a:rPr lang="en-US" altLang="en-US" sz="2400" b="1" dirty="0" smtClean="0">
                <a:solidFill>
                  <a:schemeClr val="accent6">
                    <a:lumMod val="25000"/>
                  </a:schemeClr>
                </a:solidFill>
                <a:cs typeface="Traditional Arabic" panose="02020603050405020304" pitchFamily="18" charset="-78"/>
              </a:rPr>
              <a:t>N</a:t>
            </a:r>
            <a:r>
              <a:rPr lang="ar-SA" altLang="en-US" sz="2400" b="1" dirty="0" smtClean="0">
                <a:solidFill>
                  <a:schemeClr val="accent6">
                    <a:lumMod val="25000"/>
                  </a:schemeClr>
                </a:solidFill>
                <a:cs typeface="Traditional Arabic" panose="02020603050405020304" pitchFamily="18" charset="-78"/>
              </a:rPr>
              <a:t>.</a:t>
            </a:r>
          </a:p>
          <a:p>
            <a:pPr marL="457200" indent="-457200" algn="just">
              <a:spcBef>
                <a:spcPts val="1200"/>
              </a:spcBef>
              <a:buFont typeface="+mj-lt"/>
              <a:buAutoNum type="arabicPeriod"/>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العلاقات الثنائية من النوع </a:t>
            </a:r>
            <a:r>
              <a:rPr lang="en-US" altLang="en-US" sz="2400" b="1" dirty="0" smtClean="0">
                <a:solidFill>
                  <a:schemeClr val="accent6">
                    <a:lumMod val="25000"/>
                  </a:schemeClr>
                </a:solidFill>
                <a:cs typeface="Traditional Arabic" panose="02020603050405020304" pitchFamily="18" charset="-78"/>
              </a:rPr>
              <a:t>N:M</a:t>
            </a:r>
            <a:r>
              <a:rPr lang="ar-SA" altLang="en-US" sz="2400" b="1" dirty="0" smtClean="0">
                <a:solidFill>
                  <a:schemeClr val="accent6">
                    <a:lumMod val="25000"/>
                  </a:schemeClr>
                </a:solidFill>
                <a:cs typeface="Traditional Arabic" panose="02020603050405020304" pitchFamily="18" charset="-78"/>
              </a:rPr>
              <a:t>.</a:t>
            </a:r>
          </a:p>
          <a:p>
            <a:pPr marL="457200" indent="-457200" algn="just">
              <a:spcBef>
                <a:spcPts val="1200"/>
              </a:spcBef>
              <a:buFont typeface="+mj-lt"/>
              <a:buAutoNum type="arabicPeriod"/>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الصفات متعددة </a:t>
            </a:r>
            <a:r>
              <a:rPr lang="ar-SA" altLang="en-US" sz="2400" b="1" dirty="0" smtClean="0">
                <a:solidFill>
                  <a:schemeClr val="accent6">
                    <a:lumMod val="25000"/>
                  </a:schemeClr>
                </a:solidFill>
                <a:cs typeface="Traditional Arabic" panose="02020603050405020304" pitchFamily="18" charset="-78"/>
              </a:rPr>
              <a:t>القيم.</a:t>
            </a:r>
          </a:p>
          <a:p>
            <a:pPr marL="457200" indent="-457200" algn="just">
              <a:spcBef>
                <a:spcPts val="1200"/>
              </a:spcBef>
              <a:buFont typeface="+mj-lt"/>
              <a:buAutoNum type="arabicPeriod"/>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العلاقات فوق </a:t>
            </a:r>
            <a:r>
              <a:rPr lang="ar-SA" altLang="en-US" sz="2400" b="1" dirty="0" smtClean="0">
                <a:solidFill>
                  <a:schemeClr val="accent6">
                    <a:lumMod val="25000"/>
                  </a:schemeClr>
                </a:solidFill>
                <a:cs typeface="Traditional Arabic" panose="02020603050405020304" pitchFamily="18" charset="-78"/>
              </a:rPr>
              <a:t>الثنائية.</a:t>
            </a:r>
            <a:endParaRPr lang="ar-SA"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6"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التحويل من مخطط الكيان العلاقة إلى مخطط قواعد </a:t>
            </a:r>
            <a:r>
              <a:rPr lang="ar-SA" altLang="en-US" sz="3200" b="1" u="sng" dirty="0" smtClean="0">
                <a:solidFill>
                  <a:srgbClr val="C00000"/>
                </a:solidFill>
                <a:cs typeface="Traditional Arabic" panose="02020603050405020304" pitchFamily="18" charset="-78"/>
              </a:rPr>
              <a:t>بيانات:</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171045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ext Box 3"/>
          <p:cNvSpPr txBox="1">
            <a:spLocks noChangeArrowheads="1"/>
          </p:cNvSpPr>
          <p:nvPr/>
        </p:nvSpPr>
        <p:spPr bwMode="auto">
          <a:xfrm>
            <a:off x="350838" y="2308473"/>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ct val="50000"/>
              </a:spcBef>
              <a:buFont typeface="+mj-lt"/>
              <a:buAutoNum type="arabicPeriod"/>
            </a:pPr>
            <a:r>
              <a:rPr lang="ar-SA" altLang="en-US" sz="2400" b="1" dirty="0" err="1" smtClean="0">
                <a:solidFill>
                  <a:schemeClr val="accent6">
                    <a:lumMod val="25000"/>
                  </a:schemeClr>
                </a:solidFill>
                <a:cs typeface="Traditional Arabic" panose="02020603050405020304" pitchFamily="18" charset="-78"/>
              </a:rPr>
              <a:t>تحویل</a:t>
            </a:r>
            <a:r>
              <a:rPr lang="ar-SA"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أنواع </a:t>
            </a:r>
            <a:r>
              <a:rPr lang="ar-SA" altLang="en-US" sz="2400" b="1" dirty="0" err="1">
                <a:solidFill>
                  <a:schemeClr val="accent6">
                    <a:lumMod val="25000"/>
                  </a:schemeClr>
                </a:solidFill>
                <a:cs typeface="Traditional Arabic" panose="02020603050405020304" pitchFamily="18" charset="-78"/>
              </a:rPr>
              <a:t>الكیانات</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العادیة</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یتم</a:t>
            </a:r>
            <a:r>
              <a:rPr lang="ar-SA" altLang="en-US" sz="2400" b="1" dirty="0">
                <a:solidFill>
                  <a:schemeClr val="accent6">
                    <a:lumMod val="25000"/>
                  </a:schemeClr>
                </a:solidFill>
                <a:cs typeface="Traditional Arabic" panose="02020603050405020304" pitchFamily="18" charset="-78"/>
              </a:rPr>
              <a:t> </a:t>
            </a:r>
            <a:r>
              <a:rPr lang="ar-SA" altLang="en-US" sz="2400" b="1" dirty="0" smtClean="0">
                <a:solidFill>
                  <a:schemeClr val="accent6">
                    <a:lumMod val="25000"/>
                  </a:schemeClr>
                </a:solidFill>
                <a:cs typeface="Traditional Arabic" panose="02020603050405020304" pitchFamily="18" charset="-78"/>
              </a:rPr>
              <a:t>هنا </a:t>
            </a:r>
            <a:r>
              <a:rPr lang="ar-SA" altLang="en-US" sz="2400" b="1" dirty="0" err="1">
                <a:solidFill>
                  <a:schemeClr val="accent6">
                    <a:lumMod val="25000"/>
                  </a:schemeClr>
                </a:solidFill>
                <a:cs typeface="Traditional Arabic" panose="02020603050405020304" pitchFamily="18" charset="-78"/>
              </a:rPr>
              <a:t>تحویل</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جمیع</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الكیانات</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العادیة</a:t>
            </a:r>
            <a:r>
              <a:rPr lang="ar-SA" altLang="en-US" sz="2400" b="1" dirty="0">
                <a:solidFill>
                  <a:schemeClr val="accent6">
                    <a:lumMod val="25000"/>
                  </a:schemeClr>
                </a:solidFill>
                <a:cs typeface="Traditional Arabic" panose="02020603050405020304" pitchFamily="18" charset="-78"/>
              </a:rPr>
              <a:t>، أي </a:t>
            </a:r>
            <a:r>
              <a:rPr lang="ar-SA" altLang="en-US" sz="2400" b="1" dirty="0" err="1">
                <a:solidFill>
                  <a:schemeClr val="accent6">
                    <a:lumMod val="25000"/>
                  </a:schemeClr>
                </a:solidFill>
                <a:cs typeface="Traditional Arabic" panose="02020603050405020304" pitchFamily="18" charset="-78"/>
              </a:rPr>
              <a:t>الكیانات</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غیر</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الضعیفة</a:t>
            </a:r>
            <a:r>
              <a:rPr lang="ar-SA" altLang="en-US" sz="2400" b="1" dirty="0">
                <a:solidFill>
                  <a:schemeClr val="accent6">
                    <a:lumMod val="25000"/>
                  </a:schemeClr>
                </a:solidFill>
                <a:cs typeface="Traditional Arabic" panose="02020603050405020304" pitchFamily="18" charset="-78"/>
              </a:rPr>
              <a:t>، بإنشاء جدول </a:t>
            </a:r>
            <a:r>
              <a:rPr lang="ar-SA" altLang="en-US" sz="2400" b="1" dirty="0" err="1">
                <a:solidFill>
                  <a:schemeClr val="accent6">
                    <a:lumMod val="25000"/>
                  </a:schemeClr>
                </a:solidFill>
                <a:cs typeface="Traditional Arabic" panose="02020603050405020304" pitchFamily="18" charset="-78"/>
              </a:rPr>
              <a:t>یتكون</a:t>
            </a:r>
            <a:r>
              <a:rPr lang="ar-SA" altLang="en-US" sz="2400" b="1" dirty="0">
                <a:solidFill>
                  <a:schemeClr val="accent6">
                    <a:lumMod val="25000"/>
                  </a:schemeClr>
                </a:solidFill>
                <a:cs typeface="Traditional Arabic" panose="02020603050405020304" pitchFamily="18" charset="-78"/>
              </a:rPr>
              <a:t> من الحقول التي تقابل صفات ذلك </a:t>
            </a:r>
            <a:r>
              <a:rPr lang="ar-SA" altLang="en-US" sz="2400" b="1" dirty="0" err="1">
                <a:solidFill>
                  <a:schemeClr val="accent6">
                    <a:lumMod val="25000"/>
                  </a:schemeClr>
                </a:solidFill>
                <a:cs typeface="Traditional Arabic" panose="02020603050405020304" pitchFamily="18" charset="-78"/>
              </a:rPr>
              <a:t>الكیان</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ویتم</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تحدید</a:t>
            </a:r>
            <a:r>
              <a:rPr lang="ar-SA" altLang="en-US" sz="2400" b="1" dirty="0">
                <a:solidFill>
                  <a:schemeClr val="accent6">
                    <a:lumMod val="25000"/>
                  </a:schemeClr>
                </a:solidFill>
                <a:cs typeface="Traditional Arabic" panose="02020603050405020304" pitchFamily="18" charset="-78"/>
              </a:rPr>
              <a:t> أحد </a:t>
            </a:r>
            <a:r>
              <a:rPr lang="ar-SA" altLang="en-US" sz="2400" b="1" dirty="0" err="1">
                <a:solidFill>
                  <a:schemeClr val="accent6">
                    <a:lumMod val="25000"/>
                  </a:schemeClr>
                </a:solidFill>
                <a:cs typeface="Traditional Arabic" panose="02020603050405020304" pitchFamily="18" charset="-78"/>
              </a:rPr>
              <a:t>مفاتیح</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الكیان</a:t>
            </a:r>
            <a:r>
              <a:rPr lang="ar-SA" altLang="en-US" sz="2400" b="1" dirty="0">
                <a:solidFill>
                  <a:schemeClr val="accent6">
                    <a:lumMod val="25000"/>
                  </a:schemeClr>
                </a:solidFill>
                <a:cs typeface="Traditional Arabic" panose="02020603050405020304" pitchFamily="18" charset="-78"/>
              </a:rPr>
              <a:t>، </a:t>
            </a:r>
            <a:r>
              <a:rPr lang="ar-SA" altLang="en-US" sz="2400" b="1" dirty="0" err="1" smtClean="0">
                <a:solidFill>
                  <a:schemeClr val="accent6">
                    <a:lumMod val="25000"/>
                  </a:schemeClr>
                </a:solidFill>
                <a:cs typeface="Traditional Arabic" panose="02020603050405020304" pitchFamily="18" charset="-78"/>
              </a:rPr>
              <a:t>وتسمیته</a:t>
            </a:r>
            <a:r>
              <a:rPr lang="ar-SA"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بالمفتاح </a:t>
            </a:r>
            <a:r>
              <a:rPr lang="ar-SA" altLang="en-US" sz="2400" b="1" dirty="0" err="1" smtClean="0">
                <a:solidFill>
                  <a:schemeClr val="accent6">
                    <a:lumMod val="25000"/>
                  </a:schemeClr>
                </a:solidFill>
                <a:cs typeface="Traditional Arabic" panose="02020603050405020304" pitchFamily="18" charset="-78"/>
              </a:rPr>
              <a:t>الرئیسي</a:t>
            </a:r>
            <a:r>
              <a:rPr lang="ar-SA" altLang="en-US" sz="2400" b="1" dirty="0" smtClean="0">
                <a:solidFill>
                  <a:schemeClr val="accent6">
                    <a:lumMod val="25000"/>
                  </a:schemeClr>
                </a:solidFill>
                <a:cs typeface="Traditional Arabic" panose="02020603050405020304" pitchFamily="18" charset="-78"/>
              </a:rPr>
              <a:t> (</a:t>
            </a:r>
            <a:r>
              <a:rPr lang="en-US" altLang="en-US" sz="2400" b="1" dirty="0">
                <a:solidFill>
                  <a:schemeClr val="accent6">
                    <a:lumMod val="25000"/>
                  </a:schemeClr>
                </a:solidFill>
                <a:cs typeface="Traditional Arabic" panose="02020603050405020304" pitchFamily="18" charset="-78"/>
              </a:rPr>
              <a:t>primary key(PK)</a:t>
            </a:r>
            <a:r>
              <a:rPr lang="ar-SA" altLang="en-US" sz="2400" b="1" dirty="0" smtClean="0">
                <a:solidFill>
                  <a:schemeClr val="accent6">
                    <a:lumMod val="25000"/>
                  </a:schemeClr>
                </a:solidFill>
                <a:cs typeface="Traditional Arabic" panose="02020603050405020304" pitchFamily="18" charset="-78"/>
              </a:rPr>
              <a:t>)</a:t>
            </a:r>
            <a:r>
              <a:rPr lang="en-US"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وإذا كانت الصفة التي تمثل المفتاح من النوع المركب فإن المفتاح </a:t>
            </a:r>
            <a:r>
              <a:rPr lang="ar-SA" altLang="en-US" sz="2400" b="1" dirty="0" err="1">
                <a:solidFill>
                  <a:schemeClr val="accent6">
                    <a:lumMod val="25000"/>
                  </a:schemeClr>
                </a:solidFill>
                <a:cs typeface="Traditional Arabic" panose="02020603050405020304" pitchFamily="18" charset="-78"/>
              </a:rPr>
              <a:t>الرئیسي</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سیكون</a:t>
            </a:r>
            <a:r>
              <a:rPr lang="ar-SA" altLang="en-US" sz="2400" b="1" dirty="0">
                <a:solidFill>
                  <a:schemeClr val="accent6">
                    <a:lumMod val="25000"/>
                  </a:schemeClr>
                </a:solidFill>
                <a:cs typeface="Traditional Arabic" panose="02020603050405020304" pitchFamily="18" charset="-78"/>
              </a:rPr>
              <a:t> مجموعة الحقول التي تنشأ من الصفة المركبة.</a:t>
            </a: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6"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التحويل من مخطط الكيان العلاقة إلى مخطط قواعد </a:t>
            </a:r>
            <a:r>
              <a:rPr lang="ar-SA" altLang="en-US" sz="3200" b="1" u="sng" dirty="0" smtClean="0">
                <a:solidFill>
                  <a:srgbClr val="C00000"/>
                </a:solidFill>
                <a:cs typeface="Traditional Arabic" panose="02020603050405020304" pitchFamily="18" charset="-78"/>
              </a:rPr>
              <a:t>بيانات:</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2535306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ext Box 3"/>
          <p:cNvSpPr txBox="1">
            <a:spLocks noChangeArrowheads="1"/>
          </p:cNvSpPr>
          <p:nvPr/>
        </p:nvSpPr>
        <p:spPr bwMode="auto">
          <a:xfrm>
            <a:off x="350838" y="2308473"/>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ct val="50000"/>
              </a:spcBef>
              <a:buFont typeface="+mj-lt"/>
              <a:buAutoNum type="arabicPeriod" startAt="2"/>
            </a:pPr>
            <a:r>
              <a:rPr lang="ar-SA" altLang="en-US" sz="2400" b="1" dirty="0" err="1" smtClean="0">
                <a:solidFill>
                  <a:schemeClr val="accent6">
                    <a:lumMod val="25000"/>
                  </a:schemeClr>
                </a:solidFill>
                <a:cs typeface="Traditional Arabic" panose="02020603050405020304" pitchFamily="18" charset="-78"/>
              </a:rPr>
              <a:t>تحویل</a:t>
            </a:r>
            <a:r>
              <a:rPr lang="ar-SA" altLang="en-US" sz="2400" b="1" dirty="0" smtClean="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الكیانات</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الضعیفة</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یتم</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تحویل</a:t>
            </a:r>
            <a:r>
              <a:rPr lang="ar-SA" altLang="en-US" sz="2400" b="1" dirty="0">
                <a:solidFill>
                  <a:schemeClr val="accent6">
                    <a:lumMod val="25000"/>
                  </a:schemeClr>
                </a:solidFill>
                <a:cs typeface="Traditional Arabic" panose="02020603050405020304" pitchFamily="18" charset="-78"/>
              </a:rPr>
              <a:t> كل واحدة من </a:t>
            </a:r>
            <a:r>
              <a:rPr lang="ar-SA" altLang="en-US" sz="2400" b="1" dirty="0" err="1">
                <a:solidFill>
                  <a:schemeClr val="accent6">
                    <a:lumMod val="25000"/>
                  </a:schemeClr>
                </a:solidFill>
                <a:cs typeface="Traditional Arabic" panose="02020603050405020304" pitchFamily="18" charset="-78"/>
              </a:rPr>
              <a:t>الكیانات</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الضعیفة</a:t>
            </a:r>
            <a:r>
              <a:rPr lang="ar-SA" altLang="en-US" sz="2400" b="1" dirty="0">
                <a:solidFill>
                  <a:schemeClr val="accent6">
                    <a:lumMod val="25000"/>
                  </a:schemeClr>
                </a:solidFill>
                <a:cs typeface="Traditional Arabic" panose="02020603050405020304" pitchFamily="18" charset="-78"/>
              </a:rPr>
              <a:t>، بإنشاء جدول </a:t>
            </a:r>
            <a:r>
              <a:rPr lang="ar-SA" altLang="en-US" sz="2400" b="1" dirty="0" err="1">
                <a:solidFill>
                  <a:schemeClr val="accent6">
                    <a:lumMod val="25000"/>
                  </a:schemeClr>
                </a:solidFill>
                <a:cs typeface="Traditional Arabic" panose="02020603050405020304" pitchFamily="18" charset="-78"/>
              </a:rPr>
              <a:t>یتكون</a:t>
            </a:r>
            <a:r>
              <a:rPr lang="ar-SA" altLang="en-US" sz="2400" b="1" dirty="0">
                <a:solidFill>
                  <a:schemeClr val="accent6">
                    <a:lumMod val="25000"/>
                  </a:schemeClr>
                </a:solidFill>
                <a:cs typeface="Traditional Arabic" panose="02020603050405020304" pitchFamily="18" charset="-78"/>
              </a:rPr>
              <a:t> من الحقول التي تقابل صفات ذلك </a:t>
            </a:r>
            <a:r>
              <a:rPr lang="ar-SA" altLang="en-US" sz="2400" b="1" dirty="0" err="1">
                <a:solidFill>
                  <a:schemeClr val="accent6">
                    <a:lumMod val="25000"/>
                  </a:schemeClr>
                </a:solidFill>
                <a:cs typeface="Traditional Arabic" panose="02020603050405020304" pitchFamily="18" charset="-78"/>
              </a:rPr>
              <a:t>الكیان</a:t>
            </a:r>
            <a:r>
              <a:rPr lang="ar-SA" altLang="en-US" sz="2400" b="1" dirty="0">
                <a:solidFill>
                  <a:schemeClr val="accent6">
                    <a:lumMod val="25000"/>
                  </a:schemeClr>
                </a:solidFill>
                <a:cs typeface="Traditional Arabic" panose="02020603050405020304" pitchFamily="18" charset="-78"/>
              </a:rPr>
              <a:t>، كما </a:t>
            </a:r>
            <a:r>
              <a:rPr lang="ar-SA" altLang="en-US" sz="2400" b="1" dirty="0" err="1">
                <a:solidFill>
                  <a:schemeClr val="accent6">
                    <a:lumMod val="25000"/>
                  </a:schemeClr>
                </a:solidFill>
                <a:cs typeface="Traditional Arabic" panose="02020603050405020304" pitchFamily="18" charset="-78"/>
              </a:rPr>
              <a:t>یجب</a:t>
            </a:r>
            <a:r>
              <a:rPr lang="ar-SA" altLang="en-US" sz="2400" b="1" dirty="0">
                <a:solidFill>
                  <a:schemeClr val="accent6">
                    <a:lumMod val="25000"/>
                  </a:schemeClr>
                </a:solidFill>
                <a:cs typeface="Traditional Arabic" panose="02020603050405020304" pitchFamily="18" charset="-78"/>
              </a:rPr>
              <a:t> إضافة المفتاح </a:t>
            </a:r>
            <a:r>
              <a:rPr lang="ar-SA" altLang="en-US" sz="2400" b="1" dirty="0" err="1">
                <a:solidFill>
                  <a:schemeClr val="accent6">
                    <a:lumMod val="25000"/>
                  </a:schemeClr>
                </a:solidFill>
                <a:cs typeface="Traditional Arabic" panose="02020603050405020304" pitchFamily="18" charset="-78"/>
              </a:rPr>
              <a:t>الرئیسي</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للكیان</a:t>
            </a:r>
            <a:r>
              <a:rPr lang="ar-SA" altLang="en-US" sz="2400" b="1" dirty="0">
                <a:solidFill>
                  <a:schemeClr val="accent6">
                    <a:lumMod val="25000"/>
                  </a:schemeClr>
                </a:solidFill>
                <a:cs typeface="Traditional Arabic" panose="02020603050405020304" pitchFamily="18" charset="-78"/>
              </a:rPr>
              <a:t> القوي الذي </a:t>
            </a:r>
            <a:r>
              <a:rPr lang="ar-SA" altLang="en-US" sz="2400" b="1" dirty="0" err="1" smtClean="0">
                <a:solidFill>
                  <a:schemeClr val="accent6">
                    <a:lumMod val="25000"/>
                  </a:schemeClr>
                </a:solidFill>
                <a:cs typeface="Traditional Arabic" panose="02020603050405020304" pitchFamily="18" charset="-78"/>
              </a:rPr>
              <a:t>یتبعه</a:t>
            </a:r>
            <a:r>
              <a:rPr lang="ar-SA"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ذلك </a:t>
            </a:r>
            <a:r>
              <a:rPr lang="ar-SA" altLang="en-US" sz="2400" b="1" dirty="0" err="1">
                <a:solidFill>
                  <a:schemeClr val="accent6">
                    <a:lumMod val="25000"/>
                  </a:schemeClr>
                </a:solidFill>
                <a:cs typeface="Traditional Arabic" panose="02020603050405020304" pitchFamily="18" charset="-78"/>
              </a:rPr>
              <a:t>الكیان</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الضعیف</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ویكون</a:t>
            </a:r>
            <a:r>
              <a:rPr lang="ar-SA" altLang="en-US" sz="2400" b="1" dirty="0">
                <a:solidFill>
                  <a:schemeClr val="accent6">
                    <a:lumMod val="25000"/>
                  </a:schemeClr>
                </a:solidFill>
                <a:cs typeface="Traditional Arabic" panose="02020603050405020304" pitchFamily="18" charset="-78"/>
              </a:rPr>
              <a:t> المفتاح </a:t>
            </a:r>
            <a:r>
              <a:rPr lang="ar-SA" altLang="en-US" sz="2400" b="1" dirty="0" err="1" smtClean="0">
                <a:solidFill>
                  <a:schemeClr val="accent6">
                    <a:lumMod val="25000"/>
                  </a:schemeClr>
                </a:solidFill>
                <a:cs typeface="Traditional Arabic" panose="02020603050405020304" pitchFamily="18" charset="-78"/>
              </a:rPr>
              <a:t>الرئیسي</a:t>
            </a:r>
            <a:r>
              <a:rPr lang="ar-SA" altLang="en-US" sz="2400" b="1" dirty="0" smtClean="0">
                <a:solidFill>
                  <a:schemeClr val="accent6">
                    <a:lumMod val="25000"/>
                  </a:schemeClr>
                </a:solidFill>
                <a:cs typeface="Traditional Arabic" panose="02020603050405020304" pitchFamily="18" charset="-78"/>
              </a:rPr>
              <a:t> (</a:t>
            </a:r>
            <a:r>
              <a:rPr lang="en-US" altLang="en-US" sz="2400" b="1" dirty="0">
                <a:solidFill>
                  <a:schemeClr val="accent6">
                    <a:lumMod val="25000"/>
                  </a:schemeClr>
                </a:solidFill>
                <a:cs typeface="Traditional Arabic" panose="02020603050405020304" pitchFamily="18" charset="-78"/>
              </a:rPr>
              <a:t>PK</a:t>
            </a:r>
            <a:r>
              <a:rPr lang="ar-SA" altLang="en-US" sz="2400" b="1" dirty="0" smtClean="0">
                <a:solidFill>
                  <a:schemeClr val="accent6">
                    <a:lumMod val="25000"/>
                  </a:schemeClr>
                </a:solidFill>
                <a:cs typeface="Traditional Arabic" panose="02020603050405020304" pitchFamily="18" charset="-78"/>
              </a:rPr>
              <a:t>)</a:t>
            </a:r>
            <a:r>
              <a:rPr lang="en-US"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للجدول </a:t>
            </a:r>
            <a:r>
              <a:rPr lang="ar-SA" altLang="en-US" sz="2400" b="1" dirty="0" err="1">
                <a:solidFill>
                  <a:schemeClr val="accent6">
                    <a:lumMod val="25000"/>
                  </a:schemeClr>
                </a:solidFill>
                <a:cs typeface="Traditional Arabic" panose="02020603050405020304" pitchFamily="18" charset="-78"/>
              </a:rPr>
              <a:t>الجدید</a:t>
            </a:r>
            <a:r>
              <a:rPr lang="ar-SA" altLang="en-US" sz="2400" b="1" dirty="0">
                <a:solidFill>
                  <a:schemeClr val="accent6">
                    <a:lumMod val="25000"/>
                  </a:schemeClr>
                </a:solidFill>
                <a:cs typeface="Traditional Arabic" panose="02020603050405020304" pitchFamily="18" charset="-78"/>
              </a:rPr>
              <a:t>، عبارة عن مفتاح مركب مكون من المفتاح </a:t>
            </a:r>
            <a:r>
              <a:rPr lang="ar-SA" altLang="en-US" sz="2400" b="1" dirty="0" smtClean="0">
                <a:solidFill>
                  <a:schemeClr val="accent6">
                    <a:lumMod val="25000"/>
                  </a:schemeClr>
                </a:solidFill>
                <a:cs typeface="Traditional Arabic" panose="02020603050405020304" pitchFamily="18" charset="-78"/>
              </a:rPr>
              <a:t>الأجنبي (</a:t>
            </a:r>
            <a:r>
              <a:rPr lang="en-US" altLang="en-US" sz="2400" b="1" dirty="0">
                <a:solidFill>
                  <a:schemeClr val="accent6">
                    <a:lumMod val="25000"/>
                  </a:schemeClr>
                </a:solidFill>
                <a:cs typeface="Traditional Arabic" panose="02020603050405020304" pitchFamily="18" charset="-78"/>
              </a:rPr>
              <a:t>FK</a:t>
            </a:r>
            <a:r>
              <a:rPr lang="ar-SA" altLang="en-US" sz="2400" b="1" dirty="0" smtClean="0">
                <a:solidFill>
                  <a:schemeClr val="accent6">
                    <a:lumMod val="25000"/>
                  </a:schemeClr>
                </a:solidFill>
                <a:cs typeface="Traditional Arabic" panose="02020603050405020304" pitchFamily="18" charset="-78"/>
              </a:rPr>
              <a:t>)</a:t>
            </a:r>
            <a:r>
              <a:rPr lang="en-US"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بالإضافة إلى المفتاح </a:t>
            </a:r>
            <a:r>
              <a:rPr lang="ar-SA" altLang="en-US" sz="2400" b="1" dirty="0" smtClean="0">
                <a:solidFill>
                  <a:schemeClr val="accent6">
                    <a:lumMod val="25000"/>
                  </a:schemeClr>
                </a:solidFill>
                <a:cs typeface="Traditional Arabic" panose="02020603050405020304" pitchFamily="18" charset="-78"/>
              </a:rPr>
              <a:t>الجزئي (</a:t>
            </a:r>
            <a:r>
              <a:rPr lang="en-US" altLang="en-US" sz="2400" b="1" dirty="0">
                <a:solidFill>
                  <a:schemeClr val="accent6">
                    <a:lumMod val="25000"/>
                  </a:schemeClr>
                </a:solidFill>
                <a:cs typeface="Traditional Arabic" panose="02020603050405020304" pitchFamily="18" charset="-78"/>
              </a:rPr>
              <a:t>Partial Key</a:t>
            </a:r>
            <a:r>
              <a:rPr lang="ar-SA" altLang="en-US" sz="2400" b="1" dirty="0" smtClean="0">
                <a:solidFill>
                  <a:schemeClr val="accent6">
                    <a:lumMod val="25000"/>
                  </a:schemeClr>
                </a:solidFill>
                <a:cs typeface="Traditional Arabic" panose="02020603050405020304" pitchFamily="18" charset="-78"/>
              </a:rPr>
              <a:t>) الخاص به.</a:t>
            </a:r>
            <a:endParaRPr lang="ar-SA"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6"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التحويل من مخطط الكيان العلاقة إلى مخطط قواعد </a:t>
            </a:r>
            <a:r>
              <a:rPr lang="ar-SA" altLang="en-US" sz="3200" b="1" u="sng" dirty="0" smtClean="0">
                <a:solidFill>
                  <a:srgbClr val="C00000"/>
                </a:solidFill>
                <a:cs typeface="Traditional Arabic" panose="02020603050405020304" pitchFamily="18" charset="-78"/>
              </a:rPr>
              <a:t>بيانات:</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13665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ext Box 3"/>
          <p:cNvSpPr txBox="1">
            <a:spLocks noChangeArrowheads="1"/>
          </p:cNvSpPr>
          <p:nvPr/>
        </p:nvSpPr>
        <p:spPr bwMode="auto">
          <a:xfrm>
            <a:off x="350838" y="2308473"/>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ct val="50000"/>
              </a:spcBef>
              <a:buFont typeface="+mj-lt"/>
              <a:buAutoNum type="arabicPeriod" startAt="3"/>
            </a:pPr>
            <a:r>
              <a:rPr lang="ar-SA" altLang="en-US" sz="2400" b="1" dirty="0" err="1" smtClean="0">
                <a:solidFill>
                  <a:schemeClr val="accent6">
                    <a:lumMod val="25000"/>
                  </a:schemeClr>
                </a:solidFill>
                <a:cs typeface="Traditional Arabic" panose="02020603050405020304" pitchFamily="18" charset="-78"/>
              </a:rPr>
              <a:t>تحویل</a:t>
            </a:r>
            <a:r>
              <a:rPr lang="ar-SA"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العلاقات </a:t>
            </a:r>
            <a:r>
              <a:rPr lang="ar-SA" altLang="en-US" sz="2400" b="1" dirty="0" err="1">
                <a:solidFill>
                  <a:schemeClr val="accent6">
                    <a:lumMod val="25000"/>
                  </a:schemeClr>
                </a:solidFill>
                <a:cs typeface="Traditional Arabic" panose="02020603050405020304" pitchFamily="18" charset="-78"/>
              </a:rPr>
              <a:t>الثنائیة</a:t>
            </a:r>
            <a:r>
              <a:rPr lang="ar-SA" altLang="en-US" sz="2400" b="1" dirty="0">
                <a:solidFill>
                  <a:schemeClr val="accent6">
                    <a:lumMod val="25000"/>
                  </a:schemeClr>
                </a:solidFill>
                <a:cs typeface="Traditional Arabic" panose="02020603050405020304" pitchFamily="18" charset="-78"/>
              </a:rPr>
              <a:t> من النوع (1:1): إذا كانت العلاقة </a:t>
            </a:r>
            <a:r>
              <a:rPr lang="ar-SA" altLang="en-US" sz="2400" b="1" dirty="0" err="1">
                <a:solidFill>
                  <a:schemeClr val="accent6">
                    <a:lumMod val="25000"/>
                  </a:schemeClr>
                </a:solidFill>
                <a:cs typeface="Traditional Arabic" panose="02020603050405020304" pitchFamily="18" charset="-78"/>
              </a:rPr>
              <a:t>بین</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الكیانین</a:t>
            </a:r>
            <a:r>
              <a:rPr lang="ar-SA" altLang="en-US" sz="2400" b="1" dirty="0">
                <a:solidFill>
                  <a:schemeClr val="accent6">
                    <a:lumMod val="25000"/>
                  </a:schemeClr>
                </a:solidFill>
                <a:cs typeface="Traditional Arabic" panose="02020603050405020304" pitchFamily="18" charset="-78"/>
              </a:rPr>
              <a:t> علاقة واحد-إلى-واحد فإن </a:t>
            </a:r>
            <a:r>
              <a:rPr lang="ar-SA" altLang="en-US" sz="2400" b="1" dirty="0" err="1">
                <a:solidFill>
                  <a:schemeClr val="accent6">
                    <a:lumMod val="25000"/>
                  </a:schemeClr>
                </a:solidFill>
                <a:cs typeface="Traditional Arabic" panose="02020603050405020304" pitchFamily="18" charset="-78"/>
              </a:rPr>
              <a:t>عملیة</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التحویل</a:t>
            </a:r>
            <a:r>
              <a:rPr lang="ar-SA" altLang="en-US" sz="2400" b="1" dirty="0">
                <a:solidFill>
                  <a:schemeClr val="accent6">
                    <a:lumMod val="25000"/>
                  </a:schemeClr>
                </a:solidFill>
                <a:cs typeface="Traditional Arabic" panose="02020603050405020304" pitchFamily="18" charset="-78"/>
              </a:rPr>
              <a:t> تتم وفق عدة </a:t>
            </a:r>
            <a:r>
              <a:rPr lang="ar-SA" altLang="en-US" sz="2400" b="1" dirty="0" err="1">
                <a:solidFill>
                  <a:schemeClr val="accent6">
                    <a:lumMod val="25000"/>
                  </a:schemeClr>
                </a:solidFill>
                <a:cs typeface="Traditional Arabic" panose="02020603050405020304" pitchFamily="18" charset="-78"/>
              </a:rPr>
              <a:t>خیارات</a:t>
            </a:r>
            <a:r>
              <a:rPr lang="ar-SA" altLang="en-US" sz="2400" b="1" dirty="0">
                <a:solidFill>
                  <a:schemeClr val="accent6">
                    <a:lumMod val="25000"/>
                  </a:schemeClr>
                </a:solidFill>
                <a:cs typeface="Traditional Arabic" panose="02020603050405020304" pitchFamily="18" charset="-78"/>
              </a:rPr>
              <a:t> </a:t>
            </a:r>
            <a:r>
              <a:rPr lang="ar-SA" altLang="en-US" sz="2400" b="1" dirty="0" smtClean="0">
                <a:solidFill>
                  <a:schemeClr val="accent6">
                    <a:lumMod val="25000"/>
                  </a:schemeClr>
                </a:solidFill>
                <a:cs typeface="Traditional Arabic" panose="02020603050405020304" pitchFamily="18" charset="-78"/>
              </a:rPr>
              <a:t>أشهرها</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خیار</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یسمى</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بطریقة</a:t>
            </a:r>
            <a:r>
              <a:rPr lang="ar-SA" altLang="en-US" sz="2400" b="1" dirty="0">
                <a:solidFill>
                  <a:schemeClr val="accent6">
                    <a:lumMod val="25000"/>
                  </a:schemeClr>
                </a:solidFill>
                <a:cs typeface="Traditional Arabic" panose="02020603050405020304" pitchFamily="18" charset="-78"/>
              </a:rPr>
              <a:t> المفتاح الأجنبي، </a:t>
            </a:r>
            <a:r>
              <a:rPr lang="ar-SA" altLang="en-US" sz="2400" b="1" dirty="0" err="1" smtClean="0">
                <a:solidFill>
                  <a:schemeClr val="accent6">
                    <a:lumMod val="25000"/>
                  </a:schemeClr>
                </a:solidFill>
                <a:cs typeface="Traditional Arabic" panose="02020603050405020304" pitchFamily="18" charset="-78"/>
              </a:rPr>
              <a:t>وفیه</a:t>
            </a:r>
            <a:r>
              <a:rPr lang="ar-SA" altLang="en-US" sz="2400" b="1" dirty="0" smtClean="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یتم</a:t>
            </a:r>
            <a:r>
              <a:rPr lang="ar-SA" altLang="en-US" sz="2400" b="1" dirty="0">
                <a:solidFill>
                  <a:schemeClr val="accent6">
                    <a:lumMod val="25000"/>
                  </a:schemeClr>
                </a:solidFill>
                <a:cs typeface="Traditional Arabic" panose="02020603050405020304" pitchFamily="18" charset="-78"/>
              </a:rPr>
              <a:t> إضافة المفتاح </a:t>
            </a:r>
            <a:r>
              <a:rPr lang="ar-SA" altLang="en-US" sz="2400" b="1" dirty="0" err="1">
                <a:solidFill>
                  <a:schemeClr val="accent6">
                    <a:lumMod val="25000"/>
                  </a:schemeClr>
                </a:solidFill>
                <a:cs typeface="Traditional Arabic" panose="02020603050405020304" pitchFamily="18" charset="-78"/>
              </a:rPr>
              <a:t>الرئیسي</a:t>
            </a:r>
            <a:r>
              <a:rPr lang="ar-SA" altLang="en-US" sz="2400" b="1" dirty="0">
                <a:solidFill>
                  <a:schemeClr val="accent6">
                    <a:lumMod val="25000"/>
                  </a:schemeClr>
                </a:solidFill>
                <a:cs typeface="Traditional Arabic" panose="02020603050405020304" pitchFamily="18" charset="-78"/>
              </a:rPr>
              <a:t> لأحد </a:t>
            </a:r>
            <a:r>
              <a:rPr lang="ar-SA" altLang="en-US" sz="2400" b="1" dirty="0" err="1">
                <a:solidFill>
                  <a:schemeClr val="accent6">
                    <a:lumMod val="25000"/>
                  </a:schemeClr>
                </a:solidFill>
                <a:cs typeface="Traditional Arabic" panose="02020603050405020304" pitchFamily="18" charset="-78"/>
              </a:rPr>
              <a:t>الجدولین</a:t>
            </a:r>
            <a:r>
              <a:rPr lang="ar-SA" altLang="en-US" sz="2400" b="1" dirty="0">
                <a:solidFill>
                  <a:schemeClr val="accent6">
                    <a:lumMod val="25000"/>
                  </a:schemeClr>
                </a:solidFill>
                <a:cs typeface="Traditional Arabic" panose="02020603050405020304" pitchFamily="18" charset="-78"/>
              </a:rPr>
              <a:t> إلى الجدول الآخر كمفتاح أجنبي </a:t>
            </a:r>
            <a:r>
              <a:rPr lang="ar-SA" altLang="en-US" sz="2400" b="1" dirty="0" err="1">
                <a:solidFill>
                  <a:schemeClr val="accent6">
                    <a:lumMod val="25000"/>
                  </a:schemeClr>
                </a:solidFill>
                <a:cs typeface="Traditional Arabic" panose="02020603050405020304" pitchFamily="18" charset="-78"/>
              </a:rPr>
              <a:t>ویفضل</a:t>
            </a:r>
            <a:r>
              <a:rPr lang="ar-SA" altLang="en-US" sz="2400" b="1" dirty="0">
                <a:solidFill>
                  <a:schemeClr val="accent6">
                    <a:lumMod val="25000"/>
                  </a:schemeClr>
                </a:solidFill>
                <a:cs typeface="Traditional Arabic" panose="02020603050405020304" pitchFamily="18" charset="-78"/>
              </a:rPr>
              <a:t> أن </a:t>
            </a:r>
            <a:r>
              <a:rPr lang="ar-SA" altLang="en-US" sz="2400" b="1" dirty="0" err="1">
                <a:solidFill>
                  <a:schemeClr val="accent6">
                    <a:lumMod val="25000"/>
                  </a:schemeClr>
                </a:solidFill>
                <a:cs typeface="Traditional Arabic" panose="02020603050405020304" pitchFamily="18" charset="-78"/>
              </a:rPr>
              <a:t>یكون</a:t>
            </a:r>
            <a:r>
              <a:rPr lang="ar-SA" altLang="en-US" sz="2400" b="1" dirty="0">
                <a:solidFill>
                  <a:schemeClr val="accent6">
                    <a:lumMod val="25000"/>
                  </a:schemeClr>
                </a:solidFill>
                <a:cs typeface="Traditional Arabic" panose="02020603050405020304" pitchFamily="18" charset="-78"/>
              </a:rPr>
              <a:t> الجدول الذي </a:t>
            </a:r>
            <a:r>
              <a:rPr lang="ar-SA" altLang="en-US" sz="2400" b="1" dirty="0" err="1">
                <a:solidFill>
                  <a:schemeClr val="accent6">
                    <a:lumMod val="25000"/>
                  </a:schemeClr>
                </a:solidFill>
                <a:cs typeface="Traditional Arabic" panose="02020603050405020304" pitchFamily="18" charset="-78"/>
              </a:rPr>
              <a:t>یحتوي</a:t>
            </a:r>
            <a:r>
              <a:rPr lang="ar-SA" altLang="en-US" sz="2400" b="1" dirty="0">
                <a:solidFill>
                  <a:schemeClr val="accent6">
                    <a:lumMod val="25000"/>
                  </a:schemeClr>
                </a:solidFill>
                <a:cs typeface="Traditional Arabic" panose="02020603050405020304" pitchFamily="18" charset="-78"/>
              </a:rPr>
              <a:t> على المفتاح الأجنبي، </a:t>
            </a:r>
            <a:r>
              <a:rPr lang="ar-SA" altLang="en-US" sz="2400" b="1" dirty="0" smtClean="0">
                <a:solidFill>
                  <a:schemeClr val="accent6">
                    <a:lumMod val="25000"/>
                  </a:schemeClr>
                </a:solidFill>
                <a:cs typeface="Traditional Arabic" panose="02020603050405020304" pitchFamily="18" charset="-78"/>
              </a:rPr>
              <a:t>هو </a:t>
            </a:r>
            <a:r>
              <a:rPr lang="ar-SA" altLang="en-US" sz="2400" b="1" dirty="0">
                <a:solidFill>
                  <a:schemeClr val="accent6">
                    <a:lumMod val="25000"/>
                  </a:schemeClr>
                </a:solidFill>
                <a:cs typeface="Traditional Arabic" panose="02020603050405020304" pitchFamily="18" charset="-78"/>
              </a:rPr>
              <a:t>الجدول الذي </a:t>
            </a:r>
            <a:r>
              <a:rPr lang="ar-SA" altLang="en-US" sz="2400" b="1" dirty="0" err="1">
                <a:solidFill>
                  <a:schemeClr val="accent6">
                    <a:lumMod val="25000"/>
                  </a:schemeClr>
                </a:solidFill>
                <a:cs typeface="Traditional Arabic" panose="02020603050405020304" pitchFamily="18" charset="-78"/>
              </a:rPr>
              <a:t>یكون</a:t>
            </a:r>
            <a:r>
              <a:rPr lang="ar-SA" altLang="en-US" sz="2400" b="1" dirty="0">
                <a:solidFill>
                  <a:schemeClr val="accent6">
                    <a:lumMod val="25000"/>
                  </a:schemeClr>
                </a:solidFill>
                <a:cs typeface="Traditional Arabic" panose="02020603050405020304" pitchFamily="18" charset="-78"/>
              </a:rPr>
              <a:t> نوع </a:t>
            </a:r>
            <a:r>
              <a:rPr lang="ar-SA" altLang="en-US" sz="2400" b="1" dirty="0" err="1">
                <a:solidFill>
                  <a:schemeClr val="accent6">
                    <a:lumMod val="25000"/>
                  </a:schemeClr>
                </a:solidFill>
                <a:cs typeface="Traditional Arabic" panose="02020603050405020304" pitchFamily="18" charset="-78"/>
              </a:rPr>
              <a:t>قید</a:t>
            </a:r>
            <a:r>
              <a:rPr lang="ar-SA" altLang="en-US" sz="2400" b="1" dirty="0">
                <a:solidFill>
                  <a:schemeClr val="accent6">
                    <a:lumMod val="25000"/>
                  </a:schemeClr>
                </a:solidFill>
                <a:cs typeface="Traditional Arabic" panose="02020603050405020304" pitchFamily="18" charset="-78"/>
              </a:rPr>
              <a:t> </a:t>
            </a:r>
            <a:r>
              <a:rPr lang="ar-SA" altLang="en-US" sz="2400" b="1" dirty="0" smtClean="0">
                <a:solidFill>
                  <a:schemeClr val="accent6">
                    <a:lumMod val="25000"/>
                  </a:schemeClr>
                </a:solidFill>
                <a:cs typeface="Traditional Arabic" panose="02020603050405020304" pitchFamily="18" charset="-78"/>
              </a:rPr>
              <a:t>اشتراكه </a:t>
            </a:r>
            <a:r>
              <a:rPr lang="ar-SA" altLang="en-US" sz="2400" b="1" dirty="0">
                <a:solidFill>
                  <a:schemeClr val="accent6">
                    <a:lumMod val="25000"/>
                  </a:schemeClr>
                </a:solidFill>
                <a:cs typeface="Traditional Arabic" panose="02020603050405020304" pitchFamily="18" charset="-78"/>
              </a:rPr>
              <a:t>في العلاقة، من نوع (الاشتراك الكلي</a:t>
            </a:r>
            <a:r>
              <a:rPr lang="ar-SA" altLang="en-US" sz="2400" b="1" dirty="0" smtClean="0">
                <a:solidFill>
                  <a:schemeClr val="accent6">
                    <a:lumMod val="25000"/>
                  </a:schemeClr>
                </a:solidFill>
                <a:cs typeface="Traditional Arabic" panose="02020603050405020304" pitchFamily="18" charset="-78"/>
              </a:rPr>
              <a:t>).</a:t>
            </a:r>
            <a:endParaRPr lang="ar-SA"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6"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التحويل من مخطط الكيان العلاقة إلى مخطط قواعد </a:t>
            </a:r>
            <a:r>
              <a:rPr lang="ar-SA" altLang="en-US" sz="3200" b="1" u="sng" dirty="0" smtClean="0">
                <a:solidFill>
                  <a:srgbClr val="C00000"/>
                </a:solidFill>
                <a:cs typeface="Traditional Arabic" panose="02020603050405020304" pitchFamily="18" charset="-78"/>
              </a:rPr>
              <a:t>بيانات:</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229867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5" name="Text Box 3"/>
          <p:cNvSpPr txBox="1">
            <a:spLocks noChangeArrowheads="1"/>
          </p:cNvSpPr>
          <p:nvPr/>
        </p:nvSpPr>
        <p:spPr bwMode="auto">
          <a:xfrm>
            <a:off x="350838" y="2308473"/>
            <a:ext cx="920432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ct val="50000"/>
              </a:spcBef>
              <a:buFont typeface="+mj-lt"/>
              <a:buAutoNum type="arabicPeriod" startAt="4"/>
            </a:pPr>
            <a:r>
              <a:rPr lang="ar-SA" altLang="en-US" sz="2400" b="1" dirty="0" err="1" smtClean="0">
                <a:solidFill>
                  <a:schemeClr val="accent6">
                    <a:lumMod val="25000"/>
                  </a:schemeClr>
                </a:solidFill>
                <a:cs typeface="Traditional Arabic" panose="02020603050405020304" pitchFamily="18" charset="-78"/>
              </a:rPr>
              <a:t>تحویل</a:t>
            </a:r>
            <a:r>
              <a:rPr lang="ar-SA"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العلاقات </a:t>
            </a:r>
            <a:r>
              <a:rPr lang="ar-SA" altLang="en-US" sz="2400" b="1" dirty="0" err="1">
                <a:solidFill>
                  <a:schemeClr val="accent6">
                    <a:lumMod val="25000"/>
                  </a:schemeClr>
                </a:solidFill>
                <a:cs typeface="Traditional Arabic" panose="02020603050405020304" pitchFamily="18" charset="-78"/>
              </a:rPr>
              <a:t>الثنائیة</a:t>
            </a:r>
            <a:r>
              <a:rPr lang="ar-SA" altLang="en-US" sz="2400" b="1" dirty="0">
                <a:solidFill>
                  <a:schemeClr val="accent6">
                    <a:lumMod val="25000"/>
                  </a:schemeClr>
                </a:solidFill>
                <a:cs typeface="Traditional Arabic" panose="02020603050405020304" pitchFamily="18" charset="-78"/>
              </a:rPr>
              <a:t> من </a:t>
            </a:r>
            <a:r>
              <a:rPr lang="ar-SA" altLang="en-US" sz="2400" b="1" dirty="0" smtClean="0">
                <a:solidFill>
                  <a:schemeClr val="accent6">
                    <a:lumMod val="25000"/>
                  </a:schemeClr>
                </a:solidFill>
                <a:cs typeface="Traditional Arabic" panose="02020603050405020304" pitchFamily="18" charset="-78"/>
              </a:rPr>
              <a:t>النوع (</a:t>
            </a:r>
            <a:r>
              <a:rPr lang="ar-SA" altLang="en-US" sz="2400" b="1" dirty="0">
                <a:solidFill>
                  <a:schemeClr val="accent6">
                    <a:lumMod val="25000"/>
                  </a:schemeClr>
                </a:solidFill>
                <a:cs typeface="Traditional Arabic" panose="02020603050405020304" pitchFamily="18" charset="-78"/>
              </a:rPr>
              <a:t>1:</a:t>
            </a:r>
            <a:r>
              <a:rPr lang="en-US" altLang="en-US" sz="2400" b="1" dirty="0">
                <a:solidFill>
                  <a:schemeClr val="accent6">
                    <a:lumMod val="25000"/>
                  </a:schemeClr>
                </a:solidFill>
                <a:cs typeface="Traditional Arabic" panose="02020603050405020304" pitchFamily="18" charset="-78"/>
              </a:rPr>
              <a:t>N</a:t>
            </a:r>
            <a:r>
              <a:rPr lang="ar-SA" altLang="en-US" sz="2400" b="1" dirty="0" smtClean="0">
                <a:solidFill>
                  <a:schemeClr val="accent6">
                    <a:lumMod val="25000"/>
                  </a:schemeClr>
                </a:solidFill>
                <a:cs typeface="Traditional Arabic" panose="02020603050405020304" pitchFamily="18" charset="-78"/>
              </a:rPr>
              <a:t>):</a:t>
            </a:r>
            <a:r>
              <a:rPr lang="ar-SA" altLang="en-US" sz="2400" b="1" dirty="0">
                <a:solidFill>
                  <a:schemeClr val="accent6">
                    <a:lumMod val="25000"/>
                  </a:schemeClr>
                </a:solidFill>
                <a:cs typeface="Traditional Arabic" panose="02020603050405020304" pitchFamily="18" charset="-78"/>
              </a:rPr>
              <a:t> </a:t>
            </a:r>
            <a:r>
              <a:rPr lang="ar-SA" altLang="en-US" sz="2400" b="1" dirty="0" err="1" smtClean="0">
                <a:solidFill>
                  <a:schemeClr val="accent6">
                    <a:lumMod val="25000"/>
                  </a:schemeClr>
                </a:solidFill>
                <a:cs typeface="Traditional Arabic" panose="02020603050405020304" pitchFamily="18" charset="-78"/>
              </a:rPr>
              <a:t>یتم</a:t>
            </a:r>
            <a:r>
              <a:rPr lang="ar-SA" altLang="en-US" sz="2400" b="1" dirty="0" smtClean="0">
                <a:solidFill>
                  <a:schemeClr val="accent6">
                    <a:lumMod val="25000"/>
                  </a:schemeClr>
                </a:solidFill>
                <a:cs typeface="Traditional Arabic" panose="02020603050405020304" pitchFamily="18" charset="-78"/>
              </a:rPr>
              <a:t> هنا </a:t>
            </a:r>
            <a:r>
              <a:rPr lang="ar-SA" altLang="en-US" sz="2400" b="1" dirty="0">
                <a:solidFill>
                  <a:schemeClr val="accent6">
                    <a:lumMod val="25000"/>
                  </a:schemeClr>
                </a:solidFill>
                <a:cs typeface="Traditional Arabic" panose="02020603050405020304" pitchFamily="18" charset="-78"/>
              </a:rPr>
              <a:t>إنشاء </a:t>
            </a:r>
            <a:r>
              <a:rPr lang="ar-SA" altLang="en-US" sz="2400" b="1" dirty="0" err="1">
                <a:solidFill>
                  <a:schemeClr val="accent6">
                    <a:lumMod val="25000"/>
                  </a:schemeClr>
                </a:solidFill>
                <a:cs typeface="Traditional Arabic" panose="02020603050405020304" pitchFamily="18" charset="-78"/>
              </a:rPr>
              <a:t>جدولین</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لتمثیل</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الكیانین</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المرتبطین</a:t>
            </a:r>
            <a:r>
              <a:rPr lang="ar-SA" altLang="en-US" sz="2400" b="1" dirty="0">
                <a:solidFill>
                  <a:schemeClr val="accent6">
                    <a:lumMod val="25000"/>
                  </a:schemeClr>
                </a:solidFill>
                <a:cs typeface="Traditional Arabic" panose="02020603050405020304" pitchFamily="18" charset="-78"/>
              </a:rPr>
              <a:t>، على أن </a:t>
            </a:r>
            <a:r>
              <a:rPr lang="ar-SA" altLang="en-US" sz="2400" b="1" dirty="0" err="1">
                <a:solidFill>
                  <a:schemeClr val="accent6">
                    <a:lumMod val="25000"/>
                  </a:schemeClr>
                </a:solidFill>
                <a:cs typeface="Traditional Arabic" panose="02020603050405020304" pitchFamily="18" charset="-78"/>
              </a:rPr>
              <a:t>یتم</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تطبیق</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طریقة</a:t>
            </a:r>
            <a:r>
              <a:rPr lang="ar-SA" altLang="en-US" sz="2400" b="1" dirty="0">
                <a:solidFill>
                  <a:schemeClr val="accent6">
                    <a:lumMod val="25000"/>
                  </a:schemeClr>
                </a:solidFill>
                <a:cs typeface="Traditional Arabic" panose="02020603050405020304" pitchFamily="18" charset="-78"/>
              </a:rPr>
              <a:t> المفتاح الأجنبي السابقة، وذلك بإضافة المفتاح </a:t>
            </a:r>
            <a:r>
              <a:rPr lang="ar-SA" altLang="en-US" sz="2400" b="1" dirty="0" err="1">
                <a:solidFill>
                  <a:schemeClr val="accent6">
                    <a:lumMod val="25000"/>
                  </a:schemeClr>
                </a:solidFill>
                <a:cs typeface="Traditional Arabic" panose="02020603050405020304" pitchFamily="18" charset="-78"/>
              </a:rPr>
              <a:t>الرئیسي</a:t>
            </a:r>
            <a:r>
              <a:rPr lang="ar-SA" altLang="en-US" sz="2400" b="1" dirty="0">
                <a:solidFill>
                  <a:schemeClr val="accent6">
                    <a:lumMod val="25000"/>
                  </a:schemeClr>
                </a:solidFill>
                <a:cs typeface="Traditional Arabic" panose="02020603050405020304" pitchFamily="18" charset="-78"/>
              </a:rPr>
              <a:t> للجدول من </a:t>
            </a:r>
            <a:r>
              <a:rPr lang="ar-SA" altLang="en-US" sz="2400" b="1" dirty="0" err="1">
                <a:solidFill>
                  <a:schemeClr val="accent6">
                    <a:lumMod val="25000"/>
                  </a:schemeClr>
                </a:solidFill>
                <a:cs typeface="Traditional Arabic" panose="02020603050405020304" pitchFamily="18" charset="-78"/>
              </a:rPr>
              <a:t>جھة</a:t>
            </a:r>
            <a:r>
              <a:rPr lang="ar-SA" altLang="en-US" sz="2400" b="1" dirty="0">
                <a:solidFill>
                  <a:schemeClr val="accent6">
                    <a:lumMod val="25000"/>
                  </a:schemeClr>
                </a:solidFill>
                <a:cs typeface="Traditional Arabic" panose="02020603050405020304" pitchFamily="18" charset="-78"/>
              </a:rPr>
              <a:t> </a:t>
            </a:r>
            <a:r>
              <a:rPr lang="ar-SA" altLang="en-US" sz="2400" b="1" dirty="0" smtClean="0">
                <a:solidFill>
                  <a:schemeClr val="accent6">
                    <a:lumMod val="25000"/>
                  </a:schemeClr>
                </a:solidFill>
                <a:cs typeface="Traditional Arabic" panose="02020603050405020304" pitchFamily="18" charset="-78"/>
              </a:rPr>
              <a:t>العلاقة (</a:t>
            </a:r>
            <a:r>
              <a:rPr lang="en-US" altLang="en-US" sz="2400" b="1" dirty="0">
                <a:solidFill>
                  <a:schemeClr val="accent6">
                    <a:lumMod val="25000"/>
                  </a:schemeClr>
                </a:solidFill>
                <a:cs typeface="Traditional Arabic" panose="02020603050405020304" pitchFamily="18" charset="-78"/>
              </a:rPr>
              <a:t>N) </a:t>
            </a:r>
            <a:r>
              <a:rPr lang="ar-SA" altLang="en-US" sz="2400" b="1" dirty="0">
                <a:solidFill>
                  <a:schemeClr val="accent6">
                    <a:lumMod val="25000"/>
                  </a:schemeClr>
                </a:solidFill>
                <a:cs typeface="Traditional Arabic" panose="02020603050405020304" pitchFamily="18" charset="-78"/>
              </a:rPr>
              <a:t>إلى الجدول الآخر المرتبط بالعلاقة ( ١)</a:t>
            </a:r>
            <a:r>
              <a:rPr lang="ar-SA"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بغض النظر عن نوع </a:t>
            </a:r>
            <a:r>
              <a:rPr lang="ar-SA" altLang="en-US" sz="2400" b="1" dirty="0" err="1">
                <a:solidFill>
                  <a:schemeClr val="accent6">
                    <a:lumMod val="25000"/>
                  </a:schemeClr>
                </a:solidFill>
                <a:cs typeface="Traditional Arabic" panose="02020603050405020304" pitchFamily="18" charset="-78"/>
              </a:rPr>
              <a:t>قید</a:t>
            </a:r>
            <a:r>
              <a:rPr lang="ar-SA" altLang="en-US" sz="2400" b="1" dirty="0">
                <a:solidFill>
                  <a:schemeClr val="accent6">
                    <a:lumMod val="25000"/>
                  </a:schemeClr>
                </a:solidFill>
                <a:cs typeface="Traditional Arabic" panose="02020603050405020304" pitchFamily="18" charset="-78"/>
              </a:rPr>
              <a:t> الاشتراك.</a:t>
            </a: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6"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التحويل من مخطط الكيان العلاقة إلى مخطط قواعد </a:t>
            </a:r>
            <a:r>
              <a:rPr lang="ar-SA" altLang="en-US" sz="3200" b="1" u="sng" dirty="0" smtClean="0">
                <a:solidFill>
                  <a:srgbClr val="C00000"/>
                </a:solidFill>
                <a:cs typeface="Traditional Arabic" panose="02020603050405020304" pitchFamily="18" charset="-78"/>
              </a:rPr>
              <a:t>بيانات:</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2790500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Text Box 3"/>
          <p:cNvSpPr txBox="1">
            <a:spLocks noChangeArrowheads="1"/>
          </p:cNvSpPr>
          <p:nvPr/>
        </p:nvSpPr>
        <p:spPr bwMode="auto">
          <a:xfrm>
            <a:off x="350838" y="2308473"/>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ct val="50000"/>
              </a:spcBef>
              <a:buFont typeface="+mj-lt"/>
              <a:buAutoNum type="arabicPeriod" startAt="5"/>
            </a:pPr>
            <a:r>
              <a:rPr lang="ar-SA" altLang="en-US" sz="2400" b="1" dirty="0" err="1" smtClean="0">
                <a:solidFill>
                  <a:schemeClr val="accent6">
                    <a:lumMod val="25000"/>
                  </a:schemeClr>
                </a:solidFill>
                <a:cs typeface="Traditional Arabic" panose="02020603050405020304" pitchFamily="18" charset="-78"/>
              </a:rPr>
              <a:t>تحویل</a:t>
            </a:r>
            <a:r>
              <a:rPr lang="ar-SA"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العلاقات </a:t>
            </a:r>
            <a:r>
              <a:rPr lang="ar-SA" altLang="en-US" sz="2400" b="1" dirty="0" err="1">
                <a:solidFill>
                  <a:schemeClr val="accent6">
                    <a:lumMod val="25000"/>
                  </a:schemeClr>
                </a:solidFill>
                <a:cs typeface="Traditional Arabic" panose="02020603050405020304" pitchFamily="18" charset="-78"/>
              </a:rPr>
              <a:t>الثنائیة</a:t>
            </a:r>
            <a:r>
              <a:rPr lang="ar-SA" altLang="en-US" sz="2400" b="1" dirty="0">
                <a:solidFill>
                  <a:schemeClr val="accent6">
                    <a:lumMod val="25000"/>
                  </a:schemeClr>
                </a:solidFill>
                <a:cs typeface="Traditional Arabic" panose="02020603050405020304" pitchFamily="18" charset="-78"/>
              </a:rPr>
              <a:t> من </a:t>
            </a:r>
            <a:r>
              <a:rPr lang="ar-SA" altLang="en-US" sz="2400" b="1" dirty="0" smtClean="0">
                <a:solidFill>
                  <a:schemeClr val="accent6">
                    <a:lumMod val="25000"/>
                  </a:schemeClr>
                </a:solidFill>
                <a:cs typeface="Traditional Arabic" panose="02020603050405020304" pitchFamily="18" charset="-78"/>
              </a:rPr>
              <a:t>النوع (</a:t>
            </a:r>
            <a:r>
              <a:rPr lang="en-US" altLang="en-US" sz="2400" b="1" dirty="0">
                <a:solidFill>
                  <a:schemeClr val="accent6">
                    <a:lumMod val="25000"/>
                  </a:schemeClr>
                </a:solidFill>
                <a:cs typeface="Traditional Arabic" panose="02020603050405020304" pitchFamily="18" charset="-78"/>
              </a:rPr>
              <a:t>N:M</a:t>
            </a:r>
            <a:r>
              <a:rPr lang="ar-SA" altLang="en-US" sz="2400" b="1" dirty="0" smtClean="0">
                <a:solidFill>
                  <a:schemeClr val="accent6">
                    <a:lumMod val="25000"/>
                  </a:schemeClr>
                </a:solidFill>
                <a:cs typeface="Traditional Arabic" panose="02020603050405020304" pitchFamily="18" charset="-78"/>
              </a:rPr>
              <a:t>):</a:t>
            </a:r>
            <a:r>
              <a:rPr lang="en-US"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في </a:t>
            </a:r>
            <a:r>
              <a:rPr lang="ar-SA" altLang="en-US" sz="2400" b="1" dirty="0" smtClean="0">
                <a:solidFill>
                  <a:schemeClr val="accent6">
                    <a:lumMod val="25000"/>
                  </a:schemeClr>
                </a:solidFill>
                <a:cs typeface="Traditional Arabic" panose="02020603050405020304" pitchFamily="18" charset="-78"/>
              </a:rPr>
              <a:t>هذا </a:t>
            </a:r>
            <a:r>
              <a:rPr lang="ar-SA" altLang="en-US" sz="2400" b="1" dirty="0">
                <a:solidFill>
                  <a:schemeClr val="accent6">
                    <a:lumMod val="25000"/>
                  </a:schemeClr>
                </a:solidFill>
                <a:cs typeface="Traditional Arabic" panose="02020603050405020304" pitchFamily="18" charset="-78"/>
              </a:rPr>
              <a:t>النوع من العلاقات، </a:t>
            </a:r>
            <a:r>
              <a:rPr lang="ar-SA" altLang="en-US" sz="2400" b="1" dirty="0" err="1">
                <a:solidFill>
                  <a:schemeClr val="accent6">
                    <a:lumMod val="25000"/>
                  </a:schemeClr>
                </a:solidFill>
                <a:cs typeface="Traditional Arabic" panose="02020603050405020304" pitchFamily="18" charset="-78"/>
              </a:rPr>
              <a:t>یتم</a:t>
            </a:r>
            <a:r>
              <a:rPr lang="ar-SA" altLang="en-US" sz="2400" b="1" dirty="0">
                <a:solidFill>
                  <a:schemeClr val="accent6">
                    <a:lumMod val="25000"/>
                  </a:schemeClr>
                </a:solidFill>
                <a:cs typeface="Traditional Arabic" panose="02020603050405020304" pitchFamily="18" charset="-78"/>
              </a:rPr>
              <a:t> استحداث جدول </a:t>
            </a:r>
            <a:r>
              <a:rPr lang="ar-SA" altLang="en-US" sz="2400" b="1" dirty="0" err="1">
                <a:solidFill>
                  <a:schemeClr val="accent6">
                    <a:lumMod val="25000"/>
                  </a:schemeClr>
                </a:solidFill>
                <a:cs typeface="Traditional Arabic" panose="02020603050405020304" pitchFamily="18" charset="-78"/>
              </a:rPr>
              <a:t>جدید</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فیكون</a:t>
            </a:r>
            <a:r>
              <a:rPr lang="ar-SA" altLang="en-US" sz="2400" b="1" dirty="0">
                <a:solidFill>
                  <a:schemeClr val="accent6">
                    <a:lumMod val="25000"/>
                  </a:schemeClr>
                </a:solidFill>
                <a:cs typeface="Traditional Arabic" panose="02020603050405020304" pitchFamily="18" charset="-78"/>
              </a:rPr>
              <a:t> الناتج من </a:t>
            </a:r>
            <a:r>
              <a:rPr lang="ar-SA" altLang="en-US" sz="2400" b="1" dirty="0" smtClean="0">
                <a:solidFill>
                  <a:schemeClr val="accent6">
                    <a:lumMod val="25000"/>
                  </a:schemeClr>
                </a:solidFill>
                <a:cs typeface="Traditional Arabic" panose="02020603050405020304" pitchFamily="18" charset="-78"/>
              </a:rPr>
              <a:t>هذه </a:t>
            </a:r>
            <a:r>
              <a:rPr lang="ar-SA" altLang="en-US" sz="2400" b="1" dirty="0">
                <a:solidFill>
                  <a:schemeClr val="accent6">
                    <a:lumMod val="25000"/>
                  </a:schemeClr>
                </a:solidFill>
                <a:cs typeface="Traditional Arabic" panose="02020603050405020304" pitchFamily="18" charset="-78"/>
              </a:rPr>
              <a:t>العلاقة ثلاثة جداول، </a:t>
            </a:r>
            <a:r>
              <a:rPr lang="ar-SA" altLang="en-US" sz="2400" b="1" dirty="0" err="1">
                <a:solidFill>
                  <a:schemeClr val="accent6">
                    <a:lumMod val="25000"/>
                  </a:schemeClr>
                </a:solidFill>
                <a:cs typeface="Traditional Arabic" panose="02020603050405020304" pitchFamily="18" charset="-78"/>
              </a:rPr>
              <a:t>جدولین</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لتمثیل</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الكیانین</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المرتبطین</a:t>
            </a:r>
            <a:r>
              <a:rPr lang="ar-SA" altLang="en-US" sz="2400" b="1" dirty="0">
                <a:solidFill>
                  <a:schemeClr val="accent6">
                    <a:lumMod val="25000"/>
                  </a:schemeClr>
                </a:solidFill>
                <a:cs typeface="Traditional Arabic" panose="02020603050405020304" pitchFamily="18" charset="-78"/>
              </a:rPr>
              <a:t> بالعلاقة </a:t>
            </a:r>
            <a:r>
              <a:rPr lang="ar-SA" altLang="en-US" sz="2400" b="1" dirty="0" err="1">
                <a:solidFill>
                  <a:schemeClr val="accent6">
                    <a:lumMod val="25000"/>
                  </a:schemeClr>
                </a:solidFill>
                <a:cs typeface="Traditional Arabic" panose="02020603050405020304" pitchFamily="18" charset="-78"/>
              </a:rPr>
              <a:t>ویضم</a:t>
            </a:r>
            <a:r>
              <a:rPr lang="ar-SA" altLang="en-US" sz="2400" b="1" dirty="0">
                <a:solidFill>
                  <a:schemeClr val="accent6">
                    <a:lumMod val="25000"/>
                  </a:schemeClr>
                </a:solidFill>
                <a:cs typeface="Traditional Arabic" panose="02020603050405020304" pitchFamily="18" charset="-78"/>
              </a:rPr>
              <a:t> الجدول الثالث </a:t>
            </a:r>
            <a:r>
              <a:rPr lang="ar-SA" altLang="en-US" sz="2400" b="1" dirty="0" err="1">
                <a:solidFill>
                  <a:schemeClr val="accent6">
                    <a:lumMod val="25000"/>
                  </a:schemeClr>
                </a:solidFill>
                <a:cs typeface="Traditional Arabic" panose="02020603050405020304" pitchFamily="18" charset="-78"/>
              </a:rPr>
              <a:t>حقلین</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كمفتاحین</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أجنبیین</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یمثلان</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المفتاحین</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الرئیسیین</a:t>
            </a:r>
            <a:r>
              <a:rPr lang="ar-SA" altLang="en-US" sz="2400" b="1" dirty="0">
                <a:solidFill>
                  <a:schemeClr val="accent6">
                    <a:lumMod val="25000"/>
                  </a:schemeClr>
                </a:solidFill>
                <a:cs typeface="Traditional Arabic" panose="02020603050405020304" pitchFamily="18" charset="-78"/>
              </a:rPr>
              <a:t> في </a:t>
            </a:r>
            <a:r>
              <a:rPr lang="ar-SA" altLang="en-US" sz="2400" b="1" dirty="0" err="1">
                <a:solidFill>
                  <a:schemeClr val="accent6">
                    <a:lumMod val="25000"/>
                  </a:schemeClr>
                </a:solidFill>
                <a:cs typeface="Traditional Arabic" panose="02020603050405020304" pitchFamily="18" charset="-78"/>
              </a:rPr>
              <a:t>الجدولین</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ویمكن</a:t>
            </a:r>
            <a:r>
              <a:rPr lang="ar-SA" altLang="en-US" sz="2400" b="1" dirty="0">
                <a:solidFill>
                  <a:schemeClr val="accent6">
                    <a:lumMod val="25000"/>
                  </a:schemeClr>
                </a:solidFill>
                <a:cs typeface="Traditional Arabic" panose="02020603050405020304" pitchFamily="18" charset="-78"/>
              </a:rPr>
              <a:t> إضافة أي حقل آخر </a:t>
            </a:r>
            <a:r>
              <a:rPr lang="ar-SA" altLang="en-US" sz="2400" b="1" dirty="0" err="1">
                <a:solidFill>
                  <a:schemeClr val="accent6">
                    <a:lumMod val="25000"/>
                  </a:schemeClr>
                </a:solidFill>
                <a:cs typeface="Traditional Arabic" panose="02020603050405020304" pitchFamily="18" charset="-78"/>
              </a:rPr>
              <a:t>یكون</a:t>
            </a:r>
            <a:r>
              <a:rPr lang="ar-SA" altLang="en-US" sz="2400" b="1" dirty="0">
                <a:solidFill>
                  <a:schemeClr val="accent6">
                    <a:lumMod val="25000"/>
                  </a:schemeClr>
                </a:solidFill>
                <a:cs typeface="Traditional Arabic" panose="02020603050405020304" pitchFamily="18" charset="-78"/>
              </a:rPr>
              <a:t> </a:t>
            </a:r>
            <a:r>
              <a:rPr lang="ar-SA" altLang="en-US" sz="2400" b="1" dirty="0" smtClean="0">
                <a:solidFill>
                  <a:schemeClr val="accent6">
                    <a:lumMod val="25000"/>
                  </a:schemeClr>
                </a:solidFill>
                <a:cs typeface="Traditional Arabic" panose="02020603050405020304" pitchFamily="18" charset="-78"/>
              </a:rPr>
              <a:t>له </a:t>
            </a:r>
            <a:r>
              <a:rPr lang="ar-SA" altLang="en-US" sz="2400" b="1" dirty="0">
                <a:solidFill>
                  <a:schemeClr val="accent6">
                    <a:lumMod val="25000"/>
                  </a:schemeClr>
                </a:solidFill>
                <a:cs typeface="Traditional Arabic" panose="02020603050405020304" pitchFamily="18" charset="-78"/>
              </a:rPr>
              <a:t>مغزى، كأن تكون العلاقة </a:t>
            </a:r>
            <a:r>
              <a:rPr lang="ar-SA" altLang="en-US" sz="2400" b="1" dirty="0" smtClean="0">
                <a:solidFill>
                  <a:schemeClr val="accent6">
                    <a:lumMod val="25000"/>
                  </a:schemeClr>
                </a:solidFill>
                <a:cs typeface="Traditional Arabic" panose="02020603050405020304" pitchFamily="18" charset="-78"/>
              </a:rPr>
              <a:t>لها </a:t>
            </a:r>
            <a:r>
              <a:rPr lang="ar-SA" altLang="en-US" sz="2400" b="1" dirty="0">
                <a:solidFill>
                  <a:schemeClr val="accent6">
                    <a:lumMod val="25000"/>
                  </a:schemeClr>
                </a:solidFill>
                <a:cs typeface="Traditional Arabic" panose="02020603050405020304" pitchFamily="18" charset="-78"/>
              </a:rPr>
              <a:t>صفة </a:t>
            </a:r>
            <a:r>
              <a:rPr lang="ar-SA" altLang="en-US" sz="2400" b="1" dirty="0" smtClean="0">
                <a:solidFill>
                  <a:schemeClr val="accent6">
                    <a:lumMod val="25000"/>
                  </a:schemeClr>
                </a:solidFill>
                <a:cs typeface="Traditional Arabic" panose="02020603050405020304" pitchFamily="18" charset="-78"/>
              </a:rPr>
              <a:t>بذاتها</a:t>
            </a:r>
            <a:r>
              <a:rPr lang="ar-SA" altLang="en-US" sz="2400" b="1" dirty="0">
                <a:solidFill>
                  <a:schemeClr val="accent6">
                    <a:lumMod val="25000"/>
                  </a:schemeClr>
                </a:solidFill>
                <a:cs typeface="Traditional Arabic" panose="02020603050405020304" pitchFamily="18" charset="-78"/>
              </a:rPr>
              <a:t>، فتتحول الصفة إلى حقل في الجدول </a:t>
            </a:r>
            <a:r>
              <a:rPr lang="ar-SA" altLang="en-US" sz="2400" b="1" dirty="0" err="1">
                <a:solidFill>
                  <a:schemeClr val="accent6">
                    <a:lumMod val="25000"/>
                  </a:schemeClr>
                </a:solidFill>
                <a:cs typeface="Traditional Arabic" panose="02020603050405020304" pitchFamily="18" charset="-78"/>
              </a:rPr>
              <a:t>الجدید</a:t>
            </a:r>
            <a:r>
              <a:rPr lang="ar-SA" altLang="en-US" sz="2400" b="1" dirty="0">
                <a:solidFill>
                  <a:schemeClr val="accent6">
                    <a:lumMod val="25000"/>
                  </a:schemeClr>
                </a:solidFill>
                <a:cs typeface="Traditional Arabic" panose="02020603050405020304" pitchFamily="18" charset="-78"/>
              </a:rPr>
              <a:t>.</a:t>
            </a: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6"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التحويل من مخطط الكيان العلاقة إلى مخطط قواعد </a:t>
            </a:r>
            <a:r>
              <a:rPr lang="ar-SA" altLang="en-US" sz="3200" b="1" u="sng" dirty="0" smtClean="0">
                <a:solidFill>
                  <a:srgbClr val="C00000"/>
                </a:solidFill>
                <a:cs typeface="Traditional Arabic" panose="02020603050405020304" pitchFamily="18" charset="-78"/>
              </a:rPr>
              <a:t>بيانات:</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1545834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Text Box 3"/>
          <p:cNvSpPr txBox="1">
            <a:spLocks noChangeArrowheads="1"/>
          </p:cNvSpPr>
          <p:nvPr/>
        </p:nvSpPr>
        <p:spPr bwMode="auto">
          <a:xfrm>
            <a:off x="350838" y="2308473"/>
            <a:ext cx="920432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ct val="50000"/>
              </a:spcBef>
              <a:buFont typeface="+mj-lt"/>
              <a:buAutoNum type="arabicPeriod" startAt="6"/>
            </a:pPr>
            <a:r>
              <a:rPr lang="ar-SA" altLang="en-US" sz="2400" b="1" dirty="0" err="1" smtClean="0">
                <a:solidFill>
                  <a:schemeClr val="accent6">
                    <a:lumMod val="25000"/>
                  </a:schemeClr>
                </a:solidFill>
                <a:cs typeface="Traditional Arabic" panose="02020603050405020304" pitchFamily="18" charset="-78"/>
              </a:rPr>
              <a:t>تحویل</a:t>
            </a:r>
            <a:r>
              <a:rPr lang="ar-SA"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الصفات متعددة </a:t>
            </a:r>
            <a:r>
              <a:rPr lang="ar-SA" altLang="en-US" sz="2400" b="1" dirty="0" err="1">
                <a:solidFill>
                  <a:schemeClr val="accent6">
                    <a:lumMod val="25000"/>
                  </a:schemeClr>
                </a:solidFill>
                <a:cs typeface="Traditional Arabic" panose="02020603050405020304" pitchFamily="18" charset="-78"/>
              </a:rPr>
              <a:t>القیم</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یتم</a:t>
            </a:r>
            <a:r>
              <a:rPr lang="ar-SA" altLang="en-US" sz="2400" b="1" dirty="0">
                <a:solidFill>
                  <a:schemeClr val="accent6">
                    <a:lumMod val="25000"/>
                  </a:schemeClr>
                </a:solidFill>
                <a:cs typeface="Traditional Arabic" panose="02020603050405020304" pitchFamily="18" charset="-78"/>
              </a:rPr>
              <a:t> في </a:t>
            </a:r>
            <a:r>
              <a:rPr lang="ar-SA" altLang="en-US" sz="2400" b="1" dirty="0" smtClean="0">
                <a:solidFill>
                  <a:schemeClr val="accent6">
                    <a:lumMod val="25000"/>
                  </a:schemeClr>
                </a:solidFill>
                <a:cs typeface="Traditional Arabic" panose="02020603050405020304" pitchFamily="18" charset="-78"/>
              </a:rPr>
              <a:t>هذه </a:t>
            </a:r>
            <a:r>
              <a:rPr lang="ar-SA" altLang="en-US" sz="2400" b="1" dirty="0">
                <a:solidFill>
                  <a:schemeClr val="accent6">
                    <a:lumMod val="25000"/>
                  </a:schemeClr>
                </a:solidFill>
                <a:cs typeface="Traditional Arabic" panose="02020603050405020304" pitchFamily="18" charset="-78"/>
              </a:rPr>
              <a:t>الحالة، عادة، إنشاء جدول </a:t>
            </a:r>
            <a:r>
              <a:rPr lang="ar-SA" altLang="en-US" sz="2400" b="1" dirty="0" err="1">
                <a:solidFill>
                  <a:schemeClr val="accent6">
                    <a:lumMod val="25000"/>
                  </a:schemeClr>
                </a:solidFill>
                <a:cs typeface="Traditional Arabic" panose="02020603050405020304" pitchFamily="18" charset="-78"/>
              </a:rPr>
              <a:t>جدید</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یضم</a:t>
            </a:r>
            <a:r>
              <a:rPr lang="ar-SA" altLang="en-US" sz="2400" b="1" dirty="0">
                <a:solidFill>
                  <a:schemeClr val="accent6">
                    <a:lumMod val="25000"/>
                  </a:schemeClr>
                </a:solidFill>
                <a:cs typeface="Traditional Arabic" panose="02020603050405020304" pitchFamily="18" charset="-78"/>
              </a:rPr>
              <a:t> الصفة المتعددة </a:t>
            </a:r>
            <a:r>
              <a:rPr lang="ar-SA" altLang="en-US" sz="2400" b="1" dirty="0" err="1">
                <a:solidFill>
                  <a:schemeClr val="accent6">
                    <a:lumMod val="25000"/>
                  </a:schemeClr>
                </a:solidFill>
                <a:cs typeface="Traditional Arabic" panose="02020603050405020304" pitchFamily="18" charset="-78"/>
              </a:rPr>
              <a:t>القیم</a:t>
            </a:r>
            <a:r>
              <a:rPr lang="ar-SA" altLang="en-US" sz="2400" b="1" dirty="0">
                <a:solidFill>
                  <a:schemeClr val="accent6">
                    <a:lumMod val="25000"/>
                  </a:schemeClr>
                </a:solidFill>
                <a:cs typeface="Traditional Arabic" panose="02020603050405020304" pitchFamily="18" charset="-78"/>
              </a:rPr>
              <a:t> كحقل، </a:t>
            </a:r>
            <a:r>
              <a:rPr lang="ar-SA" altLang="en-US" sz="2400" b="1" dirty="0" err="1">
                <a:solidFill>
                  <a:schemeClr val="accent6">
                    <a:lumMod val="25000"/>
                  </a:schemeClr>
                </a:solidFill>
                <a:cs typeface="Traditional Arabic" panose="02020603050405020304" pitchFamily="18" charset="-78"/>
              </a:rPr>
              <a:t>ویضاف</a:t>
            </a:r>
            <a:r>
              <a:rPr lang="ar-SA" altLang="en-US" sz="2400" b="1" dirty="0">
                <a:solidFill>
                  <a:schemeClr val="accent6">
                    <a:lumMod val="25000"/>
                  </a:schemeClr>
                </a:solidFill>
                <a:cs typeface="Traditional Arabic" panose="02020603050405020304" pitchFamily="18" charset="-78"/>
              </a:rPr>
              <a:t> إلى الجدول مفتاح أجنبي </a:t>
            </a:r>
            <a:r>
              <a:rPr lang="ar-SA" altLang="en-US" sz="2400" b="1" dirty="0" smtClean="0">
                <a:solidFill>
                  <a:schemeClr val="accent6">
                    <a:lumMod val="25000"/>
                  </a:schemeClr>
                </a:solidFill>
                <a:cs typeface="Traditional Arabic" panose="02020603050405020304" pitchFamily="18" charset="-78"/>
              </a:rPr>
              <a:t>(</a:t>
            </a:r>
            <a:r>
              <a:rPr lang="en-US" altLang="en-US" sz="2400" b="1" dirty="0">
                <a:solidFill>
                  <a:schemeClr val="accent6">
                    <a:lumMod val="25000"/>
                  </a:schemeClr>
                </a:solidFill>
                <a:cs typeface="Traditional Arabic" panose="02020603050405020304" pitchFamily="18" charset="-78"/>
              </a:rPr>
              <a:t>FK</a:t>
            </a:r>
            <a:r>
              <a:rPr lang="ar-SA" altLang="en-US" sz="2400" b="1" dirty="0" smtClean="0">
                <a:solidFill>
                  <a:schemeClr val="accent6">
                    <a:lumMod val="25000"/>
                  </a:schemeClr>
                </a:solidFill>
                <a:cs typeface="Traditional Arabic" panose="02020603050405020304" pitchFamily="18" charset="-78"/>
              </a:rPr>
              <a:t>)</a:t>
            </a:r>
            <a:r>
              <a:rPr lang="en-US" altLang="en-US" sz="2400" b="1" dirty="0" smtClean="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یكون</a:t>
            </a:r>
            <a:r>
              <a:rPr lang="ar-SA" altLang="en-US" sz="2400" b="1" dirty="0">
                <a:solidFill>
                  <a:schemeClr val="accent6">
                    <a:lumMod val="25000"/>
                  </a:schemeClr>
                </a:solidFill>
                <a:cs typeface="Traditional Arabic" panose="02020603050405020304" pitchFamily="18" charset="-78"/>
              </a:rPr>
              <a:t> ممثلا للمفتاح </a:t>
            </a:r>
            <a:r>
              <a:rPr lang="ar-SA" altLang="en-US" sz="2400" b="1" dirty="0" err="1">
                <a:solidFill>
                  <a:schemeClr val="accent6">
                    <a:lumMod val="25000"/>
                  </a:schemeClr>
                </a:solidFill>
                <a:cs typeface="Traditional Arabic" panose="02020603050405020304" pitchFamily="18" charset="-78"/>
              </a:rPr>
              <a:t>الرئیسي</a:t>
            </a:r>
            <a:r>
              <a:rPr lang="ar-SA" altLang="en-US" sz="2400" b="1" dirty="0">
                <a:solidFill>
                  <a:schemeClr val="accent6">
                    <a:lumMod val="25000"/>
                  </a:schemeClr>
                </a:solidFill>
                <a:cs typeface="Traditional Arabic" panose="02020603050405020304" pitchFamily="18" charset="-78"/>
              </a:rPr>
              <a:t> في الجدول الناتج من </a:t>
            </a:r>
            <a:r>
              <a:rPr lang="ar-SA" altLang="en-US" sz="2400" b="1" dirty="0" err="1">
                <a:solidFill>
                  <a:schemeClr val="accent6">
                    <a:lumMod val="25000"/>
                  </a:schemeClr>
                </a:solidFill>
                <a:cs typeface="Traditional Arabic" panose="02020603050405020304" pitchFamily="18" charset="-78"/>
              </a:rPr>
              <a:t>الكیان</a:t>
            </a:r>
            <a:r>
              <a:rPr lang="ar-SA" altLang="en-US" sz="2400" b="1" dirty="0">
                <a:solidFill>
                  <a:schemeClr val="accent6">
                    <a:lumMod val="25000"/>
                  </a:schemeClr>
                </a:solidFill>
                <a:cs typeface="Traditional Arabic" panose="02020603050405020304" pitchFamily="18" charset="-78"/>
              </a:rPr>
              <a:t> الذي </a:t>
            </a:r>
            <a:r>
              <a:rPr lang="ar-SA" altLang="en-US" sz="2400" b="1" dirty="0" err="1">
                <a:solidFill>
                  <a:schemeClr val="accent6">
                    <a:lumMod val="25000"/>
                  </a:schemeClr>
                </a:solidFill>
                <a:cs typeface="Traditional Arabic" panose="02020603050405020304" pitchFamily="18" charset="-78"/>
              </a:rPr>
              <a:t>یحتوي</a:t>
            </a:r>
            <a:r>
              <a:rPr lang="ar-SA" altLang="en-US" sz="2400" b="1" dirty="0">
                <a:solidFill>
                  <a:schemeClr val="accent6">
                    <a:lumMod val="25000"/>
                  </a:schemeClr>
                </a:solidFill>
                <a:cs typeface="Traditional Arabic" panose="02020603050405020304" pitchFamily="18" charset="-78"/>
              </a:rPr>
              <a:t> على الصفة متعددة </a:t>
            </a:r>
            <a:r>
              <a:rPr lang="ar-SA" altLang="en-US" sz="2400" b="1" dirty="0" err="1">
                <a:solidFill>
                  <a:schemeClr val="accent6">
                    <a:lumMod val="25000"/>
                  </a:schemeClr>
                </a:solidFill>
                <a:cs typeface="Traditional Arabic" panose="02020603050405020304" pitchFamily="18" charset="-78"/>
              </a:rPr>
              <a:t>القیم</a:t>
            </a:r>
            <a:r>
              <a:rPr lang="ar-SA" altLang="en-US" sz="2400" b="1" dirty="0">
                <a:solidFill>
                  <a:schemeClr val="accent6">
                    <a:lumMod val="25000"/>
                  </a:schemeClr>
                </a:solidFill>
                <a:cs typeface="Traditional Arabic" panose="02020603050405020304" pitchFamily="18" charset="-78"/>
              </a:rPr>
              <a:t>. أما الصفات المركبة فتتحول إلى صفات </a:t>
            </a:r>
            <a:r>
              <a:rPr lang="ar-SA" altLang="en-US" sz="2400" b="1" dirty="0" err="1">
                <a:solidFill>
                  <a:schemeClr val="accent6">
                    <a:lumMod val="25000"/>
                  </a:schemeClr>
                </a:solidFill>
                <a:cs typeface="Traditional Arabic" panose="02020603050405020304" pitchFamily="18" charset="-78"/>
              </a:rPr>
              <a:t>بسیط</a:t>
            </a:r>
            <a:r>
              <a:rPr lang="ar-SA" altLang="en-US" sz="2400" b="1" dirty="0">
                <a:solidFill>
                  <a:schemeClr val="accent6">
                    <a:lumMod val="25000"/>
                  </a:schemeClr>
                </a:solidFill>
                <a:cs typeface="Traditional Arabic" panose="02020603050405020304" pitchFamily="18" charset="-78"/>
              </a:rPr>
              <a:t>، فحقول </a:t>
            </a:r>
            <a:r>
              <a:rPr lang="ar-SA" altLang="en-US" sz="2400" b="1" dirty="0" err="1">
                <a:solidFill>
                  <a:schemeClr val="accent6">
                    <a:lumMod val="25000"/>
                  </a:schemeClr>
                </a:solidFill>
                <a:cs typeface="Traditional Arabic" panose="02020603050405020304" pitchFamily="18" charset="-78"/>
              </a:rPr>
              <a:t>عادیة</a:t>
            </a:r>
            <a:r>
              <a:rPr lang="ar-SA" altLang="en-US" sz="2400" b="1" dirty="0">
                <a:solidFill>
                  <a:schemeClr val="accent6">
                    <a:lumMod val="25000"/>
                  </a:schemeClr>
                </a:solidFill>
                <a:cs typeface="Traditional Arabic" panose="02020603050405020304" pitchFamily="18" charset="-78"/>
              </a:rPr>
              <a:t> كما أوضحنا أعلاه، والصفات ذات </a:t>
            </a:r>
            <a:r>
              <a:rPr lang="ar-SA" altLang="en-US" sz="2400" b="1" dirty="0" err="1">
                <a:solidFill>
                  <a:schemeClr val="accent6">
                    <a:lumMod val="25000"/>
                  </a:schemeClr>
                </a:solidFill>
                <a:cs typeface="Traditional Arabic" panose="02020603050405020304" pitchFamily="18" charset="-78"/>
              </a:rPr>
              <a:t>القیم</a:t>
            </a:r>
            <a:r>
              <a:rPr lang="ar-SA" altLang="en-US" sz="2400" b="1" dirty="0">
                <a:solidFill>
                  <a:schemeClr val="accent6">
                    <a:lumMod val="25000"/>
                  </a:schemeClr>
                </a:solidFill>
                <a:cs typeface="Traditional Arabic" panose="02020603050405020304" pitchFamily="18" charset="-78"/>
              </a:rPr>
              <a:t> المشتقة تلغى من الجدول، </a:t>
            </a:r>
            <a:r>
              <a:rPr lang="ar-SA" altLang="en-US" sz="2400" b="1" dirty="0" smtClean="0">
                <a:solidFill>
                  <a:schemeClr val="accent6">
                    <a:lumMod val="25000"/>
                  </a:schemeClr>
                </a:solidFill>
                <a:cs typeface="Traditional Arabic" panose="02020603050405020304" pitchFamily="18" charset="-78"/>
              </a:rPr>
              <a:t>لأنها </a:t>
            </a:r>
            <a:r>
              <a:rPr lang="ar-SA" altLang="en-US" sz="2400" b="1" dirty="0">
                <a:solidFill>
                  <a:schemeClr val="accent6">
                    <a:lumMod val="25000"/>
                  </a:schemeClr>
                </a:solidFill>
                <a:cs typeface="Traditional Arabic" panose="02020603050405020304" pitchFamily="18" charset="-78"/>
              </a:rPr>
              <a:t>صفات </a:t>
            </a:r>
            <a:r>
              <a:rPr lang="ar-SA" altLang="en-US" sz="2400" b="1" dirty="0" smtClean="0">
                <a:solidFill>
                  <a:schemeClr val="accent6">
                    <a:lumMod val="25000"/>
                  </a:schemeClr>
                </a:solidFill>
                <a:cs typeface="Traditional Arabic" panose="02020603050405020304" pitchFamily="18" charset="-78"/>
              </a:rPr>
              <a:t>قابلها </a:t>
            </a:r>
            <a:r>
              <a:rPr lang="ar-SA" altLang="en-US" sz="2400" b="1" dirty="0">
                <a:solidFill>
                  <a:schemeClr val="accent6">
                    <a:lumMod val="25000"/>
                  </a:schemeClr>
                </a:solidFill>
                <a:cs typeface="Traditional Arabic" panose="02020603050405020304" pitchFamily="18" charset="-78"/>
              </a:rPr>
              <a:t>للاشتقاق من صفات أخرى، فلا داعي </a:t>
            </a:r>
            <a:r>
              <a:rPr lang="ar-SA" altLang="en-US" sz="2400" b="1" dirty="0" smtClean="0">
                <a:solidFill>
                  <a:schemeClr val="accent6">
                    <a:lumMod val="25000"/>
                  </a:schemeClr>
                </a:solidFill>
                <a:cs typeface="Traditional Arabic" panose="02020603050405020304" pitchFamily="18" charset="-78"/>
              </a:rPr>
              <a:t>لوجودها.</a:t>
            </a:r>
            <a:endParaRPr lang="ar-SA"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6"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التحويل من مخطط الكيان العلاقة إلى مخطط قواعد </a:t>
            </a:r>
            <a:r>
              <a:rPr lang="ar-SA" altLang="en-US" sz="3200" b="1" u="sng" dirty="0" smtClean="0">
                <a:solidFill>
                  <a:srgbClr val="C00000"/>
                </a:solidFill>
                <a:cs typeface="Traditional Arabic" panose="02020603050405020304" pitchFamily="18" charset="-78"/>
              </a:rPr>
              <a:t>بيانات:</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637957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Text Box 3"/>
          <p:cNvSpPr txBox="1">
            <a:spLocks noChangeArrowheads="1"/>
          </p:cNvSpPr>
          <p:nvPr/>
        </p:nvSpPr>
        <p:spPr bwMode="auto">
          <a:xfrm>
            <a:off x="350838" y="2308473"/>
            <a:ext cx="920432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ct val="50000"/>
              </a:spcBef>
              <a:buFont typeface="+mj-lt"/>
              <a:buAutoNum type="arabicPeriod" startAt="7"/>
            </a:pPr>
            <a:r>
              <a:rPr lang="ar-SA" altLang="en-US" sz="2400" b="1" dirty="0" err="1" smtClean="0">
                <a:solidFill>
                  <a:schemeClr val="accent6">
                    <a:lumMod val="25000"/>
                  </a:schemeClr>
                </a:solidFill>
                <a:cs typeface="Traditional Arabic" panose="02020603050405020304" pitchFamily="18" charset="-78"/>
              </a:rPr>
              <a:t>تحویل</a:t>
            </a:r>
            <a:r>
              <a:rPr lang="ar-SA"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العلاقات </a:t>
            </a:r>
            <a:r>
              <a:rPr lang="ar-SA" altLang="en-US" sz="2400" b="1" dirty="0" err="1">
                <a:solidFill>
                  <a:schemeClr val="accent6">
                    <a:lumMod val="25000"/>
                  </a:schemeClr>
                </a:solidFill>
                <a:cs typeface="Traditional Arabic" panose="02020603050405020304" pitchFamily="18" charset="-78"/>
              </a:rPr>
              <a:t>غیر</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الثنائیة</a:t>
            </a:r>
            <a:r>
              <a:rPr lang="ar-SA" altLang="en-US" sz="2400" b="1" dirty="0">
                <a:solidFill>
                  <a:schemeClr val="accent6">
                    <a:lumMod val="25000"/>
                  </a:schemeClr>
                </a:solidFill>
                <a:cs typeface="Traditional Arabic" panose="02020603050405020304" pitchFamily="18" charset="-78"/>
              </a:rPr>
              <a:t>، كالعلاقة </a:t>
            </a:r>
            <a:r>
              <a:rPr lang="ar-SA" altLang="en-US" sz="2400" b="1" dirty="0" err="1">
                <a:solidFill>
                  <a:schemeClr val="accent6">
                    <a:lumMod val="25000"/>
                  </a:schemeClr>
                </a:solidFill>
                <a:cs typeface="Traditional Arabic" panose="02020603050405020304" pitchFamily="18" charset="-78"/>
              </a:rPr>
              <a:t>الثلاثیة</a:t>
            </a:r>
            <a:r>
              <a:rPr lang="ar-SA" altLang="en-US" sz="2400" b="1" dirty="0">
                <a:solidFill>
                  <a:schemeClr val="accent6">
                    <a:lumMod val="25000"/>
                  </a:schemeClr>
                </a:solidFill>
                <a:cs typeface="Traditional Arabic" panose="02020603050405020304" pitchFamily="18" charset="-78"/>
              </a:rPr>
              <a:t> وما </a:t>
            </a:r>
            <a:r>
              <a:rPr lang="ar-SA" altLang="en-US" sz="2400" b="1" dirty="0" smtClean="0">
                <a:solidFill>
                  <a:schemeClr val="accent6">
                    <a:lumMod val="25000"/>
                  </a:schemeClr>
                </a:solidFill>
                <a:cs typeface="Traditional Arabic" panose="02020603050405020304" pitchFamily="18" charset="-78"/>
              </a:rPr>
              <a:t>فوقها</a:t>
            </a:r>
            <a:r>
              <a:rPr lang="ar-SA" altLang="en-US" sz="2400" b="1" dirty="0">
                <a:solidFill>
                  <a:schemeClr val="accent6">
                    <a:lumMod val="25000"/>
                  </a:schemeClr>
                </a:solidFill>
                <a:cs typeface="Traditional Arabic" panose="02020603050405020304" pitchFamily="18" charset="-78"/>
              </a:rPr>
              <a:t>:  في حالات نادرة </a:t>
            </a:r>
            <a:r>
              <a:rPr lang="ar-SA" altLang="en-US" sz="2400" b="1" dirty="0" smtClean="0">
                <a:solidFill>
                  <a:schemeClr val="accent6">
                    <a:lumMod val="25000"/>
                  </a:schemeClr>
                </a:solidFill>
                <a:cs typeface="Traditional Arabic" panose="02020603050405020304" pitchFamily="18" charset="-78"/>
              </a:rPr>
              <a:t>تظهر </a:t>
            </a:r>
            <a:r>
              <a:rPr lang="ar-SA" altLang="en-US" sz="2400" b="1" dirty="0" err="1">
                <a:solidFill>
                  <a:schemeClr val="accent6">
                    <a:lumMod val="25000"/>
                  </a:schemeClr>
                </a:solidFill>
                <a:cs typeface="Traditional Arabic" panose="02020603050405020304" pitchFamily="18" charset="-78"/>
              </a:rPr>
              <a:t>لدینا</a:t>
            </a:r>
            <a:r>
              <a:rPr lang="ar-SA" altLang="en-US" sz="2400" b="1" dirty="0">
                <a:solidFill>
                  <a:schemeClr val="accent6">
                    <a:lumMod val="25000"/>
                  </a:schemeClr>
                </a:solidFill>
                <a:cs typeface="Traditional Arabic" panose="02020603050405020304" pitchFamily="18" charset="-78"/>
              </a:rPr>
              <a:t> علاقات معقدة، كالعلاقة </a:t>
            </a:r>
            <a:r>
              <a:rPr lang="ar-SA" altLang="en-US" sz="2400" b="1" dirty="0" err="1">
                <a:solidFill>
                  <a:schemeClr val="accent6">
                    <a:lumMod val="25000"/>
                  </a:schemeClr>
                </a:solidFill>
                <a:cs typeface="Traditional Arabic" panose="02020603050405020304" pitchFamily="18" charset="-78"/>
              </a:rPr>
              <a:t>الثلاثیة</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بین</a:t>
            </a:r>
            <a:r>
              <a:rPr lang="ar-SA" altLang="en-US" sz="2400" b="1" dirty="0">
                <a:solidFill>
                  <a:schemeClr val="accent6">
                    <a:lumMod val="25000"/>
                  </a:schemeClr>
                </a:solidFill>
                <a:cs typeface="Traditional Arabic" panose="02020603050405020304" pitchFamily="18" charset="-78"/>
              </a:rPr>
              <a:t> ثلاثة </a:t>
            </a:r>
            <a:r>
              <a:rPr lang="ar-SA" altLang="en-US" sz="2400" b="1" dirty="0" err="1">
                <a:solidFill>
                  <a:schemeClr val="accent6">
                    <a:lumMod val="25000"/>
                  </a:schemeClr>
                </a:solidFill>
                <a:cs typeface="Traditional Arabic" panose="02020603050405020304" pitchFamily="18" charset="-78"/>
              </a:rPr>
              <a:t>كیانات</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والرباعیة</a:t>
            </a:r>
            <a:r>
              <a:rPr lang="ar-SA" altLang="en-US" sz="2400" b="1" dirty="0">
                <a:solidFill>
                  <a:schemeClr val="accent6">
                    <a:lumMod val="25000"/>
                  </a:schemeClr>
                </a:solidFill>
                <a:cs typeface="Traditional Arabic" panose="02020603050405020304" pitchFamily="18" charset="-78"/>
              </a:rPr>
              <a:t> وما </a:t>
            </a:r>
            <a:r>
              <a:rPr lang="ar-SA" altLang="en-US" sz="2400" b="1" dirty="0" smtClean="0">
                <a:solidFill>
                  <a:schemeClr val="accent6">
                    <a:lumMod val="25000"/>
                  </a:schemeClr>
                </a:solidFill>
                <a:cs typeface="Traditional Arabic" panose="02020603050405020304" pitchFamily="18" charset="-78"/>
              </a:rPr>
              <a:t>فوقها</a:t>
            </a:r>
            <a:r>
              <a:rPr lang="ar-SA" altLang="en-US" sz="2400" b="1" dirty="0">
                <a:solidFill>
                  <a:schemeClr val="accent6">
                    <a:lumMod val="25000"/>
                  </a:schemeClr>
                </a:solidFill>
                <a:cs typeface="Traditional Arabic" panose="02020603050405020304" pitchFamily="18" charset="-78"/>
              </a:rPr>
              <a:t>، وتعالج </a:t>
            </a:r>
            <a:r>
              <a:rPr lang="ar-SA" altLang="en-US" sz="2400" b="1" dirty="0" smtClean="0">
                <a:solidFill>
                  <a:schemeClr val="accent6">
                    <a:lumMod val="25000"/>
                  </a:schemeClr>
                </a:solidFill>
                <a:cs typeface="Traditional Arabic" panose="02020603050405020304" pitchFamily="18" charset="-78"/>
              </a:rPr>
              <a:t>هذه </a:t>
            </a:r>
            <a:r>
              <a:rPr lang="ar-SA" altLang="en-US" sz="2400" b="1" dirty="0">
                <a:solidFill>
                  <a:schemeClr val="accent6">
                    <a:lumMod val="25000"/>
                  </a:schemeClr>
                </a:solidFill>
                <a:cs typeface="Traditional Arabic" panose="02020603050405020304" pitchFamily="18" charset="-78"/>
              </a:rPr>
              <a:t>الحالة </a:t>
            </a:r>
            <a:r>
              <a:rPr lang="ar-SA" altLang="en-US" sz="2400" b="1" dirty="0" err="1">
                <a:solidFill>
                  <a:schemeClr val="accent6">
                    <a:lumMod val="25000"/>
                  </a:schemeClr>
                </a:solidFill>
                <a:cs typeface="Traditional Arabic" panose="02020603050405020304" pitchFamily="18" charset="-78"/>
              </a:rPr>
              <a:t>بطریقة</a:t>
            </a:r>
            <a:r>
              <a:rPr lang="ar-SA" altLang="en-US" sz="2400" b="1" dirty="0">
                <a:solidFill>
                  <a:schemeClr val="accent6">
                    <a:lumMod val="25000"/>
                  </a:schemeClr>
                </a:solidFill>
                <a:cs typeface="Traditional Arabic" panose="02020603050405020304" pitchFamily="18" charset="-78"/>
              </a:rPr>
              <a:t> معالجة الحالة الخامسة (حالة </a:t>
            </a:r>
            <a:r>
              <a:rPr lang="ar-SA" altLang="en-US" sz="2400" b="1" dirty="0" err="1">
                <a:solidFill>
                  <a:schemeClr val="accent6">
                    <a:lumMod val="25000"/>
                  </a:schemeClr>
                </a:solidFill>
                <a:cs typeface="Traditional Arabic" panose="02020603050405020304" pitchFamily="18" charset="-78"/>
              </a:rPr>
              <a:t>تحویل</a:t>
            </a:r>
            <a:r>
              <a:rPr lang="ar-SA" altLang="en-US" sz="2400" b="1" dirty="0">
                <a:solidFill>
                  <a:schemeClr val="accent6">
                    <a:lumMod val="25000"/>
                  </a:schemeClr>
                </a:solidFill>
                <a:cs typeface="Traditional Arabic" panose="02020603050405020304" pitchFamily="18" charset="-78"/>
              </a:rPr>
              <a:t> العلاقات </a:t>
            </a:r>
            <a:r>
              <a:rPr lang="ar-SA" altLang="en-US" sz="2400" b="1" dirty="0" err="1">
                <a:solidFill>
                  <a:schemeClr val="accent6">
                    <a:lumMod val="25000"/>
                  </a:schemeClr>
                </a:solidFill>
                <a:cs typeface="Traditional Arabic" panose="02020603050405020304" pitchFamily="18" charset="-78"/>
              </a:rPr>
              <a:t>الثنائیة</a:t>
            </a:r>
            <a:r>
              <a:rPr lang="ar-SA" altLang="en-US" sz="2400" b="1" dirty="0">
                <a:solidFill>
                  <a:schemeClr val="accent6">
                    <a:lumMod val="25000"/>
                  </a:schemeClr>
                </a:solidFill>
                <a:cs typeface="Traditional Arabic" panose="02020603050405020304" pitchFamily="18" charset="-78"/>
              </a:rPr>
              <a:t> من </a:t>
            </a:r>
            <a:r>
              <a:rPr lang="ar-SA" altLang="en-US" sz="2400" b="1" dirty="0" smtClean="0">
                <a:solidFill>
                  <a:schemeClr val="accent6">
                    <a:lumMod val="25000"/>
                  </a:schemeClr>
                </a:solidFill>
                <a:cs typeface="Traditional Arabic" panose="02020603050405020304" pitchFamily="18" charset="-78"/>
              </a:rPr>
              <a:t>النوع (</a:t>
            </a:r>
            <a:r>
              <a:rPr lang="en-US" altLang="en-US" sz="2400" b="1" dirty="0">
                <a:solidFill>
                  <a:schemeClr val="accent6">
                    <a:lumMod val="25000"/>
                  </a:schemeClr>
                </a:solidFill>
                <a:cs typeface="Traditional Arabic" panose="02020603050405020304" pitchFamily="18" charset="-78"/>
              </a:rPr>
              <a:t>N:M</a:t>
            </a:r>
            <a:r>
              <a:rPr lang="ar-SA" altLang="en-US" sz="2400" b="1" dirty="0" smtClean="0">
                <a:solidFill>
                  <a:schemeClr val="accent6">
                    <a:lumMod val="25000"/>
                  </a:schemeClr>
                </a:solidFill>
                <a:cs typeface="Traditional Arabic" panose="02020603050405020304" pitchFamily="18" charset="-78"/>
              </a:rPr>
              <a:t>)</a:t>
            </a:r>
            <a:r>
              <a:rPr lang="en-US" altLang="en-US" sz="2400" b="1" dirty="0" smtClean="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حیث</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یتم</a:t>
            </a:r>
            <a:r>
              <a:rPr lang="ar-SA" altLang="en-US" sz="2400" b="1" dirty="0">
                <a:solidFill>
                  <a:schemeClr val="accent6">
                    <a:lumMod val="25000"/>
                  </a:schemeClr>
                </a:solidFill>
                <a:cs typeface="Traditional Arabic" panose="02020603050405020304" pitchFamily="18" charset="-78"/>
              </a:rPr>
              <a:t> إنشاء جدول </a:t>
            </a:r>
            <a:r>
              <a:rPr lang="ar-SA" altLang="en-US" sz="2400" b="1" dirty="0" err="1">
                <a:solidFill>
                  <a:schemeClr val="accent6">
                    <a:lumMod val="25000"/>
                  </a:schemeClr>
                </a:solidFill>
                <a:cs typeface="Traditional Arabic" panose="02020603050405020304" pitchFamily="18" charset="-78"/>
              </a:rPr>
              <a:t>جدید</a:t>
            </a:r>
            <a:r>
              <a:rPr lang="ar-SA" altLang="en-US" sz="2400" b="1" dirty="0">
                <a:solidFill>
                  <a:schemeClr val="accent6">
                    <a:lumMod val="25000"/>
                  </a:schemeClr>
                </a:solidFill>
                <a:cs typeface="Traditional Arabic" panose="02020603050405020304" pitchFamily="18" charset="-78"/>
              </a:rPr>
              <a:t>، وإضافة </a:t>
            </a:r>
            <a:r>
              <a:rPr lang="ar-SA" altLang="en-US" sz="2400" b="1" dirty="0" err="1">
                <a:solidFill>
                  <a:schemeClr val="accent6">
                    <a:lumMod val="25000"/>
                  </a:schemeClr>
                </a:solidFill>
                <a:cs typeface="Traditional Arabic" panose="02020603050405020304" pitchFamily="18" charset="-78"/>
              </a:rPr>
              <a:t>المفاتیح</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الرئیسیة</a:t>
            </a:r>
            <a:r>
              <a:rPr lang="ar-SA" altLang="en-US" sz="2400" b="1" dirty="0">
                <a:solidFill>
                  <a:schemeClr val="accent6">
                    <a:lumMod val="25000"/>
                  </a:schemeClr>
                </a:solidFill>
                <a:cs typeface="Traditional Arabic" panose="02020603050405020304" pitchFamily="18" charset="-78"/>
              </a:rPr>
              <a:t> للجداول المشتركة، حسب </a:t>
            </a:r>
            <a:r>
              <a:rPr lang="ar-SA" altLang="en-US" sz="2400" b="1" dirty="0" smtClean="0">
                <a:solidFill>
                  <a:schemeClr val="accent6">
                    <a:lumMod val="25000"/>
                  </a:schemeClr>
                </a:solidFill>
                <a:cs typeface="Traditional Arabic" panose="02020603050405020304" pitchFamily="18" charset="-78"/>
              </a:rPr>
              <a:t>عددها</a:t>
            </a:r>
            <a:r>
              <a:rPr lang="ar-SA" altLang="en-US" sz="2400" b="1" dirty="0">
                <a:solidFill>
                  <a:schemeClr val="accent6">
                    <a:lumMod val="25000"/>
                  </a:schemeClr>
                </a:solidFill>
                <a:cs typeface="Traditional Arabic" panose="02020603050405020304" pitchFamily="18" charset="-78"/>
              </a:rPr>
              <a:t>، إلى الجدول </a:t>
            </a:r>
            <a:r>
              <a:rPr lang="ar-SA" altLang="en-US" sz="2400" b="1" dirty="0" err="1">
                <a:solidFill>
                  <a:schemeClr val="accent6">
                    <a:lumMod val="25000"/>
                  </a:schemeClr>
                </a:solidFill>
                <a:cs typeface="Traditional Arabic" panose="02020603050405020304" pitchFamily="18" charset="-78"/>
              </a:rPr>
              <a:t>الجدید</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كمفاتیح</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أجنبیة</a:t>
            </a:r>
            <a:r>
              <a:rPr lang="ar-SA" altLang="en-US" sz="2400" b="1" dirty="0">
                <a:solidFill>
                  <a:schemeClr val="accent6">
                    <a:lumMod val="25000"/>
                  </a:schemeClr>
                </a:solidFill>
                <a:cs typeface="Traditional Arabic" panose="02020603050405020304" pitchFamily="18" charset="-78"/>
              </a:rPr>
              <a:t> مكونة </a:t>
            </a:r>
            <a:r>
              <a:rPr lang="ar-SA" altLang="en-US" sz="2400" b="1" dirty="0" smtClean="0">
                <a:solidFill>
                  <a:schemeClr val="accent6">
                    <a:lumMod val="25000"/>
                  </a:schemeClr>
                </a:solidFill>
                <a:cs typeface="Traditional Arabic" panose="02020603050405020304" pitchFamily="18" charset="-78"/>
              </a:rPr>
              <a:t>بمجموعها</a:t>
            </a:r>
            <a:r>
              <a:rPr lang="ar-SA" altLang="en-US" sz="2400" b="1" dirty="0">
                <a:solidFill>
                  <a:schemeClr val="accent6">
                    <a:lumMod val="25000"/>
                  </a:schemeClr>
                </a:solidFill>
                <a:cs typeface="Traditional Arabic" panose="02020603050405020304" pitchFamily="18" charset="-78"/>
              </a:rPr>
              <a:t>، مفتاحا مركبا </a:t>
            </a:r>
            <a:r>
              <a:rPr lang="ar-SA" altLang="en-US" sz="2400" b="1" dirty="0" err="1">
                <a:solidFill>
                  <a:schemeClr val="accent6">
                    <a:lumMod val="25000"/>
                  </a:schemeClr>
                </a:solidFill>
                <a:cs typeface="Traditional Arabic" panose="02020603050405020304" pitchFamily="18" charset="-78"/>
              </a:rPr>
              <a:t>یمثل</a:t>
            </a:r>
            <a:r>
              <a:rPr lang="ar-SA" altLang="en-US" sz="2400" b="1" dirty="0">
                <a:solidFill>
                  <a:schemeClr val="accent6">
                    <a:lumMod val="25000"/>
                  </a:schemeClr>
                </a:solidFill>
                <a:cs typeface="Traditional Arabic" panose="02020603050405020304" pitchFamily="18" charset="-78"/>
              </a:rPr>
              <a:t> المفتاح </a:t>
            </a:r>
            <a:r>
              <a:rPr lang="ar-SA" altLang="en-US" sz="2400" b="1" dirty="0" err="1">
                <a:solidFill>
                  <a:schemeClr val="accent6">
                    <a:lumMod val="25000"/>
                  </a:schemeClr>
                </a:solidFill>
                <a:cs typeface="Traditional Arabic" panose="02020603050405020304" pitchFamily="18" charset="-78"/>
              </a:rPr>
              <a:t>الرئیسي</a:t>
            </a:r>
            <a:r>
              <a:rPr lang="ar-SA" altLang="en-US" sz="2400" b="1" dirty="0">
                <a:solidFill>
                  <a:schemeClr val="accent6">
                    <a:lumMod val="25000"/>
                  </a:schemeClr>
                </a:solidFill>
                <a:cs typeface="Traditional Arabic" panose="02020603050405020304" pitchFamily="18" charset="-78"/>
              </a:rPr>
              <a:t> للجدول.</a:t>
            </a: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6"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التحويل من مخطط الكيان العلاقة إلى مخطط قواعد </a:t>
            </a:r>
            <a:r>
              <a:rPr lang="ar-SA" altLang="en-US" sz="3200" b="1" u="sng" dirty="0" smtClean="0">
                <a:solidFill>
                  <a:srgbClr val="C00000"/>
                </a:solidFill>
                <a:cs typeface="Traditional Arabic" panose="02020603050405020304" pitchFamily="18" charset="-78"/>
              </a:rPr>
              <a:t>بيانات:</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3087469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5" name="Text Box 3"/>
          <p:cNvSpPr txBox="1">
            <a:spLocks noChangeArrowheads="1"/>
          </p:cNvSpPr>
          <p:nvPr/>
        </p:nvSpPr>
        <p:spPr bwMode="auto">
          <a:xfrm>
            <a:off x="350838" y="2308473"/>
            <a:ext cx="920432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تمرين: حول كل من نماذج الكيان العلاقة التاليين إلى ما يقابلهما من مخطط قواعد البيانات </a:t>
            </a:r>
            <a:r>
              <a:rPr lang="en-US" altLang="en-US" sz="2400" b="1" dirty="0">
                <a:solidFill>
                  <a:schemeClr val="accent6">
                    <a:lumMod val="25000"/>
                  </a:schemeClr>
                </a:solidFill>
                <a:cs typeface="Traditional Arabic" panose="02020603050405020304" pitchFamily="18" charset="-78"/>
              </a:rPr>
              <a:t>Database </a:t>
            </a:r>
            <a:r>
              <a:rPr lang="en-US" altLang="en-US" sz="2400" b="1" dirty="0" smtClean="0">
                <a:solidFill>
                  <a:schemeClr val="accent6">
                    <a:lumMod val="25000"/>
                  </a:schemeClr>
                </a:solidFill>
                <a:cs typeface="Traditional Arabic" panose="02020603050405020304" pitchFamily="18" charset="-78"/>
              </a:rPr>
              <a:t>Schema</a:t>
            </a:r>
            <a:r>
              <a:rPr lang="ar-SA" altLang="en-US" sz="2400" b="1" dirty="0" smtClean="0">
                <a:solidFill>
                  <a:schemeClr val="accent6">
                    <a:lumMod val="25000"/>
                  </a:schemeClr>
                </a:solidFill>
                <a:cs typeface="Traditional Arabic" panose="02020603050405020304" pitchFamily="18" charset="-78"/>
              </a:rPr>
              <a:t>.</a:t>
            </a: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6"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التحويل من مخطط الكيان العلاقة إلى مخطط قواعد </a:t>
            </a:r>
            <a:r>
              <a:rPr lang="ar-SA" altLang="en-US" sz="3200" b="1" u="sng" dirty="0" smtClean="0">
                <a:solidFill>
                  <a:srgbClr val="C00000"/>
                </a:solidFill>
                <a:cs typeface="Traditional Arabic" panose="02020603050405020304" pitchFamily="18" charset="-78"/>
              </a:rPr>
              <a:t>بيانات:</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4250998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6"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smtClean="0">
                <a:solidFill>
                  <a:srgbClr val="C00000"/>
                </a:solidFill>
                <a:cs typeface="Traditional Arabic" panose="02020603050405020304" pitchFamily="18" charset="-78"/>
              </a:rPr>
              <a:t>مثال1:</a:t>
            </a:r>
            <a:endParaRPr lang="en-US" altLang="en-US" sz="3200" b="1" u="sng" dirty="0">
              <a:solidFill>
                <a:srgbClr val="C00000"/>
              </a:solidFill>
              <a:cs typeface="Traditional Arabic" panose="02020603050405020304" pitchFamily="18" charset="-78"/>
            </a:endParaRPr>
          </a:p>
        </p:txBody>
      </p:sp>
      <p:pic>
        <p:nvPicPr>
          <p:cNvPr id="8" name="Picture 2"/>
          <p:cNvPicPr>
            <a:picLocks noGrp="1" noChangeAspect="1" noChangeArrowheads="1"/>
          </p:cNvPicPr>
          <p:nvPr>
            <p:ph idx="1"/>
          </p:nvPr>
        </p:nvPicPr>
        <p:blipFill>
          <a:blip r:embed="rId3" cstate="print"/>
          <a:srcRect r="4000"/>
          <a:stretch>
            <a:fillRect/>
          </a:stretch>
        </p:blipFill>
        <p:spPr bwMode="auto">
          <a:xfrm>
            <a:off x="1856656" y="886137"/>
            <a:ext cx="6184676" cy="5391464"/>
          </a:xfrm>
          <a:prstGeom prst="rect">
            <a:avLst/>
          </a:prstGeom>
          <a:noFill/>
          <a:ln w="9525">
            <a:noFill/>
            <a:miter lim="800000"/>
            <a:headEnd/>
            <a:tailEnd/>
          </a:ln>
        </p:spPr>
      </p:pic>
    </p:spTree>
    <p:extLst>
      <p:ext uri="{BB962C8B-B14F-4D97-AF65-F5344CB8AC3E}">
        <p14:creationId xmlns:p14="http://schemas.microsoft.com/office/powerpoint/2010/main" val="170457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5" name="Text Box 3"/>
          <p:cNvSpPr txBox="1">
            <a:spLocks noChangeArrowheads="1"/>
          </p:cNvSpPr>
          <p:nvPr/>
        </p:nvSpPr>
        <p:spPr bwMode="auto">
          <a:xfrm>
            <a:off x="350838" y="2308473"/>
            <a:ext cx="9204325"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ct val="50000"/>
              </a:spcBef>
              <a:buFont typeface="+mj-lt"/>
              <a:buAutoNum type="arabicPeriod"/>
            </a:pPr>
            <a:r>
              <a:rPr lang="ar-SA" altLang="en-US" sz="2400" b="1" dirty="0">
                <a:solidFill>
                  <a:schemeClr val="accent6">
                    <a:lumMod val="25000"/>
                  </a:schemeClr>
                </a:solidFill>
                <a:cs typeface="Traditional Arabic" panose="02020603050405020304" pitchFamily="18" charset="-78"/>
              </a:rPr>
              <a:t>نبدأ بتحويل الكيان العادي</a:t>
            </a:r>
            <a:r>
              <a:rPr lang="ar-SA" altLang="en-US" sz="2400" b="1" dirty="0" smtClean="0">
                <a:solidFill>
                  <a:schemeClr val="accent6">
                    <a:lumMod val="25000"/>
                  </a:schemeClr>
                </a:solidFill>
                <a:cs typeface="Traditional Arabic" panose="02020603050405020304" pitchFamily="18" charset="-78"/>
              </a:rPr>
              <a:t>:</a:t>
            </a:r>
            <a:r>
              <a:rPr lang="ar-SA" altLang="en-US" sz="2400" b="1" dirty="0">
                <a:solidFill>
                  <a:schemeClr val="accent6">
                    <a:lumMod val="25000"/>
                  </a:schemeClr>
                </a:solidFill>
                <a:cs typeface="Traditional Arabic" panose="02020603050405020304" pitchFamily="18" charset="-78"/>
              </a:rPr>
              <a:t> </a:t>
            </a:r>
          </a:p>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يتم تمثيل الكيان العادي (القوي) بشكل المستطيل أحادي الإطار، ويحتوي مخطط الكيان العلائقي السابق على ثلاث   كيانات </a:t>
            </a:r>
            <a:r>
              <a:rPr lang="ar-SA" altLang="en-US" sz="2400" b="1" dirty="0" smtClean="0">
                <a:solidFill>
                  <a:schemeClr val="accent6">
                    <a:lumMod val="25000"/>
                  </a:schemeClr>
                </a:solidFill>
                <a:cs typeface="Traditional Arabic" panose="02020603050405020304" pitchFamily="18" charset="-78"/>
              </a:rPr>
              <a:t>هي:</a:t>
            </a:r>
          </a:p>
          <a:p>
            <a:pPr marL="800100" lvl="1" indent="-342900" algn="just">
              <a:spcBef>
                <a:spcPct val="50000"/>
              </a:spcBef>
              <a:buFont typeface="Wingdings" panose="05000000000000000000" pitchFamily="2" charset="2"/>
              <a:buChar char="§"/>
            </a:pPr>
            <a:r>
              <a:rPr lang="ar-SA" altLang="en-US" sz="2400" b="1" dirty="0" smtClean="0">
                <a:solidFill>
                  <a:schemeClr val="accent6">
                    <a:lumMod val="25000"/>
                  </a:schemeClr>
                </a:solidFill>
                <a:cs typeface="Traditional Arabic" panose="02020603050405020304" pitchFamily="18" charset="-78"/>
              </a:rPr>
              <a:t>الطالب(</a:t>
            </a:r>
            <a:r>
              <a:rPr lang="en-US" altLang="en-US" sz="2400" b="1" dirty="0">
                <a:solidFill>
                  <a:schemeClr val="accent6">
                    <a:lumMod val="25000"/>
                  </a:schemeClr>
                </a:solidFill>
                <a:cs typeface="Traditional Arabic" panose="02020603050405020304" pitchFamily="18" charset="-78"/>
              </a:rPr>
              <a:t>Student</a:t>
            </a:r>
            <a:r>
              <a:rPr lang="ar-SA" altLang="en-US" sz="2400" b="1" dirty="0" smtClean="0">
                <a:solidFill>
                  <a:schemeClr val="accent6">
                    <a:lumMod val="25000"/>
                  </a:schemeClr>
                </a:solidFill>
                <a:cs typeface="Traditional Arabic" panose="02020603050405020304" pitchFamily="18" charset="-78"/>
              </a:rPr>
              <a:t>).</a:t>
            </a:r>
          </a:p>
          <a:p>
            <a:pPr marL="800100" lvl="1" indent="-342900" algn="just">
              <a:spcBef>
                <a:spcPct val="50000"/>
              </a:spcBef>
              <a:buFont typeface="Wingdings" panose="05000000000000000000" pitchFamily="2" charset="2"/>
              <a:buChar char="§"/>
            </a:pPr>
            <a:r>
              <a:rPr lang="ar-SA" altLang="en-US" sz="2400" b="1" dirty="0" smtClean="0">
                <a:solidFill>
                  <a:schemeClr val="accent6">
                    <a:lumMod val="25000"/>
                  </a:schemeClr>
                </a:solidFill>
                <a:cs typeface="Traditional Arabic" panose="02020603050405020304" pitchFamily="18" charset="-78"/>
              </a:rPr>
              <a:t>المحاضر (</a:t>
            </a:r>
            <a:r>
              <a:rPr lang="en-US" altLang="en-US" sz="2400" b="1" dirty="0">
                <a:solidFill>
                  <a:schemeClr val="accent6">
                    <a:lumMod val="25000"/>
                  </a:schemeClr>
                </a:solidFill>
                <a:cs typeface="Traditional Arabic" panose="02020603050405020304" pitchFamily="18" charset="-78"/>
              </a:rPr>
              <a:t>Instructor</a:t>
            </a:r>
            <a:r>
              <a:rPr lang="ar-SA" altLang="en-US" sz="2400" b="1" dirty="0" smtClean="0">
                <a:solidFill>
                  <a:schemeClr val="accent6">
                    <a:lumMod val="25000"/>
                  </a:schemeClr>
                </a:solidFill>
                <a:cs typeface="Traditional Arabic" panose="02020603050405020304" pitchFamily="18" charset="-78"/>
              </a:rPr>
              <a:t>).</a:t>
            </a:r>
          </a:p>
          <a:p>
            <a:pPr marL="800100" lvl="1" indent="-342900" algn="just">
              <a:spcBef>
                <a:spcPct val="50000"/>
              </a:spcBef>
              <a:buFont typeface="Wingdings" panose="05000000000000000000" pitchFamily="2" charset="2"/>
              <a:buChar char="§"/>
            </a:pPr>
            <a:r>
              <a:rPr lang="ar-SA" altLang="en-US" sz="2400" b="1" dirty="0" smtClean="0">
                <a:solidFill>
                  <a:schemeClr val="accent6">
                    <a:lumMod val="25000"/>
                  </a:schemeClr>
                </a:solidFill>
                <a:cs typeface="Traditional Arabic" panose="02020603050405020304" pitchFamily="18" charset="-78"/>
              </a:rPr>
              <a:t>المقرر (</a:t>
            </a:r>
            <a:r>
              <a:rPr lang="en-US" altLang="en-US" sz="2400" b="1" dirty="0">
                <a:solidFill>
                  <a:schemeClr val="accent6">
                    <a:lumMod val="25000"/>
                  </a:schemeClr>
                </a:solidFill>
                <a:cs typeface="Traditional Arabic" panose="02020603050405020304" pitchFamily="18" charset="-78"/>
              </a:rPr>
              <a:t>Course</a:t>
            </a:r>
            <a:r>
              <a:rPr lang="ar-SA" altLang="en-US" sz="2400" b="1" dirty="0" smtClean="0">
                <a:solidFill>
                  <a:schemeClr val="accent6">
                    <a:lumMod val="25000"/>
                  </a:schemeClr>
                </a:solidFill>
                <a:cs typeface="Traditional Arabic" panose="02020603050405020304" pitchFamily="18" charset="-78"/>
              </a:rPr>
              <a:t>).</a:t>
            </a:r>
            <a:endParaRPr lang="en-US" altLang="en-US" sz="2400" b="1" dirty="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259713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5" name="Text Box 3"/>
          <p:cNvSpPr txBox="1">
            <a:spLocks noChangeArrowheads="1"/>
          </p:cNvSpPr>
          <p:nvPr/>
        </p:nvSpPr>
        <p:spPr bwMode="auto">
          <a:xfrm>
            <a:off x="350838" y="2308473"/>
            <a:ext cx="9204325"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وتتم عملية تحويل الكيانات القوية بتمثيل كل منها بجدول يحمل </a:t>
            </a:r>
            <a:r>
              <a:rPr lang="ar-SA" altLang="en-US" sz="2400" b="1" dirty="0" err="1">
                <a:solidFill>
                  <a:schemeClr val="accent6">
                    <a:lumMod val="25000"/>
                  </a:schemeClr>
                </a:solidFill>
                <a:cs typeface="Traditional Arabic" panose="02020603050405020304" pitchFamily="18" charset="-78"/>
              </a:rPr>
              <a:t>إسم</a:t>
            </a:r>
            <a:r>
              <a:rPr lang="ar-SA" altLang="en-US" sz="2400" b="1" dirty="0">
                <a:solidFill>
                  <a:schemeClr val="accent6">
                    <a:lumMod val="25000"/>
                  </a:schemeClr>
                </a:solidFill>
                <a:cs typeface="Traditional Arabic" panose="02020603050405020304" pitchFamily="18" charset="-78"/>
              </a:rPr>
              <a:t> </a:t>
            </a:r>
            <a:r>
              <a:rPr lang="ar-SA" altLang="en-US" sz="2400" b="1" dirty="0" smtClean="0">
                <a:solidFill>
                  <a:schemeClr val="accent6">
                    <a:lumMod val="25000"/>
                  </a:schemeClr>
                </a:solidFill>
                <a:cs typeface="Traditional Arabic" panose="02020603050405020304" pitchFamily="18" charset="-78"/>
              </a:rPr>
              <a:t>الكيان، </a:t>
            </a:r>
            <a:r>
              <a:rPr lang="ar-SA" altLang="en-US" sz="2400" b="1" dirty="0">
                <a:solidFill>
                  <a:schemeClr val="accent6">
                    <a:lumMod val="25000"/>
                  </a:schemeClr>
                </a:solidFill>
                <a:cs typeface="Traditional Arabic" panose="02020603050405020304" pitchFamily="18" charset="-78"/>
              </a:rPr>
              <a:t>ويحتوي حقولا تمثل </a:t>
            </a:r>
            <a:r>
              <a:rPr lang="ar-SA" altLang="en-US" sz="2400" b="1" dirty="0" smtClean="0">
                <a:solidFill>
                  <a:schemeClr val="accent6">
                    <a:lumMod val="25000"/>
                  </a:schemeClr>
                </a:solidFill>
                <a:cs typeface="Traditional Arabic" panose="02020603050405020304" pitchFamily="18" charset="-78"/>
              </a:rPr>
              <a:t>الصفات (</a:t>
            </a:r>
            <a:r>
              <a:rPr lang="ar-SA" altLang="en-US" sz="2400" b="1" dirty="0">
                <a:solidFill>
                  <a:schemeClr val="accent6">
                    <a:lumMod val="25000"/>
                  </a:schemeClr>
                </a:solidFill>
                <a:cs typeface="Traditional Arabic" panose="02020603050405020304" pitchFamily="18" charset="-78"/>
              </a:rPr>
              <a:t>تمثل الصفات بالشكل البيضاوي) </a:t>
            </a:r>
            <a:r>
              <a:rPr lang="ar-SA" altLang="en-US" sz="2400" b="1" dirty="0" smtClean="0">
                <a:solidFill>
                  <a:schemeClr val="accent6">
                    <a:lumMod val="25000"/>
                  </a:schemeClr>
                </a:solidFill>
                <a:cs typeface="Traditional Arabic" panose="02020603050405020304" pitchFamily="18" charset="-78"/>
              </a:rPr>
              <a:t>المرتبطة (</a:t>
            </a:r>
            <a:r>
              <a:rPr lang="ar-SA" altLang="en-US" sz="2400" b="1" dirty="0">
                <a:solidFill>
                  <a:schemeClr val="accent6">
                    <a:lumMod val="25000"/>
                  </a:schemeClr>
                </a:solidFill>
                <a:cs typeface="Traditional Arabic" panose="02020603050405020304" pitchFamily="18" charset="-78"/>
              </a:rPr>
              <a:t>الارتباط يمثل بخط مستقيم) </a:t>
            </a:r>
            <a:r>
              <a:rPr lang="ar-SA" altLang="en-US" sz="2400" b="1" dirty="0" smtClean="0">
                <a:solidFill>
                  <a:schemeClr val="accent6">
                    <a:lumMod val="25000"/>
                  </a:schemeClr>
                </a:solidFill>
                <a:cs typeface="Traditional Arabic" panose="02020603050405020304" pitchFamily="18" charset="-78"/>
              </a:rPr>
              <a:t>بالكيان.</a:t>
            </a: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في </a:t>
            </a:r>
            <a:r>
              <a:rPr lang="ar-SA" altLang="en-US" sz="2400" b="1" dirty="0">
                <a:solidFill>
                  <a:schemeClr val="accent6">
                    <a:lumMod val="25000"/>
                  </a:schemeClr>
                </a:solidFill>
                <a:cs typeface="Traditional Arabic" panose="02020603050405020304" pitchFamily="18" charset="-78"/>
              </a:rPr>
              <a:t>حالة الصفة المركبة(شكل بيضاوي مرتبط </a:t>
            </a:r>
            <a:r>
              <a:rPr lang="ar-SA" altLang="en-US" sz="2400" b="1" dirty="0" smtClean="0">
                <a:solidFill>
                  <a:schemeClr val="accent6">
                    <a:lumMod val="25000"/>
                  </a:schemeClr>
                </a:solidFill>
                <a:cs typeface="Traditional Arabic" panose="02020603050405020304" pitchFamily="18" charset="-78"/>
              </a:rPr>
              <a:t>بأشكال </a:t>
            </a:r>
            <a:r>
              <a:rPr lang="ar-SA" altLang="en-US" sz="2400" b="1" dirty="0">
                <a:solidFill>
                  <a:schemeClr val="accent6">
                    <a:lumMod val="25000"/>
                  </a:schemeClr>
                </a:solidFill>
                <a:cs typeface="Traditional Arabic" panose="02020603050405020304" pitchFamily="18" charset="-78"/>
              </a:rPr>
              <a:t>بيضاوية جزئية) يتم  أخذ الأجزاء المكونة للصفة المركبة.</a:t>
            </a:r>
          </a:p>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يتم تجاهل الصفة </a:t>
            </a:r>
            <a:r>
              <a:rPr lang="ar-SA" altLang="en-US" sz="2400" b="1" dirty="0" smtClean="0">
                <a:solidFill>
                  <a:schemeClr val="accent6">
                    <a:lumMod val="25000"/>
                  </a:schemeClr>
                </a:solidFill>
                <a:cs typeface="Traditional Arabic" panose="02020603050405020304" pitchFamily="18" charset="-78"/>
              </a:rPr>
              <a:t>المشتقة (</a:t>
            </a:r>
            <a:r>
              <a:rPr lang="ar-SA" altLang="en-US" sz="2400" b="1" dirty="0">
                <a:solidFill>
                  <a:schemeClr val="accent6">
                    <a:lumMod val="25000"/>
                  </a:schemeClr>
                </a:solidFill>
                <a:cs typeface="Traditional Arabic" panose="02020603050405020304" pitchFamily="18" charset="-78"/>
              </a:rPr>
              <a:t>تمثل  بشكل بيضاوي متقطع الاطار) بسبب القدرة على </a:t>
            </a:r>
            <a:r>
              <a:rPr lang="ar-SA" altLang="en-US" sz="2400" b="1" dirty="0" err="1">
                <a:solidFill>
                  <a:schemeClr val="accent6">
                    <a:lumMod val="25000"/>
                  </a:schemeClr>
                </a:solidFill>
                <a:cs typeface="Traditional Arabic" panose="02020603050405020304" pitchFamily="18" charset="-78"/>
              </a:rPr>
              <a:t>إشتقاقها</a:t>
            </a:r>
            <a:r>
              <a:rPr lang="ar-SA" altLang="en-US" sz="2400" b="1" dirty="0">
                <a:solidFill>
                  <a:schemeClr val="accent6">
                    <a:lumMod val="25000"/>
                  </a:schemeClr>
                </a:solidFill>
                <a:cs typeface="Traditional Arabic" panose="02020603050405020304" pitchFamily="18" charset="-78"/>
              </a:rPr>
              <a:t> بجملة </a:t>
            </a:r>
            <a:r>
              <a:rPr lang="ar-SA" altLang="en-US" sz="2400" b="1" dirty="0" err="1">
                <a:solidFill>
                  <a:schemeClr val="accent6">
                    <a:lumMod val="25000"/>
                  </a:schemeClr>
                </a:solidFill>
                <a:cs typeface="Traditional Arabic" panose="02020603050405020304" pitchFamily="18" charset="-78"/>
              </a:rPr>
              <a:t>إستعلام</a:t>
            </a:r>
            <a:r>
              <a:rPr lang="ar-SA" altLang="en-US" sz="2400" b="1" dirty="0">
                <a:solidFill>
                  <a:schemeClr val="accent6">
                    <a:lumMod val="25000"/>
                  </a:schemeClr>
                </a:solidFill>
                <a:cs typeface="Traditional Arabic" panose="02020603050405020304" pitchFamily="18" charset="-78"/>
              </a:rPr>
              <a:t>.</a:t>
            </a:r>
          </a:p>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 أما الصفة متعددة القيمة(تمثل بشكل بيضاوي مزدوج الإطار) فيتم إنشاؤها في جدول مستقل يحمل </a:t>
            </a:r>
            <a:r>
              <a:rPr lang="ar-SA" altLang="en-US" sz="2400" b="1" dirty="0" err="1">
                <a:solidFill>
                  <a:schemeClr val="accent6">
                    <a:lumMod val="25000"/>
                  </a:schemeClr>
                </a:solidFill>
                <a:cs typeface="Traditional Arabic" panose="02020603050405020304" pitchFamily="18" charset="-78"/>
              </a:rPr>
              <a:t>إسم</a:t>
            </a:r>
            <a:r>
              <a:rPr lang="ar-SA" altLang="en-US" sz="2400" b="1" dirty="0">
                <a:solidFill>
                  <a:schemeClr val="accent6">
                    <a:lumMod val="25000"/>
                  </a:schemeClr>
                </a:solidFill>
                <a:cs typeface="Traditional Arabic" panose="02020603050405020304" pitchFamily="18" charset="-78"/>
              </a:rPr>
              <a:t> الكيان والصفة متعددة القيمة، ويحتوي حقولا تمثل الصفة متعددة القيمة وصفة المفتاح الرئيسي للكيان. </a:t>
            </a: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2332909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5" name="Text Box 3"/>
          <p:cNvSpPr txBox="1">
            <a:spLocks noChangeArrowheads="1"/>
          </p:cNvSpPr>
          <p:nvPr/>
        </p:nvSpPr>
        <p:spPr bwMode="auto">
          <a:xfrm>
            <a:off x="350838" y="2308473"/>
            <a:ext cx="920432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نلاحظ في هذا المثال أن كل الصفات من النوع </a:t>
            </a:r>
            <a:r>
              <a:rPr lang="ar-SA" altLang="en-US" sz="2400" b="1" dirty="0" smtClean="0">
                <a:solidFill>
                  <a:schemeClr val="accent6">
                    <a:lumMod val="25000"/>
                  </a:schemeClr>
                </a:solidFill>
                <a:cs typeface="Traditional Arabic" panose="02020603050405020304" pitchFamily="18" charset="-78"/>
              </a:rPr>
              <a:t>البسيط.</a:t>
            </a:r>
            <a:endParaRPr lang="ar-SA" altLang="en-US" sz="2400" b="1" dirty="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ويكون المفتاح </a:t>
            </a:r>
            <a:r>
              <a:rPr lang="ar-SA" altLang="en-US" sz="2400" b="1" dirty="0" smtClean="0">
                <a:solidFill>
                  <a:schemeClr val="accent6">
                    <a:lumMod val="25000"/>
                  </a:schemeClr>
                </a:solidFill>
                <a:cs typeface="Traditional Arabic" panose="02020603050405020304" pitchFamily="18" charset="-78"/>
              </a:rPr>
              <a:t>الرئيسي (</a:t>
            </a:r>
            <a:r>
              <a:rPr lang="en-US" altLang="en-US" sz="2400" b="1" dirty="0">
                <a:solidFill>
                  <a:schemeClr val="accent6">
                    <a:lumMod val="25000"/>
                  </a:schemeClr>
                </a:solidFill>
                <a:cs typeface="Traditional Arabic" panose="02020603050405020304" pitchFamily="18" charset="-78"/>
              </a:rPr>
              <a:t>Primary Key</a:t>
            </a:r>
            <a:r>
              <a:rPr lang="ar-SA" altLang="en-US" sz="2400" b="1" dirty="0" smtClean="0">
                <a:solidFill>
                  <a:schemeClr val="accent6">
                    <a:lumMod val="25000"/>
                  </a:schemeClr>
                </a:solidFill>
                <a:cs typeface="Traditional Arabic" panose="02020603050405020304" pitchFamily="18" charset="-78"/>
              </a:rPr>
              <a:t>) للجدول </a:t>
            </a:r>
            <a:r>
              <a:rPr lang="ar-SA" altLang="en-US" sz="2400" b="1" dirty="0">
                <a:solidFill>
                  <a:schemeClr val="accent6">
                    <a:lumMod val="25000"/>
                  </a:schemeClr>
                </a:solidFill>
                <a:cs typeface="Traditional Arabic" panose="02020603050405020304" pitchFamily="18" charset="-78"/>
              </a:rPr>
              <a:t>هو مجموعة صفات المفتاح الرئيسي المرتبطة </a:t>
            </a:r>
            <a:r>
              <a:rPr lang="ar-SA" altLang="en-US" sz="2400" b="1" dirty="0" smtClean="0">
                <a:solidFill>
                  <a:schemeClr val="accent6">
                    <a:lumMod val="25000"/>
                  </a:schemeClr>
                </a:solidFill>
                <a:cs typeface="Traditional Arabic" panose="02020603050405020304" pitchFamily="18" charset="-78"/>
              </a:rPr>
              <a:t>بالكيان.</a:t>
            </a: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وينتج </a:t>
            </a:r>
            <a:r>
              <a:rPr lang="ar-SA" altLang="en-US" sz="2400" b="1" dirty="0">
                <a:solidFill>
                  <a:schemeClr val="accent6">
                    <a:lumMod val="25000"/>
                  </a:schemeClr>
                </a:solidFill>
                <a:cs typeface="Traditional Arabic" panose="02020603050405020304" pitchFamily="18" charset="-78"/>
              </a:rPr>
              <a:t>عن عملية التحويل الجداول التالية</a:t>
            </a:r>
            <a:r>
              <a:rPr lang="ar-SA" altLang="en-US" sz="2400" b="1" dirty="0" smtClean="0">
                <a:solidFill>
                  <a:schemeClr val="accent6">
                    <a:lumMod val="25000"/>
                  </a:schemeClr>
                </a:solidFill>
                <a:cs typeface="Traditional Arabic" panose="02020603050405020304" pitchFamily="18" charset="-78"/>
              </a:rPr>
              <a:t>:</a:t>
            </a:r>
            <a:endParaRPr lang="ar-SA"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graphicFrame>
        <p:nvGraphicFramePr>
          <p:cNvPr id="11" name="Table 10"/>
          <p:cNvGraphicFramePr>
            <a:graphicFrameLocks noGrp="1"/>
          </p:cNvGraphicFramePr>
          <p:nvPr>
            <p:extLst>
              <p:ext uri="{D42A27DB-BD31-4B8C-83A1-F6EECF244321}">
                <p14:modId xmlns:p14="http://schemas.microsoft.com/office/powerpoint/2010/main" val="257662319"/>
              </p:ext>
            </p:extLst>
          </p:nvPr>
        </p:nvGraphicFramePr>
        <p:xfrm>
          <a:off x="1640632" y="4653136"/>
          <a:ext cx="6096001" cy="245364"/>
        </p:xfrm>
        <a:graphic>
          <a:graphicData uri="http://schemas.openxmlformats.org/drawingml/2006/table">
            <a:tbl>
              <a:tblPr/>
              <a:tblGrid>
                <a:gridCol w="1224136"/>
                <a:gridCol w="1623955"/>
                <a:gridCol w="1623955"/>
                <a:gridCol w="1623955"/>
              </a:tblGrid>
              <a:tr h="0">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STUDENT </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u="sng">
                          <a:latin typeface="Calibri"/>
                          <a:ea typeface="Calibri"/>
                          <a:cs typeface="Arial"/>
                        </a:rPr>
                        <a:t>sid</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name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program</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3099516430"/>
              </p:ext>
            </p:extLst>
          </p:nvPr>
        </p:nvGraphicFramePr>
        <p:xfrm>
          <a:off x="1640632" y="5085184"/>
          <a:ext cx="6096000" cy="245364"/>
        </p:xfrm>
        <a:graphic>
          <a:graphicData uri="http://schemas.openxmlformats.org/drawingml/2006/table">
            <a:tbl>
              <a:tblPr/>
              <a:tblGrid>
                <a:gridCol w="1219200"/>
                <a:gridCol w="1219200"/>
                <a:gridCol w="1219200"/>
                <a:gridCol w="1219200"/>
                <a:gridCol w="1219200"/>
              </a:tblGrid>
              <a:tr h="0">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INSTRUCTOR</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iid</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name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dept</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title</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802579410"/>
              </p:ext>
            </p:extLst>
          </p:nvPr>
        </p:nvGraphicFramePr>
        <p:xfrm>
          <a:off x="1640632" y="5517232"/>
          <a:ext cx="6096000" cy="245364"/>
        </p:xfrm>
        <a:graphic>
          <a:graphicData uri="http://schemas.openxmlformats.org/drawingml/2006/table">
            <a:tbl>
              <a:tblPr/>
              <a:tblGrid>
                <a:gridCol w="1219200"/>
                <a:gridCol w="1219200"/>
                <a:gridCol w="1219200"/>
                <a:gridCol w="1219200"/>
                <a:gridCol w="1219200"/>
              </a:tblGrid>
              <a:tr h="0">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COURSE</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u="sng">
                          <a:latin typeface="Calibri"/>
                          <a:ea typeface="Calibri"/>
                          <a:cs typeface="Arial"/>
                        </a:rPr>
                        <a:t>courseno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 title</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syllabus</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 Credits</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20023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5" name="Text Box 3"/>
          <p:cNvSpPr txBox="1">
            <a:spLocks noChangeArrowheads="1"/>
          </p:cNvSpPr>
          <p:nvPr/>
        </p:nvSpPr>
        <p:spPr bwMode="auto">
          <a:xfrm>
            <a:off x="350838" y="2308473"/>
            <a:ext cx="9204325" cy="4170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ts val="600"/>
              </a:spcBef>
              <a:buFont typeface="+mj-lt"/>
              <a:buAutoNum type="arabicPeriod" startAt="2"/>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الكيان </a:t>
            </a:r>
            <a:r>
              <a:rPr lang="ar-SA" altLang="en-US" sz="2400" b="1" dirty="0" smtClean="0">
                <a:solidFill>
                  <a:schemeClr val="accent6">
                    <a:lumMod val="25000"/>
                  </a:schemeClr>
                </a:solidFill>
                <a:cs typeface="Traditional Arabic" panose="02020603050405020304" pitchFamily="18" charset="-78"/>
              </a:rPr>
              <a:t>الضعيف: يتم تمثيل الكيان الضعيف بشكل مستطيل مزدوج الإطار، وسبب ضعف الكيان ، ينتج من عدم وجود صفة مفتاح رئيسي له، ولكن يحتوي على صفة مفتاح جزئي، ولدينا في هذا المثال كيان ضعيف واحد هو:</a:t>
            </a:r>
          </a:p>
          <a:p>
            <a:pPr marL="457200" indent="-457200" algn="just">
              <a:spcBef>
                <a:spcPts val="6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كيان </a:t>
            </a:r>
            <a:r>
              <a:rPr lang="ar-SA" altLang="en-US" sz="2400" b="1" dirty="0">
                <a:solidFill>
                  <a:schemeClr val="accent6">
                    <a:lumMod val="25000"/>
                  </a:schemeClr>
                </a:solidFill>
                <a:cs typeface="Traditional Arabic" panose="02020603050405020304" pitchFamily="18" charset="-78"/>
              </a:rPr>
              <a:t>الشعب الفصلية </a:t>
            </a:r>
            <a:r>
              <a:rPr lang="ar-SA" altLang="en-US" sz="2400" b="1" dirty="0" smtClean="0">
                <a:solidFill>
                  <a:schemeClr val="accent6">
                    <a:lumMod val="25000"/>
                  </a:schemeClr>
                </a:solidFill>
                <a:cs typeface="Traditional Arabic" panose="02020603050405020304" pitchFamily="18" charset="-78"/>
              </a:rPr>
              <a:t>المقترحة (</a:t>
            </a:r>
            <a:r>
              <a:rPr lang="en-US" altLang="en-US" sz="2400" b="1" dirty="0">
                <a:solidFill>
                  <a:schemeClr val="accent6">
                    <a:lumMod val="25000"/>
                  </a:schemeClr>
                </a:solidFill>
                <a:cs typeface="Traditional Arabic" panose="02020603050405020304" pitchFamily="18" charset="-78"/>
              </a:rPr>
              <a:t>Course-Offerings</a:t>
            </a:r>
            <a:r>
              <a:rPr lang="ar-SA" altLang="en-US" sz="2400" b="1" dirty="0" smtClean="0">
                <a:solidFill>
                  <a:schemeClr val="accent6">
                    <a:lumMod val="25000"/>
                  </a:schemeClr>
                </a:solidFill>
                <a:cs typeface="Traditional Arabic" panose="02020603050405020304" pitchFamily="18" charset="-78"/>
              </a:rPr>
              <a:t>)، ويحتوي </a:t>
            </a:r>
            <a:r>
              <a:rPr lang="ar-SA" altLang="en-US" sz="2400" b="1" dirty="0">
                <a:solidFill>
                  <a:schemeClr val="accent6">
                    <a:lumMod val="25000"/>
                  </a:schemeClr>
                </a:solidFill>
                <a:cs typeface="Traditional Arabic" panose="02020603050405020304" pitchFamily="18" charset="-78"/>
              </a:rPr>
              <a:t>هذا الكيان على صفات المفتاح الجزئي </a:t>
            </a:r>
            <a:r>
              <a:rPr lang="ar-SA" altLang="en-US" sz="2400" b="1" dirty="0" smtClean="0">
                <a:solidFill>
                  <a:schemeClr val="accent6">
                    <a:lumMod val="25000"/>
                  </a:schemeClr>
                </a:solidFill>
                <a:cs typeface="Traditional Arabic" panose="02020603050405020304" pitchFamily="18" charset="-78"/>
              </a:rPr>
              <a:t>التالية:</a:t>
            </a:r>
          </a:p>
          <a:p>
            <a:pPr marL="914400" lvl="1" indent="-457200" algn="just">
              <a:spcBef>
                <a:spcPts val="600"/>
              </a:spcBef>
              <a:buFont typeface="+mj-cs"/>
              <a:buAutoNum type="arabic1Minus"/>
            </a:pPr>
            <a:r>
              <a:rPr lang="ar-SA" altLang="en-US" sz="2400" b="1" dirty="0" smtClean="0">
                <a:solidFill>
                  <a:schemeClr val="accent6">
                    <a:lumMod val="25000"/>
                  </a:schemeClr>
                </a:solidFill>
                <a:cs typeface="Traditional Arabic" panose="02020603050405020304" pitchFamily="18" charset="-78"/>
              </a:rPr>
              <a:t>السنة (</a:t>
            </a:r>
            <a:r>
              <a:rPr lang="en-US" altLang="en-US" sz="2400" b="1" dirty="0">
                <a:solidFill>
                  <a:schemeClr val="accent6">
                    <a:lumMod val="25000"/>
                  </a:schemeClr>
                </a:solidFill>
                <a:cs typeface="Traditional Arabic" panose="02020603050405020304" pitchFamily="18" charset="-78"/>
              </a:rPr>
              <a:t>Year</a:t>
            </a:r>
            <a:r>
              <a:rPr lang="ar-SA" altLang="en-US" sz="2400" b="1" dirty="0" smtClean="0">
                <a:solidFill>
                  <a:schemeClr val="accent6">
                    <a:lumMod val="25000"/>
                  </a:schemeClr>
                </a:solidFill>
                <a:cs typeface="Traditional Arabic" panose="02020603050405020304" pitchFamily="18" charset="-78"/>
              </a:rPr>
              <a:t>).</a:t>
            </a:r>
          </a:p>
          <a:p>
            <a:pPr marL="914400" lvl="1" indent="-457200" algn="just">
              <a:spcBef>
                <a:spcPts val="600"/>
              </a:spcBef>
              <a:buFont typeface="+mj-cs"/>
              <a:buAutoNum type="arabic1Minus"/>
            </a:pPr>
            <a:r>
              <a:rPr lang="ar-SA" altLang="en-US" sz="2400" b="1" dirty="0" smtClean="0">
                <a:solidFill>
                  <a:schemeClr val="accent6">
                    <a:lumMod val="25000"/>
                  </a:schemeClr>
                </a:solidFill>
                <a:cs typeface="Traditional Arabic" panose="02020603050405020304" pitchFamily="18" charset="-78"/>
              </a:rPr>
              <a:t>الفصل (</a:t>
            </a:r>
            <a:r>
              <a:rPr lang="en-US" altLang="en-US" sz="2400" b="1" dirty="0">
                <a:solidFill>
                  <a:schemeClr val="accent6">
                    <a:lumMod val="25000"/>
                  </a:schemeClr>
                </a:solidFill>
                <a:cs typeface="Traditional Arabic" panose="02020603050405020304" pitchFamily="18" charset="-78"/>
              </a:rPr>
              <a:t>Semester</a:t>
            </a:r>
            <a:r>
              <a:rPr lang="ar-SA" altLang="en-US" sz="2400" b="1" dirty="0" smtClean="0">
                <a:solidFill>
                  <a:schemeClr val="accent6">
                    <a:lumMod val="25000"/>
                  </a:schemeClr>
                </a:solidFill>
                <a:cs typeface="Traditional Arabic" panose="02020603050405020304" pitchFamily="18" charset="-78"/>
              </a:rPr>
              <a:t>).</a:t>
            </a:r>
          </a:p>
          <a:p>
            <a:pPr marL="914400" lvl="1" indent="-457200" algn="just">
              <a:spcBef>
                <a:spcPts val="600"/>
              </a:spcBef>
              <a:buFont typeface="+mj-cs"/>
              <a:buAutoNum type="arabic1Minus"/>
            </a:pPr>
            <a:r>
              <a:rPr lang="ar-SA" altLang="en-US" sz="2400" b="1" dirty="0" smtClean="0">
                <a:solidFill>
                  <a:schemeClr val="accent6">
                    <a:lumMod val="25000"/>
                  </a:schemeClr>
                </a:solidFill>
                <a:cs typeface="Traditional Arabic" panose="02020603050405020304" pitchFamily="18" charset="-78"/>
              </a:rPr>
              <a:t>رقم الشعبة (</a:t>
            </a:r>
            <a:r>
              <a:rPr lang="en-US" altLang="en-US" sz="2400" b="1" dirty="0">
                <a:solidFill>
                  <a:schemeClr val="accent6">
                    <a:lumMod val="25000"/>
                  </a:schemeClr>
                </a:solidFill>
                <a:cs typeface="Traditional Arabic" panose="02020603050405020304" pitchFamily="18" charset="-78"/>
              </a:rPr>
              <a:t>Section-no</a:t>
            </a:r>
            <a:r>
              <a:rPr lang="ar-SA" altLang="en-US" sz="2400" b="1" dirty="0" smtClean="0">
                <a:solidFill>
                  <a:schemeClr val="accent6">
                    <a:lumMod val="25000"/>
                  </a:schemeClr>
                </a:solidFill>
                <a:cs typeface="Traditional Arabic" panose="02020603050405020304" pitchFamily="18" charset="-78"/>
              </a:rPr>
              <a:t>).</a:t>
            </a:r>
          </a:p>
          <a:p>
            <a:pPr lvl="1" indent="-457200" algn="just">
              <a:spcBef>
                <a:spcPts val="6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ويجب أن يرتبط الكيان الضعيف بكيان قوي بواسطة علاقة تعريف(تمثل علاقة التعريف بشكل معين مزدوج الإطار)، وذلك في سبيل تقوية الكيان الضعيف</a:t>
            </a:r>
            <a:r>
              <a:rPr lang="ar-SA" altLang="en-US" sz="2400" b="1" dirty="0" smtClean="0">
                <a:solidFill>
                  <a:schemeClr val="accent6">
                    <a:lumMod val="25000"/>
                  </a:schemeClr>
                </a:solidFill>
                <a:cs typeface="Traditional Arabic" panose="02020603050405020304" pitchFamily="18" charset="-78"/>
              </a:rPr>
              <a:t>.</a:t>
            </a:r>
            <a:endParaRPr lang="ar-SA"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3955230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5" name="Text Box 3"/>
          <p:cNvSpPr txBox="1">
            <a:spLocks noChangeArrowheads="1"/>
          </p:cNvSpPr>
          <p:nvPr/>
        </p:nvSpPr>
        <p:spPr bwMode="auto">
          <a:xfrm>
            <a:off x="350838" y="2308473"/>
            <a:ext cx="9204325"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وتتم عملية تحويل الكيان الضعيف بتحويله إلى جدول يحمل </a:t>
            </a:r>
            <a:r>
              <a:rPr lang="ar-SA" altLang="en-US" sz="2400" b="1" dirty="0" err="1">
                <a:solidFill>
                  <a:schemeClr val="accent6">
                    <a:lumMod val="25000"/>
                  </a:schemeClr>
                </a:solidFill>
                <a:cs typeface="Traditional Arabic" panose="02020603050405020304" pitchFamily="18" charset="-78"/>
              </a:rPr>
              <a:t>إسم</a:t>
            </a:r>
            <a:r>
              <a:rPr lang="ar-SA" altLang="en-US" sz="2400" b="1" dirty="0">
                <a:solidFill>
                  <a:schemeClr val="accent6">
                    <a:lumMod val="25000"/>
                  </a:schemeClr>
                </a:solidFill>
                <a:cs typeface="Traditional Arabic" panose="02020603050405020304" pitchFamily="18" charset="-78"/>
              </a:rPr>
              <a:t> الكيان الضعيف</a:t>
            </a:r>
            <a:r>
              <a:rPr lang="ar-SA" altLang="en-US" sz="2400" b="1" dirty="0" smtClean="0">
                <a:solidFill>
                  <a:schemeClr val="accent6">
                    <a:lumMod val="25000"/>
                  </a:schemeClr>
                </a:solidFill>
                <a:cs typeface="Traditional Arabic" panose="02020603050405020304" pitchFamily="18" charset="-78"/>
              </a:rPr>
              <a:t>، ويحتوي </a:t>
            </a:r>
            <a:r>
              <a:rPr lang="ar-SA" altLang="en-US" sz="2400" b="1" dirty="0">
                <a:solidFill>
                  <a:schemeClr val="accent6">
                    <a:lumMod val="25000"/>
                  </a:schemeClr>
                </a:solidFill>
                <a:cs typeface="Traditional Arabic" panose="02020603050405020304" pitchFamily="18" charset="-78"/>
              </a:rPr>
              <a:t>حقولا من الصفات المرتبطة </a:t>
            </a:r>
            <a:r>
              <a:rPr lang="ar-SA" altLang="en-US" sz="2400" b="1" dirty="0" smtClean="0">
                <a:solidFill>
                  <a:schemeClr val="accent6">
                    <a:lumMod val="25000"/>
                  </a:schemeClr>
                </a:solidFill>
                <a:cs typeface="Traditional Arabic" panose="02020603050405020304" pitchFamily="18" charset="-78"/>
              </a:rPr>
              <a:t>به، </a:t>
            </a:r>
            <a:r>
              <a:rPr lang="ar-SA" altLang="en-US" sz="2400" b="1" dirty="0" smtClean="0">
                <a:solidFill>
                  <a:schemeClr val="accent6">
                    <a:lumMod val="25000"/>
                  </a:schemeClr>
                </a:solidFill>
                <a:cs typeface="Traditional Arabic" panose="02020603050405020304" pitchFamily="18" charset="-78"/>
              </a:rPr>
              <a:t>بالإضافة </a:t>
            </a:r>
            <a:r>
              <a:rPr lang="ar-SA" altLang="en-US" sz="2400" b="1" dirty="0">
                <a:solidFill>
                  <a:schemeClr val="accent6">
                    <a:lumMod val="25000"/>
                  </a:schemeClr>
                </a:solidFill>
                <a:cs typeface="Traditional Arabic" panose="02020603050405020304" pitchFamily="18" charset="-78"/>
              </a:rPr>
              <a:t>إلى حقل المفتاح الرئيسي من جدول الكيان القوي المرتبط معه بعلاقة تعريف</a:t>
            </a:r>
            <a:r>
              <a:rPr lang="ar-SA" altLang="en-US" sz="2400" b="1" dirty="0" smtClean="0">
                <a:solidFill>
                  <a:schemeClr val="accent6">
                    <a:lumMod val="25000"/>
                  </a:schemeClr>
                </a:solidFill>
                <a:cs typeface="Traditional Arabic" panose="02020603050405020304" pitchFamily="18" charset="-78"/>
              </a:rPr>
              <a:t>، وفي </a:t>
            </a:r>
            <a:r>
              <a:rPr lang="ar-SA" altLang="en-US" sz="2400" b="1" dirty="0">
                <a:solidFill>
                  <a:schemeClr val="accent6">
                    <a:lumMod val="25000"/>
                  </a:schemeClr>
                </a:solidFill>
                <a:cs typeface="Traditional Arabic" panose="02020603050405020304" pitchFamily="18" charset="-78"/>
              </a:rPr>
              <a:t>حال وجود أي صفة على علاقة التعريف، يتم تمثيلها بحقل في الجدول. ويكون المفتاح الرئيسي للجدول هو مفتاح الكيان القوي بالإضافة الى المفاتيح الجزئية في الكيان </a:t>
            </a:r>
            <a:r>
              <a:rPr lang="ar-SA" altLang="en-US" sz="2400" b="1" dirty="0" smtClean="0">
                <a:solidFill>
                  <a:schemeClr val="accent6">
                    <a:lumMod val="25000"/>
                  </a:schemeClr>
                </a:solidFill>
                <a:cs typeface="Traditional Arabic" panose="02020603050405020304" pitchFamily="18" charset="-78"/>
              </a:rPr>
              <a:t>الضعيف.</a:t>
            </a: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وينتج </a:t>
            </a:r>
            <a:r>
              <a:rPr lang="ar-SA" altLang="en-US" sz="2400" b="1" dirty="0">
                <a:solidFill>
                  <a:schemeClr val="accent6">
                    <a:lumMod val="25000"/>
                  </a:schemeClr>
                </a:solidFill>
                <a:cs typeface="Traditional Arabic" panose="02020603050405020304" pitchFamily="18" charset="-78"/>
              </a:rPr>
              <a:t>عن عملية التحويل الجدول التالي</a:t>
            </a:r>
            <a:r>
              <a:rPr lang="ar-SA" altLang="en-US" sz="2400" b="1" dirty="0" smtClean="0">
                <a:solidFill>
                  <a:schemeClr val="accent6">
                    <a:lumMod val="25000"/>
                  </a:schemeClr>
                </a:solidFill>
                <a:cs typeface="Traditional Arabic" panose="02020603050405020304" pitchFamily="18" charset="-78"/>
              </a:rPr>
              <a:t>:</a:t>
            </a:r>
            <a:endParaRPr lang="ar-SA"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graphicFrame>
        <p:nvGraphicFramePr>
          <p:cNvPr id="9" name="Table 8"/>
          <p:cNvGraphicFramePr>
            <a:graphicFrameLocks noGrp="1"/>
          </p:cNvGraphicFramePr>
          <p:nvPr>
            <p:extLst>
              <p:ext uri="{D42A27DB-BD31-4B8C-83A1-F6EECF244321}">
                <p14:modId xmlns:p14="http://schemas.microsoft.com/office/powerpoint/2010/main" val="4211922478"/>
              </p:ext>
            </p:extLst>
          </p:nvPr>
        </p:nvGraphicFramePr>
        <p:xfrm>
          <a:off x="1568627" y="4797152"/>
          <a:ext cx="7344813" cy="288032"/>
        </p:xfrm>
        <a:graphic>
          <a:graphicData uri="http://schemas.openxmlformats.org/drawingml/2006/table">
            <a:tbl>
              <a:tblPr/>
              <a:tblGrid>
                <a:gridCol w="1656184"/>
                <a:gridCol w="1584176"/>
                <a:gridCol w="936104"/>
                <a:gridCol w="864096"/>
                <a:gridCol w="1008112"/>
                <a:gridCol w="576064"/>
                <a:gridCol w="720077"/>
              </a:tblGrid>
              <a:tr h="288032">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COURSE-OFFERINGS</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dirty="0">
                          <a:latin typeface="Calibri"/>
                          <a:ea typeface="Calibri"/>
                          <a:cs typeface="Arial"/>
                        </a:rPr>
                        <a:t> </a:t>
                      </a:r>
                      <a:r>
                        <a:rPr lang="en-US" sz="1400" b="1" i="1" u="sng" dirty="0" err="1">
                          <a:latin typeface="Calibri"/>
                          <a:ea typeface="Calibri"/>
                          <a:cs typeface="Arial"/>
                        </a:rPr>
                        <a:t>courseno</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secno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 </a:t>
                      </a:r>
                      <a:r>
                        <a:rPr lang="en-US" sz="1400" b="1" i="1" u="sng" dirty="0">
                          <a:latin typeface="Calibri"/>
                          <a:ea typeface="Calibri"/>
                          <a:cs typeface="Arial"/>
                        </a:rPr>
                        <a:t>year</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semester</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time </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room</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02155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5" name="Text Box 3"/>
          <p:cNvSpPr txBox="1">
            <a:spLocks noChangeArrowheads="1"/>
          </p:cNvSpPr>
          <p:nvPr/>
        </p:nvSpPr>
        <p:spPr bwMode="auto">
          <a:xfrm>
            <a:off x="350838" y="2308473"/>
            <a:ext cx="920432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وبذلك يرتبط جدول الشعب الفصلية </a:t>
            </a:r>
            <a:r>
              <a:rPr lang="ar-SA" altLang="en-US" sz="2400" b="1" dirty="0" smtClean="0">
                <a:solidFill>
                  <a:schemeClr val="accent6">
                    <a:lumMod val="25000"/>
                  </a:schemeClr>
                </a:solidFill>
                <a:cs typeface="Traditional Arabic" panose="02020603050405020304" pitchFamily="18" charset="-78"/>
              </a:rPr>
              <a:t>المقترحة (</a:t>
            </a:r>
            <a:r>
              <a:rPr lang="en-US" altLang="en-US" sz="2400" b="1" dirty="0">
                <a:solidFill>
                  <a:schemeClr val="accent6">
                    <a:lumMod val="25000"/>
                  </a:schemeClr>
                </a:solidFill>
                <a:cs typeface="Traditional Arabic" panose="02020603050405020304" pitchFamily="18" charset="-78"/>
              </a:rPr>
              <a:t>Course-Offerings</a:t>
            </a:r>
            <a:r>
              <a:rPr lang="ar-SA" altLang="en-US" sz="2400" b="1" dirty="0" smtClean="0">
                <a:solidFill>
                  <a:schemeClr val="accent6">
                    <a:lumMod val="25000"/>
                  </a:schemeClr>
                </a:solidFill>
                <a:cs typeface="Traditional Arabic" panose="02020603050405020304" pitchFamily="18" charset="-78"/>
              </a:rPr>
              <a:t>) بجدول المقرر (</a:t>
            </a:r>
            <a:r>
              <a:rPr lang="en-US" altLang="en-US" sz="2400" b="1" dirty="0">
                <a:solidFill>
                  <a:schemeClr val="accent6">
                    <a:lumMod val="25000"/>
                  </a:schemeClr>
                </a:solidFill>
                <a:cs typeface="Traditional Arabic" panose="02020603050405020304" pitchFamily="18" charset="-78"/>
              </a:rPr>
              <a:t>Course</a:t>
            </a:r>
            <a:r>
              <a:rPr lang="ar-SA" altLang="en-US" sz="2400" b="1" dirty="0" smtClean="0">
                <a:solidFill>
                  <a:schemeClr val="accent6">
                    <a:lumMod val="25000"/>
                  </a:schemeClr>
                </a:solidFill>
                <a:cs typeface="Traditional Arabic" panose="02020603050405020304" pitchFamily="18" charset="-78"/>
              </a:rPr>
              <a:t>)</a:t>
            </a:r>
            <a:r>
              <a:rPr lang="en-US"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بوجود المفتاح </a:t>
            </a:r>
            <a:r>
              <a:rPr lang="ar-SA" altLang="en-US" sz="2400" b="1" dirty="0" smtClean="0">
                <a:solidFill>
                  <a:schemeClr val="accent6">
                    <a:lumMod val="25000"/>
                  </a:schemeClr>
                </a:solidFill>
                <a:cs typeface="Traditional Arabic" panose="02020603050405020304" pitchFamily="18" charset="-78"/>
              </a:rPr>
              <a:t>الأجنبي (</a:t>
            </a:r>
            <a:r>
              <a:rPr lang="en-US" altLang="en-US" sz="2400" b="1" dirty="0">
                <a:solidFill>
                  <a:schemeClr val="accent6">
                    <a:lumMod val="25000"/>
                  </a:schemeClr>
                </a:solidFill>
                <a:cs typeface="Traditional Arabic" panose="02020603050405020304" pitchFamily="18" charset="-78"/>
              </a:rPr>
              <a:t>Foreign Key</a:t>
            </a:r>
            <a:r>
              <a:rPr lang="ar-SA" altLang="en-US" sz="2400" b="1" dirty="0" smtClean="0">
                <a:solidFill>
                  <a:schemeClr val="accent6">
                    <a:lumMod val="25000"/>
                  </a:schemeClr>
                </a:solidFill>
                <a:cs typeface="Traditional Arabic" panose="02020603050405020304" pitchFamily="18" charset="-78"/>
              </a:rPr>
              <a:t>) رقم المقرر (</a:t>
            </a:r>
            <a:r>
              <a:rPr lang="en-US" altLang="en-US" sz="2400" b="1" dirty="0" err="1">
                <a:solidFill>
                  <a:schemeClr val="accent6">
                    <a:lumMod val="25000"/>
                  </a:schemeClr>
                </a:solidFill>
                <a:cs typeface="Traditional Arabic" panose="02020603050405020304" pitchFamily="18" charset="-78"/>
              </a:rPr>
              <a:t>courseno</a:t>
            </a:r>
            <a:r>
              <a:rPr lang="ar-SA" altLang="en-US" sz="2400" b="1" dirty="0" smtClean="0">
                <a:solidFill>
                  <a:schemeClr val="accent6">
                    <a:lumMod val="25000"/>
                  </a:schemeClr>
                </a:solidFill>
                <a:cs typeface="Traditional Arabic" panose="02020603050405020304" pitchFamily="18" charset="-78"/>
              </a:rPr>
              <a:t>).</a:t>
            </a: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pic>
        <p:nvPicPr>
          <p:cNvPr id="6" name="Picture 5"/>
          <p:cNvPicPr/>
          <p:nvPr/>
        </p:nvPicPr>
        <p:blipFill>
          <a:blip r:embed="rId3" cstate="print"/>
          <a:srcRect/>
          <a:stretch>
            <a:fillRect/>
          </a:stretch>
        </p:blipFill>
        <p:spPr bwMode="auto">
          <a:xfrm>
            <a:off x="2135299" y="3933056"/>
            <a:ext cx="6160913" cy="1206426"/>
          </a:xfrm>
          <a:prstGeom prst="rect">
            <a:avLst/>
          </a:prstGeom>
          <a:noFill/>
          <a:ln w="9525">
            <a:noFill/>
            <a:miter lim="800000"/>
            <a:headEnd/>
            <a:tailEnd/>
          </a:ln>
        </p:spPr>
      </p:pic>
    </p:spTree>
    <p:extLst>
      <p:ext uri="{BB962C8B-B14F-4D97-AF65-F5344CB8AC3E}">
        <p14:creationId xmlns:p14="http://schemas.microsoft.com/office/powerpoint/2010/main" val="526166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
        <p:nvSpPr>
          <p:cNvPr id="5" name="Text Box 3"/>
          <p:cNvSpPr txBox="1">
            <a:spLocks noChangeArrowheads="1"/>
          </p:cNvSpPr>
          <p:nvPr/>
        </p:nvSpPr>
        <p:spPr bwMode="auto">
          <a:xfrm>
            <a:off x="350838" y="2308473"/>
            <a:ext cx="9204325"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ts val="1200"/>
              </a:spcBef>
              <a:buFont typeface="+mj-lt"/>
              <a:buAutoNum type="arabicPeriod" startAt="3"/>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العلاقات: </a:t>
            </a:r>
          </a:p>
          <a:p>
            <a:pPr marL="342900" indent="-342900" algn="just">
              <a:spcBef>
                <a:spcPts val="12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يتم تمثيل العلاقة بشكل معين أحادي الإطار</a:t>
            </a:r>
          </a:p>
          <a:p>
            <a:pPr marL="342900" indent="-342900" algn="just">
              <a:spcBef>
                <a:spcPts val="12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في هذه الحالة يتم التعامل مع العلاقة حسب نوعها كل على حده، حيث تصنف العلاقات إلى الأنواع </a:t>
            </a:r>
            <a:r>
              <a:rPr lang="ar-SA" altLang="en-US" sz="2400" b="1" dirty="0" smtClean="0">
                <a:solidFill>
                  <a:schemeClr val="accent6">
                    <a:lumMod val="25000"/>
                  </a:schemeClr>
                </a:solidFill>
                <a:cs typeface="Traditional Arabic" panose="02020603050405020304" pitchFamily="18" charset="-78"/>
              </a:rPr>
              <a:t>التالية:</a:t>
            </a:r>
          </a:p>
          <a:p>
            <a:pPr marL="914400" lvl="1" indent="-457200" algn="just">
              <a:spcBef>
                <a:spcPts val="1200"/>
              </a:spcBef>
              <a:buFont typeface="+mj-cs"/>
              <a:buAutoNum type="arabic1Minus"/>
            </a:pPr>
            <a:r>
              <a:rPr lang="ar-SA" altLang="en-US" sz="2400" b="1" dirty="0" smtClean="0">
                <a:solidFill>
                  <a:schemeClr val="accent6">
                    <a:lumMod val="25000"/>
                  </a:schemeClr>
                </a:solidFill>
                <a:cs typeface="Traditional Arabic" panose="02020603050405020304" pitchFamily="18" charset="-78"/>
              </a:rPr>
              <a:t>علاقة </a:t>
            </a:r>
            <a:r>
              <a:rPr lang="ar-SA" altLang="en-US" sz="2400" b="1" dirty="0">
                <a:solidFill>
                  <a:schemeClr val="accent6">
                    <a:lumMod val="25000"/>
                  </a:schemeClr>
                </a:solidFill>
                <a:cs typeface="Traditional Arabic" panose="02020603050405020304" pitchFamily="18" charset="-78"/>
              </a:rPr>
              <a:t>واحد إلى </a:t>
            </a:r>
            <a:r>
              <a:rPr lang="ar-SA" altLang="en-US" sz="2400" b="1" dirty="0" smtClean="0">
                <a:solidFill>
                  <a:schemeClr val="accent6">
                    <a:lumMod val="25000"/>
                  </a:schemeClr>
                </a:solidFill>
                <a:cs typeface="Traditional Arabic" panose="02020603050405020304" pitchFamily="18" charset="-78"/>
              </a:rPr>
              <a:t>واحد (</a:t>
            </a:r>
            <a:r>
              <a:rPr lang="en-US" altLang="en-US" sz="2400" b="1" dirty="0">
                <a:solidFill>
                  <a:schemeClr val="accent6">
                    <a:lumMod val="25000"/>
                  </a:schemeClr>
                </a:solidFill>
                <a:cs typeface="Traditional Arabic" panose="02020603050405020304" pitchFamily="18" charset="-78"/>
              </a:rPr>
              <a:t>One-to-One Relationship</a:t>
            </a:r>
            <a:r>
              <a:rPr lang="ar-SA" altLang="en-US" sz="2400" b="1" dirty="0" smtClean="0">
                <a:solidFill>
                  <a:schemeClr val="accent6">
                    <a:lumMod val="25000"/>
                  </a:schemeClr>
                </a:solidFill>
                <a:cs typeface="Traditional Arabic" panose="02020603050405020304" pitchFamily="18" charset="-78"/>
              </a:rPr>
              <a:t>).</a:t>
            </a:r>
          </a:p>
          <a:p>
            <a:pPr marL="914400" lvl="1" indent="-457200" algn="just">
              <a:spcBef>
                <a:spcPts val="1200"/>
              </a:spcBef>
              <a:buFont typeface="+mj-cs"/>
              <a:buAutoNum type="arabic1Minus"/>
            </a:pPr>
            <a:r>
              <a:rPr lang="ar-SA" altLang="en-US" sz="2400" b="1" dirty="0" smtClean="0">
                <a:solidFill>
                  <a:schemeClr val="accent6">
                    <a:lumMod val="25000"/>
                  </a:schemeClr>
                </a:solidFill>
                <a:cs typeface="Traditional Arabic" panose="02020603050405020304" pitchFamily="18" charset="-78"/>
              </a:rPr>
              <a:t>علاقة </a:t>
            </a:r>
            <a:r>
              <a:rPr lang="ar-SA" altLang="en-US" sz="2400" b="1" dirty="0">
                <a:solidFill>
                  <a:schemeClr val="accent6">
                    <a:lumMod val="25000"/>
                  </a:schemeClr>
                </a:solidFill>
                <a:cs typeface="Traditional Arabic" panose="02020603050405020304" pitchFamily="18" charset="-78"/>
              </a:rPr>
              <a:t>واحد إلى </a:t>
            </a:r>
            <a:r>
              <a:rPr lang="ar-SA" altLang="en-US" sz="2400" b="1" dirty="0" smtClean="0">
                <a:solidFill>
                  <a:schemeClr val="accent6">
                    <a:lumMod val="25000"/>
                  </a:schemeClr>
                </a:solidFill>
                <a:cs typeface="Traditional Arabic" panose="02020603050405020304" pitchFamily="18" charset="-78"/>
              </a:rPr>
              <a:t>كثير (</a:t>
            </a:r>
            <a:r>
              <a:rPr lang="en-US" altLang="en-US" sz="2400" b="1" dirty="0">
                <a:solidFill>
                  <a:schemeClr val="accent6">
                    <a:lumMod val="25000"/>
                  </a:schemeClr>
                </a:solidFill>
                <a:cs typeface="Traditional Arabic" panose="02020603050405020304" pitchFamily="18" charset="-78"/>
              </a:rPr>
              <a:t>One-to-Many</a:t>
            </a:r>
            <a:r>
              <a:rPr lang="ar-SA" altLang="en-US" sz="2400" b="1" dirty="0" smtClean="0">
                <a:solidFill>
                  <a:schemeClr val="accent6">
                    <a:lumMod val="25000"/>
                  </a:schemeClr>
                </a:solidFill>
                <a:cs typeface="Traditional Arabic" panose="02020603050405020304" pitchFamily="18" charset="-78"/>
              </a:rPr>
              <a:t>).</a:t>
            </a:r>
          </a:p>
          <a:p>
            <a:pPr marL="914400" lvl="1" indent="-457200" algn="just">
              <a:spcBef>
                <a:spcPts val="1200"/>
              </a:spcBef>
              <a:buFont typeface="+mj-cs"/>
              <a:buAutoNum type="arabic1Minus" startAt="5"/>
            </a:pPr>
            <a:r>
              <a:rPr lang="ar-SA" altLang="en-US" sz="2400" b="1" dirty="0" smtClean="0">
                <a:solidFill>
                  <a:schemeClr val="accent6">
                    <a:lumMod val="25000"/>
                  </a:schemeClr>
                </a:solidFill>
                <a:cs typeface="Traditional Arabic" panose="02020603050405020304" pitchFamily="18" charset="-78"/>
              </a:rPr>
              <a:t>علاقة </a:t>
            </a:r>
            <a:r>
              <a:rPr lang="ar-SA" altLang="en-US" sz="2400" b="1" dirty="0">
                <a:solidFill>
                  <a:schemeClr val="accent6">
                    <a:lumMod val="25000"/>
                  </a:schemeClr>
                </a:solidFill>
                <a:cs typeface="Traditional Arabic" panose="02020603050405020304" pitchFamily="18" charset="-78"/>
              </a:rPr>
              <a:t>كثير إلى </a:t>
            </a:r>
            <a:r>
              <a:rPr lang="ar-SA" altLang="en-US" sz="2400" b="1" dirty="0" smtClean="0">
                <a:solidFill>
                  <a:schemeClr val="accent6">
                    <a:lumMod val="25000"/>
                  </a:schemeClr>
                </a:solidFill>
                <a:cs typeface="Traditional Arabic" panose="02020603050405020304" pitchFamily="18" charset="-78"/>
              </a:rPr>
              <a:t>كثير (</a:t>
            </a:r>
            <a:r>
              <a:rPr lang="en-US" altLang="en-US" sz="2400" b="1" dirty="0">
                <a:solidFill>
                  <a:schemeClr val="accent6">
                    <a:lumMod val="25000"/>
                  </a:schemeClr>
                </a:solidFill>
                <a:cs typeface="Traditional Arabic" panose="02020603050405020304" pitchFamily="18" charset="-78"/>
              </a:rPr>
              <a:t>Many-to-Many</a:t>
            </a:r>
            <a:r>
              <a:rPr lang="ar-SA" altLang="en-US" sz="2400" b="1" dirty="0" smtClean="0">
                <a:solidFill>
                  <a:schemeClr val="accent6">
                    <a:lumMod val="25000"/>
                  </a:schemeClr>
                </a:solidFill>
                <a:cs typeface="Traditional Arabic" panose="02020603050405020304" pitchFamily="18" charset="-78"/>
              </a:rPr>
              <a:t>).</a:t>
            </a:r>
            <a:endParaRPr lang="en-US" altLang="en-US" sz="2400" b="1" dirty="0">
              <a:solidFill>
                <a:schemeClr val="accent6">
                  <a:lumMod val="25000"/>
                </a:schemeClr>
              </a:solidFill>
              <a:cs typeface="Traditional Arabic" panose="02020603050405020304" pitchFamily="18" charset="-78"/>
            </a:endParaRPr>
          </a:p>
          <a:p>
            <a:pPr marL="342900" indent="-342900" algn="just">
              <a:spcBef>
                <a:spcPts val="12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يتم تجاهل علاقة التعريف (شكل معين مزدوج الإطار)، </a:t>
            </a:r>
            <a:r>
              <a:rPr lang="ar-SA" altLang="en-US" sz="2400" b="1" dirty="0" smtClean="0">
                <a:solidFill>
                  <a:schemeClr val="accent6">
                    <a:lumMod val="25000"/>
                  </a:schemeClr>
                </a:solidFill>
                <a:cs typeface="Traditional Arabic" panose="02020603050405020304" pitchFamily="18" charset="-78"/>
              </a:rPr>
              <a:t>لأنه </a:t>
            </a:r>
            <a:r>
              <a:rPr lang="ar-SA" altLang="en-US" sz="2400" b="1" dirty="0">
                <a:solidFill>
                  <a:schemeClr val="accent6">
                    <a:lumMod val="25000"/>
                  </a:schemeClr>
                </a:solidFill>
                <a:cs typeface="Traditional Arabic" panose="02020603050405020304" pitchFamily="18" charset="-78"/>
              </a:rPr>
              <a:t>تم بناؤها مسبقا عند تحويل الكيان </a:t>
            </a:r>
            <a:r>
              <a:rPr lang="ar-SA" altLang="en-US" sz="2400" b="1" dirty="0" smtClean="0">
                <a:solidFill>
                  <a:schemeClr val="accent6">
                    <a:lumMod val="25000"/>
                  </a:schemeClr>
                </a:solidFill>
                <a:cs typeface="Traditional Arabic" panose="02020603050405020304" pitchFamily="18" charset="-78"/>
              </a:rPr>
              <a:t>الضعيف</a:t>
            </a:r>
            <a:endParaRPr lang="ar-SA"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1252889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
        <p:nvSpPr>
          <p:cNvPr id="5" name="Text Box 3"/>
          <p:cNvSpPr txBox="1">
            <a:spLocks noChangeArrowheads="1"/>
          </p:cNvSpPr>
          <p:nvPr/>
        </p:nvSpPr>
        <p:spPr bwMode="auto">
          <a:xfrm>
            <a:off x="350838" y="2308473"/>
            <a:ext cx="920432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ct val="50000"/>
              </a:spcBef>
              <a:buFont typeface="+mj-cs"/>
              <a:buAutoNum type="arabic1Minus"/>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علاقة واحد إلى </a:t>
            </a:r>
            <a:r>
              <a:rPr lang="ar-SA" altLang="en-US" sz="2400" b="1" dirty="0" smtClean="0">
                <a:solidFill>
                  <a:schemeClr val="accent6">
                    <a:lumMod val="25000"/>
                  </a:schemeClr>
                </a:solidFill>
                <a:cs typeface="Traditional Arabic" panose="02020603050405020304" pitchFamily="18" charset="-78"/>
              </a:rPr>
              <a:t>واحد:</a:t>
            </a:r>
          </a:p>
          <a:p>
            <a:pPr marL="457200" indent="-4572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إذا </a:t>
            </a:r>
            <a:r>
              <a:rPr lang="ar-SA" altLang="en-US" sz="2400" b="1" dirty="0">
                <a:solidFill>
                  <a:schemeClr val="accent6">
                    <a:lumMod val="25000"/>
                  </a:schemeClr>
                </a:solidFill>
                <a:cs typeface="Traditional Arabic" panose="02020603050405020304" pitchFamily="18" charset="-78"/>
              </a:rPr>
              <a:t>كانت العلاقة </a:t>
            </a:r>
            <a:r>
              <a:rPr lang="ar-SA" altLang="en-US" sz="2400" b="1" dirty="0" err="1">
                <a:solidFill>
                  <a:schemeClr val="accent6">
                    <a:lumMod val="25000"/>
                  </a:schemeClr>
                </a:solidFill>
                <a:cs typeface="Traditional Arabic" panose="02020603050405020304" pitchFamily="18" charset="-78"/>
              </a:rPr>
              <a:t>بین</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الكیانین</a:t>
            </a:r>
            <a:r>
              <a:rPr lang="ar-SA" altLang="en-US" sz="2400" b="1" dirty="0">
                <a:solidFill>
                  <a:schemeClr val="accent6">
                    <a:lumMod val="25000"/>
                  </a:schemeClr>
                </a:solidFill>
                <a:cs typeface="Traditional Arabic" panose="02020603050405020304" pitchFamily="18" charset="-78"/>
              </a:rPr>
              <a:t> علاقة واحد-إلى-واحد فإن </a:t>
            </a:r>
            <a:r>
              <a:rPr lang="ar-SA" altLang="en-US" sz="2400" b="1" dirty="0" err="1">
                <a:solidFill>
                  <a:schemeClr val="accent6">
                    <a:lumMod val="25000"/>
                  </a:schemeClr>
                </a:solidFill>
                <a:cs typeface="Traditional Arabic" panose="02020603050405020304" pitchFamily="18" charset="-78"/>
              </a:rPr>
              <a:t>عملیة</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التحویل</a:t>
            </a:r>
            <a:r>
              <a:rPr lang="ar-SA" altLang="en-US" sz="2400" b="1" dirty="0">
                <a:solidFill>
                  <a:schemeClr val="accent6">
                    <a:lumMod val="25000"/>
                  </a:schemeClr>
                </a:solidFill>
                <a:cs typeface="Traditional Arabic" panose="02020603050405020304" pitchFamily="18" charset="-78"/>
              </a:rPr>
              <a:t> تتم وفق عدة </a:t>
            </a:r>
            <a:r>
              <a:rPr lang="ar-SA" altLang="en-US" sz="2400" b="1" dirty="0" err="1">
                <a:solidFill>
                  <a:schemeClr val="accent6">
                    <a:lumMod val="25000"/>
                  </a:schemeClr>
                </a:solidFill>
                <a:cs typeface="Traditional Arabic" panose="02020603050405020304" pitchFamily="18" charset="-78"/>
              </a:rPr>
              <a:t>خیارات</a:t>
            </a:r>
            <a:r>
              <a:rPr lang="ar-SA" altLang="en-US" sz="2400" b="1" dirty="0">
                <a:solidFill>
                  <a:schemeClr val="accent6">
                    <a:lumMod val="25000"/>
                  </a:schemeClr>
                </a:solidFill>
                <a:cs typeface="Traditional Arabic" panose="02020603050405020304" pitchFamily="18" charset="-78"/>
              </a:rPr>
              <a:t> </a:t>
            </a:r>
            <a:r>
              <a:rPr lang="ar-SA" altLang="en-US" sz="2400" b="1" dirty="0" smtClean="0">
                <a:solidFill>
                  <a:schemeClr val="accent6">
                    <a:lumMod val="25000"/>
                  </a:schemeClr>
                </a:solidFill>
                <a:cs typeface="Traditional Arabic" panose="02020603050405020304" pitchFamily="18" charset="-78"/>
              </a:rPr>
              <a:t>أشهرها</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خیار</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یسمى</a:t>
            </a:r>
            <a:r>
              <a:rPr lang="ar-SA" altLang="en-US" sz="2400" b="1" dirty="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بطریقة</a:t>
            </a:r>
            <a:r>
              <a:rPr lang="ar-SA" altLang="en-US" sz="2400" b="1" dirty="0">
                <a:solidFill>
                  <a:schemeClr val="accent6">
                    <a:lumMod val="25000"/>
                  </a:schemeClr>
                </a:solidFill>
                <a:cs typeface="Traditional Arabic" panose="02020603050405020304" pitchFamily="18" charset="-78"/>
              </a:rPr>
              <a:t> المفتاح الأجنبي، </a:t>
            </a:r>
            <a:r>
              <a:rPr lang="ar-SA" altLang="en-US" sz="2400" b="1" dirty="0" err="1" smtClean="0">
                <a:solidFill>
                  <a:schemeClr val="accent6">
                    <a:lumMod val="25000"/>
                  </a:schemeClr>
                </a:solidFill>
                <a:cs typeface="Traditional Arabic" panose="02020603050405020304" pitchFamily="18" charset="-78"/>
              </a:rPr>
              <a:t>وفیه</a:t>
            </a:r>
            <a:r>
              <a:rPr lang="ar-SA" altLang="en-US" sz="2400" b="1" dirty="0" smtClean="0">
                <a:solidFill>
                  <a:schemeClr val="accent6">
                    <a:lumMod val="25000"/>
                  </a:schemeClr>
                </a:solidFill>
                <a:cs typeface="Traditional Arabic" panose="02020603050405020304" pitchFamily="18" charset="-78"/>
              </a:rPr>
              <a:t> </a:t>
            </a:r>
            <a:r>
              <a:rPr lang="ar-SA" altLang="en-US" sz="2400" b="1" dirty="0" err="1">
                <a:solidFill>
                  <a:schemeClr val="accent6">
                    <a:lumMod val="25000"/>
                  </a:schemeClr>
                </a:solidFill>
                <a:cs typeface="Traditional Arabic" panose="02020603050405020304" pitchFamily="18" charset="-78"/>
              </a:rPr>
              <a:t>یتم</a:t>
            </a:r>
            <a:r>
              <a:rPr lang="ar-SA" altLang="en-US" sz="2400" b="1" dirty="0">
                <a:solidFill>
                  <a:schemeClr val="accent6">
                    <a:lumMod val="25000"/>
                  </a:schemeClr>
                </a:solidFill>
                <a:cs typeface="Traditional Arabic" panose="02020603050405020304" pitchFamily="18" charset="-78"/>
              </a:rPr>
              <a:t> إضافة المفتاح </a:t>
            </a:r>
            <a:r>
              <a:rPr lang="ar-SA" altLang="en-US" sz="2400" b="1" dirty="0" err="1">
                <a:solidFill>
                  <a:schemeClr val="accent6">
                    <a:lumMod val="25000"/>
                  </a:schemeClr>
                </a:solidFill>
                <a:cs typeface="Traditional Arabic" panose="02020603050405020304" pitchFamily="18" charset="-78"/>
              </a:rPr>
              <a:t>الرئیسي</a:t>
            </a:r>
            <a:r>
              <a:rPr lang="ar-SA" altLang="en-US" sz="2400" b="1" dirty="0">
                <a:solidFill>
                  <a:schemeClr val="accent6">
                    <a:lumMod val="25000"/>
                  </a:schemeClr>
                </a:solidFill>
                <a:cs typeface="Traditional Arabic" panose="02020603050405020304" pitchFamily="18" charset="-78"/>
              </a:rPr>
              <a:t> لأحد </a:t>
            </a:r>
            <a:r>
              <a:rPr lang="ar-SA" altLang="en-US" sz="2400" b="1" dirty="0" err="1">
                <a:solidFill>
                  <a:schemeClr val="accent6">
                    <a:lumMod val="25000"/>
                  </a:schemeClr>
                </a:solidFill>
                <a:cs typeface="Traditional Arabic" panose="02020603050405020304" pitchFamily="18" charset="-78"/>
              </a:rPr>
              <a:t>الجدولین</a:t>
            </a:r>
            <a:r>
              <a:rPr lang="ar-SA" altLang="en-US" sz="2400" b="1" dirty="0">
                <a:solidFill>
                  <a:schemeClr val="accent6">
                    <a:lumMod val="25000"/>
                  </a:schemeClr>
                </a:solidFill>
                <a:cs typeface="Traditional Arabic" panose="02020603050405020304" pitchFamily="18" charset="-78"/>
              </a:rPr>
              <a:t> إلى الجدول الآخر كمفتاح أجنبي </a:t>
            </a:r>
            <a:r>
              <a:rPr lang="ar-SA" altLang="en-US" sz="2400" b="1" dirty="0" err="1">
                <a:solidFill>
                  <a:schemeClr val="accent6">
                    <a:lumMod val="25000"/>
                  </a:schemeClr>
                </a:solidFill>
                <a:cs typeface="Traditional Arabic" panose="02020603050405020304" pitchFamily="18" charset="-78"/>
              </a:rPr>
              <a:t>ویفضل</a:t>
            </a:r>
            <a:r>
              <a:rPr lang="ar-SA" altLang="en-US" sz="2400" b="1" dirty="0">
                <a:solidFill>
                  <a:schemeClr val="accent6">
                    <a:lumMod val="25000"/>
                  </a:schemeClr>
                </a:solidFill>
                <a:cs typeface="Traditional Arabic" panose="02020603050405020304" pitchFamily="18" charset="-78"/>
              </a:rPr>
              <a:t> أن </a:t>
            </a:r>
            <a:r>
              <a:rPr lang="ar-SA" altLang="en-US" sz="2400" b="1" dirty="0" err="1">
                <a:solidFill>
                  <a:schemeClr val="accent6">
                    <a:lumMod val="25000"/>
                  </a:schemeClr>
                </a:solidFill>
                <a:cs typeface="Traditional Arabic" panose="02020603050405020304" pitchFamily="18" charset="-78"/>
              </a:rPr>
              <a:t>یكون</a:t>
            </a:r>
            <a:r>
              <a:rPr lang="ar-SA" altLang="en-US" sz="2400" b="1" dirty="0">
                <a:solidFill>
                  <a:schemeClr val="accent6">
                    <a:lumMod val="25000"/>
                  </a:schemeClr>
                </a:solidFill>
                <a:cs typeface="Traditional Arabic" panose="02020603050405020304" pitchFamily="18" charset="-78"/>
              </a:rPr>
              <a:t> الجدول الذي </a:t>
            </a:r>
            <a:r>
              <a:rPr lang="ar-SA" altLang="en-US" sz="2400" b="1" dirty="0" err="1">
                <a:solidFill>
                  <a:schemeClr val="accent6">
                    <a:lumMod val="25000"/>
                  </a:schemeClr>
                </a:solidFill>
                <a:cs typeface="Traditional Arabic" panose="02020603050405020304" pitchFamily="18" charset="-78"/>
              </a:rPr>
              <a:t>یحتوي</a:t>
            </a:r>
            <a:r>
              <a:rPr lang="ar-SA" altLang="en-US" sz="2400" b="1" dirty="0">
                <a:solidFill>
                  <a:schemeClr val="accent6">
                    <a:lumMod val="25000"/>
                  </a:schemeClr>
                </a:solidFill>
                <a:cs typeface="Traditional Arabic" panose="02020603050405020304" pitchFamily="18" charset="-78"/>
              </a:rPr>
              <a:t> على المفتاح الأجنبي، </a:t>
            </a:r>
            <a:r>
              <a:rPr lang="ar-SA" altLang="en-US" sz="2400" b="1" dirty="0" smtClean="0">
                <a:solidFill>
                  <a:schemeClr val="accent6">
                    <a:lumMod val="25000"/>
                  </a:schemeClr>
                </a:solidFill>
                <a:cs typeface="Traditional Arabic" panose="02020603050405020304" pitchFamily="18" charset="-78"/>
              </a:rPr>
              <a:t>هو </a:t>
            </a:r>
            <a:r>
              <a:rPr lang="ar-SA" altLang="en-US" sz="2400" b="1" dirty="0">
                <a:solidFill>
                  <a:schemeClr val="accent6">
                    <a:lumMod val="25000"/>
                  </a:schemeClr>
                </a:solidFill>
                <a:cs typeface="Traditional Arabic" panose="02020603050405020304" pitchFamily="18" charset="-78"/>
              </a:rPr>
              <a:t>الجدول الذي </a:t>
            </a:r>
            <a:r>
              <a:rPr lang="ar-SA" altLang="en-US" sz="2400" b="1" dirty="0" err="1">
                <a:solidFill>
                  <a:schemeClr val="accent6">
                    <a:lumMod val="25000"/>
                  </a:schemeClr>
                </a:solidFill>
                <a:cs typeface="Traditional Arabic" panose="02020603050405020304" pitchFamily="18" charset="-78"/>
              </a:rPr>
              <a:t>یكون</a:t>
            </a:r>
            <a:r>
              <a:rPr lang="ar-SA" altLang="en-US" sz="2400" b="1" dirty="0">
                <a:solidFill>
                  <a:schemeClr val="accent6">
                    <a:lumMod val="25000"/>
                  </a:schemeClr>
                </a:solidFill>
                <a:cs typeface="Traditional Arabic" panose="02020603050405020304" pitchFamily="18" charset="-78"/>
              </a:rPr>
              <a:t> نوع </a:t>
            </a:r>
            <a:r>
              <a:rPr lang="ar-SA" altLang="en-US" sz="2400" b="1" dirty="0" err="1">
                <a:solidFill>
                  <a:schemeClr val="accent6">
                    <a:lumMod val="25000"/>
                  </a:schemeClr>
                </a:solidFill>
                <a:cs typeface="Traditional Arabic" panose="02020603050405020304" pitchFamily="18" charset="-78"/>
              </a:rPr>
              <a:t>قید</a:t>
            </a:r>
            <a:r>
              <a:rPr lang="ar-SA" altLang="en-US" sz="2400" b="1" dirty="0">
                <a:solidFill>
                  <a:schemeClr val="accent6">
                    <a:lumMod val="25000"/>
                  </a:schemeClr>
                </a:solidFill>
                <a:cs typeface="Traditional Arabic" panose="02020603050405020304" pitchFamily="18" charset="-78"/>
              </a:rPr>
              <a:t> </a:t>
            </a:r>
            <a:r>
              <a:rPr lang="ar-SA" altLang="en-US" sz="2400" b="1" dirty="0" smtClean="0">
                <a:solidFill>
                  <a:schemeClr val="accent6">
                    <a:lumMod val="25000"/>
                  </a:schemeClr>
                </a:solidFill>
                <a:cs typeface="Traditional Arabic" panose="02020603050405020304" pitchFamily="18" charset="-78"/>
              </a:rPr>
              <a:t>اشتراكه </a:t>
            </a:r>
            <a:r>
              <a:rPr lang="ar-SA" altLang="en-US" sz="2400" b="1" dirty="0">
                <a:solidFill>
                  <a:schemeClr val="accent6">
                    <a:lumMod val="25000"/>
                  </a:schemeClr>
                </a:solidFill>
                <a:cs typeface="Traditional Arabic" panose="02020603050405020304" pitchFamily="18" charset="-78"/>
              </a:rPr>
              <a:t>في العلاقة، من نوع (الاشتراك الكلي).وفي حال وجود صفة على العلاقة يتم إضافتها كحقل إضافي مع المفتاح </a:t>
            </a:r>
            <a:r>
              <a:rPr lang="ar-SA" altLang="en-US" sz="2400" b="1" dirty="0" smtClean="0">
                <a:solidFill>
                  <a:schemeClr val="accent6">
                    <a:lumMod val="25000"/>
                  </a:schemeClr>
                </a:solidFill>
                <a:cs typeface="Traditional Arabic" panose="02020603050405020304" pitchFamily="18" charset="-78"/>
              </a:rPr>
              <a:t>الأجنبي.</a:t>
            </a:r>
          </a:p>
          <a:p>
            <a:pPr marL="457200" indent="-4572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في </a:t>
            </a:r>
            <a:r>
              <a:rPr lang="ar-SA" altLang="en-US" sz="2400" b="1" dirty="0">
                <a:solidFill>
                  <a:schemeClr val="accent6">
                    <a:lumMod val="25000"/>
                  </a:schemeClr>
                </a:solidFill>
                <a:cs typeface="Traditional Arabic" panose="02020603050405020304" pitchFamily="18" charset="-78"/>
              </a:rPr>
              <a:t>هذا المثال </a:t>
            </a:r>
            <a:r>
              <a:rPr lang="ar-SA" altLang="en-US" sz="2400" b="1" dirty="0" smtClean="0">
                <a:solidFill>
                  <a:schemeClr val="accent6">
                    <a:lumMod val="25000"/>
                  </a:schemeClr>
                </a:solidFill>
                <a:cs typeface="Traditional Arabic" panose="02020603050405020304" pitchFamily="18" charset="-78"/>
              </a:rPr>
              <a:t>لا توجد </a:t>
            </a:r>
            <a:r>
              <a:rPr lang="ar-SA" altLang="en-US" sz="2400" b="1" dirty="0">
                <a:solidFill>
                  <a:schemeClr val="accent6">
                    <a:lumMod val="25000"/>
                  </a:schemeClr>
                </a:solidFill>
                <a:cs typeface="Traditional Arabic" panose="02020603050405020304" pitchFamily="18" charset="-78"/>
              </a:rPr>
              <a:t>علاقة من النوع واحد- إلى- </a:t>
            </a:r>
            <a:r>
              <a:rPr lang="ar-SA" altLang="en-US" sz="2400" b="1" dirty="0" smtClean="0">
                <a:solidFill>
                  <a:schemeClr val="accent6">
                    <a:lumMod val="25000"/>
                  </a:schemeClr>
                </a:solidFill>
                <a:cs typeface="Traditional Arabic" panose="02020603050405020304" pitchFamily="18" charset="-78"/>
              </a:rPr>
              <a:t>واحد.</a:t>
            </a:r>
            <a:endParaRPr lang="ar-SA"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234141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
        <p:nvSpPr>
          <p:cNvPr id="5" name="Text Box 3"/>
          <p:cNvSpPr txBox="1">
            <a:spLocks noChangeArrowheads="1"/>
          </p:cNvSpPr>
          <p:nvPr/>
        </p:nvSpPr>
        <p:spPr bwMode="auto">
          <a:xfrm>
            <a:off x="350838" y="2308473"/>
            <a:ext cx="9204325"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ct val="50000"/>
              </a:spcBef>
              <a:buFont typeface="+mj-cs"/>
              <a:buAutoNum type="arabic1Minus" startAt="2"/>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علاقة واحد إلى كثير:</a:t>
            </a:r>
          </a:p>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في هذه الحالة يتم أخذ نسخة من المفتاح الرئيسي من الجدول ذو طرف العلاقة واحد ويتم إضافته كحقل مفتاح أجنبي في جدول طرف العلاقة كثير. وفي حال وجود صفة على العلاقة يتم إضافتها كحقل إضافي مع المفتاح </a:t>
            </a:r>
            <a:r>
              <a:rPr lang="ar-SA" altLang="en-US" sz="2400" b="1" dirty="0" smtClean="0">
                <a:solidFill>
                  <a:schemeClr val="accent6">
                    <a:lumMod val="25000"/>
                  </a:schemeClr>
                </a:solidFill>
                <a:cs typeface="Traditional Arabic" panose="02020603050405020304" pitchFamily="18" charset="-78"/>
              </a:rPr>
              <a:t>الأجنبي.</a:t>
            </a: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في </a:t>
            </a:r>
            <a:r>
              <a:rPr lang="ar-SA" altLang="en-US" sz="2400" b="1" dirty="0">
                <a:solidFill>
                  <a:schemeClr val="accent6">
                    <a:lumMod val="25000"/>
                  </a:schemeClr>
                </a:solidFill>
                <a:cs typeface="Traditional Arabic" panose="02020603050405020304" pitchFamily="18" charset="-78"/>
              </a:rPr>
              <a:t>هذا المثال لدينا علاقة </a:t>
            </a:r>
            <a:r>
              <a:rPr lang="ar-SA" altLang="en-US" sz="2400" b="1" dirty="0" smtClean="0">
                <a:solidFill>
                  <a:schemeClr val="accent6">
                    <a:lumMod val="25000"/>
                  </a:schemeClr>
                </a:solidFill>
                <a:cs typeface="Traditional Arabic" panose="02020603050405020304" pitchFamily="18" charset="-78"/>
              </a:rPr>
              <a:t>يُدرس (</a:t>
            </a:r>
            <a:r>
              <a:rPr lang="en-US" altLang="en-US" sz="2400" b="1" dirty="0">
                <a:solidFill>
                  <a:schemeClr val="accent6">
                    <a:lumMod val="25000"/>
                  </a:schemeClr>
                </a:solidFill>
                <a:cs typeface="Traditional Arabic" panose="02020603050405020304" pitchFamily="18" charset="-78"/>
              </a:rPr>
              <a:t>teaches</a:t>
            </a:r>
            <a:r>
              <a:rPr lang="ar-SA" altLang="en-US" sz="2400" b="1" dirty="0" smtClean="0">
                <a:solidFill>
                  <a:schemeClr val="accent6">
                    <a:lumMod val="25000"/>
                  </a:schemeClr>
                </a:solidFill>
                <a:cs typeface="Traditional Arabic" panose="02020603050405020304" pitchFamily="18" charset="-78"/>
              </a:rPr>
              <a:t>) بين </a:t>
            </a:r>
            <a:r>
              <a:rPr lang="ar-SA" altLang="en-US" sz="2400" b="1" dirty="0">
                <a:solidFill>
                  <a:schemeClr val="accent6">
                    <a:lumMod val="25000"/>
                  </a:schemeClr>
                </a:solidFill>
                <a:cs typeface="Traditional Arabic" panose="02020603050405020304" pitchFamily="18" charset="-78"/>
              </a:rPr>
              <a:t>كيان </a:t>
            </a:r>
            <a:r>
              <a:rPr lang="ar-SA" altLang="en-US" sz="2400" b="1" dirty="0" smtClean="0">
                <a:solidFill>
                  <a:schemeClr val="accent6">
                    <a:lumMod val="25000"/>
                  </a:schemeClr>
                </a:solidFill>
                <a:cs typeface="Traditional Arabic" panose="02020603050405020304" pitchFamily="18" charset="-78"/>
              </a:rPr>
              <a:t>المحاضر (</a:t>
            </a:r>
            <a:r>
              <a:rPr lang="en-US" altLang="en-US" sz="2400" b="1" dirty="0">
                <a:solidFill>
                  <a:schemeClr val="accent6">
                    <a:lumMod val="25000"/>
                  </a:schemeClr>
                </a:solidFill>
                <a:cs typeface="Traditional Arabic" panose="02020603050405020304" pitchFamily="18" charset="-78"/>
              </a:rPr>
              <a:t>Instructor</a:t>
            </a:r>
            <a:r>
              <a:rPr lang="ar-SA" altLang="en-US" sz="2400" b="1" dirty="0" smtClean="0">
                <a:solidFill>
                  <a:schemeClr val="accent6">
                    <a:lumMod val="25000"/>
                  </a:schemeClr>
                </a:solidFill>
                <a:cs typeface="Traditional Arabic" panose="02020603050405020304" pitchFamily="18" charset="-78"/>
              </a:rPr>
              <a:t>) وكيان </a:t>
            </a:r>
            <a:r>
              <a:rPr lang="ar-SA" altLang="en-US" sz="2400" b="1" dirty="0">
                <a:solidFill>
                  <a:schemeClr val="accent6">
                    <a:lumMod val="25000"/>
                  </a:schemeClr>
                </a:solidFill>
                <a:cs typeface="Traditional Arabic" panose="02020603050405020304" pitchFamily="18" charset="-78"/>
              </a:rPr>
              <a:t>الشعب الفصلية </a:t>
            </a:r>
            <a:r>
              <a:rPr lang="ar-SA" altLang="en-US" sz="2400" b="1" dirty="0" smtClean="0">
                <a:solidFill>
                  <a:schemeClr val="accent6">
                    <a:lumMod val="25000"/>
                  </a:schemeClr>
                </a:solidFill>
                <a:cs typeface="Traditional Arabic" panose="02020603050405020304" pitchFamily="18" charset="-78"/>
              </a:rPr>
              <a:t>المقترحة (</a:t>
            </a:r>
            <a:r>
              <a:rPr lang="en-US" altLang="en-US" sz="2400" b="1" dirty="0">
                <a:solidFill>
                  <a:schemeClr val="accent6">
                    <a:lumMod val="25000"/>
                  </a:schemeClr>
                </a:solidFill>
                <a:cs typeface="Traditional Arabic" panose="02020603050405020304" pitchFamily="18" charset="-78"/>
              </a:rPr>
              <a:t>Course-Offerings</a:t>
            </a:r>
            <a:r>
              <a:rPr lang="ar-SA" altLang="en-US" sz="2400" b="1" dirty="0" smtClean="0">
                <a:solidFill>
                  <a:schemeClr val="accent6">
                    <a:lumMod val="25000"/>
                  </a:schemeClr>
                </a:solidFill>
                <a:cs typeface="Traditional Arabic" panose="02020603050405020304" pitchFamily="18" charset="-78"/>
              </a:rPr>
              <a:t>).</a:t>
            </a: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3434332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3" cstate="print"/>
          <a:srcRect/>
          <a:stretch>
            <a:fillRect/>
          </a:stretch>
        </p:blipFill>
        <p:spPr bwMode="auto">
          <a:xfrm>
            <a:off x="1331640" y="2492896"/>
            <a:ext cx="6480720" cy="3744416"/>
          </a:xfrm>
          <a:prstGeom prst="rect">
            <a:avLst/>
          </a:prstGeom>
          <a:noFill/>
          <a:ln w="9525">
            <a:noFill/>
            <a:miter lim="800000"/>
            <a:headEnd/>
            <a:tailEnd/>
          </a:ln>
        </p:spPr>
      </p:pic>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
        <p:nvSpPr>
          <p:cNvPr id="5" name="Text Box 3"/>
          <p:cNvSpPr txBox="1">
            <a:spLocks noChangeArrowheads="1"/>
          </p:cNvSpPr>
          <p:nvPr/>
        </p:nvSpPr>
        <p:spPr bwMode="auto">
          <a:xfrm>
            <a:off x="350838" y="2308473"/>
            <a:ext cx="92043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ct val="50000"/>
              </a:spcBef>
              <a:buFont typeface="+mj-cs"/>
              <a:buAutoNum type="arabic1Minus" startAt="2"/>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علاقة واحد إلى كثير</a:t>
            </a:r>
            <a:r>
              <a:rPr lang="ar-SA" altLang="en-US" sz="2400" b="1" dirty="0" smtClean="0">
                <a:solidFill>
                  <a:schemeClr val="accent6">
                    <a:lumMod val="25000"/>
                  </a:schemeClr>
                </a:solidFill>
                <a:cs typeface="Traditional Arabic" panose="02020603050405020304" pitchFamily="18" charset="-78"/>
              </a:rPr>
              <a:t>:</a:t>
            </a:r>
            <a:endParaRPr lang="ar-SA"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174870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
        <p:nvSpPr>
          <p:cNvPr id="5" name="Text Box 3"/>
          <p:cNvSpPr txBox="1">
            <a:spLocks noChangeArrowheads="1"/>
          </p:cNvSpPr>
          <p:nvPr/>
        </p:nvSpPr>
        <p:spPr bwMode="auto">
          <a:xfrm>
            <a:off x="350838" y="2308473"/>
            <a:ext cx="9204325"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ct val="50000"/>
              </a:spcBef>
              <a:buFont typeface="+mj-cs"/>
              <a:buAutoNum type="arabic1Minus" startAt="2"/>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علاقة واحد إلى كثير</a:t>
            </a:r>
            <a:r>
              <a:rPr lang="ar-SA" altLang="en-US" sz="2400" b="1" dirty="0" smtClean="0">
                <a:solidFill>
                  <a:schemeClr val="accent6">
                    <a:lumMod val="25000"/>
                  </a:schemeClr>
                </a:solidFill>
                <a:cs typeface="Traditional Arabic" panose="02020603050405020304" pitchFamily="18" charset="-78"/>
              </a:rPr>
              <a:t>:</a:t>
            </a:r>
          </a:p>
          <a:p>
            <a:pPr marL="457200" indent="-4572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وعليه يتم أخذ المفتاح الرئيسي (</a:t>
            </a:r>
            <a:r>
              <a:rPr lang="en-US" altLang="en-US" sz="2400" b="1" dirty="0" err="1" smtClean="0">
                <a:solidFill>
                  <a:schemeClr val="accent6">
                    <a:lumMod val="25000"/>
                  </a:schemeClr>
                </a:solidFill>
                <a:cs typeface="Traditional Arabic" panose="02020603050405020304" pitchFamily="18" charset="-78"/>
              </a:rPr>
              <a:t>iid</a:t>
            </a:r>
            <a:r>
              <a:rPr lang="ar-SA" altLang="en-US" sz="2400" b="1" dirty="0" smtClean="0">
                <a:solidFill>
                  <a:schemeClr val="accent6">
                    <a:lumMod val="25000"/>
                  </a:schemeClr>
                </a:solidFill>
                <a:cs typeface="Traditional Arabic" panose="02020603050405020304" pitchFamily="18" charset="-78"/>
              </a:rPr>
              <a:t>)</a:t>
            </a:r>
            <a:r>
              <a:rPr lang="en-US" altLang="en-US" sz="2400" b="1" dirty="0" smtClean="0">
                <a:solidFill>
                  <a:schemeClr val="accent6">
                    <a:lumMod val="25000"/>
                  </a:schemeClr>
                </a:solidFill>
                <a:cs typeface="Traditional Arabic" panose="02020603050405020304" pitchFamily="18" charset="-78"/>
              </a:rPr>
              <a:t> </a:t>
            </a:r>
            <a:r>
              <a:rPr lang="ar-SA" altLang="en-US" sz="2400" b="1" dirty="0" smtClean="0">
                <a:solidFill>
                  <a:schemeClr val="accent6">
                    <a:lumMod val="25000"/>
                  </a:schemeClr>
                </a:solidFill>
                <a:cs typeface="Traditional Arabic" panose="02020603050405020304" pitchFamily="18" charset="-78"/>
              </a:rPr>
              <a:t>من جدول (</a:t>
            </a:r>
            <a:r>
              <a:rPr lang="en-US" altLang="en-US" sz="2400" b="1" dirty="0" smtClean="0">
                <a:solidFill>
                  <a:schemeClr val="accent6">
                    <a:lumMod val="25000"/>
                  </a:schemeClr>
                </a:solidFill>
                <a:cs typeface="Traditional Arabic" panose="02020603050405020304" pitchFamily="18" charset="-78"/>
              </a:rPr>
              <a:t>Instructor</a:t>
            </a:r>
            <a:r>
              <a:rPr lang="ar-SA" altLang="en-US" sz="2400" b="1" dirty="0" smtClean="0">
                <a:solidFill>
                  <a:schemeClr val="accent6">
                    <a:lumMod val="25000"/>
                  </a:schemeClr>
                </a:solidFill>
                <a:cs typeface="Traditional Arabic" panose="02020603050405020304" pitchFamily="18" charset="-78"/>
              </a:rPr>
              <a:t>)</a:t>
            </a:r>
            <a:r>
              <a:rPr lang="en-US" altLang="en-US" sz="2400" b="1" dirty="0" smtClean="0">
                <a:solidFill>
                  <a:schemeClr val="accent6">
                    <a:lumMod val="25000"/>
                  </a:schemeClr>
                </a:solidFill>
                <a:cs typeface="Traditional Arabic" panose="02020603050405020304" pitchFamily="18" charset="-78"/>
              </a:rPr>
              <a:t> </a:t>
            </a:r>
            <a:r>
              <a:rPr lang="ar-SA" altLang="en-US" sz="2400" b="1" dirty="0" smtClean="0">
                <a:solidFill>
                  <a:schemeClr val="accent6">
                    <a:lumMod val="25000"/>
                  </a:schemeClr>
                </a:solidFill>
                <a:cs typeface="Traditional Arabic" panose="02020603050405020304" pitchFamily="18" charset="-78"/>
              </a:rPr>
              <a:t>كونه طرف العلاقة واحد ، ويضاف كمفتاح أجنبي في جدول (</a:t>
            </a:r>
            <a:r>
              <a:rPr lang="en-US" altLang="en-US" sz="2400" b="1" dirty="0" smtClean="0">
                <a:solidFill>
                  <a:schemeClr val="accent6">
                    <a:lumMod val="25000"/>
                  </a:schemeClr>
                </a:solidFill>
                <a:cs typeface="Traditional Arabic" panose="02020603050405020304" pitchFamily="18" charset="-78"/>
              </a:rPr>
              <a:t>course-offerings</a:t>
            </a:r>
            <a:r>
              <a:rPr lang="ar-SA" altLang="en-US" sz="2400" b="1" dirty="0" smtClean="0">
                <a:solidFill>
                  <a:schemeClr val="accent6">
                    <a:lumMod val="25000"/>
                  </a:schemeClr>
                </a:solidFill>
                <a:cs typeface="Traditional Arabic" panose="02020603050405020304" pitchFamily="18" charset="-78"/>
              </a:rPr>
              <a:t>)</a:t>
            </a:r>
            <a:r>
              <a:rPr lang="en-US" altLang="en-US" sz="2400" b="1" dirty="0" smtClean="0">
                <a:solidFill>
                  <a:schemeClr val="accent6">
                    <a:lumMod val="25000"/>
                  </a:schemeClr>
                </a:solidFill>
                <a:cs typeface="Traditional Arabic" panose="02020603050405020304" pitchFamily="18" charset="-78"/>
              </a:rPr>
              <a:t>، </a:t>
            </a:r>
            <a:r>
              <a:rPr lang="ar-SA" altLang="en-US" sz="2400" b="1" dirty="0" smtClean="0">
                <a:solidFill>
                  <a:schemeClr val="accent6">
                    <a:lumMod val="25000"/>
                  </a:schemeClr>
                </a:solidFill>
                <a:cs typeface="Traditional Arabic" panose="02020603050405020304" pitchFamily="18" charset="-78"/>
              </a:rPr>
              <a:t>وبالتالي يتم تعديل جدول (</a:t>
            </a:r>
            <a:r>
              <a:rPr lang="en-US" altLang="en-US" sz="2400" b="1" dirty="0" smtClean="0">
                <a:solidFill>
                  <a:schemeClr val="accent6">
                    <a:lumMod val="25000"/>
                  </a:schemeClr>
                </a:solidFill>
                <a:cs typeface="Traditional Arabic" panose="02020603050405020304" pitchFamily="18" charset="-78"/>
              </a:rPr>
              <a:t>Course-Offerings</a:t>
            </a:r>
            <a:r>
              <a:rPr lang="ar-SA" altLang="en-US" sz="2400" b="1" dirty="0" smtClean="0">
                <a:solidFill>
                  <a:schemeClr val="accent6">
                    <a:lumMod val="25000"/>
                  </a:schemeClr>
                </a:solidFill>
                <a:cs typeface="Traditional Arabic" panose="02020603050405020304" pitchFamily="18" charset="-78"/>
              </a:rPr>
              <a:t>) ليصبح بالشكل التالي:</a:t>
            </a:r>
            <a:endParaRPr lang="ar-SA"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graphicFrame>
        <p:nvGraphicFramePr>
          <p:cNvPr id="10" name="Table 9"/>
          <p:cNvGraphicFramePr>
            <a:graphicFrameLocks noGrp="1"/>
          </p:cNvGraphicFramePr>
          <p:nvPr>
            <p:extLst>
              <p:ext uri="{D42A27DB-BD31-4B8C-83A1-F6EECF244321}">
                <p14:modId xmlns:p14="http://schemas.microsoft.com/office/powerpoint/2010/main" val="1679734527"/>
              </p:ext>
            </p:extLst>
          </p:nvPr>
        </p:nvGraphicFramePr>
        <p:xfrm>
          <a:off x="1064568" y="4725144"/>
          <a:ext cx="7560840" cy="245364"/>
        </p:xfrm>
        <a:graphic>
          <a:graphicData uri="http://schemas.openxmlformats.org/drawingml/2006/table">
            <a:tbl>
              <a:tblPr/>
              <a:tblGrid>
                <a:gridCol w="2088232"/>
                <a:gridCol w="1224136"/>
                <a:gridCol w="792088"/>
                <a:gridCol w="864096"/>
                <a:gridCol w="936104"/>
                <a:gridCol w="576064"/>
                <a:gridCol w="576064"/>
                <a:gridCol w="504056"/>
              </a:tblGrid>
              <a:tr h="0">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COURSE-OFFERINGS</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courseno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secno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year</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semester</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 </a:t>
                      </a:r>
                      <a:r>
                        <a:rPr lang="en-US" sz="1400" b="1" i="1" dirty="0" smtClean="0">
                          <a:latin typeface="Calibri"/>
                          <a:ea typeface="Calibri"/>
                          <a:cs typeface="Arial"/>
                        </a:rPr>
                        <a:t>time </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room</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err="1">
                          <a:latin typeface="Calibri"/>
                          <a:ea typeface="Calibri"/>
                          <a:cs typeface="Arial"/>
                        </a:rPr>
                        <a:t>iid</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64296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
        <p:nvSpPr>
          <p:cNvPr id="5" name="Text Box 3"/>
          <p:cNvSpPr txBox="1">
            <a:spLocks noChangeArrowheads="1"/>
          </p:cNvSpPr>
          <p:nvPr/>
        </p:nvSpPr>
        <p:spPr bwMode="auto">
          <a:xfrm>
            <a:off x="350838" y="2308473"/>
            <a:ext cx="9204325"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ct val="50000"/>
              </a:spcBef>
              <a:buFont typeface="+mj-cs"/>
              <a:buAutoNum type="arabic1Minus" startAt="2"/>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علاقة واحد إلى كثير</a:t>
            </a:r>
            <a:r>
              <a:rPr lang="ar-SA" altLang="en-US" sz="2400" b="1" dirty="0" smtClean="0">
                <a:solidFill>
                  <a:schemeClr val="accent6">
                    <a:lumMod val="25000"/>
                  </a:schemeClr>
                </a:solidFill>
                <a:cs typeface="Traditional Arabic" panose="02020603050405020304" pitchFamily="18" charset="-78"/>
              </a:rPr>
              <a:t>:</a:t>
            </a:r>
          </a:p>
          <a:p>
            <a:pPr marL="457200" indent="-4572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وبذلك يرتبط جدول الشعب الفصلية </a:t>
            </a:r>
            <a:r>
              <a:rPr lang="ar-SA" altLang="en-US" sz="2400" b="1" dirty="0" smtClean="0">
                <a:solidFill>
                  <a:schemeClr val="accent6">
                    <a:lumMod val="25000"/>
                  </a:schemeClr>
                </a:solidFill>
                <a:cs typeface="Traditional Arabic" panose="02020603050405020304" pitchFamily="18" charset="-78"/>
              </a:rPr>
              <a:t>المقترحة (</a:t>
            </a:r>
            <a:r>
              <a:rPr lang="en-US" altLang="en-US" sz="2400" b="1" dirty="0">
                <a:solidFill>
                  <a:schemeClr val="accent6">
                    <a:lumMod val="25000"/>
                  </a:schemeClr>
                </a:solidFill>
                <a:cs typeface="Traditional Arabic" panose="02020603050405020304" pitchFamily="18" charset="-78"/>
              </a:rPr>
              <a:t>Course-Offerings</a:t>
            </a:r>
            <a:r>
              <a:rPr lang="ar-SA" altLang="en-US" sz="2400" b="1" dirty="0" smtClean="0">
                <a:solidFill>
                  <a:schemeClr val="accent6">
                    <a:lumMod val="25000"/>
                  </a:schemeClr>
                </a:solidFill>
                <a:cs typeface="Traditional Arabic" panose="02020603050405020304" pitchFamily="18" charset="-78"/>
              </a:rPr>
              <a:t>)</a:t>
            </a:r>
            <a:r>
              <a:rPr lang="en-US"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بجدول المحاضر </a:t>
            </a:r>
            <a:r>
              <a:rPr lang="ar-SA" altLang="en-US" sz="2400" b="1" dirty="0" smtClean="0">
                <a:solidFill>
                  <a:schemeClr val="accent6">
                    <a:lumMod val="25000"/>
                  </a:schemeClr>
                </a:solidFill>
                <a:cs typeface="Traditional Arabic" panose="02020603050405020304" pitchFamily="18" charset="-78"/>
              </a:rPr>
              <a:t>(</a:t>
            </a:r>
            <a:r>
              <a:rPr lang="en-US" altLang="en-US" sz="2400" b="1" dirty="0">
                <a:solidFill>
                  <a:schemeClr val="accent6">
                    <a:lumMod val="25000"/>
                  </a:schemeClr>
                </a:solidFill>
                <a:cs typeface="Traditional Arabic" panose="02020603050405020304" pitchFamily="18" charset="-78"/>
              </a:rPr>
              <a:t>Instructor</a:t>
            </a:r>
            <a:r>
              <a:rPr lang="ar-SA" altLang="en-US" sz="2400" b="1" dirty="0" smtClean="0">
                <a:solidFill>
                  <a:schemeClr val="accent6">
                    <a:lumMod val="25000"/>
                  </a:schemeClr>
                </a:solidFill>
                <a:cs typeface="Traditional Arabic" panose="02020603050405020304" pitchFamily="18" charset="-78"/>
              </a:rPr>
              <a:t>)</a:t>
            </a:r>
            <a:r>
              <a:rPr lang="en-US"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بوجود المفتاح الأجنبي رقم </a:t>
            </a:r>
            <a:r>
              <a:rPr lang="ar-SA" altLang="en-US" sz="2400" b="1" dirty="0" smtClean="0">
                <a:solidFill>
                  <a:schemeClr val="accent6">
                    <a:lumMod val="25000"/>
                  </a:schemeClr>
                </a:solidFill>
                <a:cs typeface="Traditional Arabic" panose="02020603050405020304" pitchFamily="18" charset="-78"/>
              </a:rPr>
              <a:t>المحاضر (</a:t>
            </a:r>
            <a:r>
              <a:rPr lang="en-US" altLang="en-US" sz="2400" b="1" dirty="0" err="1">
                <a:solidFill>
                  <a:schemeClr val="accent6">
                    <a:lumMod val="25000"/>
                  </a:schemeClr>
                </a:solidFill>
                <a:cs typeface="Traditional Arabic" panose="02020603050405020304" pitchFamily="18" charset="-78"/>
              </a:rPr>
              <a:t>iid</a:t>
            </a:r>
            <a:r>
              <a:rPr lang="ar-SA" altLang="en-US" sz="2400" b="1" dirty="0" smtClean="0">
                <a:solidFill>
                  <a:schemeClr val="accent6">
                    <a:lumMod val="25000"/>
                  </a:schemeClr>
                </a:solidFill>
                <a:cs typeface="Traditional Arabic" panose="02020603050405020304" pitchFamily="18" charset="-78"/>
              </a:rPr>
              <a:t>).</a:t>
            </a: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pic>
        <p:nvPicPr>
          <p:cNvPr id="9" name="Picture 8"/>
          <p:cNvPicPr/>
          <p:nvPr/>
        </p:nvPicPr>
        <p:blipFill>
          <a:blip r:embed="rId3" cstate="print"/>
          <a:srcRect/>
          <a:stretch>
            <a:fillRect/>
          </a:stretch>
        </p:blipFill>
        <p:spPr bwMode="auto">
          <a:xfrm>
            <a:off x="1782416" y="4077072"/>
            <a:ext cx="6384079" cy="1649085"/>
          </a:xfrm>
          <a:prstGeom prst="rect">
            <a:avLst/>
          </a:prstGeom>
          <a:noFill/>
          <a:ln w="9525">
            <a:noFill/>
            <a:miter lim="800000"/>
            <a:headEnd/>
            <a:tailEnd/>
          </a:ln>
        </p:spPr>
      </p:pic>
    </p:spTree>
    <p:extLst>
      <p:ext uri="{BB962C8B-B14F-4D97-AF65-F5344CB8AC3E}">
        <p14:creationId xmlns:p14="http://schemas.microsoft.com/office/powerpoint/2010/main" val="602571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
        <p:nvSpPr>
          <p:cNvPr id="5" name="Text Box 3"/>
          <p:cNvSpPr txBox="1">
            <a:spLocks noChangeArrowheads="1"/>
          </p:cNvSpPr>
          <p:nvPr/>
        </p:nvSpPr>
        <p:spPr bwMode="auto">
          <a:xfrm>
            <a:off x="350838" y="2308473"/>
            <a:ext cx="9204325"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ct val="50000"/>
              </a:spcBef>
              <a:buFont typeface="+mj-cs"/>
              <a:buAutoNum type="arabic1Minus" startAt="5"/>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علاقة كثير إلى كثير:</a:t>
            </a:r>
          </a:p>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في هذا النوع من العلاقات يتم إنشاء جدول جديد يحمل </a:t>
            </a:r>
            <a:r>
              <a:rPr lang="ar-SA" altLang="en-US" sz="2400" b="1" dirty="0" err="1">
                <a:solidFill>
                  <a:schemeClr val="accent6">
                    <a:lumMod val="25000"/>
                  </a:schemeClr>
                </a:solidFill>
                <a:cs typeface="Traditional Arabic" panose="02020603050405020304" pitchFamily="18" charset="-78"/>
              </a:rPr>
              <a:t>إسم</a:t>
            </a:r>
            <a:r>
              <a:rPr lang="ar-SA" altLang="en-US" sz="2400" b="1" dirty="0">
                <a:solidFill>
                  <a:schemeClr val="accent6">
                    <a:lumMod val="25000"/>
                  </a:schemeClr>
                </a:solidFill>
                <a:cs typeface="Traditional Arabic" panose="02020603050405020304" pitchFamily="18" charset="-78"/>
              </a:rPr>
              <a:t> العلاقة، وتكون حقوله هي حقول المفتاح الرئيسي من كلا الجدولين المشاركين في العلاقة مكونة المفتاح الرئيسي للجدول الجديد، وفي حال وجود صفة على العلاقة يتم إضافتها كحقل إضافي في </a:t>
            </a:r>
            <a:r>
              <a:rPr lang="ar-SA" altLang="en-US" sz="2400" b="1" dirty="0" smtClean="0">
                <a:solidFill>
                  <a:schemeClr val="accent6">
                    <a:lumMod val="25000"/>
                  </a:schemeClr>
                </a:solidFill>
                <a:cs typeface="Traditional Arabic" panose="02020603050405020304" pitchFamily="18" charset="-78"/>
              </a:rPr>
              <a:t>الجدول.</a:t>
            </a:r>
            <a:endParaRPr lang="ar-SA"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543949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3" cstate="print"/>
          <a:srcRect/>
          <a:stretch>
            <a:fillRect/>
          </a:stretch>
        </p:blipFill>
        <p:spPr bwMode="auto">
          <a:xfrm>
            <a:off x="920552" y="2564904"/>
            <a:ext cx="5760640" cy="3528392"/>
          </a:xfrm>
          <a:prstGeom prst="rect">
            <a:avLst/>
          </a:prstGeom>
          <a:noFill/>
          <a:ln w="9525">
            <a:noFill/>
            <a:miter lim="800000"/>
            <a:headEnd/>
            <a:tailEnd/>
          </a:ln>
        </p:spPr>
      </p:pic>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
        <p:nvSpPr>
          <p:cNvPr id="5" name="Text Box 3"/>
          <p:cNvSpPr txBox="1">
            <a:spLocks noChangeArrowheads="1"/>
          </p:cNvSpPr>
          <p:nvPr/>
        </p:nvSpPr>
        <p:spPr bwMode="auto">
          <a:xfrm>
            <a:off x="350838" y="2308473"/>
            <a:ext cx="9204325"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ct val="50000"/>
              </a:spcBef>
              <a:buFont typeface="+mj-cs"/>
              <a:buAutoNum type="arabic1Minus" startAt="5"/>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علاقة كثير إلى كثير</a:t>
            </a:r>
            <a:r>
              <a:rPr lang="ar-SA" altLang="en-US" sz="2400" b="1" dirty="0" smtClean="0">
                <a:solidFill>
                  <a:schemeClr val="accent6">
                    <a:lumMod val="25000"/>
                  </a:schemeClr>
                </a:solidFill>
                <a:cs typeface="Traditional Arabic" panose="02020603050405020304" pitchFamily="18" charset="-78"/>
              </a:rPr>
              <a:t>:</a:t>
            </a:r>
          </a:p>
          <a:p>
            <a:pPr marL="342900" indent="-342900" algn="justLow">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في هذا المثال، </a:t>
            </a:r>
            <a:r>
              <a:rPr lang="ar-SA" altLang="en-US" sz="2400" b="1" dirty="0" smtClean="0">
                <a:solidFill>
                  <a:schemeClr val="accent6">
                    <a:lumMod val="25000"/>
                  </a:schemeClr>
                </a:solidFill>
                <a:cs typeface="Traditional Arabic" panose="02020603050405020304" pitchFamily="18" charset="-78"/>
              </a:rPr>
              <a:t>يوجد </a:t>
            </a:r>
            <a:r>
              <a:rPr lang="ar-SA" altLang="en-US" sz="2400" b="1" dirty="0">
                <a:solidFill>
                  <a:schemeClr val="accent6">
                    <a:lumMod val="25000"/>
                  </a:schemeClr>
                </a:solidFill>
                <a:cs typeface="Traditional Arabic" panose="02020603050405020304" pitchFamily="18" charset="-78"/>
              </a:rPr>
              <a:t>لدينا </a:t>
            </a:r>
            <a:r>
              <a:rPr lang="ar-SA" altLang="en-US" sz="2400" b="1" dirty="0" smtClean="0">
                <a:solidFill>
                  <a:schemeClr val="accent6">
                    <a:lumMod val="25000"/>
                  </a:schemeClr>
                </a:solidFill>
                <a:cs typeface="Traditional Arabic" panose="02020603050405020304" pitchFamily="18" charset="-78"/>
              </a:rPr>
              <a:t>علاقتين</a:t>
            </a:r>
          </a:p>
          <a:p>
            <a:pPr algn="justLow">
              <a:spcBef>
                <a:spcPct val="50000"/>
              </a:spcBef>
            </a:pPr>
            <a:r>
              <a:rPr lang="ar-SA" altLang="en-US" sz="2400" b="1" dirty="0" smtClean="0">
                <a:solidFill>
                  <a:schemeClr val="accent6">
                    <a:lumMod val="25000"/>
                  </a:schemeClr>
                </a:solidFill>
                <a:cs typeface="Traditional Arabic" panose="02020603050405020304" pitchFamily="18" charset="-78"/>
              </a:rPr>
              <a:t>من </a:t>
            </a:r>
            <a:r>
              <a:rPr lang="ar-SA" altLang="en-US" sz="2400" b="1" dirty="0">
                <a:solidFill>
                  <a:schemeClr val="accent6">
                    <a:lumMod val="25000"/>
                  </a:schemeClr>
                </a:solidFill>
                <a:cs typeface="Traditional Arabic" panose="02020603050405020304" pitchFamily="18" charset="-78"/>
              </a:rPr>
              <a:t>نوع كثير إلى كثير، </a:t>
            </a:r>
            <a:r>
              <a:rPr lang="ar-SA" altLang="en-US" sz="2400" b="1" dirty="0" smtClean="0">
                <a:solidFill>
                  <a:schemeClr val="accent6">
                    <a:lumMod val="25000"/>
                  </a:schemeClr>
                </a:solidFill>
                <a:cs typeface="Traditional Arabic" panose="02020603050405020304" pitchFamily="18" charset="-78"/>
              </a:rPr>
              <a:t>هما:</a:t>
            </a:r>
          </a:p>
          <a:p>
            <a:pPr marL="971550" lvl="1" indent="-514350" algn="just">
              <a:spcBef>
                <a:spcPct val="50000"/>
              </a:spcBef>
              <a:buFont typeface="+mj-lt"/>
              <a:buAutoNum type="romanLcPeriod"/>
            </a:pPr>
            <a:r>
              <a:rPr lang="ar-SA" altLang="en-US" sz="2400" b="1" dirty="0" smtClean="0">
                <a:solidFill>
                  <a:schemeClr val="accent6">
                    <a:lumMod val="25000"/>
                  </a:schemeClr>
                </a:solidFill>
                <a:cs typeface="Traditional Arabic" panose="02020603050405020304" pitchFamily="18" charset="-78"/>
              </a:rPr>
              <a:t>علاقة </a:t>
            </a:r>
            <a:r>
              <a:rPr lang="ar-SA" altLang="en-US" sz="2400" b="1" dirty="0">
                <a:solidFill>
                  <a:schemeClr val="accent6">
                    <a:lumMod val="25000"/>
                  </a:schemeClr>
                </a:solidFill>
                <a:cs typeface="Traditional Arabic" panose="02020603050405020304" pitchFamily="18" charset="-78"/>
              </a:rPr>
              <a:t>يُسَجِّل </a:t>
            </a:r>
            <a:r>
              <a:rPr lang="ar-SA" altLang="en-US" sz="2400" b="1" dirty="0" smtClean="0">
                <a:solidFill>
                  <a:schemeClr val="accent6">
                    <a:lumMod val="25000"/>
                  </a:schemeClr>
                </a:solidFill>
                <a:cs typeface="Traditional Arabic" panose="02020603050405020304" pitchFamily="18" charset="-78"/>
              </a:rPr>
              <a:t>(</a:t>
            </a:r>
            <a:r>
              <a:rPr lang="en-US" altLang="en-US" sz="2400" b="1" dirty="0" err="1">
                <a:solidFill>
                  <a:schemeClr val="accent6">
                    <a:lumMod val="25000"/>
                  </a:schemeClr>
                </a:solidFill>
                <a:cs typeface="Traditional Arabic" panose="02020603050405020304" pitchFamily="18" charset="-78"/>
              </a:rPr>
              <a:t>enrols</a:t>
            </a:r>
            <a:r>
              <a:rPr lang="ar-SA" altLang="en-US" sz="2400" b="1" dirty="0" smtClean="0">
                <a:solidFill>
                  <a:schemeClr val="accent6">
                    <a:lumMod val="25000"/>
                  </a:schemeClr>
                </a:solidFill>
                <a:cs typeface="Traditional Arabic" panose="02020603050405020304" pitchFamily="18" charset="-78"/>
              </a:rPr>
              <a:t>).</a:t>
            </a: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333615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rotWithShape="1">
          <a:blip r:embed="rId3" cstate="print"/>
          <a:srcRect r="375" b="4489"/>
          <a:stretch/>
        </p:blipFill>
        <p:spPr bwMode="auto">
          <a:xfrm>
            <a:off x="2288704" y="4509120"/>
            <a:ext cx="6166183" cy="1719402"/>
          </a:xfrm>
          <a:prstGeom prst="rect">
            <a:avLst/>
          </a:prstGeom>
          <a:noFill/>
          <a:ln w="9525">
            <a:noFill/>
            <a:miter lim="800000"/>
            <a:headEnd/>
            <a:tailEnd/>
          </a:ln>
        </p:spPr>
      </p:pic>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sp>
        <p:nvSpPr>
          <p:cNvPr id="5" name="Text Box 3"/>
          <p:cNvSpPr txBox="1">
            <a:spLocks noChangeArrowheads="1"/>
          </p:cNvSpPr>
          <p:nvPr/>
        </p:nvSpPr>
        <p:spPr bwMode="auto">
          <a:xfrm>
            <a:off x="350838" y="2308473"/>
            <a:ext cx="9204325"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971550" lvl="2" indent="-514350" algn="justLow">
              <a:spcBef>
                <a:spcPts val="0"/>
              </a:spcBef>
              <a:buFont typeface="+mj-lt"/>
              <a:buAutoNum type="romanLcPeriod"/>
            </a:pPr>
            <a:r>
              <a:rPr lang="ar-SA" altLang="en-US" sz="2400" b="1" dirty="0" smtClean="0">
                <a:solidFill>
                  <a:schemeClr val="accent6">
                    <a:lumMod val="25000"/>
                  </a:schemeClr>
                </a:solidFill>
                <a:cs typeface="Traditional Arabic" panose="02020603050405020304" pitchFamily="18" charset="-78"/>
              </a:rPr>
              <a:t>علاقة </a:t>
            </a:r>
            <a:r>
              <a:rPr lang="ar-SA" altLang="en-US" sz="2400" b="1" dirty="0">
                <a:solidFill>
                  <a:schemeClr val="accent6">
                    <a:lumMod val="25000"/>
                  </a:schemeClr>
                </a:solidFill>
                <a:cs typeface="Traditional Arabic" panose="02020603050405020304" pitchFamily="18" charset="-78"/>
              </a:rPr>
              <a:t>يُسَجِّل (</a:t>
            </a:r>
            <a:r>
              <a:rPr lang="en-US" altLang="en-US" sz="2400" b="1" dirty="0" err="1">
                <a:solidFill>
                  <a:schemeClr val="accent6">
                    <a:lumMod val="25000"/>
                  </a:schemeClr>
                </a:solidFill>
                <a:cs typeface="Traditional Arabic" panose="02020603050405020304" pitchFamily="18" charset="-78"/>
              </a:rPr>
              <a:t>enrols</a:t>
            </a:r>
            <a:r>
              <a:rPr lang="ar-SA" altLang="en-US" sz="2400" b="1" dirty="0" smtClean="0">
                <a:solidFill>
                  <a:schemeClr val="accent6">
                    <a:lumMod val="25000"/>
                  </a:schemeClr>
                </a:solidFill>
                <a:cs typeface="Traditional Arabic" panose="02020603050405020304" pitchFamily="18" charset="-78"/>
              </a:rPr>
              <a:t>): ينتج </a:t>
            </a:r>
            <a:r>
              <a:rPr lang="ar-SA" altLang="en-US" sz="2400" b="1" dirty="0">
                <a:solidFill>
                  <a:schemeClr val="accent6">
                    <a:lumMod val="25000"/>
                  </a:schemeClr>
                </a:solidFill>
                <a:cs typeface="Traditional Arabic" panose="02020603050405020304" pitchFamily="18" charset="-78"/>
              </a:rPr>
              <a:t>عن هذه العلاقة الجدول </a:t>
            </a:r>
            <a:r>
              <a:rPr lang="ar-SA" altLang="en-US" sz="2400" b="1" dirty="0" smtClean="0">
                <a:solidFill>
                  <a:schemeClr val="accent6">
                    <a:lumMod val="25000"/>
                  </a:schemeClr>
                </a:solidFill>
                <a:cs typeface="Traditional Arabic" panose="02020603050405020304" pitchFamily="18" charset="-78"/>
              </a:rPr>
              <a:t>التالي:</a:t>
            </a:r>
          </a:p>
          <a:p>
            <a:pPr marL="1257300" lvl="3" indent="-342900" algn="justLow">
              <a:spcBef>
                <a:spcPts val="0"/>
              </a:spcBef>
              <a:buFont typeface="Courier New" panose="02070309020205020404" pitchFamily="49" charset="0"/>
              <a:buChar char="o"/>
            </a:pPr>
            <a:endParaRPr lang="ar-SA" altLang="en-US" sz="2400" b="1" dirty="0" smtClean="0">
              <a:solidFill>
                <a:schemeClr val="accent6">
                  <a:lumMod val="25000"/>
                </a:schemeClr>
              </a:solidFill>
              <a:cs typeface="Traditional Arabic" panose="02020603050405020304" pitchFamily="18" charset="-78"/>
            </a:endParaRPr>
          </a:p>
          <a:p>
            <a:pPr marL="1257300" lvl="3" indent="-342900" algn="justLow">
              <a:spcBef>
                <a:spcPts val="0"/>
              </a:spcBef>
              <a:buFont typeface="Courier New" panose="02070309020205020404" pitchFamily="49" charset="0"/>
              <a:buChar char="o"/>
            </a:pPr>
            <a:r>
              <a:rPr lang="ar-SA" altLang="en-US" sz="2400" b="1" dirty="0" smtClean="0">
                <a:solidFill>
                  <a:schemeClr val="accent6">
                    <a:lumMod val="25000"/>
                  </a:schemeClr>
                </a:solidFill>
                <a:cs typeface="Traditional Arabic" panose="02020603050405020304" pitchFamily="18" charset="-78"/>
              </a:rPr>
              <a:t>وبذلك يرتبط جدول الشعب الفصلية المقترحة (</a:t>
            </a:r>
            <a:r>
              <a:rPr lang="en-US" altLang="en-US" sz="2400" b="1" dirty="0">
                <a:solidFill>
                  <a:schemeClr val="accent6">
                    <a:lumMod val="25000"/>
                  </a:schemeClr>
                </a:solidFill>
                <a:cs typeface="Traditional Arabic" panose="02020603050405020304" pitchFamily="18" charset="-78"/>
              </a:rPr>
              <a:t>Course-Offerings</a:t>
            </a:r>
            <a:r>
              <a:rPr lang="ar-SA" altLang="en-US" sz="2400" b="1" dirty="0" smtClean="0">
                <a:solidFill>
                  <a:schemeClr val="accent6">
                    <a:lumMod val="25000"/>
                  </a:schemeClr>
                </a:solidFill>
                <a:cs typeface="Traditional Arabic" panose="02020603050405020304" pitchFamily="18" charset="-78"/>
              </a:rPr>
              <a:t>)</a:t>
            </a:r>
            <a:r>
              <a:rPr lang="en-US" altLang="en-US" sz="2400" b="1" dirty="0" smtClean="0">
                <a:solidFill>
                  <a:schemeClr val="accent6">
                    <a:lumMod val="25000"/>
                  </a:schemeClr>
                </a:solidFill>
                <a:cs typeface="Traditional Arabic" panose="02020603050405020304" pitchFamily="18" charset="-78"/>
              </a:rPr>
              <a:t> </a:t>
            </a:r>
            <a:r>
              <a:rPr lang="ar-SA" altLang="en-US" sz="2400" b="1" dirty="0" smtClean="0">
                <a:solidFill>
                  <a:schemeClr val="accent6">
                    <a:lumMod val="25000"/>
                  </a:schemeClr>
                </a:solidFill>
                <a:cs typeface="Traditional Arabic" panose="02020603050405020304" pitchFamily="18" charset="-78"/>
              </a:rPr>
              <a:t>بجدول الطالب (</a:t>
            </a:r>
            <a:r>
              <a:rPr lang="en-US" altLang="en-US" sz="2400" b="1" dirty="0">
                <a:solidFill>
                  <a:schemeClr val="accent6">
                    <a:lumMod val="25000"/>
                  </a:schemeClr>
                </a:solidFill>
                <a:cs typeface="Traditional Arabic" panose="02020603050405020304" pitchFamily="18" charset="-78"/>
              </a:rPr>
              <a:t>Student</a:t>
            </a:r>
            <a:r>
              <a:rPr lang="ar-SA" altLang="en-US" sz="2400" b="1" dirty="0" smtClean="0">
                <a:solidFill>
                  <a:schemeClr val="accent6">
                    <a:lumMod val="25000"/>
                  </a:schemeClr>
                </a:solidFill>
                <a:cs typeface="Traditional Arabic" panose="02020603050405020304" pitchFamily="18" charset="-78"/>
              </a:rPr>
              <a:t>)</a:t>
            </a:r>
            <a:r>
              <a:rPr lang="en-US" altLang="en-US" sz="2400" b="1" dirty="0" smtClean="0">
                <a:solidFill>
                  <a:schemeClr val="accent6">
                    <a:lumMod val="25000"/>
                  </a:schemeClr>
                </a:solidFill>
                <a:cs typeface="Traditional Arabic" panose="02020603050405020304" pitchFamily="18" charset="-78"/>
              </a:rPr>
              <a:t> </a:t>
            </a:r>
            <a:r>
              <a:rPr lang="ar-SA" altLang="en-US" sz="2400" b="1" dirty="0" smtClean="0">
                <a:solidFill>
                  <a:schemeClr val="accent6">
                    <a:lumMod val="25000"/>
                  </a:schemeClr>
                </a:solidFill>
                <a:cs typeface="Traditional Arabic" panose="02020603050405020304" pitchFamily="18" charset="-78"/>
              </a:rPr>
              <a:t>وجدول يُسجل (</a:t>
            </a:r>
            <a:r>
              <a:rPr lang="en-US" altLang="en-US" sz="2400" b="1" dirty="0">
                <a:solidFill>
                  <a:schemeClr val="accent6">
                    <a:lumMod val="25000"/>
                  </a:schemeClr>
                </a:solidFill>
                <a:cs typeface="Traditional Arabic" panose="02020603050405020304" pitchFamily="18" charset="-78"/>
              </a:rPr>
              <a:t>Enrolls</a:t>
            </a:r>
            <a:r>
              <a:rPr lang="ar-SA" altLang="en-US" sz="2400" b="1" dirty="0" smtClean="0">
                <a:solidFill>
                  <a:schemeClr val="accent6">
                    <a:lumMod val="25000"/>
                  </a:schemeClr>
                </a:solidFill>
                <a:cs typeface="Traditional Arabic" panose="02020603050405020304" pitchFamily="18" charset="-78"/>
              </a:rPr>
              <a:t>) بوجود المفتاح الأجنبي رقم الطالب (</a:t>
            </a:r>
            <a:r>
              <a:rPr lang="en-US" altLang="en-US" sz="2400" b="1" dirty="0" err="1">
                <a:solidFill>
                  <a:schemeClr val="accent6">
                    <a:lumMod val="25000"/>
                  </a:schemeClr>
                </a:solidFill>
                <a:cs typeface="Traditional Arabic" panose="02020603050405020304" pitchFamily="18" charset="-78"/>
              </a:rPr>
              <a:t>sid</a:t>
            </a:r>
            <a:r>
              <a:rPr lang="ar-SA" altLang="en-US" sz="2400" b="1" dirty="0" smtClean="0">
                <a:solidFill>
                  <a:schemeClr val="accent6">
                    <a:lumMod val="25000"/>
                  </a:schemeClr>
                </a:solidFill>
                <a:cs typeface="Traditional Arabic" panose="02020603050405020304" pitchFamily="18" charset="-78"/>
              </a:rPr>
              <a:t>) من جدول الطالب، والمفتاح الأجنبي (</a:t>
            </a:r>
            <a:r>
              <a:rPr lang="en-US" altLang="en-US" sz="2400" b="1" dirty="0" err="1">
                <a:solidFill>
                  <a:schemeClr val="accent6">
                    <a:lumMod val="25000"/>
                  </a:schemeClr>
                </a:solidFill>
                <a:cs typeface="Traditional Arabic" panose="02020603050405020304" pitchFamily="18" charset="-78"/>
              </a:rPr>
              <a:t>courseno</a:t>
            </a:r>
            <a:r>
              <a:rPr lang="en-US" altLang="en-US" sz="2400" b="1" dirty="0">
                <a:solidFill>
                  <a:schemeClr val="accent6">
                    <a:lumMod val="25000"/>
                  </a:schemeClr>
                </a:solidFill>
                <a:cs typeface="Traditional Arabic" panose="02020603050405020304" pitchFamily="18" charset="-78"/>
              </a:rPr>
              <a:t>,  </a:t>
            </a:r>
            <a:r>
              <a:rPr lang="en-US" altLang="en-US" sz="2400" b="1" dirty="0" err="1">
                <a:solidFill>
                  <a:schemeClr val="accent6">
                    <a:lumMod val="25000"/>
                  </a:schemeClr>
                </a:solidFill>
                <a:cs typeface="Traditional Arabic" panose="02020603050405020304" pitchFamily="18" charset="-78"/>
              </a:rPr>
              <a:t>secno</a:t>
            </a:r>
            <a:r>
              <a:rPr lang="en-US" altLang="en-US" sz="2400" b="1" dirty="0">
                <a:solidFill>
                  <a:schemeClr val="accent6">
                    <a:lumMod val="25000"/>
                  </a:schemeClr>
                </a:solidFill>
                <a:cs typeface="Traditional Arabic" panose="02020603050405020304" pitchFamily="18" charset="-78"/>
              </a:rPr>
              <a:t>,  semester, year</a:t>
            </a:r>
            <a:r>
              <a:rPr lang="ar-SA" altLang="en-US" sz="2400" b="1" dirty="0" smtClean="0">
                <a:solidFill>
                  <a:schemeClr val="accent6">
                    <a:lumMod val="25000"/>
                  </a:schemeClr>
                </a:solidFill>
                <a:cs typeface="Traditional Arabic" panose="02020603050405020304" pitchFamily="18" charset="-78"/>
              </a:rPr>
              <a:t>) من جدول الشعب الفصلية المقترحة (</a:t>
            </a:r>
            <a:r>
              <a:rPr lang="en-US" altLang="en-US" sz="2400" b="1" dirty="0" smtClean="0">
                <a:solidFill>
                  <a:schemeClr val="accent6">
                    <a:lumMod val="25000"/>
                  </a:schemeClr>
                </a:solidFill>
                <a:cs typeface="Traditional Arabic" panose="02020603050405020304" pitchFamily="18" charset="-78"/>
              </a:rPr>
              <a:t>Course-Offerings)</a:t>
            </a: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graphicFrame>
        <p:nvGraphicFramePr>
          <p:cNvPr id="9" name="Table 8"/>
          <p:cNvGraphicFramePr>
            <a:graphicFrameLocks noGrp="1"/>
          </p:cNvGraphicFramePr>
          <p:nvPr>
            <p:extLst>
              <p:ext uri="{D42A27DB-BD31-4B8C-83A1-F6EECF244321}">
                <p14:modId xmlns:p14="http://schemas.microsoft.com/office/powerpoint/2010/main" val="1454186151"/>
              </p:ext>
            </p:extLst>
          </p:nvPr>
        </p:nvGraphicFramePr>
        <p:xfrm>
          <a:off x="2169369" y="2780928"/>
          <a:ext cx="6095999" cy="245364"/>
        </p:xfrm>
        <a:graphic>
          <a:graphicData uri="http://schemas.openxmlformats.org/drawingml/2006/table">
            <a:tbl>
              <a:tblPr/>
              <a:tblGrid>
                <a:gridCol w="870857"/>
                <a:gridCol w="870857"/>
                <a:gridCol w="870857"/>
                <a:gridCol w="870857"/>
                <a:gridCol w="870857"/>
                <a:gridCol w="870857"/>
                <a:gridCol w="870857"/>
              </a:tblGrid>
              <a:tr h="0">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ENROLS </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u="sng">
                          <a:latin typeface="Calibri"/>
                          <a:ea typeface="Calibri"/>
                          <a:cs typeface="Arial"/>
                        </a:rPr>
                        <a:t>sid</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courseno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secno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u="sng" dirty="0">
                          <a:latin typeface="Calibri"/>
                          <a:ea typeface="Calibri"/>
                          <a:cs typeface="Arial"/>
                        </a:rPr>
                        <a:t>year</a:t>
                      </a:r>
                      <a:r>
                        <a:rPr lang="en-US" sz="1400" b="1" i="1" dirty="0">
                          <a:latin typeface="Calibri"/>
                          <a:ea typeface="Calibri"/>
                          <a:cs typeface="Arial"/>
                        </a:rPr>
                        <a:t> </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u="sng" dirty="0">
                          <a:latin typeface="Calibri"/>
                          <a:ea typeface="Calibri"/>
                          <a:cs typeface="Arial"/>
                        </a:rPr>
                        <a:t>semester</a:t>
                      </a:r>
                      <a:r>
                        <a:rPr lang="en-US" sz="1400" b="1" i="1" dirty="0">
                          <a:latin typeface="Calibri"/>
                          <a:ea typeface="Calibri"/>
                          <a:cs typeface="Arial"/>
                        </a:rPr>
                        <a:t> </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 grade</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277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
        <p:nvSpPr>
          <p:cNvPr id="5" name="Text Box 3"/>
          <p:cNvSpPr txBox="1">
            <a:spLocks noChangeArrowheads="1"/>
          </p:cNvSpPr>
          <p:nvPr/>
        </p:nvSpPr>
        <p:spPr bwMode="auto">
          <a:xfrm>
            <a:off x="350838" y="2308473"/>
            <a:ext cx="9204325"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ct val="50000"/>
              </a:spcBef>
              <a:buFont typeface="+mj-cs"/>
              <a:buAutoNum type="arabic1Minus" startAt="5"/>
            </a:pPr>
            <a:r>
              <a:rPr lang="ar-SA" altLang="en-US" sz="2400" b="1" dirty="0" smtClean="0">
                <a:solidFill>
                  <a:schemeClr val="accent6">
                    <a:lumMod val="25000"/>
                  </a:schemeClr>
                </a:solidFill>
                <a:cs typeface="Traditional Arabic" panose="02020603050405020304" pitchFamily="18" charset="-78"/>
              </a:rPr>
              <a:t>تحويل </a:t>
            </a:r>
            <a:r>
              <a:rPr lang="ar-SA" altLang="en-US" sz="2400" b="1" dirty="0">
                <a:solidFill>
                  <a:schemeClr val="accent6">
                    <a:lumMod val="25000"/>
                  </a:schemeClr>
                </a:solidFill>
                <a:cs typeface="Traditional Arabic" panose="02020603050405020304" pitchFamily="18" charset="-78"/>
              </a:rPr>
              <a:t>علاقة كثير إلى كثير</a:t>
            </a:r>
            <a:r>
              <a:rPr lang="ar-SA" altLang="en-US" sz="2400" b="1" dirty="0" smtClean="0">
                <a:solidFill>
                  <a:schemeClr val="accent6">
                    <a:lumMod val="25000"/>
                  </a:schemeClr>
                </a:solidFill>
                <a:cs typeface="Traditional Arabic" panose="02020603050405020304" pitchFamily="18" charset="-78"/>
              </a:rPr>
              <a:t>:</a:t>
            </a:r>
          </a:p>
          <a:p>
            <a:pPr marL="971550" lvl="1" indent="-514350" algn="just">
              <a:spcBef>
                <a:spcPct val="50000"/>
              </a:spcBef>
              <a:buFont typeface="+mj-lt"/>
              <a:buAutoNum type="romanLcPeriod" startAt="2"/>
            </a:pPr>
            <a:r>
              <a:rPr lang="ar-SA" altLang="en-US" sz="2400" b="1" dirty="0" smtClean="0">
                <a:solidFill>
                  <a:schemeClr val="accent6">
                    <a:lumMod val="25000"/>
                  </a:schemeClr>
                </a:solidFill>
                <a:cs typeface="Traditional Arabic" panose="02020603050405020304" pitchFamily="18" charset="-78"/>
              </a:rPr>
              <a:t>علاقة </a:t>
            </a:r>
            <a:r>
              <a:rPr lang="ar-SA" altLang="en-US" sz="2400" b="1" dirty="0">
                <a:solidFill>
                  <a:schemeClr val="accent6">
                    <a:lumMod val="25000"/>
                  </a:schemeClr>
                </a:solidFill>
                <a:cs typeface="Traditional Arabic" panose="02020603050405020304" pitchFamily="18" charset="-78"/>
              </a:rPr>
              <a:t>يتطلب </a:t>
            </a:r>
            <a:r>
              <a:rPr lang="ar-SA" altLang="en-US" sz="2400" b="1" dirty="0" smtClean="0">
                <a:solidFill>
                  <a:schemeClr val="accent6">
                    <a:lumMod val="25000"/>
                  </a:schemeClr>
                </a:solidFill>
                <a:cs typeface="Traditional Arabic" panose="02020603050405020304" pitchFamily="18" charset="-78"/>
              </a:rPr>
              <a:t>(</a:t>
            </a:r>
            <a:r>
              <a:rPr lang="en-US" altLang="en-US" sz="2400" b="1" dirty="0">
                <a:solidFill>
                  <a:schemeClr val="accent6">
                    <a:lumMod val="25000"/>
                  </a:schemeClr>
                </a:solidFill>
                <a:cs typeface="Traditional Arabic" panose="02020603050405020304" pitchFamily="18" charset="-78"/>
              </a:rPr>
              <a:t>Requires</a:t>
            </a:r>
            <a:r>
              <a:rPr lang="ar-SA" altLang="en-US" sz="2400" b="1" dirty="0" smtClean="0">
                <a:solidFill>
                  <a:schemeClr val="accent6">
                    <a:lumMod val="25000"/>
                  </a:schemeClr>
                </a:solidFill>
                <a:cs typeface="Traditional Arabic" panose="02020603050405020304" pitchFamily="18" charset="-78"/>
              </a:rPr>
              <a:t>).</a:t>
            </a:r>
          </a:p>
          <a:p>
            <a:pPr marL="971550" lvl="1" indent="-514350" algn="just">
              <a:spcBef>
                <a:spcPct val="50000"/>
              </a:spcBef>
              <a:buFont typeface="+mj-lt"/>
              <a:buAutoNum type="romanLcPeriod" startAt="2"/>
            </a:pPr>
            <a:endParaRPr lang="ar-SA" altLang="en-US" sz="2400" b="1" dirty="0">
              <a:solidFill>
                <a:schemeClr val="accent6">
                  <a:lumMod val="25000"/>
                </a:schemeClr>
              </a:solidFill>
              <a:cs typeface="Traditional Arabic" panose="02020603050405020304" pitchFamily="18" charset="-78"/>
            </a:endParaRPr>
          </a:p>
          <a:p>
            <a:pPr marL="971550" lvl="1" indent="-514350" algn="just">
              <a:spcBef>
                <a:spcPct val="50000"/>
              </a:spcBef>
              <a:buFont typeface="+mj-lt"/>
              <a:buAutoNum type="romanLcPeriod" startAt="2"/>
            </a:pPr>
            <a:endParaRPr lang="ar-SA" altLang="en-US" sz="2400" b="1" dirty="0" smtClean="0">
              <a:solidFill>
                <a:schemeClr val="accent6">
                  <a:lumMod val="25000"/>
                </a:schemeClr>
              </a:solidFill>
              <a:cs typeface="Traditional Arabic" panose="02020603050405020304" pitchFamily="18" charset="-78"/>
            </a:endParaRPr>
          </a:p>
          <a:p>
            <a:pPr marL="1428750" lvl="2" indent="-514350" algn="just">
              <a:spcBef>
                <a:spcPct val="50000"/>
              </a:spcBef>
              <a:buFont typeface="Courier New" panose="02070309020205020404" pitchFamily="49" charset="0"/>
              <a:buChar char="o"/>
            </a:pPr>
            <a:r>
              <a:rPr lang="ar-SA" altLang="en-US" sz="2400" b="1" dirty="0">
                <a:solidFill>
                  <a:schemeClr val="accent6">
                    <a:lumMod val="25000"/>
                  </a:schemeClr>
                </a:solidFill>
                <a:cs typeface="Traditional Arabic" panose="02020603050405020304" pitchFamily="18" charset="-78"/>
              </a:rPr>
              <a:t>هذه العلاقة تسمى علاقة تغذية </a:t>
            </a:r>
            <a:r>
              <a:rPr lang="ar-SA" altLang="en-US" sz="2400" b="1" dirty="0" smtClean="0">
                <a:solidFill>
                  <a:schemeClr val="accent6">
                    <a:lumMod val="25000"/>
                  </a:schemeClr>
                </a:solidFill>
                <a:cs typeface="Traditional Arabic" panose="02020603050405020304" pitchFamily="18" charset="-78"/>
              </a:rPr>
              <a:t>راجعة (</a:t>
            </a:r>
            <a:r>
              <a:rPr lang="en-US" altLang="en-US" sz="2400" b="1" dirty="0">
                <a:solidFill>
                  <a:schemeClr val="accent6">
                    <a:lumMod val="25000"/>
                  </a:schemeClr>
                </a:solidFill>
                <a:cs typeface="Traditional Arabic" panose="02020603050405020304" pitchFamily="18" charset="-78"/>
              </a:rPr>
              <a:t>Recursive Relationship</a:t>
            </a:r>
            <a:r>
              <a:rPr lang="ar-SA" altLang="en-US" sz="2400" b="1" dirty="0" smtClean="0">
                <a:solidFill>
                  <a:schemeClr val="accent6">
                    <a:lumMod val="25000"/>
                  </a:schemeClr>
                </a:solidFill>
                <a:cs typeface="Traditional Arabic" panose="02020603050405020304" pitchFamily="18" charset="-78"/>
              </a:rPr>
              <a:t>)</a:t>
            </a:r>
            <a:r>
              <a:rPr lang="en-US" altLang="en-US" sz="2400" b="1" dirty="0" smtClean="0">
                <a:solidFill>
                  <a:schemeClr val="accent6">
                    <a:lumMod val="25000"/>
                  </a:schemeClr>
                </a:solidFill>
                <a:cs typeface="Traditional Arabic" panose="02020603050405020304" pitchFamily="18" charset="-78"/>
              </a:rPr>
              <a:t>،</a:t>
            </a:r>
            <a:r>
              <a:rPr lang="ar-SA" altLang="en-US" sz="2400" b="1" dirty="0" smtClean="0">
                <a:solidFill>
                  <a:schemeClr val="accent6">
                    <a:lumMod val="25000"/>
                  </a:schemeClr>
                </a:solidFill>
                <a:cs typeface="Traditional Arabic" panose="02020603050405020304" pitchFamily="18" charset="-78"/>
              </a:rPr>
              <a:t> أو </a:t>
            </a:r>
            <a:r>
              <a:rPr lang="ar-SA" altLang="en-US" sz="2400" b="1" dirty="0">
                <a:solidFill>
                  <a:schemeClr val="accent6">
                    <a:lumMod val="25000"/>
                  </a:schemeClr>
                </a:solidFill>
                <a:cs typeface="Traditional Arabic" panose="02020603050405020304" pitchFamily="18" charset="-78"/>
              </a:rPr>
              <a:t>علاقة كيان مع نفسه</a:t>
            </a:r>
            <a:r>
              <a:rPr lang="ar-SA" altLang="en-US" sz="2400" b="1" dirty="0" smtClean="0">
                <a:solidFill>
                  <a:schemeClr val="accent6">
                    <a:lumMod val="25000"/>
                  </a:schemeClr>
                </a:solidFill>
                <a:cs typeface="Traditional Arabic" panose="02020603050405020304" pitchFamily="18" charset="-78"/>
              </a:rPr>
              <a:t>، ويمكن </a:t>
            </a:r>
            <a:r>
              <a:rPr lang="ar-SA" altLang="en-US" sz="2400" b="1" dirty="0">
                <a:solidFill>
                  <a:schemeClr val="accent6">
                    <a:lumMod val="25000"/>
                  </a:schemeClr>
                </a:solidFill>
                <a:cs typeface="Traditional Arabic" panose="02020603050405020304" pitchFamily="18" charset="-78"/>
              </a:rPr>
              <a:t>تصنيفها كعلاقة أحادية ذات تغذية راجعة، وفي هذا النوع من العلاقات يتم وضع التسمية المقترحة لحقول الجدول الناتج كون الحقول ناتجة عن حقل واحد هو حقل المفتاح الرئيسي، وبالتالي يجدر بنا إعادة التسمية لتفادي الخطأ في تشابه </a:t>
            </a:r>
            <a:r>
              <a:rPr lang="ar-SA" altLang="en-US" sz="2400" b="1" dirty="0" err="1">
                <a:solidFill>
                  <a:schemeClr val="accent6">
                    <a:lumMod val="25000"/>
                  </a:schemeClr>
                </a:solidFill>
                <a:cs typeface="Traditional Arabic" panose="02020603050405020304" pitchFamily="18" charset="-78"/>
              </a:rPr>
              <a:t>الإسم</a:t>
            </a:r>
            <a:r>
              <a:rPr lang="ar-SA" altLang="en-US" sz="2400" b="1" dirty="0">
                <a:solidFill>
                  <a:schemeClr val="accent6">
                    <a:lumMod val="25000"/>
                  </a:schemeClr>
                </a:solidFill>
                <a:cs typeface="Traditional Arabic" panose="02020603050405020304" pitchFamily="18" charset="-78"/>
              </a:rPr>
              <a:t>.</a:t>
            </a:r>
          </a:p>
          <a:p>
            <a:pPr marL="971550" lvl="1" indent="-514350" algn="just">
              <a:spcBef>
                <a:spcPct val="50000"/>
              </a:spcBef>
              <a:buFont typeface="+mj-lt"/>
              <a:buAutoNum type="romanLcPeriod" startAt="2"/>
            </a:pPr>
            <a:endParaRPr lang="ar-SA" altLang="en-US" sz="2400" b="1" dirty="0">
              <a:solidFill>
                <a:schemeClr val="accent6">
                  <a:lumMod val="25000"/>
                </a:schemeClr>
              </a:solidFill>
              <a:cs typeface="Traditional Arabic" panose="02020603050405020304" pitchFamily="18" charset="-78"/>
            </a:endParaRPr>
          </a:p>
          <a:p>
            <a:pPr marL="971550" lvl="1" indent="-514350" algn="just">
              <a:spcBef>
                <a:spcPct val="50000"/>
              </a:spcBef>
              <a:buFont typeface="+mj-lt"/>
              <a:buAutoNum type="romanLcPeriod" startAt="2"/>
            </a:pP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pic>
        <p:nvPicPr>
          <p:cNvPr id="9" name="Picture 8"/>
          <p:cNvPicPr/>
          <p:nvPr/>
        </p:nvPicPr>
        <p:blipFill>
          <a:blip r:embed="rId3" cstate="print"/>
          <a:srcRect/>
          <a:stretch>
            <a:fillRect/>
          </a:stretch>
        </p:blipFill>
        <p:spPr bwMode="auto">
          <a:xfrm>
            <a:off x="1211545" y="2243048"/>
            <a:ext cx="4010025" cy="2162175"/>
          </a:xfrm>
          <a:prstGeom prst="rect">
            <a:avLst/>
          </a:prstGeom>
          <a:noFill/>
          <a:ln w="9525">
            <a:noFill/>
            <a:miter lim="800000"/>
            <a:headEnd/>
            <a:tailEnd/>
          </a:ln>
        </p:spPr>
      </p:pic>
    </p:spTree>
    <p:extLst>
      <p:ext uri="{BB962C8B-B14F-4D97-AF65-F5344CB8AC3E}">
        <p14:creationId xmlns:p14="http://schemas.microsoft.com/office/powerpoint/2010/main" val="1219650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35</a:t>
            </a:fld>
            <a:endParaRPr lang="en-US" dirty="0"/>
          </a:p>
        </p:txBody>
      </p:sp>
      <p:sp>
        <p:nvSpPr>
          <p:cNvPr id="5" name="Text Box 3"/>
          <p:cNvSpPr txBox="1">
            <a:spLocks noChangeArrowheads="1"/>
          </p:cNvSpPr>
          <p:nvPr/>
        </p:nvSpPr>
        <p:spPr bwMode="auto">
          <a:xfrm>
            <a:off x="350838" y="2308473"/>
            <a:ext cx="9204325"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971550" lvl="1" indent="-514350" algn="just">
              <a:spcBef>
                <a:spcPct val="50000"/>
              </a:spcBef>
              <a:buFont typeface="+mj-lt"/>
              <a:buAutoNum type="romanLcPeriod" startAt="2"/>
            </a:pPr>
            <a:r>
              <a:rPr lang="ar-SA" altLang="en-US" sz="2400" b="1" dirty="0" smtClean="0">
                <a:solidFill>
                  <a:schemeClr val="accent6">
                    <a:lumMod val="25000"/>
                  </a:schemeClr>
                </a:solidFill>
                <a:cs typeface="Traditional Arabic" panose="02020603050405020304" pitchFamily="18" charset="-78"/>
              </a:rPr>
              <a:t>علاقة </a:t>
            </a:r>
            <a:r>
              <a:rPr lang="ar-SA" altLang="en-US" sz="2400" b="1" dirty="0">
                <a:solidFill>
                  <a:schemeClr val="accent6">
                    <a:lumMod val="25000"/>
                  </a:schemeClr>
                </a:solidFill>
                <a:cs typeface="Traditional Arabic" panose="02020603050405020304" pitchFamily="18" charset="-78"/>
              </a:rPr>
              <a:t>يتطلب </a:t>
            </a:r>
            <a:r>
              <a:rPr lang="ar-SA" altLang="en-US" sz="2400" b="1" dirty="0" smtClean="0">
                <a:solidFill>
                  <a:schemeClr val="accent6">
                    <a:lumMod val="25000"/>
                  </a:schemeClr>
                </a:solidFill>
                <a:cs typeface="Traditional Arabic" panose="02020603050405020304" pitchFamily="18" charset="-78"/>
              </a:rPr>
              <a:t>(</a:t>
            </a:r>
            <a:r>
              <a:rPr lang="en-US" altLang="en-US" sz="2400" b="1" dirty="0">
                <a:solidFill>
                  <a:schemeClr val="accent6">
                    <a:lumMod val="25000"/>
                  </a:schemeClr>
                </a:solidFill>
                <a:cs typeface="Traditional Arabic" panose="02020603050405020304" pitchFamily="18" charset="-78"/>
              </a:rPr>
              <a:t>Requires</a:t>
            </a:r>
            <a:r>
              <a:rPr lang="ar-SA" altLang="en-US" sz="2400" b="1" dirty="0" smtClean="0">
                <a:solidFill>
                  <a:schemeClr val="accent6">
                    <a:lumMod val="25000"/>
                  </a:schemeClr>
                </a:solidFill>
                <a:cs typeface="Traditional Arabic" panose="02020603050405020304" pitchFamily="18" charset="-78"/>
              </a:rPr>
              <a:t>): وينتج </a:t>
            </a:r>
            <a:r>
              <a:rPr lang="ar-SA" altLang="en-US" sz="2400" b="1" dirty="0">
                <a:solidFill>
                  <a:schemeClr val="accent6">
                    <a:lumMod val="25000"/>
                  </a:schemeClr>
                </a:solidFill>
                <a:cs typeface="Traditional Arabic" panose="02020603050405020304" pitchFamily="18" charset="-78"/>
              </a:rPr>
              <a:t>عن هذه العلاقة الجدول التالي:</a:t>
            </a:r>
          </a:p>
          <a:p>
            <a:pPr marL="1428750" lvl="2" indent="-514350" algn="just">
              <a:spcBef>
                <a:spcPct val="50000"/>
              </a:spcBef>
              <a:buFont typeface="Courier New" panose="02070309020205020404" pitchFamily="49" charset="0"/>
              <a:buChar char="o"/>
            </a:pPr>
            <a:endParaRPr lang="ar-SA" altLang="en-US" sz="2400" b="1" dirty="0">
              <a:solidFill>
                <a:schemeClr val="accent6">
                  <a:lumMod val="25000"/>
                </a:schemeClr>
              </a:solidFill>
              <a:cs typeface="Traditional Arabic" panose="02020603050405020304" pitchFamily="18" charset="-78"/>
            </a:endParaRPr>
          </a:p>
          <a:p>
            <a:pPr marL="1428750" lvl="2" indent="-514350" algn="just">
              <a:spcBef>
                <a:spcPct val="50000"/>
              </a:spcBef>
              <a:buFont typeface="Courier New" panose="02070309020205020404" pitchFamily="49" charset="0"/>
              <a:buChar char="o"/>
            </a:pPr>
            <a:r>
              <a:rPr lang="ar-SA" altLang="en-US" sz="2400" b="1" dirty="0">
                <a:solidFill>
                  <a:schemeClr val="accent6">
                    <a:lumMod val="25000"/>
                  </a:schemeClr>
                </a:solidFill>
                <a:cs typeface="Traditional Arabic" panose="02020603050405020304" pitchFamily="18" charset="-78"/>
              </a:rPr>
              <a:t>وبذلك يرتبط جدول </a:t>
            </a:r>
            <a:r>
              <a:rPr lang="ar-SA" altLang="en-US" sz="2400" b="1" dirty="0" smtClean="0">
                <a:solidFill>
                  <a:schemeClr val="accent6">
                    <a:lumMod val="25000"/>
                  </a:schemeClr>
                </a:solidFill>
                <a:cs typeface="Traditional Arabic" panose="02020603050405020304" pitchFamily="18" charset="-78"/>
              </a:rPr>
              <a:t>يتطلب (</a:t>
            </a:r>
            <a:r>
              <a:rPr lang="en-US" altLang="en-US" sz="2400" b="1" dirty="0">
                <a:solidFill>
                  <a:schemeClr val="accent6">
                    <a:lumMod val="25000"/>
                  </a:schemeClr>
                </a:solidFill>
                <a:cs typeface="Traditional Arabic" panose="02020603050405020304" pitchFamily="18" charset="-78"/>
              </a:rPr>
              <a:t>Requires</a:t>
            </a:r>
            <a:r>
              <a:rPr lang="ar-SA" altLang="en-US" sz="2400" b="1" dirty="0" smtClean="0">
                <a:solidFill>
                  <a:schemeClr val="accent6">
                    <a:lumMod val="25000"/>
                  </a:schemeClr>
                </a:solidFill>
                <a:cs typeface="Traditional Arabic" panose="02020603050405020304" pitchFamily="18" charset="-78"/>
              </a:rPr>
              <a:t>)</a:t>
            </a:r>
            <a:r>
              <a:rPr lang="en-US" altLang="en-US" sz="2400" b="1" dirty="0" smtClean="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مع جدول </a:t>
            </a:r>
            <a:r>
              <a:rPr lang="ar-SA" altLang="en-US" sz="2400" b="1" dirty="0" smtClean="0">
                <a:solidFill>
                  <a:schemeClr val="accent6">
                    <a:lumMod val="25000"/>
                  </a:schemeClr>
                </a:solidFill>
                <a:cs typeface="Traditional Arabic" panose="02020603050405020304" pitchFamily="18" charset="-78"/>
              </a:rPr>
              <a:t>المقرر (</a:t>
            </a:r>
            <a:r>
              <a:rPr lang="en-US" altLang="en-US" sz="2400" b="1" dirty="0">
                <a:solidFill>
                  <a:schemeClr val="accent6">
                    <a:lumMod val="25000"/>
                  </a:schemeClr>
                </a:solidFill>
                <a:cs typeface="Traditional Arabic" panose="02020603050405020304" pitchFamily="18" charset="-78"/>
              </a:rPr>
              <a:t>course</a:t>
            </a:r>
            <a:r>
              <a:rPr lang="ar-SA" altLang="en-US" sz="2400" b="1" dirty="0" smtClean="0">
                <a:solidFill>
                  <a:schemeClr val="accent6">
                    <a:lumMod val="25000"/>
                  </a:schemeClr>
                </a:solidFill>
                <a:cs typeface="Traditional Arabic" panose="02020603050405020304" pitchFamily="18" charset="-78"/>
              </a:rPr>
              <a:t>).</a:t>
            </a:r>
            <a:endParaRPr lang="en-US" altLang="en-US" sz="2400" b="1" dirty="0">
              <a:solidFill>
                <a:schemeClr val="accent6">
                  <a:lumMod val="25000"/>
                </a:schemeClr>
              </a:solidFill>
              <a:cs typeface="Traditional Arabic" panose="02020603050405020304" pitchFamily="18" charset="-78"/>
            </a:endParaRPr>
          </a:p>
          <a:p>
            <a:pPr marL="971550" lvl="1" indent="-514350" algn="just">
              <a:spcBef>
                <a:spcPct val="50000"/>
              </a:spcBef>
              <a:buFont typeface="+mj-lt"/>
              <a:buAutoNum type="romanLcPeriod" startAt="2"/>
            </a:pPr>
            <a:endParaRPr lang="ar-SA" altLang="en-US" sz="2400" b="1" dirty="0">
              <a:solidFill>
                <a:schemeClr val="accent6">
                  <a:lumMod val="25000"/>
                </a:schemeClr>
              </a:solidFill>
              <a:cs typeface="Traditional Arabic" panose="02020603050405020304" pitchFamily="18" charset="-78"/>
            </a:endParaRPr>
          </a:p>
          <a:p>
            <a:pPr marL="971550" lvl="1" indent="-514350" algn="just">
              <a:spcBef>
                <a:spcPct val="50000"/>
              </a:spcBef>
              <a:buFont typeface="+mj-lt"/>
              <a:buAutoNum type="romanLcPeriod" startAt="2"/>
            </a:pPr>
            <a:endParaRPr lang="en-US"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pic>
        <p:nvPicPr>
          <p:cNvPr id="10" name="Picture 9"/>
          <p:cNvPicPr/>
          <p:nvPr/>
        </p:nvPicPr>
        <p:blipFill>
          <a:blip r:embed="rId3" cstate="print"/>
          <a:srcRect/>
          <a:stretch>
            <a:fillRect/>
          </a:stretch>
        </p:blipFill>
        <p:spPr bwMode="auto">
          <a:xfrm>
            <a:off x="3154276" y="4360561"/>
            <a:ext cx="4122960" cy="1584945"/>
          </a:xfrm>
          <a:prstGeom prst="rect">
            <a:avLst/>
          </a:prstGeom>
          <a:noFill/>
          <a:ln w="9525">
            <a:noFill/>
            <a:miter lim="800000"/>
            <a:headEnd/>
            <a:tailEnd/>
          </a:ln>
        </p:spPr>
      </p:pic>
      <p:graphicFrame>
        <p:nvGraphicFramePr>
          <p:cNvPr id="11" name="Table 10"/>
          <p:cNvGraphicFramePr>
            <a:graphicFrameLocks noGrp="1"/>
          </p:cNvGraphicFramePr>
          <p:nvPr>
            <p:extLst>
              <p:ext uri="{D42A27DB-BD31-4B8C-83A1-F6EECF244321}">
                <p14:modId xmlns:p14="http://schemas.microsoft.com/office/powerpoint/2010/main" val="254707840"/>
              </p:ext>
            </p:extLst>
          </p:nvPr>
        </p:nvGraphicFramePr>
        <p:xfrm>
          <a:off x="1754188" y="2953834"/>
          <a:ext cx="6096000" cy="280416"/>
        </p:xfrm>
        <a:graphic>
          <a:graphicData uri="http://schemas.openxmlformats.org/drawingml/2006/table">
            <a:tbl>
              <a:tblPr/>
              <a:tblGrid>
                <a:gridCol w="2032000"/>
                <a:gridCol w="2032000"/>
                <a:gridCol w="2032000"/>
              </a:tblGrid>
              <a:tr h="0">
                <a:tc>
                  <a:txBody>
                    <a:bodyPr/>
                    <a:lstStyle/>
                    <a:p>
                      <a:pPr algn="l" rtl="0">
                        <a:lnSpc>
                          <a:spcPct val="115000"/>
                        </a:lnSpc>
                        <a:spcAft>
                          <a:spcPts val="0"/>
                        </a:spcAft>
                      </a:pPr>
                      <a:r>
                        <a:rPr lang="en-US" sz="1600" b="1" i="1" dirty="0">
                          <a:solidFill>
                            <a:schemeClr val="bg1">
                              <a:lumMod val="95000"/>
                            </a:schemeClr>
                          </a:solidFill>
                          <a:latin typeface="Calibri"/>
                          <a:ea typeface="Calibri"/>
                          <a:cs typeface="Arial"/>
                        </a:rPr>
                        <a:t>REQUIRES</a:t>
                      </a:r>
                      <a:endParaRPr lang="en-US" sz="12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600" b="1" i="1" u="sng">
                          <a:latin typeface="Calibri"/>
                          <a:ea typeface="Calibri"/>
                          <a:cs typeface="Arial"/>
                        </a:rPr>
                        <a:t>maincourseno</a:t>
                      </a:r>
                      <a:endParaRPr lang="en-US" sz="12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b="1" i="1" dirty="0">
                          <a:latin typeface="Calibri"/>
                          <a:ea typeface="Calibri"/>
                          <a:cs typeface="Arial"/>
                        </a:rPr>
                        <a:t> </a:t>
                      </a:r>
                      <a:r>
                        <a:rPr lang="en-US" sz="1600" b="1" i="1" u="sng" dirty="0" err="1">
                          <a:latin typeface="Calibri"/>
                          <a:ea typeface="Calibri"/>
                          <a:cs typeface="Arial"/>
                        </a:rPr>
                        <a:t>prerequisiteno</a:t>
                      </a:r>
                      <a:endParaRPr lang="en-US" sz="12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3546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36</a:t>
            </a:fld>
            <a:endParaRPr lang="en-US" dirty="0"/>
          </a:p>
        </p:txBody>
      </p:sp>
      <p:sp>
        <p:nvSpPr>
          <p:cNvPr id="5" name="Text Box 3"/>
          <p:cNvSpPr txBox="1">
            <a:spLocks noChangeArrowheads="1"/>
          </p:cNvSpPr>
          <p:nvPr/>
        </p:nvSpPr>
        <p:spPr bwMode="auto">
          <a:xfrm>
            <a:off x="350838" y="2308473"/>
            <a:ext cx="9204325"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وبذلك نكون قد أنشأنا مخطط قواعد البيانات الناتج عن التحويل للمثال رقم (1)، وهو على الشكل </a:t>
            </a:r>
            <a:r>
              <a:rPr lang="ar-SA" altLang="en-US" sz="2400" b="1" dirty="0" smtClean="0">
                <a:solidFill>
                  <a:schemeClr val="accent6">
                    <a:lumMod val="25000"/>
                  </a:schemeClr>
                </a:solidFill>
                <a:cs typeface="Traditional Arabic" panose="02020603050405020304" pitchFamily="18" charset="-78"/>
              </a:rPr>
              <a:t>التالي:</a:t>
            </a:r>
          </a:p>
          <a:p>
            <a:pPr marL="457200" indent="-457200" algn="just">
              <a:spcBef>
                <a:spcPct val="50000"/>
              </a:spcBef>
              <a:buFont typeface="Arial" panose="020B0604020202020204" pitchFamily="34" charset="0"/>
              <a:buChar char="•"/>
            </a:pPr>
            <a:endParaRPr lang="ar-SA" altLang="en-US" sz="2400" b="1" dirty="0">
              <a:solidFill>
                <a:schemeClr val="accent6">
                  <a:lumMod val="25000"/>
                </a:schemeClr>
              </a:solidFill>
              <a:cs typeface="Traditional Arabic" panose="02020603050405020304" pitchFamily="18" charset="-78"/>
            </a:endParaRPr>
          </a:p>
          <a:p>
            <a:pPr marL="457200" indent="-457200" algn="just">
              <a:spcBef>
                <a:spcPct val="50000"/>
              </a:spcBef>
              <a:buFont typeface="Arial" panose="020B0604020202020204" pitchFamily="34" charset="0"/>
              <a:buChar char="•"/>
            </a:pPr>
            <a:endParaRPr lang="ar-SA" altLang="en-US" sz="2400" b="1" dirty="0" smtClean="0">
              <a:solidFill>
                <a:schemeClr val="accent6">
                  <a:lumMod val="25000"/>
                </a:schemeClr>
              </a:solidFill>
              <a:cs typeface="Traditional Arabic" panose="02020603050405020304" pitchFamily="18" charset="-78"/>
            </a:endParaRPr>
          </a:p>
          <a:p>
            <a:pPr marL="457200" indent="-457200" algn="just">
              <a:spcBef>
                <a:spcPct val="50000"/>
              </a:spcBef>
              <a:buFont typeface="Arial" panose="020B0604020202020204" pitchFamily="34" charset="0"/>
              <a:buChar char="•"/>
            </a:pPr>
            <a:endParaRPr lang="ar-SA" altLang="en-US" sz="2400" b="1" dirty="0">
              <a:solidFill>
                <a:schemeClr val="accent6">
                  <a:lumMod val="25000"/>
                </a:schemeClr>
              </a:solidFill>
              <a:cs typeface="Traditional Arabic" panose="02020603050405020304" pitchFamily="18" charset="-78"/>
            </a:endParaRPr>
          </a:p>
          <a:p>
            <a:pPr marL="457200" indent="-457200" algn="just">
              <a:spcBef>
                <a:spcPct val="50000"/>
              </a:spcBef>
              <a:buFont typeface="Arial" panose="020B0604020202020204" pitchFamily="34" charset="0"/>
              <a:buChar char="•"/>
            </a:pPr>
            <a:endParaRPr lang="ar-SA" altLang="en-US" sz="2400" b="1" dirty="0" smtClean="0">
              <a:solidFill>
                <a:schemeClr val="accent6">
                  <a:lumMod val="25000"/>
                </a:schemeClr>
              </a:solidFill>
              <a:cs typeface="Traditional Arabic" panose="02020603050405020304" pitchFamily="18" charset="-78"/>
            </a:endParaRPr>
          </a:p>
          <a:p>
            <a:pPr marL="457200" indent="-4572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نلاحظ </a:t>
            </a:r>
            <a:r>
              <a:rPr lang="ar-SA" altLang="en-US" sz="2400" b="1" dirty="0">
                <a:solidFill>
                  <a:schemeClr val="accent6">
                    <a:lumMod val="25000"/>
                  </a:schemeClr>
                </a:solidFill>
                <a:cs typeface="Traditional Arabic" panose="02020603050405020304" pitchFamily="18" charset="-78"/>
              </a:rPr>
              <a:t>الارتباط الوثيق بين جداول قاعدة البيانات، فلا يجوز أن يكون هناك جدول دون علاقة بباقي الجداول، أو بمعزل عن الجداول الأخرى في قاعدة </a:t>
            </a:r>
            <a:r>
              <a:rPr lang="ar-SA" altLang="en-US" sz="2400" b="1" dirty="0" smtClean="0">
                <a:solidFill>
                  <a:schemeClr val="accent6">
                    <a:lumMod val="25000"/>
                  </a:schemeClr>
                </a:solidFill>
                <a:cs typeface="Traditional Arabic" panose="02020603050405020304" pitchFamily="18" charset="-78"/>
              </a:rPr>
              <a:t>البيانات.</a:t>
            </a:r>
            <a:endParaRPr lang="ar-SA" altLang="en-US" sz="2400" b="1" dirty="0">
              <a:solidFill>
                <a:schemeClr val="accent6">
                  <a:lumMod val="25000"/>
                </a:schemeClr>
              </a:solidFill>
              <a:cs typeface="Traditional Arabic" panose="02020603050405020304" pitchFamily="18"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t>قواعد البيانات                                                                     </a:t>
            </a:r>
            <a:r>
              <a:rPr lang="ar-SA" sz="2000" dirty="0" smtClean="0"/>
              <a:t>                  </a:t>
            </a:r>
            <a:r>
              <a:rPr lang="ar-SA" sz="2000" dirty="0"/>
              <a:t>المحاضرة السابعة</a:t>
            </a:r>
            <a:endParaRPr lang="en-US" sz="2000" dirty="0"/>
          </a:p>
        </p:txBody>
      </p:sp>
      <p:sp>
        <p:nvSpPr>
          <p:cNvPr id="8" name="Text Box 2"/>
          <p:cNvSpPr txBox="1">
            <a:spLocks noChangeArrowheads="1"/>
          </p:cNvSpPr>
          <p:nvPr/>
        </p:nvSpPr>
        <p:spPr bwMode="auto">
          <a:xfrm>
            <a:off x="128464" y="1556793"/>
            <a:ext cx="93489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تحويل مخطط الكيان العلاقة </a:t>
            </a:r>
            <a:r>
              <a:rPr lang="ar-SA" altLang="en-US" sz="3200" b="1" u="sng" dirty="0" smtClean="0">
                <a:solidFill>
                  <a:srgbClr val="C00000"/>
                </a:solidFill>
                <a:cs typeface="Traditional Arabic" panose="02020603050405020304" pitchFamily="18" charset="-78"/>
              </a:rPr>
              <a:t>لجامعة إلى </a:t>
            </a:r>
            <a:r>
              <a:rPr lang="ar-SA" altLang="en-US" sz="3200" b="1" u="sng" dirty="0">
                <a:solidFill>
                  <a:srgbClr val="C00000"/>
                </a:solidFill>
                <a:cs typeface="Traditional Arabic" panose="02020603050405020304" pitchFamily="18" charset="-78"/>
              </a:rPr>
              <a:t>ما يقابله من مخطط قواعد البيانات (جداول):</a:t>
            </a:r>
            <a:endParaRPr lang="en-US" altLang="en-US" sz="3200" b="1" u="sng" dirty="0">
              <a:solidFill>
                <a:srgbClr val="C00000"/>
              </a:solidFill>
              <a:cs typeface="Traditional Arabic" panose="02020603050405020304" pitchFamily="18" charset="-78"/>
            </a:endParaRPr>
          </a:p>
        </p:txBody>
      </p:sp>
      <p:pic>
        <p:nvPicPr>
          <p:cNvPr id="9" name="Picture 8"/>
          <p:cNvPicPr/>
          <p:nvPr/>
        </p:nvPicPr>
        <p:blipFill>
          <a:blip r:embed="rId3" cstate="print"/>
          <a:srcRect/>
          <a:stretch>
            <a:fillRect/>
          </a:stretch>
        </p:blipFill>
        <p:spPr bwMode="auto">
          <a:xfrm>
            <a:off x="1136576" y="2781464"/>
            <a:ext cx="7056784" cy="2663760"/>
          </a:xfrm>
          <a:prstGeom prst="rect">
            <a:avLst/>
          </a:prstGeom>
          <a:noFill/>
          <a:ln w="9525">
            <a:noFill/>
            <a:miter lim="800000"/>
            <a:headEnd/>
            <a:tailEnd/>
          </a:ln>
        </p:spPr>
      </p:pic>
    </p:spTree>
    <p:extLst>
      <p:ext uri="{BB962C8B-B14F-4D97-AF65-F5344CB8AC3E}">
        <p14:creationId xmlns:p14="http://schemas.microsoft.com/office/powerpoint/2010/main" val="4055585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4381</TotalTime>
  <Words>2468</Words>
  <Application>Microsoft Office PowerPoint</Application>
  <PresentationFormat>A4 Paper (210x297 mm)</PresentationFormat>
  <Paragraphs>293</Paragraphs>
  <Slides>37</Slides>
  <Notes>35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ae_AlMateen</vt:lpstr>
      <vt:lpstr>Arial</vt:lpstr>
      <vt:lpstr>AYM Wadiy S_U normal.</vt:lpstr>
      <vt:lpstr>Calibri</vt:lpstr>
      <vt:lpstr>Courier New</vt:lpstr>
      <vt:lpstr>Times New Roman</vt:lpstr>
      <vt:lpstr>Traditional Arabic</vt:lpstr>
      <vt:lpstr>Wingdings</vt:lpstr>
      <vt:lpstr>Office Theme</vt:lpstr>
      <vt:lpstr>PowerPoint Presentation</vt:lpstr>
      <vt:lpstr>المحاضرة السابعة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Ibrahim Mohammed Khalifa</cp:lastModifiedBy>
  <cp:revision>29</cp:revision>
  <dcterms:created xsi:type="dcterms:W3CDTF">2014-09-11T06:30:06Z</dcterms:created>
  <dcterms:modified xsi:type="dcterms:W3CDTF">2015-06-30T07:46:41Z</dcterms:modified>
</cp:coreProperties>
</file>