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0" r:id="rId2"/>
    <p:sldId id="257" r:id="rId3"/>
    <p:sldId id="303" r:id="rId4"/>
    <p:sldId id="304" r:id="rId5"/>
    <p:sldId id="305" r:id="rId6"/>
    <p:sldId id="306" r:id="rId7"/>
    <p:sldId id="307" r:id="rId8"/>
    <p:sldId id="308" r:id="rId9"/>
    <p:sldId id="301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تصميم وقراءة الخريطة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عبده بدرالدين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الاولى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048000" y="4191000"/>
            <a:ext cx="3962400" cy="1029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  <a:buFont typeface="Arial" pitchFamily="34" charset="0"/>
              <a:buNone/>
            </a:pPr>
            <a:r>
              <a:rPr lang="ar-SA" sz="4000" dirty="0" smtClean="0">
                <a:solidFill>
                  <a:srgbClr val="006600"/>
                </a:solidFill>
                <a:cs typeface="PT Bold Heading" pitchFamily="2" charset="-78"/>
              </a:rPr>
              <a:t>شكل الأرض وأبعادها</a:t>
            </a:r>
            <a:endParaRPr lang="en-US" sz="2000" dirty="0" smtClean="0">
              <a:solidFill>
                <a:srgbClr val="0066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172200"/>
          </a:xfrm>
        </p:spPr>
        <p:txBody>
          <a:bodyPr/>
          <a:lstStyle/>
          <a:p>
            <a:pPr algn="just" rtl="1">
              <a:lnSpc>
                <a:spcPct val="140000"/>
              </a:lnSpc>
              <a:buFont typeface="Arial" pitchFamily="34" charset="0"/>
              <a:buNone/>
            </a:pPr>
            <a:r>
              <a:rPr lang="ar-SA" smtClean="0">
                <a:cs typeface="Arial" pitchFamily="34" charset="0"/>
              </a:rPr>
              <a:t>   </a:t>
            </a:r>
            <a:r>
              <a:rPr lang="ar-SA" smtClean="0">
                <a:solidFill>
                  <a:srgbClr val="990000"/>
                </a:solidFill>
                <a:cs typeface="Arial" pitchFamily="34" charset="0"/>
              </a:rPr>
              <a:t>عرف العلماء منذ زمن بعيد شكل الأرض وأبعادها المختلفة ،   وتمكنوا من تقدير ذلك تقديرًا علميًّا دقيقًا ، وقد كانت أول        محاولة جدية لقياس محيط هذه الكرة قد جاءت من مصر قبل أكثر من 2000 سنة ق . م ، على يد عالم يوناني يعيش في مصر ويدعى                                                         ( إيراتو ستين </a:t>
            </a:r>
            <a:r>
              <a:rPr lang="en-US" smtClean="0">
                <a:solidFill>
                  <a:srgbClr val="990000"/>
                </a:solidFill>
                <a:cs typeface="Arial" pitchFamily="34" charset="0"/>
              </a:rPr>
              <a:t>Eratosthenes </a:t>
            </a:r>
            <a:r>
              <a:rPr lang="ar-SA" smtClean="0">
                <a:solidFill>
                  <a:srgbClr val="990000"/>
                </a:solidFill>
                <a:cs typeface="Arial" pitchFamily="34" charset="0"/>
              </a:rPr>
              <a:t> )</a:t>
            </a:r>
            <a:r>
              <a:rPr lang="en-US" smtClean="0">
                <a:solidFill>
                  <a:srgbClr val="990000"/>
                </a:solidFill>
                <a:cs typeface="Arial" pitchFamily="34" charset="0"/>
              </a:rPr>
              <a:t> </a:t>
            </a:r>
            <a:r>
              <a:rPr lang="ar-SA" smtClean="0">
                <a:solidFill>
                  <a:srgbClr val="990000"/>
                </a:solidFill>
                <a:cs typeface="Arial" pitchFamily="34" charset="0"/>
              </a:rPr>
              <a:t>وكان يشغل وقت ذاك أمين مكتبة الإسكندرية ، حيث استطاع أن يقيس محيط الأرض بشكل تقريبي على الرغم من أنه لم يكن معروفًا لديه في ذلك الوقت غير جزء صغير من العالم – إذ كانت الأمريكتان وأستراليا مجهولة لدى العالم اليوناني في عهده . </a:t>
            </a:r>
            <a:endParaRPr lang="en-US" smtClean="0">
              <a:solidFill>
                <a:srgbClr val="990000"/>
              </a:solidFill>
              <a:cs typeface="Arial" pitchFamily="34" charset="0"/>
            </a:endParaRPr>
          </a:p>
        </p:txBody>
      </p:sp>
      <p:sp>
        <p:nvSpPr>
          <p:cNvPr id="5123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ECF0B84-43DF-4620-A089-E5A9B7EBE7C6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172200"/>
          </a:xfrm>
        </p:spPr>
        <p:txBody>
          <a:bodyPr/>
          <a:lstStyle/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0066"/>
                </a:solidFill>
                <a:cs typeface="Arial" pitchFamily="34" charset="0"/>
              </a:rPr>
              <a:t>   أخرج إلى الخلاء و </a:t>
            </a:r>
            <a:r>
              <a:rPr lang="ar-EG" smtClean="0">
                <a:solidFill>
                  <a:srgbClr val="000066"/>
                </a:solidFill>
                <a:cs typeface="Arial" pitchFamily="34" charset="0"/>
              </a:rPr>
              <a:t>أ</a:t>
            </a:r>
            <a:r>
              <a:rPr lang="ar-SA" smtClean="0">
                <a:solidFill>
                  <a:srgbClr val="000066"/>
                </a:solidFill>
                <a:cs typeface="Arial" pitchFamily="34" charset="0"/>
              </a:rPr>
              <a:t>نظر حولك تجد الأرض منبسطة أمام عينيك والحقيقة أن الأرض كروية وسطحها منحن ، وليس منبسطا كما يتراءى لك ، ذلك لأنك لا ترى منه غير جزء صغير فقط ، وقد فطن الناس إلى هذه الحقيقة في القرن الثالث قبل الميلاد .</a:t>
            </a:r>
          </a:p>
          <a:p>
            <a:pPr algn="just" rtl="1">
              <a:lnSpc>
                <a:spcPct val="110000"/>
              </a:lnSpc>
              <a:buFont typeface="Arial" pitchFamily="34" charset="0"/>
              <a:buNone/>
            </a:pPr>
            <a:r>
              <a:rPr lang="ar-SA" b="1" smtClean="0">
                <a:solidFill>
                  <a:srgbClr val="800000"/>
                </a:solidFill>
                <a:cs typeface="Arial" pitchFamily="34" charset="0"/>
              </a:rPr>
              <a:t>   </a:t>
            </a:r>
            <a:r>
              <a:rPr lang="ar-SA" smtClean="0">
                <a:solidFill>
                  <a:srgbClr val="800000"/>
                </a:solidFill>
                <a:cs typeface="Arial" pitchFamily="34" charset="0"/>
              </a:rPr>
              <a:t>ومنذ الماضي البعيد عرف الإنسان أن الأرض تأخذ شكلاً كرويًّا ، واستدلوا على ذلك من عمليات الكسوف والخسوف ، حيث تنطبع صورة الأرض على القمر ، وعرف العرب أن الأرض كروية ، ورسموا خرائطهم أيضًا في معظمها على شكل كروي . وبعدما تطورت العلوم الفلكية وتمت القياسات بأجهزة دقيقة أمكن إثبات أن الكرة الأرضية لا تأخذ الشكل الكروي الكامل ، وإنما هناك فارق في أبعادها مما أدى إلى اتخاذها الشكل البيضاوي .</a:t>
            </a:r>
          </a:p>
          <a:p>
            <a:pPr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614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0BBDEA8-2F7E-433C-97C9-45AEE0A1155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172200"/>
          </a:xfrm>
        </p:spPr>
        <p:txBody>
          <a:bodyPr/>
          <a:lstStyle/>
          <a:p>
            <a:pPr algn="just" rtl="1">
              <a:buFont typeface="Arial" pitchFamily="34" charset="0"/>
              <a:buNone/>
            </a:pPr>
            <a:r>
              <a:rPr lang="ar-SA" sz="3600" b="1" smtClean="0">
                <a:solidFill>
                  <a:srgbClr val="006600"/>
                </a:solidFill>
                <a:latin typeface="GE SS TV Bold" pitchFamily="18" charset="-78"/>
                <a:ea typeface="GE SS TV Bold" pitchFamily="18" charset="-78"/>
                <a:cs typeface="PT Bold Heading" pitchFamily="2" charset="-78"/>
              </a:rPr>
              <a:t>وهناك من الأدلة على كروية الأرض نوردها فيما يلي : </a:t>
            </a: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ea typeface="GE SS TV Bold" pitchFamily="18" charset="-78"/>
                <a:cs typeface="GE Unique" pitchFamily="18" charset="-78"/>
              </a:rPr>
              <a:t>تشرق الشمس على الأماكن الشرقية من العالم قبل الأماكن الغربية </a:t>
            </a:r>
            <a:r>
              <a:rPr lang="ar-SA" smtClean="0">
                <a:latin typeface="GE Unique" pitchFamily="18" charset="-78"/>
                <a:ea typeface="GE Unique" pitchFamily="18" charset="-78"/>
                <a:cs typeface="Simplified Arabic" pitchFamily="18" charset="-78"/>
              </a:rPr>
              <a:t>، ولو كانت الأرض مسطحة لشوهدت الشمس في جميع أنحاء العالم في وقت واحد ، ولغابت أيضًا في توقيت محدد من جميع أجزاء الأرض .</a:t>
            </a:r>
            <a:endParaRPr lang="ar-SA" sz="2400" smtClean="0">
              <a:latin typeface="GE Unique" pitchFamily="18" charset="-78"/>
              <a:ea typeface="GE Unique" pitchFamily="18" charset="-78"/>
              <a:cs typeface="Simplified Arabic" pitchFamily="18" charset="-78"/>
            </a:endParaRP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cs typeface="GE Unique" pitchFamily="18" charset="-78"/>
              </a:rPr>
              <a:t>استدارة ظل الأرض على وجه القمر : </a:t>
            </a: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cs typeface="GE Unique" pitchFamily="18" charset="-78"/>
              </a:rPr>
              <a:t>اختفاء أسافل الأشياء قبل أعاليها وظهور أعاليها قبل أسافلها : </a:t>
            </a: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cs typeface="GE Unique" pitchFamily="18" charset="-78"/>
              </a:rPr>
              <a:t>اختلاف الزمن في أنحاء الأرض : </a:t>
            </a: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cs typeface="GE Unique" pitchFamily="18" charset="-78"/>
              </a:rPr>
              <a:t>اختلاف زاوية ارتفاع النجم القطبي : </a:t>
            </a:r>
          </a:p>
          <a:p>
            <a:pPr algn="just" rtl="1">
              <a:lnSpc>
                <a:spcPct val="120000"/>
              </a:lnSpc>
              <a:buFontTx/>
              <a:buChar char="-"/>
            </a:pPr>
            <a:r>
              <a:rPr lang="ar-SA" sz="2400" smtClean="0">
                <a:solidFill>
                  <a:srgbClr val="CC0000"/>
                </a:solidFill>
                <a:latin typeface="GE Unique" pitchFamily="18" charset="-78"/>
                <a:cs typeface="GE Unique" pitchFamily="18" charset="-78"/>
              </a:rPr>
              <a:t>- استدارة الأفق واتساعه تبعا للارتفاع : </a:t>
            </a:r>
          </a:p>
          <a:p>
            <a:pPr algn="just" rtl="1">
              <a:buFontTx/>
              <a:buChar char="-"/>
            </a:pPr>
            <a:endParaRPr lang="ar-SA" smtClean="0">
              <a:cs typeface="PT Bold Heading" pitchFamily="2" charset="-78"/>
            </a:endParaRPr>
          </a:p>
          <a:p>
            <a:pPr>
              <a:buFont typeface="Arial" pitchFamily="34" charset="0"/>
              <a:buNone/>
            </a:pPr>
            <a:endParaRPr lang="en-US" smtClean="0">
              <a:cs typeface="PT Bold Heading" pitchFamily="2" charset="-78"/>
            </a:endParaRPr>
          </a:p>
        </p:txBody>
      </p:sp>
      <p:sp>
        <p:nvSpPr>
          <p:cNvPr id="717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A412487-7759-4100-A0F3-325AED234CEB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609600"/>
          </a:xfrm>
        </p:spPr>
        <p:txBody>
          <a:bodyPr/>
          <a:lstStyle/>
          <a:p>
            <a:r>
              <a:rPr lang="ar-SA" smtClean="0">
                <a:solidFill>
                  <a:srgbClr val="C00000"/>
                </a:solidFill>
                <a:cs typeface="PT Bold Heading" pitchFamily="2" charset="-78"/>
              </a:rPr>
              <a:t>أبعاد الأرض</a:t>
            </a:r>
            <a:endParaRPr lang="en-US" smtClean="0">
              <a:solidFill>
                <a:srgbClr val="C00000"/>
              </a:solidFill>
              <a:cs typeface="PT Bold Heading" pitchFamily="2" charset="-78"/>
            </a:endParaRPr>
          </a:p>
        </p:txBody>
      </p:sp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762000"/>
            <a:ext cx="9601200" cy="5562600"/>
          </a:xfrm>
        </p:spPr>
        <p:txBody>
          <a:bodyPr/>
          <a:lstStyle/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   كان من نتائج اتخاذ الكرة الأرضية شكلا بيضاويًّا أن أصبح طول المحور القطبي الذي يصل بين القطبين الشمالي والجنوبي يختلف عن طول المحور الاستوائي الذي ينتصف الكرة الأرضية ويتعامد عليه .</a:t>
            </a:r>
            <a:br>
              <a:rPr lang="ar-SA" smtClean="0">
                <a:solidFill>
                  <a:srgbClr val="003300"/>
                </a:solidFill>
                <a:cs typeface="Arial" pitchFamily="34" charset="0"/>
              </a:rPr>
            </a:b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ويبلغ طول المحور الاستوائي 12742 كم ، بينما يقل طول المحور القطبي عن ذلك قليلا حيث يصل إلى 12698 كم فقط ؛ أي أن المحور الاستوائي يزيد عن المحور القطبي بنحو 44 كم تقريبا ،             وهذا يجعل الكرة الأرضية منبعجة عند خط الاستواء ، في حين تنضغط</a:t>
            </a: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 </a:t>
            </a:r>
            <a:br>
              <a:rPr lang="ar-SA" smtClean="0">
                <a:solidFill>
                  <a:srgbClr val="003300"/>
                </a:solidFill>
                <a:cs typeface="Arial" pitchFamily="34" charset="0"/>
              </a:rPr>
            </a:br>
            <a:endParaRPr lang="en-US" smtClean="0">
              <a:solidFill>
                <a:srgbClr val="003300"/>
              </a:solidFill>
              <a:cs typeface="Arial" pitchFamily="34" charset="0"/>
            </a:endParaRPr>
          </a:p>
          <a:p>
            <a:pPr algn="just"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819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BFFCEBF-6FAE-4358-9DEB-04586C32FBE6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28600"/>
            <a:ext cx="9372600" cy="6096000"/>
          </a:xfrm>
        </p:spPr>
        <p:txBody>
          <a:bodyPr/>
          <a:lstStyle/>
          <a:p>
            <a:pPr algn="just" rtl="1">
              <a:lnSpc>
                <a:spcPct val="229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003300"/>
                </a:solidFill>
                <a:cs typeface="Arial" pitchFamily="34" charset="0"/>
              </a:rPr>
              <a:t>– أي تصبح مفلطحة – عند القطبين ، ويصبح طول نصف القطر القطبي أقل من طول نصف القطر الاستوائي .</a:t>
            </a:r>
          </a:p>
          <a:p>
            <a:pPr algn="just" rtl="1">
              <a:lnSpc>
                <a:spcPct val="229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800080"/>
                </a:solidFill>
                <a:cs typeface="Arial" pitchFamily="34" charset="0"/>
              </a:rPr>
              <a:t>وقد وجد العلماء أن نصف قطر الكرة الأرضية يبلغ نحو 6371 كم . </a:t>
            </a:r>
          </a:p>
          <a:p>
            <a:pPr algn="just" rtl="1">
              <a:lnSpc>
                <a:spcPct val="229000"/>
              </a:lnSpc>
              <a:buFont typeface="Arial" pitchFamily="34" charset="0"/>
              <a:buNone/>
            </a:pPr>
            <a:r>
              <a:rPr lang="ar-SA" smtClean="0">
                <a:solidFill>
                  <a:srgbClr val="C00000"/>
                </a:solidFill>
                <a:cs typeface="Arial" pitchFamily="34" charset="0"/>
              </a:rPr>
              <a:t>ولأن محيط الكرة يتحدد بالعلاقة           2 ط نق : </a:t>
            </a:r>
            <a:endParaRPr lang="en-US" smtClean="0">
              <a:solidFill>
                <a:srgbClr val="C00000"/>
              </a:solidFill>
              <a:cs typeface="Arial" pitchFamily="34" charset="0"/>
            </a:endParaRPr>
          </a:p>
          <a:p>
            <a:pPr algn="just" rtl="1">
              <a:lnSpc>
                <a:spcPct val="229000"/>
              </a:lnSpc>
              <a:buFont typeface="Symbol" pitchFamily="18" charset="2"/>
              <a:buChar char="\"/>
            </a:pPr>
            <a:r>
              <a:rPr lang="ar-SA" smtClean="0">
                <a:solidFill>
                  <a:srgbClr val="000099"/>
                </a:solidFill>
                <a:cs typeface="Arial" pitchFamily="34" charset="0"/>
              </a:rPr>
              <a:t> محيط الكرة الأرضية = 2 × 3.14 × 6371 كم = 40046 كم</a:t>
            </a:r>
          </a:p>
          <a:p>
            <a:pPr algn="just" rtl="1">
              <a:lnSpc>
                <a:spcPct val="160000"/>
              </a:lnSpc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  <a:p>
            <a:pPr algn="just">
              <a:buFont typeface="Arial" pitchFamily="34" charset="0"/>
              <a:buNone/>
            </a:pPr>
            <a:endParaRPr lang="en-US" smtClean="0">
              <a:cs typeface="Arial" pitchFamily="34" charset="0"/>
            </a:endParaRPr>
          </a:p>
        </p:txBody>
      </p:sp>
      <p:sp>
        <p:nvSpPr>
          <p:cNvPr id="9219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8AB5813-44E4-4D76-8C57-C1EC415BD70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 descr="http://www.dimensions-math.org/Episode_1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52400"/>
            <a:ext cx="6858000" cy="6096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410</Words>
  <Application>Microsoft Office PowerPoint</Application>
  <PresentationFormat>A4 Paper (210x297 mm)‎</PresentationFormat>
  <Paragraphs>27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المحاضرة الاولى</vt:lpstr>
      <vt:lpstr>الشريحة 3</vt:lpstr>
      <vt:lpstr>الشريحة 4</vt:lpstr>
      <vt:lpstr>الشريحة 5</vt:lpstr>
      <vt:lpstr>أبعاد الأرض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108</cp:revision>
  <dcterms:created xsi:type="dcterms:W3CDTF">2009-10-14T19:14:34Z</dcterms:created>
  <dcterms:modified xsi:type="dcterms:W3CDTF">2011-10-25T12:19:17Z</dcterms:modified>
</cp:coreProperties>
</file>