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01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150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C461F0A-0BB9-45FA-9CE7-2EBFE30DCD47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تصميم وقراءة الخريطة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عبده بدرالدين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524000" y="4191000"/>
            <a:ext cx="670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buFont typeface="Arial" pitchFamily="34" charset="0"/>
              <a:buNone/>
            </a:pPr>
            <a:r>
              <a:rPr lang="ar-SA" sz="4000" dirty="0" smtClean="0">
                <a:solidFill>
                  <a:srgbClr val="006600"/>
                </a:solidFill>
                <a:cs typeface="PT Bold Heading" pitchFamily="2" charset="-78"/>
              </a:rPr>
              <a:t>انحناء سطح الأرض  وإمكانية الرؤية</a:t>
            </a:r>
            <a:endParaRPr lang="en-US" sz="2000" dirty="0" smtClean="0">
              <a:solidFill>
                <a:srgbClr val="0066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ctr">
              <a:lnSpc>
                <a:spcPct val="140000"/>
              </a:lnSpc>
              <a:buFont typeface="Arial" pitchFamily="34" charset="0"/>
              <a:buNone/>
            </a:pPr>
            <a:r>
              <a:rPr lang="ar-SA" sz="7200" b="1" dirty="0" smtClean="0">
                <a:solidFill>
                  <a:srgbClr val="FF0000"/>
                </a:solidFill>
                <a:cs typeface="Diwani Bent" pitchFamily="2" charset="-78"/>
              </a:rPr>
              <a:t>الفصل الثاني </a:t>
            </a:r>
          </a:p>
          <a:p>
            <a:pPr algn="ctr">
              <a:lnSpc>
                <a:spcPct val="140000"/>
              </a:lnSpc>
              <a:buFont typeface="Arial" pitchFamily="34" charset="0"/>
              <a:buNone/>
            </a:pPr>
            <a:r>
              <a:rPr lang="ar-SA" sz="7200" dirty="0" smtClean="0">
                <a:solidFill>
                  <a:srgbClr val="006600"/>
                </a:solidFill>
                <a:cs typeface="PT Bold Heading" pitchFamily="2" charset="-78"/>
              </a:rPr>
              <a:t>انحناء سطح الأرض  وإمكانية الرؤية</a:t>
            </a:r>
            <a:endParaRPr lang="en-US" sz="4400" dirty="0" smtClean="0">
              <a:solidFill>
                <a:srgbClr val="006600"/>
              </a:solidFill>
              <a:cs typeface="PT Bold Heading" pitchFamily="2" charset="-78"/>
            </a:endParaRPr>
          </a:p>
        </p:txBody>
      </p:sp>
      <p:sp>
        <p:nvSpPr>
          <p:cNvPr id="921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F063DCF-4D2D-41E0-BA24-3F0AAB7EE74B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525000" cy="5973763"/>
          </a:xfrm>
        </p:spPr>
        <p:txBody>
          <a:bodyPr/>
          <a:lstStyle/>
          <a:p>
            <a:pPr algn="just" rtl="1">
              <a:lnSpc>
                <a:spcPct val="200000"/>
              </a:lnSpc>
              <a:buFont typeface="Arial" pitchFamily="34" charset="0"/>
              <a:buNone/>
            </a:pPr>
            <a:r>
              <a:rPr lang="ar-SA" dirty="0" smtClean="0">
                <a:cs typeface="Arial" pitchFamily="34" charset="0"/>
              </a:rPr>
              <a:t>   </a:t>
            </a:r>
            <a:r>
              <a:rPr lang="ar-SA" dirty="0" smtClean="0">
                <a:solidFill>
                  <a:srgbClr val="CC0000"/>
                </a:solidFill>
                <a:cs typeface="Arial" pitchFamily="34" charset="0"/>
              </a:rPr>
              <a:t>نظرا لانحناء سطح الأرض فلا يمكن للإنسان أي يرى طرفيها ، ولكن يمكنه أي يرى جزء من سطحها تبعا لطول جسمه ، وتزداد المسافة التي يمكن للإنسان أن يشاهدها بصعوده فوق تل أو جبل ، أي انه كلما زاد ارتفاع </a:t>
            </a:r>
            <a:r>
              <a:rPr lang="ar-SA" dirty="0" smtClean="0">
                <a:solidFill>
                  <a:srgbClr val="CC0000"/>
                </a:solidFill>
                <a:cs typeface="Arial" pitchFamily="34" charset="0"/>
              </a:rPr>
              <a:t>الإنسان كلما </a:t>
            </a:r>
            <a:r>
              <a:rPr lang="ar-SA" dirty="0" smtClean="0">
                <a:solidFill>
                  <a:srgbClr val="CC0000"/>
                </a:solidFill>
                <a:cs typeface="Arial" pitchFamily="34" charset="0"/>
              </a:rPr>
              <a:t>أمكنه رؤية مسافة أطول ، وهذا دليل آخر على تكور الأرض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، </a:t>
            </a:r>
            <a:r>
              <a:rPr lang="ar-SA" dirty="0" smtClean="0">
                <a:solidFill>
                  <a:srgbClr val="800000"/>
                </a:solidFill>
                <a:cs typeface="Arial" pitchFamily="34" charset="0"/>
              </a:rPr>
              <a:t>وقد استطاع الإنسان حساب أقصى مسافة يمكن رؤيتها تبعا للارتفاع ، كذلك الارتفاع اللازم لبرج لمشاهدته من مسافة معينة .</a:t>
            </a:r>
            <a:endParaRPr lang="en-US" dirty="0" smtClean="0">
              <a:solidFill>
                <a:srgbClr val="800000"/>
              </a:solidFill>
              <a:cs typeface="Arial" pitchFamily="34" charset="0"/>
            </a:endParaRPr>
          </a:p>
        </p:txBody>
      </p:sp>
      <p:sp>
        <p:nvSpPr>
          <p:cNvPr id="1024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81B501C-8BC4-4DAF-94AC-85A46F13AF66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304800"/>
            <a:ext cx="9525000" cy="5821363"/>
          </a:xfrm>
        </p:spPr>
        <p:txBody>
          <a:bodyPr/>
          <a:lstStyle/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endParaRPr lang="ar-SA" sz="6000" smtClean="0">
              <a:solidFill>
                <a:srgbClr val="006600"/>
              </a:solidFill>
              <a:cs typeface="PT Bold Heading" pitchFamily="2" charset="-78"/>
            </a:endParaRPr>
          </a:p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r>
              <a:rPr lang="ar-SA" sz="6000" smtClean="0">
                <a:solidFill>
                  <a:srgbClr val="FF0000"/>
                </a:solidFill>
                <a:cs typeface="PT Bold Heading" pitchFamily="2" charset="-78"/>
              </a:rPr>
              <a:t>أولا</a:t>
            </a:r>
            <a:r>
              <a:rPr lang="ar-SA" sz="6000" b="1" smtClean="0">
                <a:solidFill>
                  <a:srgbClr val="FF0000"/>
                </a:solidFill>
                <a:cs typeface="Diwani Bent" pitchFamily="2" charset="-78"/>
              </a:rPr>
              <a:t> :</a:t>
            </a:r>
            <a:r>
              <a:rPr lang="ar-SA" sz="6000" smtClean="0">
                <a:solidFill>
                  <a:srgbClr val="006600"/>
                </a:solidFill>
                <a:cs typeface="PT Bold Heading" pitchFamily="2" charset="-78"/>
              </a:rPr>
              <a:t>تحديد ارتفاع الإشارات والأبراج</a:t>
            </a:r>
            <a:endParaRPr lang="en-US" sz="6000" smtClean="0">
              <a:solidFill>
                <a:srgbClr val="006600"/>
              </a:solidFill>
              <a:cs typeface="PT Bold Heading" pitchFamily="2" charset="-78"/>
            </a:endParaRPr>
          </a:p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r>
              <a:rPr lang="ar-SA" sz="6000" smtClean="0">
                <a:solidFill>
                  <a:srgbClr val="006600"/>
                </a:solidFill>
                <a:cs typeface="PT Bold Heading" pitchFamily="2" charset="-78"/>
              </a:rPr>
              <a:t>( الانفراج )</a:t>
            </a:r>
            <a:endParaRPr lang="en-US" sz="3600" smtClean="0">
              <a:solidFill>
                <a:srgbClr val="006600"/>
              </a:solidFill>
              <a:cs typeface="PT Bold Heading" pitchFamily="2" charset="-78"/>
            </a:endParaRPr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7A778EB-5ACD-46DB-A06C-E64DEA60318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"/>
            <a:ext cx="9372600" cy="6248400"/>
          </a:xfrm>
        </p:spPr>
        <p:txBody>
          <a:bodyPr/>
          <a:lstStyle/>
          <a:p>
            <a:pPr algn="just" rtl="1">
              <a:lnSpc>
                <a:spcPct val="135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   يمكن تحديد ارتفاع الإشارات والأبراج </a:t>
            </a:r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اللازم </a:t>
            </a:r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إقامتها لرؤية أهداف معينة من مسافات محددة عن طريق القانون التالي : </a:t>
            </a:r>
            <a:endParaRPr lang="en-US" sz="36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lnSpc>
                <a:spcPct val="135000"/>
              </a:lnSpc>
              <a:buFont typeface="Arial" pitchFamily="34" charset="0"/>
              <a:buNone/>
            </a:pPr>
            <a:r>
              <a:rPr lang="ar-SA" sz="3600" dirty="0" smtClean="0">
                <a:cs typeface="Arial" pitchFamily="34" charset="0"/>
              </a:rPr>
              <a:t> </a:t>
            </a:r>
            <a:r>
              <a:rPr lang="ar-SA" sz="4400" dirty="0" smtClean="0">
                <a:solidFill>
                  <a:srgbClr val="990000"/>
                </a:solidFill>
                <a:cs typeface="Simplified Arabic" pitchFamily="18" charset="-78"/>
              </a:rPr>
              <a:t> </a:t>
            </a:r>
            <a:r>
              <a:rPr lang="ar-SA" sz="4400" dirty="0" smtClean="0">
                <a:solidFill>
                  <a:srgbClr val="990000"/>
                </a:solidFill>
                <a:cs typeface="Simplified Arabic" pitchFamily="18" charset="-78"/>
              </a:rPr>
              <a:t>           </a:t>
            </a:r>
            <a:r>
              <a:rPr lang="ar-SA" sz="4400" dirty="0" smtClean="0">
                <a:solidFill>
                  <a:srgbClr val="990000"/>
                </a:solidFill>
                <a:cs typeface="Simplified Arabic" pitchFamily="18" charset="-78"/>
              </a:rPr>
              <a:t>ع =  </a:t>
            </a:r>
            <a:r>
              <a:rPr lang="ar-SA" sz="5400" dirty="0" smtClean="0">
                <a:solidFill>
                  <a:srgbClr val="000066"/>
                </a:solidFill>
                <a:cs typeface="Simplified Arabic" pitchFamily="18" charset="-78"/>
              </a:rPr>
              <a:t>ف</a:t>
            </a:r>
            <a:r>
              <a:rPr lang="ar-SA" sz="5400" baseline="30000" dirty="0" smtClean="0">
                <a:solidFill>
                  <a:srgbClr val="000066"/>
                </a:solidFill>
                <a:latin typeface="Arial" pitchFamily="34" charset="0"/>
                <a:cs typeface="Simplified Arabic" pitchFamily="18" charset="-78"/>
              </a:rPr>
              <a:t>٢</a:t>
            </a:r>
            <a:r>
              <a:rPr lang="ar-SA" sz="4400" dirty="0" smtClean="0">
                <a:solidFill>
                  <a:srgbClr val="990000"/>
                </a:solidFill>
                <a:latin typeface="Arial" pitchFamily="34" charset="0"/>
                <a:cs typeface="Simplified Arabic" pitchFamily="18" charset="-78"/>
              </a:rPr>
              <a:t> × 0.069</a:t>
            </a:r>
          </a:p>
          <a:p>
            <a:pPr rtl="1">
              <a:lnSpc>
                <a:spcPct val="135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FF3300"/>
                </a:solidFill>
                <a:cs typeface="Arial" pitchFamily="34" charset="0"/>
              </a:rPr>
              <a:t>حيث : </a:t>
            </a:r>
            <a:r>
              <a:rPr lang="ar-SA" sz="3600" dirty="0" err="1" smtClean="0">
                <a:solidFill>
                  <a:srgbClr val="660066"/>
                </a:solidFill>
                <a:cs typeface="Arial" pitchFamily="34" charset="0"/>
              </a:rPr>
              <a:t>ع</a:t>
            </a: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= ارتفاع الإشارات أو البرج ( الانفراج )</a:t>
            </a:r>
            <a:r>
              <a:rPr lang="ar-EG" sz="3600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بالمتر . </a:t>
            </a:r>
            <a:endParaRPr lang="en-US" sz="3600" dirty="0" smtClean="0">
              <a:solidFill>
                <a:srgbClr val="660066"/>
              </a:solidFill>
              <a:cs typeface="Arial" pitchFamily="34" charset="0"/>
            </a:endParaRPr>
          </a:p>
          <a:p>
            <a:pPr rtl="1">
              <a:lnSpc>
                <a:spcPct val="135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ف = المسافة القوسية على سطح الكرة الأرضية</a:t>
            </a:r>
            <a:r>
              <a:rPr lang="ar-EG" sz="3600" dirty="0" smtClean="0">
                <a:solidFill>
                  <a:srgbClr val="660066"/>
                </a:solidFill>
                <a:cs typeface="Arial" pitchFamily="34" charset="0"/>
              </a:rPr>
              <a:t> </a:t>
            </a: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بالكيلو متر . </a:t>
            </a:r>
          </a:p>
          <a:p>
            <a:pPr rtl="1">
              <a:lnSpc>
                <a:spcPct val="135000"/>
              </a:lnSpc>
              <a:buFont typeface="Arial" pitchFamily="34" charset="0"/>
              <a:buNone/>
            </a:pP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0.069  </a:t>
            </a:r>
            <a:r>
              <a:rPr lang="ar-SA" sz="3600" dirty="0" smtClean="0">
                <a:solidFill>
                  <a:srgbClr val="660066"/>
                </a:solidFill>
                <a:cs typeface="Arial" pitchFamily="34" charset="0"/>
              </a:rPr>
              <a:t>= رقم ثابت .</a:t>
            </a:r>
          </a:p>
        </p:txBody>
      </p:sp>
      <p:sp>
        <p:nvSpPr>
          <p:cNvPr id="1229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F701B93-D0C2-42AB-B78C-1F47292E7B1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6172200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  </a:t>
            </a:r>
            <a:r>
              <a:rPr lang="ar-SA" sz="2800" smtClean="0">
                <a:solidFill>
                  <a:srgbClr val="003300"/>
                </a:solidFill>
                <a:cs typeface="PT Bold Heading" pitchFamily="2" charset="-78"/>
              </a:rPr>
              <a:t>مثال ( 1 ) :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إذا علمت أن المسافة بين 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أ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والمدينة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ب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هي </a:t>
            </a:r>
            <a:r>
              <a:rPr lang="ar-SA" sz="4400" smtClean="0">
                <a:solidFill>
                  <a:srgbClr val="003300"/>
                </a:solidFill>
                <a:cs typeface="PT Bold Heading" pitchFamily="2" charset="-78"/>
              </a:rPr>
              <a:t>50</a:t>
            </a:r>
            <a:r>
              <a:rPr lang="ar-SA" sz="440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كم تقريبا ، فأوجد ارتفاع برج يمكن إقامته في المدينة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 أ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لكي يشاهد من 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ب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بواسطة منظار من نوع خاص .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 ع =  </a:t>
            </a:r>
            <a:r>
              <a:rPr lang="ar-SA" sz="4400" smtClean="0">
                <a:solidFill>
                  <a:srgbClr val="002060"/>
                </a:solidFill>
                <a:cs typeface="Simplified Arabic" pitchFamily="18" charset="-78"/>
              </a:rPr>
              <a:t>ف</a:t>
            </a:r>
            <a:r>
              <a:rPr lang="ar-SA" sz="4400" baseline="30000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٢</a:t>
            </a:r>
            <a:r>
              <a:rPr lang="ar-SA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 × 0.069             </a:t>
            </a: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 ع =  50 × 50 </a:t>
            </a:r>
            <a:r>
              <a:rPr lang="ar-SA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×</a:t>
            </a:r>
            <a:r>
              <a:rPr lang="en-US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 </a:t>
            </a: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0.069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en-US" smtClean="0">
                <a:solidFill>
                  <a:srgbClr val="00206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 ع = 173 متر تقريبا </a:t>
            </a:r>
            <a:endParaRPr lang="en-US" smtClean="0">
              <a:solidFill>
                <a:srgbClr val="00206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أي أن البرج الذي يمكن أن يقام في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المدينة أ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 حتى يراه إنسان فى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المدينة ب 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يجب أن لا يقل طوله عن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173 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متر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تقريبا .</a:t>
            </a:r>
            <a:endParaRPr lang="en-US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31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293FE12-1381-46C9-927F-D467974223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6172200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  </a:t>
            </a:r>
            <a:r>
              <a:rPr lang="ar-SA" sz="2800" smtClean="0">
                <a:solidFill>
                  <a:srgbClr val="003300"/>
                </a:solidFill>
                <a:cs typeface="PT Bold Heading" pitchFamily="2" charset="-78"/>
              </a:rPr>
              <a:t>مثال ( 2 ) :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إذا علمت أن المسافة بين 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ج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والمدينة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د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هي  </a:t>
            </a:r>
            <a:r>
              <a:rPr lang="ar-SA" sz="4400" smtClean="0">
                <a:solidFill>
                  <a:srgbClr val="003300"/>
                </a:solidFill>
                <a:cs typeface="PT Bold Heading" pitchFamily="2" charset="-78"/>
              </a:rPr>
              <a:t>60</a:t>
            </a:r>
            <a:r>
              <a:rPr lang="ar-SA" sz="440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كم تقريبا ، فأوجد ارتفاع برج يمكن إقامته في 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ج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لكي يشاهد من المدينة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 د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بواسطة منظار من نوع خاص .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990000"/>
                </a:solidFill>
                <a:cs typeface="Simplified Arabic" pitchFamily="18" charset="-78"/>
              </a:rPr>
              <a:t> </a:t>
            </a:r>
            <a:r>
              <a:rPr lang="ar-SA" smtClean="0">
                <a:solidFill>
                  <a:srgbClr val="C00000"/>
                </a:solidFill>
                <a:cs typeface="Simplified Arabic" pitchFamily="18" charset="-78"/>
              </a:rPr>
              <a:t>ع =  </a:t>
            </a:r>
            <a:r>
              <a:rPr lang="ar-SA" sz="4400" smtClean="0">
                <a:solidFill>
                  <a:srgbClr val="C00000"/>
                </a:solidFill>
                <a:cs typeface="Simplified Arabic" pitchFamily="18" charset="-78"/>
              </a:rPr>
              <a:t>ف</a:t>
            </a:r>
            <a:r>
              <a:rPr lang="ar-SA" sz="4400" baseline="30000" smtClean="0">
                <a:solidFill>
                  <a:srgbClr val="C00000"/>
                </a:solidFill>
                <a:latin typeface="Arial" pitchFamily="34" charset="0"/>
                <a:cs typeface="Simplified Arabic" pitchFamily="18" charset="-78"/>
              </a:rPr>
              <a:t>٢</a:t>
            </a:r>
            <a:r>
              <a:rPr lang="ar-SA" smtClean="0">
                <a:solidFill>
                  <a:srgbClr val="C00000"/>
                </a:solidFill>
                <a:latin typeface="Arial" pitchFamily="34" charset="0"/>
                <a:cs typeface="Simplified Arabic" pitchFamily="18" charset="-78"/>
              </a:rPr>
              <a:t> × 0.069             </a:t>
            </a:r>
            <a:r>
              <a:rPr lang="ar-SA" smtClean="0">
                <a:solidFill>
                  <a:srgbClr val="C00000"/>
                </a:solidFill>
                <a:cs typeface="Simplified Arabic" pitchFamily="18" charset="-78"/>
              </a:rPr>
              <a:t> ع =  60 × 60 </a:t>
            </a:r>
            <a:r>
              <a:rPr lang="ar-SA" smtClean="0">
                <a:solidFill>
                  <a:srgbClr val="C00000"/>
                </a:solidFill>
                <a:latin typeface="Arial" pitchFamily="34" charset="0"/>
                <a:cs typeface="Simplified Arabic" pitchFamily="18" charset="-78"/>
              </a:rPr>
              <a:t>×</a:t>
            </a:r>
            <a:r>
              <a:rPr lang="en-US" smtClean="0">
                <a:solidFill>
                  <a:srgbClr val="C00000"/>
                </a:solidFill>
                <a:latin typeface="Arial" pitchFamily="34" charset="0"/>
                <a:cs typeface="Simplified Arabic" pitchFamily="18" charset="-78"/>
              </a:rPr>
              <a:t> </a:t>
            </a:r>
            <a:r>
              <a:rPr lang="ar-SA" smtClean="0">
                <a:solidFill>
                  <a:srgbClr val="C00000"/>
                </a:solidFill>
                <a:cs typeface="Simplified Arabic" pitchFamily="18" charset="-78"/>
              </a:rPr>
              <a:t>0.069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en-US" smtClean="0">
                <a:solidFill>
                  <a:srgbClr val="C0000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 ع = 248 متر  </a:t>
            </a:r>
            <a:endParaRPr lang="en-US" smtClean="0">
              <a:solidFill>
                <a:srgbClr val="C0000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EG" smtClean="0">
                <a:solidFill>
                  <a:srgbClr val="C00000"/>
                </a:solidFill>
                <a:cs typeface="Arial" pitchFamily="34" charset="0"/>
              </a:rPr>
              <a:t>أي أن البرج الذي يمكن أن يقام في </a:t>
            </a: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المدينة ج</a:t>
            </a:r>
            <a:r>
              <a:rPr lang="ar-EG" smtClean="0">
                <a:solidFill>
                  <a:srgbClr val="C00000"/>
                </a:solidFill>
                <a:cs typeface="Arial" pitchFamily="34" charset="0"/>
              </a:rPr>
              <a:t> حتى يراه إنسان فى </a:t>
            </a: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المدينة د</a:t>
            </a:r>
            <a:r>
              <a:rPr lang="ar-EG" smtClean="0">
                <a:solidFill>
                  <a:srgbClr val="C00000"/>
                </a:solidFill>
                <a:cs typeface="Arial" pitchFamily="34" charset="0"/>
              </a:rPr>
              <a:t> يجب أن لا يقل طوله عن 24</a:t>
            </a: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8</a:t>
            </a:r>
            <a:r>
              <a:rPr lang="ar-EG" smtClean="0">
                <a:solidFill>
                  <a:srgbClr val="C00000"/>
                </a:solidFill>
                <a:cs typeface="Arial" pitchFamily="34" charset="0"/>
              </a:rPr>
              <a:t> متر </a:t>
            </a: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.</a:t>
            </a:r>
            <a:endParaRPr lang="en-US" smtClean="0">
              <a:solidFill>
                <a:srgbClr val="C000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1433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A03CF6F-4C0B-49ED-98F3-34B6DC6DDED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52400"/>
            <a:ext cx="9448800" cy="6172200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None/>
            </a:pP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  </a:t>
            </a:r>
            <a:r>
              <a:rPr lang="ar-SA" sz="2800" smtClean="0">
                <a:solidFill>
                  <a:srgbClr val="003300"/>
                </a:solidFill>
                <a:cs typeface="PT Bold Heading" pitchFamily="2" charset="-78"/>
              </a:rPr>
              <a:t>مثال ( 3 ) :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إذا علمت أن المسافة بين 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ن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والمدينة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ى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هي </a:t>
            </a:r>
            <a:r>
              <a:rPr lang="ar-SA" sz="4400" smtClean="0">
                <a:solidFill>
                  <a:srgbClr val="003300"/>
                </a:solidFill>
                <a:cs typeface="PT Bold Heading" pitchFamily="2" charset="-78"/>
              </a:rPr>
              <a:t>80</a:t>
            </a:r>
            <a:r>
              <a:rPr lang="ar-SA" sz="440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كم تقريبا ، فأوجد ارتفاع برج يمكن إقامته في 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ن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لكي يشاهد من المدينة </a:t>
            </a:r>
            <a:r>
              <a:rPr lang="ar-SA" sz="2800" smtClean="0">
                <a:solidFill>
                  <a:srgbClr val="800080"/>
                </a:solidFill>
                <a:cs typeface="PT Bold Heading" pitchFamily="2" charset="-78"/>
              </a:rPr>
              <a:t>ى</a:t>
            </a:r>
            <a:r>
              <a:rPr lang="ar-SA" sz="2800" smtClean="0">
                <a:solidFill>
                  <a:srgbClr val="FF0000"/>
                </a:solidFill>
                <a:cs typeface="PT Bold Heading" pitchFamily="2" charset="-78"/>
              </a:rPr>
              <a:t> بواسطة منظار من نوع خاص .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 ع =  </a:t>
            </a:r>
            <a:r>
              <a:rPr lang="ar-SA" sz="4400" smtClean="0">
                <a:solidFill>
                  <a:srgbClr val="002060"/>
                </a:solidFill>
                <a:cs typeface="Simplified Arabic" pitchFamily="18" charset="-78"/>
              </a:rPr>
              <a:t>ف</a:t>
            </a:r>
            <a:r>
              <a:rPr lang="ar-SA" sz="4400" baseline="30000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٢</a:t>
            </a:r>
            <a:r>
              <a:rPr lang="ar-SA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 × 0.069             </a:t>
            </a: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 ع =  80 × 80 </a:t>
            </a:r>
            <a:r>
              <a:rPr lang="ar-SA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×</a:t>
            </a:r>
            <a:r>
              <a:rPr lang="en-US" smtClean="0">
                <a:solidFill>
                  <a:srgbClr val="002060"/>
                </a:solidFill>
                <a:latin typeface="Arial" pitchFamily="34" charset="0"/>
                <a:cs typeface="Simplified Arabic" pitchFamily="18" charset="-78"/>
              </a:rPr>
              <a:t> </a:t>
            </a:r>
            <a:r>
              <a:rPr lang="ar-SA" smtClean="0">
                <a:solidFill>
                  <a:srgbClr val="002060"/>
                </a:solidFill>
                <a:cs typeface="Simplified Arabic" pitchFamily="18" charset="-78"/>
              </a:rPr>
              <a:t>0.069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en-US" smtClean="0">
                <a:solidFill>
                  <a:srgbClr val="00206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 ع = 442 متر تقريبا </a:t>
            </a:r>
            <a:endParaRPr lang="en-US" smtClean="0">
              <a:solidFill>
                <a:srgbClr val="00206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أي أن البرج الذي يمكن أن يقام في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المدينة ن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 حتى يراه إنسان في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المدينة ي 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يجب أن لا يقل طوله عن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442 </a:t>
            </a:r>
            <a:r>
              <a:rPr lang="ar-EG" smtClean="0">
                <a:solidFill>
                  <a:srgbClr val="002060"/>
                </a:solidFill>
                <a:cs typeface="Arial" pitchFamily="34" charset="0"/>
              </a:rPr>
              <a:t>متر </a:t>
            </a: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تقريبا .</a:t>
            </a:r>
            <a:endParaRPr lang="en-US" smtClean="0">
              <a:solidFill>
                <a:srgbClr val="00206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536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57E26D8-7EDF-4C4C-A594-18CC9212214B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5897563"/>
          </a:xfrm>
        </p:spPr>
        <p:txBody>
          <a:bodyPr/>
          <a:lstStyle/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C0000"/>
                </a:solidFill>
                <a:cs typeface="Arial" pitchFamily="34" charset="0"/>
              </a:rPr>
              <a:t>لاحظ أنه عندما كانت المسافة بين المدينة أ ، المدينة ب هي 50 كم استلزم بناء برج ارتفاعه 173 متر .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وعندما كانت المسافة بين المدينة ج ، المدينة د هي 60 كم استلزم بناء برج ارتفاعه 248 متر .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1236"/>
                </a:solidFill>
                <a:cs typeface="Arial" pitchFamily="34" charset="0"/>
              </a:rPr>
              <a:t>وعندما كانت المسافة بين المدينة ن ، المدينة ى هي 80 كم استلزم بناء برج ارتفاعه 442 متر . </a:t>
            </a:r>
          </a:p>
          <a:p>
            <a:pPr algn="just" rtl="1">
              <a:lnSpc>
                <a:spcPct val="13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990033"/>
                </a:solidFill>
                <a:cs typeface="Arial" pitchFamily="34" charset="0"/>
              </a:rPr>
              <a:t>وهذا يدل على أنه كلما زادت المسافة على سطح الأرض يلزم زيادة ارتفاع المبنى لكي يمكن مشاهدته من مكان محدد ، وهذا دليل على كروية الأرض . </a:t>
            </a:r>
            <a:endParaRPr lang="en-US" smtClean="0">
              <a:solidFill>
                <a:srgbClr val="990033"/>
              </a:solidFill>
              <a:cs typeface="Arial" pitchFamily="34" charset="0"/>
            </a:endParaRPr>
          </a:p>
        </p:txBody>
      </p:sp>
      <p:sp>
        <p:nvSpPr>
          <p:cNvPr id="1638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50194DF-63BE-4D3B-8FDC-FB1373FF6577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304800"/>
            <a:ext cx="9525000" cy="5821363"/>
          </a:xfrm>
        </p:spPr>
        <p:txBody>
          <a:bodyPr/>
          <a:lstStyle/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endParaRPr lang="ar-SA" sz="6000" dirty="0" smtClean="0">
              <a:solidFill>
                <a:srgbClr val="006600"/>
              </a:solidFill>
              <a:cs typeface="PT Bold Heading" pitchFamily="2" charset="-78"/>
            </a:endParaRPr>
          </a:p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endParaRPr lang="ar-SA" sz="54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ctr" rtl="1">
              <a:lnSpc>
                <a:spcPct val="140000"/>
              </a:lnSpc>
              <a:buFont typeface="Arial" pitchFamily="34" charset="0"/>
              <a:buNone/>
            </a:pPr>
            <a:r>
              <a:rPr lang="ar-SA" sz="5400" dirty="0" smtClean="0">
                <a:solidFill>
                  <a:srgbClr val="FF0000"/>
                </a:solidFill>
                <a:cs typeface="PT Bold Heading" pitchFamily="2" charset="-78"/>
              </a:rPr>
              <a:t>ثانيا</a:t>
            </a:r>
            <a:r>
              <a:rPr lang="ar-SA" sz="5400" b="1" dirty="0" smtClean="0">
                <a:solidFill>
                  <a:srgbClr val="FF0000"/>
                </a:solidFill>
                <a:cs typeface="Diwani Bent" pitchFamily="2" charset="-78"/>
              </a:rPr>
              <a:t> </a:t>
            </a:r>
            <a:r>
              <a:rPr lang="ar-SA" sz="5400" b="1" dirty="0" smtClean="0">
                <a:solidFill>
                  <a:srgbClr val="FF0000"/>
                </a:solidFill>
                <a:cs typeface="Diwani Bent" pitchFamily="2" charset="-78"/>
              </a:rPr>
              <a:t>:</a:t>
            </a:r>
            <a:r>
              <a:rPr lang="ar-SA" sz="5400" dirty="0" smtClean="0">
                <a:solidFill>
                  <a:srgbClr val="006600"/>
                </a:solidFill>
                <a:cs typeface="PT Bold Heading" pitchFamily="2" charset="-78"/>
              </a:rPr>
              <a:t>المسافة التي يمكن أن نشاهدها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</p:txBody>
      </p:sp>
      <p:sp>
        <p:nvSpPr>
          <p:cNvPr id="1741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C8570AB-DF25-49C6-9D02-5B3183807464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172200"/>
          </a:xfrm>
        </p:spPr>
        <p:txBody>
          <a:bodyPr/>
          <a:lstStyle/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006600"/>
                </a:solidFill>
                <a:cs typeface="Arial" pitchFamily="34" charset="0"/>
              </a:rPr>
              <a:t>ويمكن تحديد المسافة التي يمكن أن نراها من سطح الأرض عند الوقوف على مبنى أو أي ظاهرة جغرافية عن طريق القانون التالي : </a:t>
            </a:r>
            <a:endParaRPr lang="en-US" dirty="0" smtClean="0">
              <a:solidFill>
                <a:srgbClr val="006600"/>
              </a:solidFill>
              <a:cs typeface="Arial" pitchFamily="34" charset="0"/>
            </a:endParaRPr>
          </a:p>
          <a:p>
            <a:pPr algn="l">
              <a:lnSpc>
                <a:spcPct val="160000"/>
              </a:lnSpc>
              <a:buFont typeface="Arial" pitchFamily="34" charset="0"/>
              <a:buNone/>
            </a:pPr>
            <a:r>
              <a:rPr lang="en-US" sz="7200" baseline="-25000" dirty="0" smtClean="0">
                <a:solidFill>
                  <a:srgbClr val="FF0000"/>
                </a:solidFill>
                <a:cs typeface="PT Bold Heading" pitchFamily="2" charset="-78"/>
              </a:rPr>
              <a:t>L =</a:t>
            </a:r>
            <a:r>
              <a:rPr lang="en-US" sz="8800" baseline="-25000" dirty="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8800" baseline="-25000" dirty="0" smtClean="0">
                <a:solidFill>
                  <a:srgbClr val="FF0000"/>
                </a:solidFill>
                <a:cs typeface="PT Bold Heading" pitchFamily="2" charset="-78"/>
              </a:rPr>
              <a:t>3.8 </a:t>
            </a:r>
            <a:r>
              <a:rPr lang="en-US" sz="8800" baseline="-25000" dirty="0" smtClean="0">
                <a:solidFill>
                  <a:srgbClr val="FF0000"/>
                </a:solidFill>
                <a:cs typeface="PT Bold Heading" pitchFamily="2" charset="-78"/>
              </a:rPr>
              <a:t>                                        </a:t>
            </a:r>
          </a:p>
          <a:p>
            <a:pPr rtl="1">
              <a:lnSpc>
                <a:spcPct val="160000"/>
              </a:lnSpc>
              <a:buFont typeface="Arial" pitchFamily="34" charset="0"/>
              <a:buNone/>
            </a:pP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L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= المسافة القوسية على سطح الكرة الأرضية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بالكيلو متر . </a:t>
            </a:r>
          </a:p>
          <a:p>
            <a:pPr rtl="1">
              <a:lnSpc>
                <a:spcPct val="160000"/>
              </a:lnSpc>
              <a:buFont typeface="Arial" pitchFamily="34" charset="0"/>
              <a:buNone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3.8 = رقم ثابت .</a:t>
            </a:r>
          </a:p>
          <a:p>
            <a:pPr rtl="1">
              <a:lnSpc>
                <a:spcPct val="160000"/>
              </a:lnSpc>
              <a:buFont typeface="Arial" pitchFamily="34" charset="0"/>
              <a:buNone/>
            </a:pP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Y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= ارتفاع الإشارات أو البرج ( الانفراج )</a:t>
            </a:r>
            <a:r>
              <a:rPr lang="ar-E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بالمتر . </a:t>
            </a:r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  <a:p>
            <a:pPr rtl="1">
              <a:lnSpc>
                <a:spcPct val="180000"/>
              </a:lnSpc>
              <a:buFont typeface="Arial" pitchFamily="34" charset="0"/>
              <a:buNone/>
            </a:pPr>
            <a:endParaRPr lang="ar-SA" dirty="0" smtClean="0">
              <a:solidFill>
                <a:srgbClr val="660066"/>
              </a:solidFill>
              <a:cs typeface="Arial" pitchFamily="34" charset="0"/>
            </a:endParaRPr>
          </a:p>
        </p:txBody>
      </p:sp>
      <p:sp>
        <p:nvSpPr>
          <p:cNvPr id="1028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9C2985C-22C3-4767-A545-02E97268A3EB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2667000" y="2400300"/>
          <a:ext cx="2514600" cy="990600"/>
        </p:xfrm>
        <a:graphic>
          <a:graphicData uri="http://schemas.openxmlformats.org/presentationml/2006/ole">
            <p:oleObj spid="_x0000_s1026" name="Equation" r:id="rId3" imgW="2538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6096000"/>
          </a:xfrm>
        </p:spPr>
        <p:txBody>
          <a:bodyPr/>
          <a:lstStyle/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PT Bold Heading" pitchFamily="2" charset="-78"/>
              </a:rPr>
              <a:t> </a:t>
            </a:r>
            <a:r>
              <a:rPr lang="ar-SA" smtClean="0">
                <a:solidFill>
                  <a:srgbClr val="002060"/>
                </a:solidFill>
                <a:cs typeface="PT Bold Heading" pitchFamily="2" charset="-78"/>
              </a:rPr>
              <a:t>  مثال ( </a:t>
            </a:r>
            <a:r>
              <a:rPr lang="ar-EG" smtClean="0">
                <a:solidFill>
                  <a:srgbClr val="002060"/>
                </a:solidFill>
                <a:cs typeface="PT Bold Heading" pitchFamily="2" charset="-78"/>
              </a:rPr>
              <a:t>1</a:t>
            </a:r>
            <a:r>
              <a:rPr lang="ar-SA" smtClean="0">
                <a:solidFill>
                  <a:srgbClr val="002060"/>
                </a:solidFill>
                <a:cs typeface="PT Bold Heading" pitchFamily="2" charset="-78"/>
              </a:rPr>
              <a:t> ) :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إذا كان طولك أنت نحو </a:t>
            </a:r>
            <a:r>
              <a:rPr lang="ar-SA" sz="4000" smtClean="0">
                <a:solidFill>
                  <a:srgbClr val="C00000"/>
                </a:solidFill>
                <a:cs typeface="PT Simple Bold Ruled" pitchFamily="2" charset="-78"/>
              </a:rPr>
              <a:t>1.7</a:t>
            </a:r>
            <a:r>
              <a:rPr lang="ar-SA" sz="400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م مثلا احسب أقصى مسافة يمكنك مشاهدتها من سطح الأرض .</a:t>
            </a:r>
          </a:p>
          <a:p>
            <a:pPr algn="l">
              <a:lnSpc>
                <a:spcPct val="160000"/>
              </a:lnSpc>
              <a:buFont typeface="Arial" pitchFamily="34" charset="0"/>
              <a:buNone/>
            </a:pPr>
            <a:r>
              <a:rPr lang="ar-SA" sz="7200" baseline="-25000" smtClean="0">
                <a:solidFill>
                  <a:srgbClr val="006600"/>
                </a:solidFill>
                <a:cs typeface="Simplified Arabic" pitchFamily="18" charset="-78"/>
              </a:rPr>
              <a:t>              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L = </a:t>
            </a:r>
            <a:r>
              <a:rPr lang="ar-SA" sz="7200" baseline="-25000" smtClean="0">
                <a:solidFill>
                  <a:srgbClr val="006600"/>
                </a:solidFill>
                <a:cs typeface="Simplified Arabic" pitchFamily="18" charset="-78"/>
              </a:rPr>
              <a:t>3.8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                                   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                                  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</a:rPr>
              <a:t>L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= 5 كم تقريبا </a:t>
            </a:r>
            <a:endParaRPr lang="en-US" sz="4400" smtClean="0">
              <a:solidFill>
                <a:srgbClr val="00660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أي أن أقصى مسافة يمكن لشخص طوله 1.7 متر مشاهدتها من سطح الأرض هي 5 كم تقريبا وتقل بقصر الإنسان وتزيد مع زيادة طوله  .</a:t>
            </a:r>
            <a:endParaRPr lang="en-US" smtClean="0">
              <a:solidFill>
                <a:srgbClr val="0066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205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C88C4D4-961A-4F22-AC7F-36DFD75D2292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5959475" y="2387600"/>
          <a:ext cx="2124075" cy="1295400"/>
        </p:xfrm>
        <a:graphic>
          <a:graphicData uri="http://schemas.openxmlformats.org/presentationml/2006/ole">
            <p:oleObj spid="_x0000_s2050" name="Equation" r:id="rId3" imgW="3427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6096000"/>
          </a:xfrm>
        </p:spPr>
        <p:txBody>
          <a:bodyPr/>
          <a:lstStyle/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   </a:t>
            </a:r>
            <a:r>
              <a:rPr lang="ar-SA" smtClean="0">
                <a:solidFill>
                  <a:srgbClr val="002060"/>
                </a:solidFill>
                <a:cs typeface="PT Bold Heading" pitchFamily="2" charset="-78"/>
              </a:rPr>
              <a:t>مثال ( 3 ) :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إذا علمت أن برج تايبيه في تايوان يبلغ ارتفاعه </a:t>
            </a:r>
            <a:r>
              <a:rPr lang="ar-SA" sz="4000" smtClean="0">
                <a:solidFill>
                  <a:srgbClr val="C00000"/>
                </a:solidFill>
                <a:cs typeface="PT Simple Bold Ruled" pitchFamily="2" charset="-78"/>
              </a:rPr>
              <a:t>509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 متر احسب أقصى مسافة يمكنك من هذا البرج مشاهدتها .</a:t>
            </a:r>
          </a:p>
          <a:p>
            <a:pPr algn="l">
              <a:lnSpc>
                <a:spcPct val="16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006600"/>
                </a:solidFill>
                <a:cs typeface="Simplified Arabic" pitchFamily="18" charset="-78"/>
              </a:rPr>
              <a:t>              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L = </a:t>
            </a:r>
            <a:r>
              <a:rPr lang="ar-SA" sz="7200" baseline="-25000" smtClean="0">
                <a:solidFill>
                  <a:srgbClr val="006600"/>
                </a:solidFill>
                <a:cs typeface="Simplified Arabic" pitchFamily="18" charset="-78"/>
              </a:rPr>
              <a:t>3.8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                                   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                                 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</a:rPr>
              <a:t>L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= 86 كم تقريبا  </a:t>
            </a:r>
            <a:endParaRPr lang="en-US" sz="4400" smtClean="0">
              <a:solidFill>
                <a:srgbClr val="00660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أي أن أقصى مسافة يمكن لشخص يقف على أعلى منطقة فوق هذا البرج أن يراها من سطح الأرض هي 86 كم تقريبا .</a:t>
            </a:r>
            <a:endParaRPr lang="en-US" smtClean="0">
              <a:solidFill>
                <a:srgbClr val="0066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307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7181CD2-889D-4B6C-A9CE-8673327A55F3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5461000" y="2463800"/>
          <a:ext cx="2360613" cy="1295400"/>
        </p:xfrm>
        <a:graphic>
          <a:graphicData uri="http://schemas.openxmlformats.org/presentationml/2006/ole">
            <p:oleObj spid="_x0000_s3074" name="Equation" r:id="rId3" imgW="380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448800" cy="6096000"/>
          </a:xfrm>
        </p:spPr>
        <p:txBody>
          <a:bodyPr/>
          <a:lstStyle/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2060"/>
                </a:solidFill>
                <a:cs typeface="PT Bold Heading" pitchFamily="2" charset="-78"/>
              </a:rPr>
              <a:t>   مثال ( 2 ) :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إذا علمت أن برج خليفة بدبي يبلغ ارتفاعه </a:t>
            </a:r>
            <a:r>
              <a:rPr lang="ar-SA" sz="4000" smtClean="0">
                <a:solidFill>
                  <a:srgbClr val="C00000"/>
                </a:solidFill>
                <a:cs typeface="PT Simple Bold Ruled" pitchFamily="2" charset="-78"/>
              </a:rPr>
              <a:t>828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 متر احسب أقصى مسافة يمكنك من هذا البرج مشاهدتها من سطح الأرض</a:t>
            </a:r>
            <a:r>
              <a:rPr lang="en-US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.</a:t>
            </a:r>
            <a:r>
              <a:rPr lang="en-US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endParaRPr lang="ar-SA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l">
              <a:lnSpc>
                <a:spcPct val="16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006600"/>
                </a:solidFill>
                <a:cs typeface="Simplified Arabic" pitchFamily="18" charset="-78"/>
              </a:rPr>
              <a:t>              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L = </a:t>
            </a:r>
            <a:r>
              <a:rPr lang="ar-SA" sz="7200" baseline="-25000" smtClean="0">
                <a:solidFill>
                  <a:srgbClr val="006600"/>
                </a:solidFill>
                <a:cs typeface="Simplified Arabic" pitchFamily="18" charset="-78"/>
              </a:rPr>
              <a:t>3.8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                                   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                              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</a:rPr>
              <a:t>L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= 109 كم تقريبا </a:t>
            </a:r>
            <a:endParaRPr lang="en-US" sz="4400" smtClean="0">
              <a:solidFill>
                <a:srgbClr val="00660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أي أن أقصى مسافة يمكن لشخص يقف على أعلى منطقة فوق هذا البرج أن يراها من سطح الأرض هي 109 كم تقريبا .</a:t>
            </a:r>
            <a:endParaRPr lang="en-US" smtClean="0">
              <a:solidFill>
                <a:srgbClr val="0066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410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D98BB0E-9432-48EF-9B62-AD1737C8EEF9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5448300" y="2527300"/>
          <a:ext cx="2360613" cy="1295400"/>
        </p:xfrm>
        <a:graphic>
          <a:graphicData uri="http://schemas.openxmlformats.org/presentationml/2006/ole">
            <p:oleObj spid="_x0000_s4098" name="Equation" r:id="rId3" imgW="380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228600"/>
            <a:ext cx="9601200" cy="6096000"/>
          </a:xfrm>
        </p:spPr>
        <p:txBody>
          <a:bodyPr/>
          <a:lstStyle/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002060"/>
                </a:solidFill>
                <a:cs typeface="PT Bold Heading" pitchFamily="2" charset="-78"/>
              </a:rPr>
              <a:t>مثال ( 4 ) : 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قمت بصعود جبل ارتفاعه </a:t>
            </a:r>
            <a:r>
              <a:rPr lang="ar-SA" sz="4000" smtClean="0">
                <a:solidFill>
                  <a:srgbClr val="C00000"/>
                </a:solidFill>
                <a:cs typeface="PT Simple Bold Ruled" pitchFamily="2" charset="-78"/>
              </a:rPr>
              <a:t>1200</a:t>
            </a:r>
            <a:r>
              <a:rPr lang="ar-SA" smtClean="0">
                <a:solidFill>
                  <a:srgbClr val="FF0000"/>
                </a:solidFill>
                <a:cs typeface="PT Bold Heading" pitchFamily="2" charset="-78"/>
              </a:rPr>
              <a:t> متر احسب أقصى مسافة قوسية يمكنك من هذا الارتفاع مشاهدتها من سطح الأرض . </a:t>
            </a:r>
          </a:p>
          <a:p>
            <a:pPr algn="l">
              <a:lnSpc>
                <a:spcPct val="160000"/>
              </a:lnSpc>
              <a:buFont typeface="Arial" pitchFamily="34" charset="0"/>
              <a:buNone/>
            </a:pPr>
            <a:r>
              <a:rPr lang="ar-SA" sz="4000" smtClean="0">
                <a:solidFill>
                  <a:srgbClr val="006600"/>
                </a:solidFill>
                <a:cs typeface="Simplified Arabic" pitchFamily="18" charset="-78"/>
              </a:rPr>
              <a:t>              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L = </a:t>
            </a:r>
            <a:r>
              <a:rPr lang="ar-SA" sz="7200" baseline="-25000" smtClean="0">
                <a:solidFill>
                  <a:srgbClr val="006600"/>
                </a:solidFill>
                <a:cs typeface="Simplified Arabic" pitchFamily="18" charset="-78"/>
              </a:rPr>
              <a:t>3.8 </a:t>
            </a:r>
            <a:r>
              <a:rPr lang="en-US" sz="7200" baseline="-25000" smtClean="0">
                <a:solidFill>
                  <a:srgbClr val="006600"/>
                </a:solidFill>
                <a:cs typeface="Simplified Arabic" pitchFamily="18" charset="-78"/>
              </a:rPr>
              <a:t>                                        </a:t>
            </a:r>
          </a:p>
          <a:p>
            <a:pPr algn="ctr" rtl="1">
              <a:lnSpc>
                <a:spcPct val="160000"/>
              </a:lnSpc>
              <a:buFont typeface="Arial" pitchFamily="34" charset="0"/>
              <a:buNone/>
            </a:pPr>
            <a:r>
              <a:rPr lang="ar-SA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                               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  <a:sym typeface="Symbol" pitchFamily="18" charset="2"/>
              </a:rPr>
              <a:t>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</a:t>
            </a:r>
            <a:r>
              <a:rPr lang="en-US" sz="4400" smtClean="0">
                <a:solidFill>
                  <a:srgbClr val="006600"/>
                </a:solidFill>
                <a:cs typeface="Arial" pitchFamily="34" charset="0"/>
              </a:rPr>
              <a:t>L</a:t>
            </a:r>
            <a:r>
              <a:rPr lang="ar-SA" sz="4400" smtClean="0">
                <a:solidFill>
                  <a:srgbClr val="006600"/>
                </a:solidFill>
                <a:cs typeface="Arial" pitchFamily="34" charset="0"/>
              </a:rPr>
              <a:t> = 132 كم تقريبا</a:t>
            </a:r>
            <a:endParaRPr lang="en-US" sz="4400" smtClean="0">
              <a:solidFill>
                <a:srgbClr val="006600"/>
              </a:solidFill>
              <a:cs typeface="Arial" pitchFamily="34" charset="0"/>
            </a:endParaRP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6600"/>
                </a:solidFill>
                <a:cs typeface="Arial" pitchFamily="34" charset="0"/>
              </a:rPr>
              <a:t>أي أنه عندما نصعد إلى الجبل الذي يبلغ ارتفاعه 1200 متر فإن أقصى مسافة يمكن أن نراها من هذا الارتفاع هي 132 كم تقريبا .</a:t>
            </a:r>
            <a:endParaRPr lang="en-US" smtClean="0">
              <a:solidFill>
                <a:srgbClr val="006600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512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C3365A7-A130-4D2B-BDB1-F56A30987BF6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5213350" y="2552700"/>
          <a:ext cx="2832100" cy="1295400"/>
        </p:xfrm>
        <a:graphic>
          <a:graphicData uri="http://schemas.openxmlformats.org/presentationml/2006/ole">
            <p:oleObj spid="_x0000_s5122" name="Equation" r:id="rId3" imgW="4572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52400"/>
            <a:ext cx="9601200" cy="6248400"/>
          </a:xfrm>
        </p:spPr>
        <p:txBody>
          <a:bodyPr/>
          <a:lstStyle/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لاحظ أنه عندما كان طول الإنسان 1.7 م بلغت أقصى مسافة يمكنه مشاهدتها من سطح الأرض هو 5 كم تقريبا .</a:t>
            </a:r>
          </a:p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وعندما زاد الارتفاع إلى 509 في برج تايبيه بلغت أقصى مسافة يمكن لإنسان يقف فوق هذا البرج مشاهدتها هي 86 كم تقريبا . </a:t>
            </a:r>
          </a:p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FF0066"/>
                </a:solidFill>
                <a:cs typeface="Arial" pitchFamily="34" charset="0"/>
              </a:rPr>
              <a:t>وعندما زاد الارتفاع أكثر إلى 828 متر في برج خليفة بدبي بلغت أقصى مسافة يمكن لإنسان يقف فوق هذا البرج مشاهدتها هي 109 كم تقريبا .</a:t>
            </a:r>
          </a:p>
          <a:p>
            <a:pPr algn="just" rtl="1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2060"/>
                </a:solidFill>
                <a:cs typeface="Arial" pitchFamily="34" charset="0"/>
              </a:rPr>
              <a:t> وعندما زاد الارتفاع أكثر وأكثر في حالة الوقوف على جبل ارتفاعه 1200 متر زادت المسافة التى يمكن مشاهدتها إلى 132 كم تقريبا . </a:t>
            </a:r>
          </a:p>
          <a:p>
            <a:pPr algn="just">
              <a:lnSpc>
                <a:spcPct val="12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990033"/>
                </a:solidFill>
                <a:cs typeface="Arial" pitchFamily="34" charset="0"/>
              </a:rPr>
              <a:t>وهذا يدل على أنه كلما زاد الارتفاع تزيد المسافة التي يمكن أن يشاهدها أي إنسان من سطح الأرض ، وهذا دليل آخر على كروية الأرض . </a:t>
            </a:r>
            <a:endParaRPr lang="en-US" smtClean="0">
              <a:solidFill>
                <a:srgbClr val="990033"/>
              </a:solidFill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ar-SA" smtClean="0">
                <a:cs typeface="Arial" pitchFamily="34" charset="0"/>
              </a:rPr>
              <a:t>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1843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DA2A816-6338-4E68-879C-AF9612ADD7CD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938</Words>
  <Application>Microsoft Office PowerPoint</Application>
  <PresentationFormat>A4 Paper (210x297 mm)‎</PresentationFormat>
  <Paragraphs>78</Paragraphs>
  <Slides>18</Slides>
  <Notes>1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Office Theme</vt:lpstr>
      <vt:lpstr>Equation</vt:lpstr>
      <vt:lpstr>الشريحة 1</vt:lpstr>
      <vt:lpstr>المحاضرة الثانية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Dr-badreldin</cp:lastModifiedBy>
  <cp:revision>111</cp:revision>
  <dcterms:created xsi:type="dcterms:W3CDTF">2009-10-14T19:14:34Z</dcterms:created>
  <dcterms:modified xsi:type="dcterms:W3CDTF">2011-10-25T21:44:05Z</dcterms:modified>
</cp:coreProperties>
</file>