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0" r:id="rId2"/>
    <p:sldId id="257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01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96" y="-3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تصميم وقراءة الخريطة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عبده بدرالدين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743200" y="3581400"/>
            <a:ext cx="4419600" cy="1029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70000"/>
              </a:lnSpc>
              <a:buFont typeface="Arial" pitchFamily="34" charset="0"/>
              <a:buNone/>
            </a:pPr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دوائر العرض</a:t>
            </a:r>
            <a:endParaRPr lang="en-US" sz="2000" dirty="0" smtClean="0">
              <a:solidFill>
                <a:srgbClr val="FF00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372600" cy="6096000"/>
          </a:xfrm>
        </p:spPr>
        <p:txBody>
          <a:bodyPr/>
          <a:lstStyle/>
          <a:p>
            <a:pPr algn="just" rtl="1">
              <a:lnSpc>
                <a:spcPct val="170000"/>
              </a:lnSpc>
              <a:buFont typeface="Arial" pitchFamily="34" charset="0"/>
              <a:buNone/>
            </a:pPr>
            <a:r>
              <a:rPr lang="ar-SA" b="1" smtClean="0">
                <a:solidFill>
                  <a:srgbClr val="000099"/>
                </a:solidFill>
                <a:cs typeface="PT Bold Heading" pitchFamily="2" charset="-78"/>
              </a:rPr>
              <a:t>   </a:t>
            </a:r>
            <a:r>
              <a:rPr lang="ar-SA" smtClean="0">
                <a:cs typeface="Arial" pitchFamily="34" charset="0"/>
              </a:rPr>
              <a:t>   </a:t>
            </a: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بعد أي مكان بالدرجات عن خط الاستواء يسمى عرض المكان ، ولتعيين عرض المكان رسمت دوائر متوازية حول الكرة الأرضية موازية لخط الاستواء في شماله وجنوبه ، وتسمى دوائر العرض أو متوازيات العرض ، وهي في الحقيقة دوائر متوازية أكبرها دائرة الاستواء ويبلغ طولها نحو </a:t>
            </a:r>
            <a:r>
              <a:rPr lang="ar-SA" smtClean="0">
                <a:solidFill>
                  <a:srgbClr val="FF0066"/>
                </a:solidFill>
                <a:cs typeface="Arial" pitchFamily="34" charset="0"/>
              </a:rPr>
              <a:t>40046</a:t>
            </a: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 كم ، وتقل محيطات دوائر العرض بالاتجاه بعيدا عن الدائرة الاستوائية </a:t>
            </a:r>
            <a:r>
              <a:rPr lang="ar-EG" smtClean="0">
                <a:solidFill>
                  <a:srgbClr val="003300"/>
                </a:solidFill>
                <a:cs typeface="Arial" pitchFamily="34" charset="0"/>
              </a:rPr>
              <a:t>حتى</a:t>
            </a: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 يبلغ محيطها صفر عند درجة عرض </a:t>
            </a:r>
            <a:r>
              <a:rPr lang="ar-SA" smtClean="0">
                <a:solidFill>
                  <a:srgbClr val="FF0066"/>
                </a:solidFill>
                <a:cs typeface="Arial" pitchFamily="34" charset="0"/>
              </a:rPr>
              <a:t>90</a:t>
            </a:r>
            <a:r>
              <a:rPr lang="en-US" b="1" baseline="30000" smtClean="0">
                <a:solidFill>
                  <a:srgbClr val="FF0066"/>
                </a:solidFill>
                <a:cs typeface="Arial" pitchFamily="34" charset="0"/>
              </a:rPr>
              <a:t>°</a:t>
            </a:r>
            <a:r>
              <a:rPr lang="ar-SA" smtClean="0">
                <a:solidFill>
                  <a:srgbClr val="FF0066"/>
                </a:solidFill>
                <a:cs typeface="Arial" pitchFamily="34" charset="0"/>
              </a:rPr>
              <a:t> </a:t>
            </a: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شمالا وجنوبا . </a:t>
            </a:r>
            <a:endParaRPr lang="en-US" smtClean="0">
              <a:solidFill>
                <a:srgbClr val="003300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5123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F209C7E-C958-4AFA-ABB3-C2F574827362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1775" y="214313"/>
            <a:ext cx="9442450" cy="611028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دوائر العرض على سطح الكرة الأرضية</a:t>
            </a:r>
            <a:endParaRPr lang="en-US" smtClean="0">
              <a:solidFill>
                <a:srgbClr val="FF0000"/>
              </a:solidFill>
              <a:cs typeface="PT Bold Heading" pitchFamily="2" charset="-78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775" y="1500188"/>
            <a:ext cx="487680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1752600"/>
            <a:ext cx="4562475" cy="4495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448800" cy="6096000"/>
          </a:xfrm>
        </p:spPr>
        <p:txBody>
          <a:bodyPr/>
          <a:lstStyle/>
          <a:p>
            <a:pPr algn="just" rtl="1">
              <a:lnSpc>
                <a:spcPct val="125000"/>
              </a:lnSpc>
              <a:buFont typeface="Arial" charset="0"/>
              <a:buNone/>
              <a:defRPr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خصائص دوائر العرض :</a:t>
            </a:r>
            <a:endParaRPr lang="en-US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algn="just" rtl="1">
              <a:lnSpc>
                <a:spcPct val="125000"/>
              </a:lnSpc>
              <a:buFont typeface="Arial" charset="0"/>
              <a:buNone/>
              <a:defRPr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  <a:r>
              <a:rPr lang="ar-SA" dirty="0" smtClean="0">
                <a:solidFill>
                  <a:srgbClr val="660033"/>
                </a:solidFill>
              </a:rPr>
              <a:t>- </a:t>
            </a:r>
            <a:r>
              <a:rPr lang="ar-SA" dirty="0" smtClean="0">
                <a:solidFill>
                  <a:srgbClr val="CC0066"/>
                </a:solidFill>
              </a:rPr>
              <a:t>دوائر كاملة متوازية تحيط بالكرة الأرضية لذلك تسمى بالمتوازيات .</a:t>
            </a:r>
          </a:p>
          <a:p>
            <a:pPr algn="just" rtl="1">
              <a:lnSpc>
                <a:spcPct val="125000"/>
              </a:lnSpc>
              <a:buFont typeface="Arial" charset="0"/>
              <a:buNone/>
              <a:defRPr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ar-SA" dirty="0" smtClean="0">
                <a:solidFill>
                  <a:srgbClr val="003300"/>
                </a:solidFill>
              </a:rPr>
              <a:t> – دوائر وهمية دائرتها الكبرى تسمى دائرة الاستواء ودرجتها         ( صفر ) ، تقسم الأرض لقسمين متساويين شمالي وجنوبي .</a:t>
            </a:r>
            <a:endParaRPr lang="en-US" dirty="0" smtClean="0">
              <a:solidFill>
                <a:srgbClr val="003300"/>
              </a:solidFill>
            </a:endParaRPr>
          </a:p>
          <a:p>
            <a:pPr algn="just" rtl="1">
              <a:lnSpc>
                <a:spcPct val="125000"/>
              </a:lnSpc>
              <a:buFont typeface="Arial" charset="0"/>
              <a:buNone/>
              <a:defRPr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3</a:t>
            </a:r>
            <a:r>
              <a:rPr lang="ar-SA" dirty="0" smtClean="0">
                <a:solidFill>
                  <a:srgbClr val="003300"/>
                </a:solidFill>
              </a:rPr>
              <a:t> - </a:t>
            </a:r>
            <a:r>
              <a:rPr lang="ar-SA" dirty="0" smtClean="0">
                <a:solidFill>
                  <a:srgbClr val="FF0000"/>
                </a:solidFill>
              </a:rPr>
              <a:t>تصغر دوائر العرض تدريجيا كلما اتجهنا شمالا أو جنوبا بعيد عن الاستواء حتى تصبح نقطة عند كل من القطبين الشمالي والجنوبي . </a:t>
            </a:r>
          </a:p>
          <a:p>
            <a:pPr algn="just" rtl="1">
              <a:lnSpc>
                <a:spcPct val="125000"/>
              </a:lnSpc>
              <a:buFont typeface="Arial" charset="0"/>
              <a:buNone/>
              <a:defRPr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4</a:t>
            </a:r>
            <a:r>
              <a:rPr lang="ar-SA" dirty="0" smtClean="0">
                <a:solidFill>
                  <a:srgbClr val="003300"/>
                </a:solidFill>
              </a:rPr>
              <a:t> </a:t>
            </a:r>
            <a:r>
              <a:rPr lang="ar-SA" dirty="0" smtClean="0">
                <a:solidFill>
                  <a:srgbClr val="660033"/>
                </a:solidFill>
              </a:rPr>
              <a:t>- </a:t>
            </a:r>
            <a:r>
              <a:rPr lang="ar-SA" dirty="0" smtClean="0">
                <a:solidFill>
                  <a:srgbClr val="002060"/>
                </a:solidFill>
              </a:rPr>
              <a:t>عدد دوائر العرض 180 دائرة (90) شمالاً </a:t>
            </a:r>
            <a:r>
              <a:rPr lang="ar-SA" dirty="0" err="1" smtClean="0">
                <a:solidFill>
                  <a:srgbClr val="002060"/>
                </a:solidFill>
              </a:rPr>
              <a:t>و</a:t>
            </a:r>
            <a:r>
              <a:rPr lang="ar-SA" dirty="0" smtClean="0">
                <a:solidFill>
                  <a:srgbClr val="002060"/>
                </a:solidFill>
              </a:rPr>
              <a:t> (90) جنوبا . </a:t>
            </a:r>
          </a:p>
          <a:p>
            <a:pPr algn="just" rtl="1">
              <a:lnSpc>
                <a:spcPct val="125000"/>
              </a:lnSpc>
              <a:buFont typeface="Arial" charset="0"/>
              <a:buNone/>
              <a:defRPr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5</a:t>
            </a:r>
            <a:r>
              <a:rPr lang="ar-SA" dirty="0" smtClean="0">
                <a:solidFill>
                  <a:srgbClr val="003300"/>
                </a:solidFill>
              </a:rPr>
              <a:t> </a:t>
            </a:r>
            <a:r>
              <a:rPr lang="ar-SA" dirty="0" smtClean="0">
                <a:solidFill>
                  <a:srgbClr val="660033"/>
                </a:solidFill>
              </a:rPr>
              <a:t>-</a:t>
            </a:r>
            <a:r>
              <a:rPr lang="ar-SA" dirty="0" smtClean="0">
                <a:solidFill>
                  <a:srgbClr val="003300"/>
                </a:solidFill>
              </a:rPr>
              <a:t> </a:t>
            </a:r>
            <a:r>
              <a:rPr lang="ar-SA" dirty="0" smtClean="0">
                <a:solidFill>
                  <a:srgbClr val="660033"/>
                </a:solidFill>
              </a:rPr>
              <a:t>تزداد سرعة دورانها حول محورها عند خط الاستواء وتقل بالاتجاه جنوبا وشمالا ، حتى تصل السرعة إلى الصفر عند القطبين . </a:t>
            </a:r>
            <a:endParaRPr lang="en-US" dirty="0" smtClean="0">
              <a:solidFill>
                <a:srgbClr val="660033"/>
              </a:solidFill>
            </a:endParaRPr>
          </a:p>
        </p:txBody>
      </p:sp>
      <p:sp>
        <p:nvSpPr>
          <p:cNvPr id="8195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6AC9FBD-7483-4C90-AD98-F1D5060C1C76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525000" cy="5897563"/>
          </a:xfrm>
        </p:spPr>
        <p:txBody>
          <a:bodyPr/>
          <a:lstStyle/>
          <a:p>
            <a:pPr algn="just" rtl="1">
              <a:lnSpc>
                <a:spcPct val="200000"/>
              </a:lnSpc>
              <a:buFont typeface="Arial" pitchFamily="34" charset="0"/>
              <a:buNone/>
            </a:pPr>
            <a:r>
              <a:rPr lang="ar-SA" u="sng" smtClean="0">
                <a:solidFill>
                  <a:srgbClr val="FF0000"/>
                </a:solidFill>
                <a:cs typeface="PT Bold Heading" pitchFamily="2" charset="-78"/>
              </a:rPr>
              <a:t>فوائد دوائر العرض : </a:t>
            </a:r>
            <a:endParaRPr lang="en-US" u="sng" smtClean="0">
              <a:solidFill>
                <a:srgbClr val="FF0000"/>
              </a:solidFill>
              <a:cs typeface="PT Bold Heading" pitchFamily="2" charset="-78"/>
            </a:endParaRPr>
          </a:p>
          <a:p>
            <a:pPr algn="just" rtl="1">
              <a:lnSpc>
                <a:spcPct val="2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1 -</a:t>
            </a: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 تحديد المواقع على سطح الكرة الأرضية وذلك عند تقاطعها من خطوط الطول .</a:t>
            </a:r>
          </a:p>
          <a:p>
            <a:pPr algn="just" rtl="1">
              <a:lnSpc>
                <a:spcPct val="20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66"/>
                </a:solidFill>
                <a:cs typeface="Arial" pitchFamily="34" charset="0"/>
              </a:rPr>
              <a:t>2 - </a:t>
            </a: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معرفة المناطق الحرارية على سطح الأرض حيث تتركز أشعة الشمس على دائرة الاستواء وتقل الحرارة كلما ابتعدنا عن دائرة الاستواء شمالاً وجنوباً . </a:t>
            </a: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endParaRPr lang="ar-SA" smtClean="0">
              <a:solidFill>
                <a:srgbClr val="003300"/>
              </a:solidFill>
              <a:cs typeface="Arial" pitchFamily="34" charset="0"/>
            </a:endParaRPr>
          </a:p>
          <a:p>
            <a:pPr algn="just" rtl="1">
              <a:buFont typeface="Arial" pitchFamily="34" charset="0"/>
              <a:buNone/>
            </a:pPr>
            <a:endParaRPr lang="ar-SA" smtClean="0">
              <a:cs typeface="Arial" pitchFamily="34" charset="0"/>
            </a:endParaRPr>
          </a:p>
          <a:p>
            <a:pPr algn="just" rtl="1">
              <a:buFont typeface="Arial" pitchFamily="34" charset="0"/>
              <a:buNone/>
            </a:pPr>
            <a:endParaRPr lang="ar-SA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9219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BBD148B-804B-43DB-8843-988E3886020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Maher\Desktop\6698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9525000" cy="601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2863850" y="2755900"/>
            <a:ext cx="4178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 b="1">
                <a:solidFill>
                  <a:srgbClr val="FF0000"/>
                </a:solidFill>
                <a:cs typeface="PT Bold Heading" pitchFamily="2" charset="-78"/>
              </a:rPr>
              <a:t>المنطقــــــــــــــة   الحــــــــــــــــــارة</a:t>
            </a: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3792538" y="1854200"/>
            <a:ext cx="2244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b="1">
                <a:solidFill>
                  <a:srgbClr val="FF0066"/>
                </a:solidFill>
                <a:cs typeface="PT Bold Heading" pitchFamily="2" charset="-78"/>
              </a:rPr>
              <a:t>المنطقة المعتدلة 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3868738" y="3856038"/>
            <a:ext cx="20907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b="1">
                <a:solidFill>
                  <a:srgbClr val="FF0066"/>
                </a:solidFill>
                <a:cs typeface="PT Bold Heading" pitchFamily="2" charset="-78"/>
              </a:rPr>
              <a:t>المنطقة المعتدلة </a:t>
            </a:r>
          </a:p>
        </p:txBody>
      </p:sp>
      <p:sp>
        <p:nvSpPr>
          <p:cNvPr id="9" name="مربع نص 8"/>
          <p:cNvSpPr txBox="1">
            <a:spLocks noChangeArrowheads="1"/>
          </p:cNvSpPr>
          <p:nvPr/>
        </p:nvSpPr>
        <p:spPr bwMode="auto">
          <a:xfrm>
            <a:off x="4267200" y="1127125"/>
            <a:ext cx="121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CC3300"/>
                </a:solidFill>
                <a:cs typeface="PT Bold Heading" pitchFamily="2" charset="-78"/>
              </a:rPr>
              <a:t>الباردة</a:t>
            </a:r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4470400" y="4579938"/>
            <a:ext cx="12271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CC3300"/>
                </a:solidFill>
                <a:cs typeface="PT Bold Heading" pitchFamily="2" charset="-78"/>
              </a:rPr>
              <a:t>الباردة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"/>
            <a:ext cx="9525000" cy="6172200"/>
          </a:xfrm>
        </p:spPr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sz="4000" b="1" smtClean="0">
                <a:solidFill>
                  <a:srgbClr val="339933"/>
                </a:solidFill>
                <a:cs typeface="PT Bold Heading" pitchFamily="2" charset="-78"/>
              </a:rPr>
              <a:t>وأشهر دوائر العرض هي : </a:t>
            </a:r>
          </a:p>
          <a:p>
            <a:pPr algn="just" rtl="1">
              <a:buFont typeface="Arial" pitchFamily="34" charset="0"/>
              <a:buNone/>
            </a:pP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- دائرة الاستواء :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وهي دائرة عرض صفر وتقسم الكرة الأرضية إلى نصفين متساويين .</a:t>
            </a:r>
            <a:endParaRPr lang="en-US" smtClean="0">
              <a:solidFill>
                <a:srgbClr val="660033"/>
              </a:solidFill>
              <a:cs typeface="Arial" pitchFamily="34" charset="0"/>
            </a:endParaRPr>
          </a:p>
          <a:p>
            <a:pPr algn="just" rtl="1">
              <a:buFont typeface="Arial" pitchFamily="34" charset="0"/>
              <a:buNone/>
            </a:pPr>
            <a:r>
              <a:rPr lang="ar-SA" smtClean="0">
                <a:solidFill>
                  <a:srgbClr val="FF0000"/>
                </a:solidFill>
                <a:cs typeface="PT Simple Bold Ruled" pitchFamily="2" charset="-78"/>
              </a:rPr>
              <a:t>-</a:t>
            </a:r>
            <a:r>
              <a:rPr lang="ar-SA" smtClean="0">
                <a:cs typeface="Arial" pitchFamily="34" charset="0"/>
              </a:rPr>
              <a:t> 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مدار السرطان :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ويبعد عن الدائرة الاستوائية مقدار 23.5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°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شمالا ، أى أنه هو دائرة عرض 23.5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°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شمالا .</a:t>
            </a:r>
            <a:endParaRPr lang="en-US" smtClean="0">
              <a:solidFill>
                <a:srgbClr val="660033"/>
              </a:solidFill>
              <a:cs typeface="Arial" pitchFamily="34" charset="0"/>
            </a:endParaRPr>
          </a:p>
          <a:p>
            <a:pPr algn="just" rtl="1">
              <a:buFont typeface="Arial" pitchFamily="34" charset="0"/>
              <a:buNone/>
            </a:pP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- مدار الجدي :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ويبعد عن الدائرة الاستوائية مقدار 23.5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°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جنوبا ، أى أنه هو دائرة عرض 23.5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°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جنوبا .  </a:t>
            </a:r>
            <a:endParaRPr lang="en-US" smtClean="0">
              <a:solidFill>
                <a:srgbClr val="660033"/>
              </a:solidFill>
              <a:cs typeface="Arial" pitchFamily="34" charset="0"/>
            </a:endParaRPr>
          </a:p>
          <a:p>
            <a:pPr algn="just" rtl="1">
              <a:buFont typeface="Arial" pitchFamily="34" charset="0"/>
              <a:buNone/>
            </a:pP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- الدائرة القطبية الشمالية :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وتبعد عن الدائرة الاستوائية مقدار 66.5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°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شمالا ، أي أنها هي دائرة عرض 66.5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°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شمالا .</a:t>
            </a:r>
          </a:p>
          <a:p>
            <a:pPr algn="just" rtl="1">
              <a:buFont typeface="Arial" pitchFamily="34" charset="0"/>
              <a:buNone/>
            </a:pP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- الدائرة القطبية الجنوبية :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وتبعد عن الدائرة الاستوائية مقدار 66.5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°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جنوبا ، أي أنها هي دائرة عرض 66.5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°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جنوبا .</a:t>
            </a:r>
            <a:endParaRPr lang="en-US" smtClean="0">
              <a:solidFill>
                <a:srgbClr val="660033"/>
              </a:solidFill>
              <a:cs typeface="Arial" pitchFamily="34" charset="0"/>
            </a:endParaRPr>
          </a:p>
          <a:p>
            <a:pPr algn="just" rtl="1">
              <a:buFontTx/>
              <a:buChar char="-"/>
            </a:pPr>
            <a:endParaRPr lang="en-US" smtClean="0">
              <a:solidFill>
                <a:srgbClr val="660033"/>
              </a:solidFill>
              <a:cs typeface="Arial" pitchFamily="34" charset="0"/>
            </a:endParaRPr>
          </a:p>
          <a:p>
            <a:pPr algn="just">
              <a:lnSpc>
                <a:spcPct val="120000"/>
              </a:lnSpc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1267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AB4052E-9422-4E49-8BCB-A5B6106FD212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63341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ar-SA" dirty="0" smtClean="0">
                <a:solidFill>
                  <a:srgbClr val="0070C0"/>
                </a:solidFill>
                <a:cs typeface="PT Bold Heading" pitchFamily="2" charset="-78"/>
              </a:rPr>
              <a:t>خطوط الطول ودوائر العرض</a:t>
            </a:r>
            <a:endParaRPr lang="ar-SA" dirty="0">
              <a:solidFill>
                <a:srgbClr val="0070C0"/>
              </a:solidFill>
              <a:cs typeface="PT Bold Heading" pitchFamily="2" charset="-78"/>
            </a:endParaRPr>
          </a:p>
        </p:txBody>
      </p:sp>
      <p:pic>
        <p:nvPicPr>
          <p:cNvPr id="1026" name="Picture 2" descr="C:\Users\Maher\Desktop\578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9531350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ربع نص 7"/>
          <p:cNvSpPr txBox="1">
            <a:spLocks noChangeArrowheads="1"/>
          </p:cNvSpPr>
          <p:nvPr/>
        </p:nvSpPr>
        <p:spPr bwMode="auto">
          <a:xfrm rot="-5400000">
            <a:off x="3926682" y="2977356"/>
            <a:ext cx="1962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خط جرينتش ( صفر )</a:t>
            </a:r>
          </a:p>
        </p:txBody>
      </p:sp>
      <p:cxnSp>
        <p:nvCxnSpPr>
          <p:cNvPr id="10" name="رابط مستقيم 9"/>
          <p:cNvCxnSpPr>
            <a:stCxn id="1026" idx="0"/>
          </p:cNvCxnSpPr>
          <p:nvPr/>
        </p:nvCxnSpPr>
        <p:spPr>
          <a:xfrm rot="16200000" flipH="1">
            <a:off x="2291556" y="3617119"/>
            <a:ext cx="5286375" cy="33338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10800000">
            <a:off x="203200" y="3429000"/>
            <a:ext cx="9448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>
            <a:off x="330200" y="2667000"/>
            <a:ext cx="92202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 rot="10800000">
            <a:off x="330200" y="4191000"/>
            <a:ext cx="92202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1219200" y="1371600"/>
            <a:ext cx="7315200" cy="76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 rot="10800000">
            <a:off x="1308100" y="5486400"/>
            <a:ext cx="7239000" cy="269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"/>
            <a:ext cx="9448800" cy="6172200"/>
          </a:xfrm>
        </p:spPr>
        <p:txBody>
          <a:bodyPr/>
          <a:lstStyle/>
          <a:p>
            <a:pPr algn="just" rtl="1">
              <a:lnSpc>
                <a:spcPct val="2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   هذا وتسمى دوائر العرض القريبة من الدائرة الاستوائية بالعروض الدنيا ، والبعيدة عنه بالعروض العليا ، أما العروض المتوسطة</a:t>
            </a:r>
            <a:r>
              <a:rPr lang="en-US" smtClean="0">
                <a:solidFill>
                  <a:srgbClr val="660033"/>
                </a:solidFill>
                <a:cs typeface="Arial" pitchFamily="34" charset="0"/>
              </a:rPr>
              <a:t> </a:t>
            </a:r>
            <a:r>
              <a:rPr lang="ar-SA" smtClean="0">
                <a:solidFill>
                  <a:srgbClr val="660033"/>
                </a:solidFill>
                <a:cs typeface="Arial" pitchFamily="34" charset="0"/>
              </a:rPr>
              <a:t>أو المعتدلة فهي بين بين . </a:t>
            </a:r>
          </a:p>
          <a:p>
            <a:pPr algn="just" rtl="1">
              <a:lnSpc>
                <a:spcPct val="25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   ونظرا لأن دوائر العرض تقل بالاتجاه بعيدا عن الدائرة الاستوائية إذا تقل أنصاف أقطارها في نفس الاتجاه .</a:t>
            </a:r>
            <a:endParaRPr lang="en-US" smtClean="0"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ar-SA" smtClean="0">
              <a:solidFill>
                <a:srgbClr val="660033"/>
              </a:solidFill>
              <a:cs typeface="Arial" pitchFamily="34" charset="0"/>
            </a:endParaRP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endParaRPr lang="en-US" smtClean="0">
              <a:solidFill>
                <a:srgbClr val="660033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3315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114D040-D5F2-4D74-A258-385FE1AAAF13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"/>
            <a:ext cx="9448800" cy="1295400"/>
          </a:xfrm>
        </p:spPr>
        <p:txBody>
          <a:bodyPr/>
          <a:lstStyle/>
          <a:p>
            <a:pPr algn="just" rtl="1">
              <a:lnSpc>
                <a:spcPct val="110000"/>
              </a:lnSpc>
              <a:buFont typeface="Arial" pitchFamily="34" charset="0"/>
              <a:buNone/>
            </a:pPr>
            <a:r>
              <a:rPr lang="ar-SA" sz="2900" smtClean="0">
                <a:solidFill>
                  <a:srgbClr val="FF0000"/>
                </a:solidFill>
                <a:cs typeface="PT Bold Heading" pitchFamily="2" charset="-78"/>
              </a:rPr>
              <a:t>حدد الموقع الفلكي لمدينة الرياض على خارطة المملكة بوضع دائرة </a:t>
            </a:r>
            <a:r>
              <a:rPr lang="ar-SA" sz="2900" smtClean="0">
                <a:solidFill>
                  <a:srgbClr val="FF0066"/>
                </a:solidFill>
                <a:cs typeface="PT Bold Heading" pitchFamily="2" charset="-78"/>
              </a:rPr>
              <a:t>حمراء حول تقاطع خط الطول </a:t>
            </a:r>
            <a:r>
              <a:rPr lang="ar-SA" sz="3600" smtClean="0">
                <a:solidFill>
                  <a:srgbClr val="002060"/>
                </a:solidFill>
                <a:cs typeface="Simplified Arabic" pitchFamily="18" charset="-78"/>
              </a:rPr>
              <a:t>47 </a:t>
            </a:r>
            <a:r>
              <a:rPr lang="ar-SA" sz="2900" smtClean="0">
                <a:solidFill>
                  <a:srgbClr val="FF0066"/>
                </a:solidFill>
                <a:cs typeface="PT Bold Heading" pitchFamily="2" charset="-78"/>
              </a:rPr>
              <a:t>درجة ودائرة عرض </a:t>
            </a:r>
            <a:r>
              <a:rPr lang="ar-SA" sz="3600" smtClean="0">
                <a:solidFill>
                  <a:srgbClr val="002060"/>
                </a:solidFill>
                <a:cs typeface="Simplified Arabic" pitchFamily="18" charset="-78"/>
              </a:rPr>
              <a:t>25</a:t>
            </a:r>
            <a:r>
              <a:rPr lang="ar-SA" sz="2900" smtClean="0">
                <a:solidFill>
                  <a:srgbClr val="C00000"/>
                </a:solidFill>
                <a:cs typeface="PT Bold Heading" pitchFamily="2" charset="-78"/>
              </a:rPr>
              <a:t> </a:t>
            </a:r>
            <a:r>
              <a:rPr lang="ar-SA" sz="2900" smtClean="0">
                <a:solidFill>
                  <a:srgbClr val="FF0066"/>
                </a:solidFill>
                <a:cs typeface="PT Bold Heading" pitchFamily="2" charset="-78"/>
              </a:rPr>
              <a:t>درجة </a:t>
            </a:r>
          </a:p>
        </p:txBody>
      </p:sp>
      <p:pic>
        <p:nvPicPr>
          <p:cNvPr id="19458" name="Picture 2" descr="C:\Users\Maher\Desktop\6556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400"/>
            <a:ext cx="9448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خطط انسيابي: رابط 4"/>
          <p:cNvSpPr/>
          <p:nvPr/>
        </p:nvSpPr>
        <p:spPr>
          <a:xfrm>
            <a:off x="5030391" y="3224214"/>
            <a:ext cx="232174" cy="21431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432</Words>
  <Application>Microsoft Office PowerPoint</Application>
  <PresentationFormat>A4 Paper (210x297 mm)‎</PresentationFormat>
  <Paragraphs>40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الرابعة</vt:lpstr>
      <vt:lpstr>الشريحة 3</vt:lpstr>
      <vt:lpstr>الشريحة 4</vt:lpstr>
      <vt:lpstr>دوائر العرض على سطح الكرة الأرضية</vt:lpstr>
      <vt:lpstr>الشريحة 6</vt:lpstr>
      <vt:lpstr>الشريحة 7</vt:lpstr>
      <vt:lpstr>الشريحة 8</vt:lpstr>
      <vt:lpstr>الشريحة 9</vt:lpstr>
      <vt:lpstr>خطوط الطول ودوائر العرض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Dr-badreldin</cp:lastModifiedBy>
  <cp:revision>113</cp:revision>
  <dcterms:created xsi:type="dcterms:W3CDTF">2009-10-14T19:14:34Z</dcterms:created>
  <dcterms:modified xsi:type="dcterms:W3CDTF">2011-10-25T21:51:37Z</dcterms:modified>
</cp:coreProperties>
</file>