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00" r:id="rId2"/>
    <p:sldId id="257" r:id="rId3"/>
    <p:sldId id="323" r:id="rId4"/>
    <p:sldId id="324" r:id="rId5"/>
    <p:sldId id="305" r:id="rId6"/>
    <p:sldId id="306" r:id="rId7"/>
    <p:sldId id="307" r:id="rId8"/>
    <p:sldId id="308" r:id="rId9"/>
    <p:sldId id="309" r:id="rId10"/>
    <p:sldId id="310" r:id="rId11"/>
    <p:sldId id="325" r:id="rId12"/>
    <p:sldId id="312" r:id="rId13"/>
    <p:sldId id="313" r:id="rId14"/>
    <p:sldId id="314" r:id="rId15"/>
    <p:sldId id="315" r:id="rId16"/>
    <p:sldId id="316" r:id="rId17"/>
    <p:sldId id="326" r:id="rId18"/>
    <p:sldId id="318" r:id="rId19"/>
    <p:sldId id="319" r:id="rId20"/>
    <p:sldId id="320" r:id="rId21"/>
    <p:sldId id="321" r:id="rId22"/>
    <p:sldId id="322" r:id="rId23"/>
    <p:sldId id="301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96" y="-3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تصميم وقراءة الخريطة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عبده بدرالدين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الخامسة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2743200" y="3581400"/>
            <a:ext cx="4419600" cy="1905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buFont typeface="Arial" pitchFamily="34" charset="0"/>
              <a:buNone/>
            </a:pPr>
            <a:r>
              <a:rPr lang="ar-SA" sz="3600" dirty="0" smtClean="0">
                <a:solidFill>
                  <a:srgbClr val="FF0000"/>
                </a:solidFill>
                <a:cs typeface="PT Bold Heading" pitchFamily="2" charset="-78"/>
              </a:rPr>
              <a:t>حساب أنصاف أقطار </a:t>
            </a:r>
          </a:p>
          <a:p>
            <a:pPr algn="ctr">
              <a:lnSpc>
                <a:spcPct val="110000"/>
              </a:lnSpc>
              <a:buFont typeface="Arial" pitchFamily="34" charset="0"/>
              <a:buNone/>
            </a:pPr>
            <a:r>
              <a:rPr lang="ar-SA" sz="3600" dirty="0" smtClean="0">
                <a:solidFill>
                  <a:srgbClr val="FF0000"/>
                </a:solidFill>
                <a:cs typeface="PT Bold Heading" pitchFamily="2" charset="-78"/>
              </a:rPr>
              <a:t>دوائر العرض ومحيطاتها </a:t>
            </a:r>
          </a:p>
          <a:p>
            <a:pPr algn="ctr">
              <a:lnSpc>
                <a:spcPct val="110000"/>
              </a:lnSpc>
              <a:buFont typeface="Arial" pitchFamily="34" charset="0"/>
              <a:buNone/>
            </a:pPr>
            <a:r>
              <a:rPr lang="ar-SA" sz="3600" dirty="0" smtClean="0">
                <a:solidFill>
                  <a:srgbClr val="FF0000"/>
                </a:solidFill>
                <a:cs typeface="PT Bold Heading" pitchFamily="2" charset="-78"/>
              </a:rPr>
              <a:t>وسرعة أجزاء الأرض</a:t>
            </a:r>
            <a:endParaRPr lang="en-US" sz="3600" dirty="0" smtClean="0">
              <a:solidFill>
                <a:srgbClr val="FF0000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983162"/>
          </a:xfrm>
        </p:spPr>
        <p:txBody>
          <a:bodyPr/>
          <a:lstStyle/>
          <a:p>
            <a:r>
              <a:rPr lang="ar-SA" dirty="0" smtClean="0">
                <a:solidFill>
                  <a:srgbClr val="CC0066"/>
                </a:solidFill>
                <a:cs typeface="PT Bold Heading" pitchFamily="2" charset="-78"/>
              </a:rPr>
              <a:t>أولا : حساب نصف قطر دائرة العرض </a:t>
            </a:r>
            <a:br>
              <a:rPr lang="ar-SA" dirty="0" smtClean="0">
                <a:solidFill>
                  <a:srgbClr val="CC0066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003300"/>
                </a:solidFill>
                <a:cs typeface="PT Bold Heading" pitchFamily="2" charset="-78"/>
              </a:rPr>
              <a:t>نق </a:t>
            </a:r>
            <a:r>
              <a:rPr lang="en-US" dirty="0" smtClean="0">
                <a:solidFill>
                  <a:srgbClr val="003300"/>
                </a:solidFill>
                <a:cs typeface="PT Bold Heading" pitchFamily="2" charset="-78"/>
              </a:rPr>
              <a:t>ø</a:t>
            </a:r>
            <a:r>
              <a:rPr lang="ar-SA" dirty="0" smtClean="0">
                <a:solidFill>
                  <a:srgbClr val="003300"/>
                </a:solidFill>
                <a:cs typeface="PT Bold Heading" pitchFamily="2" charset="-78"/>
              </a:rPr>
              <a:t> = 6371 </a:t>
            </a:r>
            <a:r>
              <a:rPr lang="ar-SA" sz="4800" b="1" dirty="0" smtClean="0">
                <a:solidFill>
                  <a:srgbClr val="003300"/>
                </a:solidFill>
                <a:cs typeface="Simplified Arabic" pitchFamily="18" charset="-78"/>
              </a:rPr>
              <a:t>×</a:t>
            </a:r>
            <a:r>
              <a:rPr lang="ar-SA" dirty="0" smtClean="0">
                <a:solidFill>
                  <a:srgbClr val="003300"/>
                </a:solidFill>
                <a:cs typeface="PT Bold Heading" pitchFamily="2" charset="-78"/>
              </a:rPr>
              <a:t> جتا </a:t>
            </a:r>
            <a:r>
              <a:rPr lang="en-US" dirty="0" smtClean="0">
                <a:solidFill>
                  <a:srgbClr val="003300"/>
                </a:solidFill>
                <a:cs typeface="PT Bold Heading" pitchFamily="2" charset="-78"/>
              </a:rPr>
              <a:t>ø</a:t>
            </a:r>
            <a:r>
              <a:rPr lang="ar-SA" dirty="0" smtClean="0">
                <a:solidFill>
                  <a:srgbClr val="003300"/>
                </a:solidFill>
                <a:cs typeface="PT Bold Heading" pitchFamily="2" charset="-78"/>
              </a:rPr>
              <a:t/>
            </a:r>
            <a:br>
              <a:rPr lang="ar-SA" dirty="0" smtClean="0">
                <a:solidFill>
                  <a:srgbClr val="003300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CC0066"/>
                </a:solidFill>
                <a:cs typeface="PT Bold Heading" pitchFamily="2" charset="-78"/>
              </a:rPr>
              <a:t>ثانيا : حساب محيط دائرة العرض</a:t>
            </a:r>
            <a:br>
              <a:rPr lang="ar-SA" dirty="0" smtClean="0">
                <a:solidFill>
                  <a:srgbClr val="CC0066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003300"/>
                </a:solidFill>
                <a:cs typeface="PT Bold Heading" pitchFamily="2" charset="-78"/>
              </a:rPr>
              <a:t>= نق </a:t>
            </a:r>
            <a:r>
              <a:rPr lang="en-US" dirty="0" smtClean="0">
                <a:solidFill>
                  <a:srgbClr val="003300"/>
                </a:solidFill>
                <a:cs typeface="PT Bold Heading" pitchFamily="2" charset="-78"/>
              </a:rPr>
              <a:t>ø</a:t>
            </a:r>
            <a:r>
              <a:rPr lang="ar-SA" dirty="0" smtClean="0">
                <a:solidFill>
                  <a:srgbClr val="003300"/>
                </a:solidFill>
                <a:cs typeface="PT Bold Heading" pitchFamily="2" charset="-78"/>
              </a:rPr>
              <a:t> </a:t>
            </a:r>
            <a:r>
              <a:rPr lang="ar-SA" b="1" dirty="0" smtClean="0">
                <a:solidFill>
                  <a:srgbClr val="003300"/>
                </a:solidFill>
                <a:cs typeface="Simplified Arabic" pitchFamily="18" charset="-78"/>
              </a:rPr>
              <a:t>×</a:t>
            </a:r>
            <a:r>
              <a:rPr lang="ar-SA" dirty="0" smtClean="0">
                <a:solidFill>
                  <a:srgbClr val="CC0066"/>
                </a:solidFill>
                <a:cs typeface="PT Bold Heading" pitchFamily="2" charset="-78"/>
              </a:rPr>
              <a:t> </a:t>
            </a:r>
            <a:r>
              <a:rPr lang="ar-SA" dirty="0" smtClean="0">
                <a:solidFill>
                  <a:srgbClr val="003300"/>
                </a:solidFill>
                <a:cs typeface="PT Bold Heading" pitchFamily="2" charset="-78"/>
              </a:rPr>
              <a:t>6.28  </a:t>
            </a:r>
            <a:r>
              <a:rPr lang="ar-SA" dirty="0" smtClean="0">
                <a:solidFill>
                  <a:srgbClr val="CC0066"/>
                </a:solidFill>
                <a:cs typeface="PT Bold Heading" pitchFamily="2" charset="-78"/>
              </a:rPr>
              <a:t>                  </a:t>
            </a:r>
            <a:br>
              <a:rPr lang="ar-SA" dirty="0" smtClean="0">
                <a:solidFill>
                  <a:srgbClr val="CC0066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CC0066"/>
                </a:solidFill>
                <a:cs typeface="PT Bold Heading" pitchFamily="2" charset="-78"/>
              </a:rPr>
              <a:t>ثالثا : اختلاف سرعة أجزاء الكرة الأرضية</a:t>
            </a:r>
            <a:r>
              <a:rPr lang="en-US" dirty="0" smtClean="0">
                <a:solidFill>
                  <a:srgbClr val="CC0066"/>
                </a:solidFill>
                <a:cs typeface="PT Bold Heading" pitchFamily="2" charset="-78"/>
              </a:rPr>
              <a:t/>
            </a:r>
            <a:br>
              <a:rPr lang="en-US" dirty="0" smtClean="0">
                <a:solidFill>
                  <a:srgbClr val="CC0066"/>
                </a:solidFill>
                <a:cs typeface="PT Bold Heading" pitchFamily="2" charset="-78"/>
              </a:rPr>
            </a:br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/>
            </a:r>
            <a:b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</a:br>
            <a:r>
              <a:rPr lang="en-US" sz="4800" dirty="0" smtClean="0">
                <a:solidFill>
                  <a:srgbClr val="FF0000"/>
                </a:solidFill>
                <a:cs typeface="PT Bold Heading" pitchFamily="2" charset="-78"/>
              </a:rPr>
              <a:t/>
            </a:r>
            <a:br>
              <a:rPr lang="en-US" sz="4800" dirty="0" smtClean="0">
                <a:solidFill>
                  <a:srgbClr val="FF0000"/>
                </a:solidFill>
                <a:cs typeface="PT Bold Heading" pitchFamily="2" charset="-78"/>
              </a:rPr>
            </a:br>
            <a:endParaRPr lang="ar-SA" dirty="0"/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2438400" y="3962400"/>
            <a:ext cx="4282546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120000"/>
              </a:lnSpc>
            </a:pPr>
            <a:r>
              <a:rPr lang="ar-SA" sz="3600" dirty="0">
                <a:solidFill>
                  <a:srgbClr val="003300"/>
                </a:solidFill>
                <a:cs typeface="PT Bold Heading" pitchFamily="2" charset="-78"/>
              </a:rPr>
              <a:t>محيط دائرة العرض</a:t>
            </a:r>
            <a:endParaRPr lang="en-US" sz="3600" dirty="0">
              <a:solidFill>
                <a:srgbClr val="003300"/>
              </a:solidFill>
              <a:cs typeface="PT Bold Heading" pitchFamily="2" charset="-78"/>
            </a:endParaRPr>
          </a:p>
          <a:p>
            <a:pPr algn="ctr">
              <a:lnSpc>
                <a:spcPct val="120000"/>
              </a:lnSpc>
            </a:pPr>
            <a:r>
              <a:rPr lang="ar-SA" sz="4800" dirty="0">
                <a:solidFill>
                  <a:srgbClr val="003300"/>
                </a:solidFill>
                <a:cs typeface="PT Bold Heading" pitchFamily="2" charset="-78"/>
              </a:rPr>
              <a:t>24</a:t>
            </a:r>
            <a:endParaRPr lang="en-US" sz="4800" dirty="0">
              <a:solidFill>
                <a:srgbClr val="003300"/>
              </a:solidFill>
              <a:cs typeface="PT Bold Heading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3840162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66"/>
                </a:solidFill>
                <a:cs typeface="PT Bold Heading" pitchFamily="2" charset="-78"/>
              </a:rPr>
              <a:t/>
            </a:r>
            <a:br>
              <a:rPr lang="ar-SA" dirty="0" smtClean="0">
                <a:solidFill>
                  <a:srgbClr val="FF0066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CC0000"/>
                </a:solidFill>
                <a:cs typeface="PT Bold Heading" pitchFamily="2" charset="-78"/>
              </a:rPr>
              <a:t>أولا : حساب نصف قطر </a:t>
            </a:r>
            <a:br>
              <a:rPr lang="ar-SA" dirty="0" smtClean="0">
                <a:solidFill>
                  <a:srgbClr val="CC0000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CC0000"/>
                </a:solidFill>
                <a:cs typeface="PT Bold Heading" pitchFamily="2" charset="-78"/>
              </a:rPr>
              <a:t>دائرة العرض</a:t>
            </a:r>
            <a:r>
              <a:rPr lang="ar-SA" sz="3600" dirty="0" smtClean="0">
                <a:solidFill>
                  <a:srgbClr val="CC0000"/>
                </a:solidFill>
                <a:cs typeface="PT Bold Heading" pitchFamily="2" charset="-78"/>
              </a:rPr>
              <a:t/>
            </a:r>
            <a:br>
              <a:rPr lang="ar-SA" sz="3600" dirty="0" smtClean="0">
                <a:solidFill>
                  <a:srgbClr val="CC0000"/>
                </a:solidFill>
                <a:cs typeface="PT Bold Heading" pitchFamily="2" charset="-78"/>
              </a:rPr>
            </a:b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52400"/>
            <a:ext cx="9448800" cy="6172200"/>
          </a:xfrm>
        </p:spPr>
        <p:txBody>
          <a:bodyPr/>
          <a:lstStyle/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من المعروف أن نصف قطر الكرة الأرضية ، أي نصف قطر الدائرة الاستوائية يبلغ 6371 كم تقريبا . </a:t>
            </a:r>
          </a:p>
          <a:p>
            <a:pPr>
              <a:lnSpc>
                <a:spcPct val="180000"/>
              </a:lnSpc>
              <a:buFont typeface="Arial" pitchFamily="34" charset="0"/>
              <a:buNone/>
            </a:pPr>
            <a:r>
              <a:rPr lang="ar-SA" dirty="0" smtClean="0">
                <a:solidFill>
                  <a:srgbClr val="990033"/>
                </a:solidFill>
                <a:cs typeface="Arial" pitchFamily="34" charset="0"/>
              </a:rPr>
              <a:t>ويمكن حساب نصف قطر أي دائرة عرض من القانون التالي : </a:t>
            </a:r>
          </a:p>
          <a:p>
            <a:pPr algn="ctr" rtl="1">
              <a:lnSpc>
                <a:spcPct val="180000"/>
              </a:lnSpc>
              <a:buFont typeface="Arial" pitchFamily="34" charset="0"/>
              <a:buNone/>
            </a:pPr>
            <a:endParaRPr lang="ar-SA" sz="44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>
              <a:lnSpc>
                <a:spcPct val="180000"/>
              </a:lnSpc>
              <a:buFont typeface="Arial" pitchFamily="34" charset="0"/>
              <a:buNone/>
            </a:pPr>
            <a:r>
              <a:rPr lang="en-US" dirty="0" smtClean="0">
                <a:solidFill>
                  <a:srgbClr val="003300"/>
                </a:solidFill>
                <a:cs typeface="Arial" pitchFamily="34" charset="0"/>
              </a:rPr>
              <a:t>Ø</a:t>
            </a:r>
            <a:r>
              <a:rPr lang="ar-SA" dirty="0" smtClean="0">
                <a:solidFill>
                  <a:srgbClr val="003300"/>
                </a:solidFill>
                <a:cs typeface="Arial" pitchFamily="34" charset="0"/>
              </a:rPr>
              <a:t> = هي دائرة العرض المراد معرفة نصف قطرها</a:t>
            </a:r>
          </a:p>
          <a:p>
            <a:pPr rtl="1">
              <a:lnSpc>
                <a:spcPct val="110000"/>
              </a:lnSpc>
              <a:buFont typeface="Arial" pitchFamily="34" charset="0"/>
              <a:buNone/>
            </a:pPr>
            <a:r>
              <a:rPr lang="ar-SA" dirty="0" smtClean="0">
                <a:solidFill>
                  <a:srgbClr val="003300"/>
                </a:solidFill>
                <a:cs typeface="Arial" pitchFamily="34" charset="0"/>
              </a:rPr>
              <a:t>6371 = نصف قطر الكرة الأرضية . </a:t>
            </a:r>
          </a:p>
          <a:p>
            <a:pPr rtl="1">
              <a:lnSpc>
                <a:spcPct val="110000"/>
              </a:lnSpc>
              <a:buFont typeface="Arial" pitchFamily="34" charset="0"/>
              <a:buNone/>
            </a:pPr>
            <a:r>
              <a:rPr lang="ar-SA" dirty="0" err="1" smtClean="0">
                <a:solidFill>
                  <a:srgbClr val="003300"/>
                </a:solidFill>
                <a:cs typeface="Arial" pitchFamily="34" charset="0"/>
              </a:rPr>
              <a:t>جتا</a:t>
            </a:r>
            <a:r>
              <a:rPr lang="ar-SA" dirty="0" smtClean="0">
                <a:solidFill>
                  <a:srgbClr val="003300"/>
                </a:solidFill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003300"/>
                </a:solidFill>
                <a:cs typeface="Arial" pitchFamily="34" charset="0"/>
              </a:rPr>
              <a:t>ø</a:t>
            </a:r>
            <a:r>
              <a:rPr lang="ar-SA" dirty="0" smtClean="0">
                <a:solidFill>
                  <a:srgbClr val="003300"/>
                </a:solidFill>
                <a:cs typeface="Arial" pitchFamily="34" charset="0"/>
              </a:rPr>
              <a:t> = يمكن إيجادها من الآلة الحاسبة </a:t>
            </a:r>
            <a:r>
              <a:rPr lang="en-US" dirty="0" err="1" smtClean="0">
                <a:solidFill>
                  <a:srgbClr val="003300"/>
                </a:solidFill>
                <a:cs typeface="Arial" pitchFamily="34" charset="0"/>
              </a:rPr>
              <a:t>cos</a:t>
            </a:r>
            <a:r>
              <a:rPr lang="en-US" dirty="0" smtClean="0">
                <a:solidFill>
                  <a:srgbClr val="003300"/>
                </a:solidFill>
                <a:cs typeface="Arial" pitchFamily="34" charset="0"/>
              </a:rPr>
              <a:t> ø</a:t>
            </a:r>
            <a:endParaRPr lang="ar-SA" dirty="0" smtClean="0">
              <a:solidFill>
                <a:srgbClr val="003300"/>
              </a:solidFill>
              <a:cs typeface="Arial" pitchFamily="34" charset="0"/>
            </a:endParaRPr>
          </a:p>
          <a:p>
            <a:pPr algn="l" rtl="1">
              <a:buFont typeface="Arial" pitchFamily="34" charset="0"/>
              <a:buNone/>
            </a:pPr>
            <a:endParaRPr lang="en-US" dirty="0" smtClean="0">
              <a:cs typeface="Arial" pitchFamily="34" charset="0"/>
            </a:endParaRPr>
          </a:p>
        </p:txBody>
      </p:sp>
      <p:sp>
        <p:nvSpPr>
          <p:cNvPr id="7171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A802F4A-BE74-4CDD-9FBA-4509589A6E2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تمرير أفقي 4"/>
          <p:cNvSpPr/>
          <p:nvPr/>
        </p:nvSpPr>
        <p:spPr>
          <a:xfrm>
            <a:off x="609600" y="2590800"/>
            <a:ext cx="8763000" cy="1524000"/>
          </a:xfrm>
          <a:prstGeom prst="horizontalScroll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lnSpc>
                <a:spcPct val="140000"/>
              </a:lnSpc>
              <a:defRPr/>
            </a:pPr>
            <a:r>
              <a:rPr lang="ar-SA" sz="4000" dirty="0">
                <a:solidFill>
                  <a:srgbClr val="CC0000"/>
                </a:solidFill>
                <a:cs typeface="PT Bold Heading" pitchFamily="2" charset="-78"/>
              </a:rPr>
              <a:t>نصف قطر دائرة عرض </a:t>
            </a:r>
            <a:r>
              <a:rPr lang="en-US" sz="4000" dirty="0">
                <a:solidFill>
                  <a:srgbClr val="CC0000"/>
                </a:solidFill>
                <a:cs typeface="PT Bold Heading" pitchFamily="2" charset="-78"/>
              </a:rPr>
              <a:t>ø</a:t>
            </a:r>
            <a:r>
              <a:rPr lang="ar-SA" sz="4000" dirty="0">
                <a:solidFill>
                  <a:srgbClr val="CC0000"/>
                </a:solidFill>
                <a:cs typeface="PT Bold Heading" pitchFamily="2" charset="-78"/>
              </a:rPr>
              <a:t> = 6371 </a:t>
            </a:r>
            <a:r>
              <a:rPr lang="ar-SA" sz="4000" dirty="0">
                <a:solidFill>
                  <a:srgbClr val="CC0000"/>
                </a:solidFill>
                <a:cs typeface="Simplified Arabic" pitchFamily="2" charset="-78"/>
              </a:rPr>
              <a:t>×</a:t>
            </a:r>
            <a:r>
              <a:rPr lang="en-US" sz="4000" dirty="0">
                <a:solidFill>
                  <a:srgbClr val="CC0000"/>
                </a:solidFill>
                <a:cs typeface="PT Bold Heading" pitchFamily="2" charset="-78"/>
              </a:rPr>
              <a:t> </a:t>
            </a:r>
            <a:r>
              <a:rPr lang="ar-SA" sz="4000" dirty="0" err="1">
                <a:solidFill>
                  <a:srgbClr val="CC0000"/>
                </a:solidFill>
                <a:cs typeface="PT Bold Heading" pitchFamily="2" charset="-78"/>
              </a:rPr>
              <a:t>جتا</a:t>
            </a:r>
            <a:r>
              <a:rPr lang="ar-SA" sz="4000" dirty="0">
                <a:solidFill>
                  <a:srgbClr val="CC0000"/>
                </a:solidFill>
                <a:cs typeface="PT Bold Heading" pitchFamily="2" charset="-78"/>
              </a:rPr>
              <a:t> </a:t>
            </a:r>
            <a:r>
              <a:rPr lang="en-US" sz="4000" dirty="0">
                <a:solidFill>
                  <a:srgbClr val="CC0000"/>
                </a:solidFill>
                <a:cs typeface="PT Bold Heading" pitchFamily="2" charset="-78"/>
              </a:rPr>
              <a:t>ø</a:t>
            </a:r>
            <a:r>
              <a:rPr lang="ar-SA" sz="4000" dirty="0">
                <a:solidFill>
                  <a:srgbClr val="CC0000"/>
                </a:solidFill>
                <a:cs typeface="PT Bold Heading" pitchFamily="2" charset="-78"/>
              </a:rPr>
              <a:t> </a:t>
            </a:r>
            <a:endParaRPr lang="en-US" sz="4000" dirty="0">
              <a:solidFill>
                <a:srgbClr val="CC0000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6C86FA9-44D6-49FA-B81C-E75E4680FC7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71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152400"/>
            <a:ext cx="8305800" cy="6172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52400"/>
            <a:ext cx="9601200" cy="6172200"/>
          </a:xfrm>
        </p:spPr>
        <p:txBody>
          <a:bodyPr/>
          <a:lstStyle/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مثال ( 1 ) : أوجد نصف قطر دائرة عرض </a:t>
            </a:r>
            <a:r>
              <a:rPr lang="ar-SA" sz="4400" smtClean="0">
                <a:solidFill>
                  <a:srgbClr val="CC3300"/>
                </a:solidFill>
                <a:latin typeface="Algerian" pitchFamily="82" charset="0"/>
                <a:cs typeface="PT Bold Heading" pitchFamily="2" charset="-78"/>
              </a:rPr>
              <a:t>صفر </a:t>
            </a: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.</a:t>
            </a:r>
            <a:endParaRPr lang="en-US" sz="3600" smtClean="0">
              <a:solidFill>
                <a:srgbClr val="CC3300"/>
              </a:solidFill>
              <a:cs typeface="PT Bold Heading" pitchFamily="2" charset="-78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b="1" smtClean="0">
                <a:solidFill>
                  <a:srgbClr val="FF0066"/>
                </a:solidFill>
                <a:cs typeface="Arial" pitchFamily="34" charset="0"/>
              </a:rPr>
              <a:t>الحل : </a:t>
            </a:r>
            <a:endParaRPr lang="en-US" smtClean="0">
              <a:solidFill>
                <a:srgbClr val="FF0066"/>
              </a:solidFill>
              <a:cs typeface="Arial" pitchFamily="34" charset="0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0099"/>
                </a:solidFill>
                <a:cs typeface="Arial" pitchFamily="34" charset="0"/>
              </a:rPr>
              <a:t>نصف قطر دائرة عرض صفر </a:t>
            </a:r>
            <a:endParaRPr lang="en-US" smtClean="0">
              <a:solidFill>
                <a:srgbClr val="000099"/>
              </a:solidFill>
              <a:cs typeface="Arial" pitchFamily="34" charset="0"/>
            </a:endParaRPr>
          </a:p>
          <a:p>
            <a:pPr rtl="1">
              <a:lnSpc>
                <a:spcPct val="30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6600"/>
                </a:solidFill>
                <a:cs typeface="Arial" pitchFamily="34" charset="0"/>
              </a:rPr>
              <a:t>= 6371 كم × جتا صفر = </a:t>
            </a:r>
            <a:r>
              <a:rPr lang="ar-SA" smtClean="0">
                <a:solidFill>
                  <a:srgbClr val="993300"/>
                </a:solidFill>
                <a:cs typeface="Arial" pitchFamily="34" charset="0"/>
              </a:rPr>
              <a:t>6371 كم </a:t>
            </a:r>
            <a:endParaRPr lang="en-US" smtClean="0">
              <a:solidFill>
                <a:srgbClr val="993300"/>
              </a:solidFill>
              <a:cs typeface="Arial" pitchFamily="34" charset="0"/>
            </a:endParaRP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9219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9E4F1AB7-A888-45EB-B798-797E1D3A79B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438400"/>
            <a:ext cx="426720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52400"/>
            <a:ext cx="9601200" cy="6172200"/>
          </a:xfrm>
        </p:spPr>
        <p:txBody>
          <a:bodyPr/>
          <a:lstStyle/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z="3600" smtClean="0">
                <a:solidFill>
                  <a:srgbClr val="FF0066"/>
                </a:solidFill>
                <a:cs typeface="PT Bold Heading" pitchFamily="2" charset="-78"/>
              </a:rPr>
              <a:t>مثال ( 2 ) : أوجد نصف قطر دائرة عرض </a:t>
            </a:r>
            <a:r>
              <a:rPr lang="ar-SA" sz="4400" smtClean="0">
                <a:solidFill>
                  <a:srgbClr val="FF0066"/>
                </a:solidFill>
                <a:latin typeface="Algerian" pitchFamily="82" charset="0"/>
                <a:cs typeface="PT Bold Heading" pitchFamily="2" charset="-78"/>
              </a:rPr>
              <a:t>30</a:t>
            </a:r>
            <a:r>
              <a:rPr lang="en-US" sz="4400" smtClean="0">
                <a:solidFill>
                  <a:srgbClr val="FF0066"/>
                </a:solidFill>
                <a:latin typeface="Algerian" pitchFamily="82" charset="0"/>
                <a:cs typeface="PT Bold Heading" pitchFamily="2" charset="-78"/>
              </a:rPr>
              <a:t>°</a:t>
            </a:r>
            <a:r>
              <a:rPr lang="ar-SA" sz="4400" smtClean="0">
                <a:solidFill>
                  <a:srgbClr val="FF0066"/>
                </a:solidFill>
                <a:latin typeface="Algerian" pitchFamily="82" charset="0"/>
                <a:cs typeface="PT Bold Heading" pitchFamily="2" charset="-78"/>
              </a:rPr>
              <a:t> </a:t>
            </a:r>
            <a:r>
              <a:rPr lang="ar-SA" sz="3600" smtClean="0">
                <a:solidFill>
                  <a:srgbClr val="FF0066"/>
                </a:solidFill>
                <a:cs typeface="PT Bold Heading" pitchFamily="2" charset="-78"/>
              </a:rPr>
              <a:t>.</a:t>
            </a:r>
            <a:endParaRPr lang="en-US" sz="3600" smtClean="0">
              <a:solidFill>
                <a:srgbClr val="FF0066"/>
              </a:solidFill>
              <a:cs typeface="PT Bold Heading" pitchFamily="2" charset="-78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b="1" smtClean="0">
                <a:solidFill>
                  <a:srgbClr val="CC3300"/>
                </a:solidFill>
                <a:cs typeface="Arial" pitchFamily="34" charset="0"/>
              </a:rPr>
              <a:t>الحل : </a:t>
            </a:r>
            <a:endParaRPr lang="en-US" smtClean="0">
              <a:solidFill>
                <a:srgbClr val="CC3300"/>
              </a:solidFill>
              <a:cs typeface="Arial" pitchFamily="34" charset="0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00000"/>
                </a:solidFill>
                <a:cs typeface="Arial" pitchFamily="34" charset="0"/>
              </a:rPr>
              <a:t>نصف قطر دائرة عرض 30</a:t>
            </a:r>
            <a:r>
              <a:rPr lang="en-US" b="1" baseline="30000" smtClean="0">
                <a:solidFill>
                  <a:srgbClr val="C00000"/>
                </a:solidFill>
                <a:cs typeface="Arial" pitchFamily="34" charset="0"/>
              </a:rPr>
              <a:t>°</a:t>
            </a:r>
            <a:endParaRPr lang="en-US" smtClean="0">
              <a:solidFill>
                <a:srgbClr val="C00000"/>
              </a:solidFill>
              <a:cs typeface="Arial" pitchFamily="34" charset="0"/>
            </a:endParaRPr>
          </a:p>
          <a:p>
            <a:pPr rtl="1">
              <a:lnSpc>
                <a:spcPct val="40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6600"/>
                </a:solidFill>
                <a:cs typeface="Arial" pitchFamily="34" charset="0"/>
              </a:rPr>
              <a:t>= 6371 كم × جتا 30</a:t>
            </a:r>
            <a:r>
              <a:rPr lang="en-US" b="1" baseline="30000" smtClean="0">
                <a:solidFill>
                  <a:srgbClr val="006600"/>
                </a:solidFill>
                <a:cs typeface="Arial" pitchFamily="34" charset="0"/>
              </a:rPr>
              <a:t>°</a:t>
            </a:r>
            <a:r>
              <a:rPr lang="ar-SA" smtClean="0">
                <a:solidFill>
                  <a:srgbClr val="006600"/>
                </a:solidFill>
                <a:cs typeface="Arial" pitchFamily="34" charset="0"/>
              </a:rPr>
              <a:t> = </a:t>
            </a:r>
            <a:r>
              <a:rPr lang="ar-SA" smtClean="0">
                <a:solidFill>
                  <a:srgbClr val="993300"/>
                </a:solidFill>
                <a:cs typeface="Arial" pitchFamily="34" charset="0"/>
              </a:rPr>
              <a:t>5517 كم </a:t>
            </a:r>
            <a:endParaRPr lang="en-US" smtClean="0">
              <a:solidFill>
                <a:srgbClr val="993300"/>
              </a:solidFill>
              <a:cs typeface="Arial" pitchFamily="34" charset="0"/>
            </a:endParaRP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10243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BC78FF2-26D4-4548-9E0A-A492DCAAA353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438400"/>
            <a:ext cx="4343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صر نائب للمحتوى 2"/>
          <p:cNvSpPr>
            <a:spLocks noGrp="1"/>
          </p:cNvSpPr>
          <p:nvPr>
            <p:ph idx="1"/>
          </p:nvPr>
        </p:nvSpPr>
        <p:spPr>
          <a:xfrm>
            <a:off x="0" y="152400"/>
            <a:ext cx="9753600" cy="6248400"/>
          </a:xfrm>
        </p:spPr>
        <p:txBody>
          <a:bodyPr/>
          <a:lstStyle/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z="4000" smtClean="0">
                <a:solidFill>
                  <a:srgbClr val="008000"/>
                </a:solidFill>
                <a:cs typeface="PT Bold Heading" pitchFamily="2" charset="-78"/>
              </a:rPr>
              <a:t>مثال ( 3 ) : أوجد نصف قطر دائرة عرض </a:t>
            </a:r>
            <a:r>
              <a:rPr lang="ar-SA" sz="4800" smtClean="0">
                <a:solidFill>
                  <a:srgbClr val="008000"/>
                </a:solidFill>
                <a:latin typeface="Algerian" pitchFamily="82" charset="0"/>
                <a:cs typeface="PT Bold Heading" pitchFamily="2" charset="-78"/>
              </a:rPr>
              <a:t>60</a:t>
            </a:r>
            <a:r>
              <a:rPr lang="en-US" sz="4800" smtClean="0">
                <a:solidFill>
                  <a:srgbClr val="008000"/>
                </a:solidFill>
                <a:latin typeface="Algerian" pitchFamily="82" charset="0"/>
                <a:cs typeface="PT Bold Heading" pitchFamily="2" charset="-78"/>
              </a:rPr>
              <a:t> ° </a:t>
            </a:r>
            <a:r>
              <a:rPr lang="ar-SA" sz="4000" smtClean="0">
                <a:solidFill>
                  <a:srgbClr val="008000"/>
                </a:solidFill>
                <a:cs typeface="PT Bold Heading" pitchFamily="2" charset="-78"/>
              </a:rPr>
              <a:t>.</a:t>
            </a:r>
            <a:endParaRPr lang="en-US" sz="4000" smtClean="0">
              <a:solidFill>
                <a:srgbClr val="008000"/>
              </a:solidFill>
              <a:cs typeface="PT Bold Heading" pitchFamily="2" charset="-78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z="3600" b="1" smtClean="0">
                <a:solidFill>
                  <a:srgbClr val="FF0066"/>
                </a:solidFill>
                <a:cs typeface="Arial" pitchFamily="34" charset="0"/>
              </a:rPr>
              <a:t>الحل : </a:t>
            </a:r>
            <a:endParaRPr lang="en-US" sz="3600" b="1" smtClean="0">
              <a:solidFill>
                <a:srgbClr val="FF0066"/>
              </a:solidFill>
              <a:cs typeface="Arial" pitchFamily="34" charset="0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0099"/>
                </a:solidFill>
                <a:cs typeface="Arial" pitchFamily="34" charset="0"/>
              </a:rPr>
              <a:t>نصف قطر دائرة عرض 60</a:t>
            </a:r>
            <a:r>
              <a:rPr lang="en-US" smtClean="0">
                <a:solidFill>
                  <a:srgbClr val="000099"/>
                </a:solidFill>
                <a:cs typeface="Arial" pitchFamily="34" charset="0"/>
              </a:rPr>
              <a:t>°</a:t>
            </a:r>
          </a:p>
          <a:p>
            <a:pPr rtl="1">
              <a:lnSpc>
                <a:spcPct val="40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=</a:t>
            </a:r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6371 كم × جتا 60</a:t>
            </a:r>
            <a:r>
              <a:rPr lang="en-US" smtClean="0">
                <a:solidFill>
                  <a:srgbClr val="660033"/>
                </a:solidFill>
                <a:cs typeface="Arial" pitchFamily="34" charset="0"/>
              </a:rPr>
              <a:t>°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 = 3188 كم </a:t>
            </a:r>
            <a:endParaRPr lang="en-US" smtClean="0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11267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2934E27-B346-45D9-A3E8-AB9B4B8AE4B7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438400"/>
            <a:ext cx="4343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52400"/>
            <a:ext cx="9601200" cy="6172200"/>
          </a:xfrm>
        </p:spPr>
        <p:txBody>
          <a:bodyPr/>
          <a:lstStyle/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z="3600" smtClean="0">
                <a:solidFill>
                  <a:srgbClr val="FF0000"/>
                </a:solidFill>
                <a:cs typeface="PT Bold Heading" pitchFamily="2" charset="-78"/>
              </a:rPr>
              <a:t>مثال ( </a:t>
            </a:r>
            <a:r>
              <a:rPr lang="ar-EG" sz="3600" smtClean="0">
                <a:solidFill>
                  <a:srgbClr val="FF0000"/>
                </a:solidFill>
                <a:cs typeface="PT Bold Heading" pitchFamily="2" charset="-78"/>
              </a:rPr>
              <a:t>4</a:t>
            </a:r>
            <a:r>
              <a:rPr lang="ar-SA" sz="3600" smtClean="0">
                <a:solidFill>
                  <a:srgbClr val="FF0000"/>
                </a:solidFill>
                <a:cs typeface="PT Bold Heading" pitchFamily="2" charset="-78"/>
              </a:rPr>
              <a:t> ) : أوجد نصف قطر دائرة عرض </a:t>
            </a:r>
            <a:r>
              <a:rPr lang="ar-SA" sz="4400" smtClean="0">
                <a:solidFill>
                  <a:srgbClr val="FF0000"/>
                </a:solidFill>
                <a:latin typeface="Algerian" pitchFamily="82" charset="0"/>
                <a:cs typeface="PT Bold Heading" pitchFamily="2" charset="-78"/>
              </a:rPr>
              <a:t>90° </a:t>
            </a:r>
            <a:r>
              <a:rPr lang="ar-SA" sz="3600" smtClean="0">
                <a:solidFill>
                  <a:srgbClr val="FF0000"/>
                </a:solidFill>
                <a:cs typeface="PT Bold Heading" pitchFamily="2" charset="-78"/>
              </a:rPr>
              <a:t>.</a:t>
            </a:r>
            <a:endParaRPr lang="en-US" sz="3600" smtClean="0">
              <a:solidFill>
                <a:srgbClr val="FF0000"/>
              </a:solidFill>
              <a:cs typeface="PT Bold Heading" pitchFamily="2" charset="-78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b="1" smtClean="0">
                <a:solidFill>
                  <a:srgbClr val="CC3300"/>
                </a:solidFill>
                <a:cs typeface="Arial" pitchFamily="34" charset="0"/>
              </a:rPr>
              <a:t>الحل : </a:t>
            </a:r>
            <a:endParaRPr lang="en-US" smtClean="0">
              <a:solidFill>
                <a:srgbClr val="CC3300"/>
              </a:solidFill>
              <a:cs typeface="Arial" pitchFamily="34" charset="0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0099"/>
                </a:solidFill>
                <a:cs typeface="Arial" pitchFamily="34" charset="0"/>
              </a:rPr>
              <a:t>نصف قطر دائرة عرض 90°</a:t>
            </a:r>
            <a:endParaRPr lang="en-US" smtClean="0">
              <a:solidFill>
                <a:srgbClr val="000099"/>
              </a:solidFill>
              <a:cs typeface="Arial" pitchFamily="34" charset="0"/>
            </a:endParaRPr>
          </a:p>
          <a:p>
            <a:pPr rtl="1">
              <a:lnSpc>
                <a:spcPct val="40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6600"/>
                </a:solidFill>
                <a:cs typeface="Arial" pitchFamily="34" charset="0"/>
              </a:rPr>
              <a:t>= 6371 كم × جتا 90° = </a:t>
            </a:r>
            <a:r>
              <a:rPr lang="ar-SA" smtClean="0">
                <a:solidFill>
                  <a:srgbClr val="993300"/>
                </a:solidFill>
                <a:cs typeface="Arial" pitchFamily="34" charset="0"/>
              </a:rPr>
              <a:t>صفر</a:t>
            </a:r>
            <a:endParaRPr lang="en-US" smtClean="0">
              <a:solidFill>
                <a:srgbClr val="993300"/>
              </a:solidFill>
              <a:cs typeface="Arial" pitchFamily="34" charset="0"/>
            </a:endParaRP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12291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3E7651B-62F4-46D5-BF28-771E2AB2690B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362200"/>
            <a:ext cx="44196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297362"/>
          </a:xfrm>
        </p:spPr>
        <p:txBody>
          <a:bodyPr/>
          <a:lstStyle/>
          <a:p>
            <a:pPr algn="ctr" rtl="1">
              <a:buFont typeface="Arial" pitchFamily="34" charset="0"/>
              <a:buNone/>
            </a:pPr>
            <a:r>
              <a:rPr lang="ar-SA" dirty="0" smtClean="0">
                <a:solidFill>
                  <a:srgbClr val="FF0066"/>
                </a:solidFill>
                <a:cs typeface="PT Bold Heading" pitchFamily="2" charset="-78"/>
              </a:rPr>
              <a:t/>
            </a:r>
            <a:br>
              <a:rPr lang="ar-SA" dirty="0" smtClean="0">
                <a:solidFill>
                  <a:srgbClr val="FF0066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FF0066"/>
                </a:solidFill>
                <a:cs typeface="PT Bold Heading" pitchFamily="2" charset="-78"/>
              </a:rPr>
              <a:t/>
            </a:r>
            <a:br>
              <a:rPr lang="ar-SA" dirty="0" smtClean="0">
                <a:solidFill>
                  <a:srgbClr val="FF0066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CC0000"/>
                </a:solidFill>
                <a:cs typeface="PT Bold Heading" pitchFamily="2" charset="-78"/>
              </a:rPr>
              <a:t>ثانيا : حساب محيط </a:t>
            </a:r>
            <a:br>
              <a:rPr lang="ar-SA" dirty="0" smtClean="0">
                <a:solidFill>
                  <a:srgbClr val="CC0000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CC0000"/>
                </a:solidFill>
                <a:cs typeface="PT Bold Heading" pitchFamily="2" charset="-78"/>
              </a:rPr>
              <a:t>دائرة العرض</a:t>
            </a:r>
            <a:r>
              <a:rPr lang="ar-SA" sz="3600" dirty="0" smtClean="0">
                <a:solidFill>
                  <a:srgbClr val="CC0000"/>
                </a:solidFill>
                <a:cs typeface="PT Bold Heading" pitchFamily="2" charset="-78"/>
              </a:rPr>
              <a:t/>
            </a:r>
            <a:br>
              <a:rPr lang="ar-SA" sz="3600" dirty="0" smtClean="0">
                <a:solidFill>
                  <a:srgbClr val="CC0000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FF0066"/>
                </a:solidFill>
                <a:cs typeface="PT Bold Heading" pitchFamily="2" charset="-78"/>
              </a:rPr>
              <a:t/>
            </a:r>
            <a:br>
              <a:rPr lang="ar-SA" dirty="0" smtClean="0">
                <a:solidFill>
                  <a:srgbClr val="FF0066"/>
                </a:solidFill>
                <a:cs typeface="PT Bold Heading" pitchFamily="2" charset="-78"/>
              </a:rPr>
            </a:br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228600"/>
            <a:ext cx="9448800" cy="6096000"/>
          </a:xfrm>
        </p:spPr>
        <p:txBody>
          <a:bodyPr/>
          <a:lstStyle/>
          <a:p>
            <a:pPr>
              <a:lnSpc>
                <a:spcPct val="170000"/>
              </a:lnSpc>
              <a:buFont typeface="Arial" pitchFamily="34" charset="0"/>
              <a:buNone/>
            </a:pPr>
            <a:r>
              <a:rPr lang="ar-SA" smtClean="0">
                <a:cs typeface="Arial" pitchFamily="34" charset="0"/>
              </a:rPr>
              <a:t>ويمكن حساب محيط دائرة العرض من القانون التالي : </a:t>
            </a:r>
          </a:p>
          <a:p>
            <a:pPr>
              <a:lnSpc>
                <a:spcPct val="170000"/>
              </a:lnSpc>
              <a:buFont typeface="Arial" pitchFamily="34" charset="0"/>
              <a:buNone/>
            </a:pPr>
            <a:endParaRPr lang="ar-SA" smtClean="0">
              <a:cs typeface="Arial" pitchFamily="34" charset="0"/>
            </a:endParaRPr>
          </a:p>
          <a:p>
            <a:pPr rtl="1">
              <a:lnSpc>
                <a:spcPct val="170000"/>
              </a:lnSpc>
              <a:buFont typeface="Arial" pitchFamily="34" charset="0"/>
              <a:buNone/>
            </a:pPr>
            <a:endParaRPr lang="ar-SA" smtClean="0">
              <a:solidFill>
                <a:srgbClr val="000099"/>
              </a:solidFill>
              <a:cs typeface="Arial" pitchFamily="34" charset="0"/>
            </a:endParaRPr>
          </a:p>
          <a:p>
            <a:pPr rtl="1">
              <a:lnSpc>
                <a:spcPct val="170000"/>
              </a:lnSpc>
              <a:buFont typeface="Arial" pitchFamily="34" charset="0"/>
              <a:buNone/>
            </a:pPr>
            <a:endParaRPr lang="ar-SA" smtClean="0">
              <a:solidFill>
                <a:srgbClr val="000099"/>
              </a:solidFill>
              <a:cs typeface="Arial" pitchFamily="34" charset="0"/>
            </a:endParaRPr>
          </a:p>
          <a:p>
            <a:pPr rtl="1">
              <a:lnSpc>
                <a:spcPct val="170000"/>
              </a:lnSpc>
              <a:buFont typeface="Arial" pitchFamily="34" charset="0"/>
              <a:buNone/>
            </a:pPr>
            <a:r>
              <a:rPr lang="ar-SA" sz="3600" smtClean="0">
                <a:solidFill>
                  <a:srgbClr val="000099"/>
                </a:solidFill>
                <a:cs typeface="Arial" pitchFamily="34" charset="0"/>
              </a:rPr>
              <a:t>نق </a:t>
            </a:r>
            <a:r>
              <a:rPr lang="en-US" sz="3600" smtClean="0">
                <a:solidFill>
                  <a:srgbClr val="000099"/>
                </a:solidFill>
                <a:cs typeface="Arial" pitchFamily="34" charset="0"/>
              </a:rPr>
              <a:t>ø</a:t>
            </a:r>
            <a:r>
              <a:rPr lang="ar-SA" sz="3600" smtClean="0">
                <a:solidFill>
                  <a:srgbClr val="000099"/>
                </a:solidFill>
                <a:cs typeface="Arial" pitchFamily="34" charset="0"/>
              </a:rPr>
              <a:t> = هى نصف قطر دائرة العرض المراد معرفة محيطها .</a:t>
            </a:r>
          </a:p>
          <a:p>
            <a:pPr rtl="1">
              <a:lnSpc>
                <a:spcPct val="170000"/>
              </a:lnSpc>
              <a:buFont typeface="Arial" pitchFamily="34" charset="0"/>
              <a:buNone/>
            </a:pPr>
            <a:r>
              <a:rPr lang="ar-SA" sz="3600" smtClean="0">
                <a:solidFill>
                  <a:srgbClr val="000099"/>
                </a:solidFill>
                <a:cs typeface="Arial" pitchFamily="34" charset="0"/>
              </a:rPr>
              <a:t>6.28 = رقم ثابت .</a:t>
            </a:r>
          </a:p>
          <a:p>
            <a:pPr algn="l" rtl="1"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14339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5EC5BB6-C299-4A23-8DB8-A427E009243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304800" y="1752600"/>
            <a:ext cx="9296400" cy="220980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lnSpc>
                <a:spcPct val="170000"/>
              </a:lnSpc>
              <a:defRPr/>
            </a:pPr>
            <a:r>
              <a:rPr lang="ar-SA" sz="4800" dirty="0">
                <a:solidFill>
                  <a:srgbClr val="FF0000"/>
                </a:solidFill>
                <a:cs typeface="PT Bold Heading" pitchFamily="2" charset="-78"/>
              </a:rPr>
              <a:t>محيط دائرة عرض </a:t>
            </a:r>
            <a:r>
              <a:rPr lang="en-US" sz="4800" dirty="0">
                <a:solidFill>
                  <a:srgbClr val="FF0000"/>
                </a:solidFill>
                <a:cs typeface="PT Bold Heading" pitchFamily="2" charset="-78"/>
              </a:rPr>
              <a:t>ø</a:t>
            </a:r>
            <a:r>
              <a:rPr lang="ar-SA" sz="4800" dirty="0">
                <a:solidFill>
                  <a:srgbClr val="FF0000"/>
                </a:solidFill>
                <a:cs typeface="PT Bold Heading" pitchFamily="2" charset="-78"/>
              </a:rPr>
              <a:t> = نق </a:t>
            </a:r>
            <a:r>
              <a:rPr lang="en-US" sz="4800" dirty="0">
                <a:solidFill>
                  <a:srgbClr val="FF0000"/>
                </a:solidFill>
                <a:cs typeface="PT Bold Heading" pitchFamily="2" charset="-78"/>
              </a:rPr>
              <a:t>ø</a:t>
            </a:r>
            <a:r>
              <a:rPr lang="ar-SA" sz="4800" dirty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SA" sz="4800" dirty="0">
                <a:solidFill>
                  <a:srgbClr val="FF0000"/>
                </a:solidFill>
                <a:cs typeface="Simplified Arabic" pitchFamily="2" charset="-78"/>
              </a:rPr>
              <a:t>×</a:t>
            </a:r>
            <a:r>
              <a:rPr lang="ar-SA" sz="4800" dirty="0">
                <a:solidFill>
                  <a:srgbClr val="FF0000"/>
                </a:solidFill>
                <a:cs typeface="PT Bold Heading" pitchFamily="2" charset="-78"/>
              </a:rPr>
              <a:t> 6.28</a:t>
            </a:r>
            <a:endParaRPr lang="en-US" sz="4800" dirty="0">
              <a:solidFill>
                <a:srgbClr val="FF0000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52400"/>
            <a:ext cx="9601200" cy="6172200"/>
          </a:xfrm>
        </p:spPr>
        <p:txBody>
          <a:bodyPr/>
          <a:lstStyle/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مثال ( </a:t>
            </a:r>
            <a:r>
              <a:rPr lang="en-US" sz="3600" smtClean="0">
                <a:solidFill>
                  <a:srgbClr val="CC3300"/>
                </a:solidFill>
                <a:cs typeface="PT Bold Heading" pitchFamily="2" charset="-78"/>
              </a:rPr>
              <a:t>1</a:t>
            </a: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 ) : أوجد محيط دائرة عرض </a:t>
            </a:r>
            <a:r>
              <a:rPr lang="ar-SA" sz="4400" smtClean="0">
                <a:solidFill>
                  <a:srgbClr val="CC3300"/>
                </a:solidFill>
                <a:latin typeface="Algerian" pitchFamily="82" charset="0"/>
                <a:cs typeface="PT Bold Heading" pitchFamily="2" charset="-78"/>
              </a:rPr>
              <a:t>صفر </a:t>
            </a: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.</a:t>
            </a:r>
            <a:endParaRPr lang="en-US" sz="3600" smtClean="0">
              <a:solidFill>
                <a:srgbClr val="CC3300"/>
              </a:solidFill>
              <a:cs typeface="PT Bold Heading" pitchFamily="2" charset="-78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b="1" smtClean="0">
                <a:solidFill>
                  <a:srgbClr val="FF0066"/>
                </a:solidFill>
                <a:cs typeface="Arial" pitchFamily="34" charset="0"/>
              </a:rPr>
              <a:t>الحل : </a:t>
            </a:r>
            <a:endParaRPr lang="en-US" smtClean="0">
              <a:solidFill>
                <a:srgbClr val="FF0066"/>
              </a:solidFill>
              <a:cs typeface="Arial" pitchFamily="34" charset="0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0099"/>
                </a:solidFill>
                <a:cs typeface="Arial" pitchFamily="34" charset="0"/>
              </a:rPr>
              <a:t>محيط دائرة عرض صفر  = نق صفر°  ×</a:t>
            </a:r>
            <a:r>
              <a:rPr lang="en-US" smtClean="0">
                <a:solidFill>
                  <a:srgbClr val="000099"/>
                </a:solidFill>
                <a:cs typeface="Arial" pitchFamily="34" charset="0"/>
              </a:rPr>
              <a:t> </a:t>
            </a:r>
            <a:r>
              <a:rPr lang="ar-SA" smtClean="0">
                <a:solidFill>
                  <a:srgbClr val="000099"/>
                </a:solidFill>
                <a:cs typeface="Arial" pitchFamily="34" charset="0"/>
              </a:rPr>
              <a:t>6.28</a:t>
            </a:r>
            <a:endParaRPr lang="en-US" smtClean="0">
              <a:solidFill>
                <a:srgbClr val="000099"/>
              </a:solidFill>
              <a:cs typeface="Arial" pitchFamily="34" charset="0"/>
            </a:endParaRPr>
          </a:p>
          <a:p>
            <a:pPr rtl="1">
              <a:lnSpc>
                <a:spcPct val="30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6600"/>
                </a:solidFill>
                <a:cs typeface="Arial" pitchFamily="34" charset="0"/>
              </a:rPr>
              <a:t>= 6371 كم × 6.28 = </a:t>
            </a:r>
            <a:r>
              <a:rPr lang="ar-SA" smtClean="0">
                <a:solidFill>
                  <a:srgbClr val="993300"/>
                </a:solidFill>
                <a:cs typeface="Arial" pitchFamily="34" charset="0"/>
              </a:rPr>
              <a:t>40046 كم </a:t>
            </a:r>
            <a:endParaRPr lang="en-US" smtClean="0">
              <a:solidFill>
                <a:srgbClr val="993300"/>
              </a:solidFill>
              <a:cs typeface="Arial" pitchFamily="34" charset="0"/>
            </a:endParaRP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15363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8F8203D-0663-4B82-9115-475D36A33CED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362200"/>
            <a:ext cx="4343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52400"/>
            <a:ext cx="9601200" cy="6172200"/>
          </a:xfrm>
        </p:spPr>
        <p:txBody>
          <a:bodyPr/>
          <a:lstStyle/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مثال ( </a:t>
            </a:r>
            <a:r>
              <a:rPr lang="en-US" sz="3600" smtClean="0">
                <a:solidFill>
                  <a:srgbClr val="CC3300"/>
                </a:solidFill>
                <a:cs typeface="PT Bold Heading" pitchFamily="2" charset="-78"/>
              </a:rPr>
              <a:t>2</a:t>
            </a: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 ) : أوجد محيط دائرة عرض </a:t>
            </a:r>
            <a:r>
              <a:rPr lang="ar-SA" sz="4400" smtClean="0">
                <a:solidFill>
                  <a:srgbClr val="CC3300"/>
                </a:solidFill>
                <a:latin typeface="Algerian" pitchFamily="82" charset="0"/>
                <a:cs typeface="PT Bold Heading" pitchFamily="2" charset="-78"/>
              </a:rPr>
              <a:t>30° </a:t>
            </a: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.</a:t>
            </a:r>
            <a:endParaRPr lang="en-US" sz="3600" smtClean="0">
              <a:solidFill>
                <a:srgbClr val="CC3300"/>
              </a:solidFill>
              <a:cs typeface="PT Bold Heading" pitchFamily="2" charset="-78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b="1" smtClean="0">
                <a:solidFill>
                  <a:srgbClr val="FF0066"/>
                </a:solidFill>
                <a:cs typeface="Arial" pitchFamily="34" charset="0"/>
              </a:rPr>
              <a:t>الحل : </a:t>
            </a:r>
            <a:endParaRPr lang="en-US" smtClean="0">
              <a:solidFill>
                <a:srgbClr val="FF0066"/>
              </a:solidFill>
              <a:cs typeface="Arial" pitchFamily="34" charset="0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z="3600" smtClean="0">
                <a:solidFill>
                  <a:srgbClr val="000099"/>
                </a:solidFill>
                <a:cs typeface="Arial" pitchFamily="34" charset="0"/>
              </a:rPr>
              <a:t>محيط دائرة عرض صفر  = نق 30°  ×</a:t>
            </a:r>
            <a:r>
              <a:rPr lang="en-US" sz="3600" smtClean="0">
                <a:solidFill>
                  <a:srgbClr val="000099"/>
                </a:solidFill>
                <a:cs typeface="Arial" pitchFamily="34" charset="0"/>
              </a:rPr>
              <a:t> </a:t>
            </a:r>
            <a:r>
              <a:rPr lang="ar-SA" sz="3600" smtClean="0">
                <a:solidFill>
                  <a:srgbClr val="000099"/>
                </a:solidFill>
                <a:cs typeface="Arial" pitchFamily="34" charset="0"/>
              </a:rPr>
              <a:t>6.28</a:t>
            </a:r>
            <a:endParaRPr lang="en-US" sz="3600" smtClean="0">
              <a:solidFill>
                <a:srgbClr val="000099"/>
              </a:solidFill>
              <a:cs typeface="Arial" pitchFamily="34" charset="0"/>
            </a:endParaRPr>
          </a:p>
          <a:p>
            <a:pPr rtl="1">
              <a:lnSpc>
                <a:spcPct val="30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6600"/>
                </a:solidFill>
                <a:cs typeface="Arial" pitchFamily="34" charset="0"/>
              </a:rPr>
              <a:t>= 5517 كم × 6.28 = </a:t>
            </a:r>
            <a:r>
              <a:rPr lang="ar-SA" smtClean="0">
                <a:solidFill>
                  <a:srgbClr val="993300"/>
                </a:solidFill>
                <a:cs typeface="Arial" pitchFamily="34" charset="0"/>
              </a:rPr>
              <a:t>34647 كم </a:t>
            </a:r>
            <a:endParaRPr lang="en-US" smtClean="0">
              <a:solidFill>
                <a:srgbClr val="993300"/>
              </a:solidFill>
              <a:cs typeface="Arial" pitchFamily="34" charset="0"/>
            </a:endParaRP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16387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45973F0-0936-47C2-BB54-41919A64DAB5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362200"/>
            <a:ext cx="4495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52400"/>
            <a:ext cx="9601200" cy="6172200"/>
          </a:xfrm>
        </p:spPr>
        <p:txBody>
          <a:bodyPr/>
          <a:lstStyle/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مثال ( </a:t>
            </a:r>
            <a:r>
              <a:rPr lang="en-US" sz="3600" smtClean="0">
                <a:solidFill>
                  <a:srgbClr val="CC3300"/>
                </a:solidFill>
                <a:cs typeface="PT Bold Heading" pitchFamily="2" charset="-78"/>
              </a:rPr>
              <a:t>3</a:t>
            </a: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 ) : أوجد محيط دائرة عرض </a:t>
            </a:r>
            <a:r>
              <a:rPr lang="ar-SA" sz="4400" smtClean="0">
                <a:solidFill>
                  <a:srgbClr val="CC3300"/>
                </a:solidFill>
                <a:latin typeface="Algerian" pitchFamily="82" charset="0"/>
                <a:cs typeface="PT Bold Heading" pitchFamily="2" charset="-78"/>
              </a:rPr>
              <a:t>60° </a:t>
            </a: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.</a:t>
            </a:r>
            <a:endParaRPr lang="en-US" sz="3600" smtClean="0">
              <a:solidFill>
                <a:srgbClr val="CC3300"/>
              </a:solidFill>
              <a:cs typeface="PT Bold Heading" pitchFamily="2" charset="-78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b="1" smtClean="0">
                <a:solidFill>
                  <a:srgbClr val="FF0066"/>
                </a:solidFill>
                <a:cs typeface="Arial" pitchFamily="34" charset="0"/>
              </a:rPr>
              <a:t>الحل : </a:t>
            </a:r>
            <a:endParaRPr lang="en-US" smtClean="0">
              <a:solidFill>
                <a:srgbClr val="FF0066"/>
              </a:solidFill>
              <a:cs typeface="Arial" pitchFamily="34" charset="0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0099"/>
                </a:solidFill>
                <a:cs typeface="Arial" pitchFamily="34" charset="0"/>
              </a:rPr>
              <a:t>محيط دائرة عرض صفر  = نق 60°  ×</a:t>
            </a:r>
            <a:r>
              <a:rPr lang="en-US" smtClean="0">
                <a:solidFill>
                  <a:srgbClr val="000099"/>
                </a:solidFill>
                <a:cs typeface="Arial" pitchFamily="34" charset="0"/>
              </a:rPr>
              <a:t> </a:t>
            </a:r>
            <a:r>
              <a:rPr lang="ar-SA" smtClean="0">
                <a:solidFill>
                  <a:srgbClr val="000099"/>
                </a:solidFill>
                <a:cs typeface="Arial" pitchFamily="34" charset="0"/>
              </a:rPr>
              <a:t>6.28</a:t>
            </a:r>
            <a:endParaRPr lang="en-US" smtClean="0">
              <a:solidFill>
                <a:srgbClr val="000099"/>
              </a:solidFill>
              <a:cs typeface="Arial" pitchFamily="34" charset="0"/>
            </a:endParaRPr>
          </a:p>
          <a:p>
            <a:pPr rtl="1">
              <a:lnSpc>
                <a:spcPct val="30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6600"/>
                </a:solidFill>
                <a:cs typeface="Arial" pitchFamily="34" charset="0"/>
              </a:rPr>
              <a:t>= 3188 كم × 6.28 = </a:t>
            </a:r>
            <a:r>
              <a:rPr lang="ar-SA" smtClean="0">
                <a:solidFill>
                  <a:srgbClr val="993300"/>
                </a:solidFill>
                <a:cs typeface="Arial" pitchFamily="34" charset="0"/>
              </a:rPr>
              <a:t>20020 كم </a:t>
            </a:r>
            <a:endParaRPr lang="en-US" smtClean="0">
              <a:solidFill>
                <a:srgbClr val="993300"/>
              </a:solidFill>
              <a:cs typeface="Arial" pitchFamily="34" charset="0"/>
            </a:endParaRP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17411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5DD7F4-D264-4BEC-8F3B-217EDD075ECA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0"/>
            <a:ext cx="441960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52400"/>
            <a:ext cx="9601200" cy="6172200"/>
          </a:xfrm>
        </p:spPr>
        <p:txBody>
          <a:bodyPr/>
          <a:lstStyle/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مثال ( </a:t>
            </a:r>
            <a:r>
              <a:rPr lang="ar-EG" sz="3600" smtClean="0">
                <a:solidFill>
                  <a:srgbClr val="CC3300"/>
                </a:solidFill>
                <a:cs typeface="PT Bold Heading" pitchFamily="2" charset="-78"/>
              </a:rPr>
              <a:t>4</a:t>
            </a: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 ) : أوجد محيط دائرة عرض </a:t>
            </a:r>
            <a:r>
              <a:rPr lang="ar-SA" sz="4400" smtClean="0">
                <a:solidFill>
                  <a:srgbClr val="CC3300"/>
                </a:solidFill>
                <a:latin typeface="Algerian" pitchFamily="82" charset="0"/>
                <a:cs typeface="PT Bold Heading" pitchFamily="2" charset="-78"/>
              </a:rPr>
              <a:t>90°</a:t>
            </a:r>
            <a:r>
              <a:rPr lang="ar-SA" sz="3600" smtClean="0">
                <a:solidFill>
                  <a:srgbClr val="CC3300"/>
                </a:solidFill>
                <a:cs typeface="PT Bold Heading" pitchFamily="2" charset="-78"/>
              </a:rPr>
              <a:t>.</a:t>
            </a:r>
            <a:endParaRPr lang="en-US" sz="3600" smtClean="0">
              <a:solidFill>
                <a:srgbClr val="CC3300"/>
              </a:solidFill>
              <a:cs typeface="PT Bold Heading" pitchFamily="2" charset="-78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b="1" smtClean="0">
                <a:solidFill>
                  <a:srgbClr val="FF0066"/>
                </a:solidFill>
                <a:cs typeface="Arial" pitchFamily="34" charset="0"/>
              </a:rPr>
              <a:t>الحل : </a:t>
            </a:r>
            <a:endParaRPr lang="en-US" smtClean="0">
              <a:solidFill>
                <a:srgbClr val="FF0066"/>
              </a:solidFill>
              <a:cs typeface="Arial" pitchFamily="34" charset="0"/>
            </a:endParaRPr>
          </a:p>
          <a:p>
            <a:pPr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0099"/>
                </a:solidFill>
                <a:cs typeface="Arial" pitchFamily="34" charset="0"/>
              </a:rPr>
              <a:t>محيط دائرة عرض صفر  = نق 90°  ×</a:t>
            </a:r>
            <a:r>
              <a:rPr lang="en-US" smtClean="0">
                <a:solidFill>
                  <a:srgbClr val="000099"/>
                </a:solidFill>
                <a:cs typeface="Arial" pitchFamily="34" charset="0"/>
              </a:rPr>
              <a:t> </a:t>
            </a:r>
            <a:r>
              <a:rPr lang="ar-SA" smtClean="0">
                <a:solidFill>
                  <a:srgbClr val="000099"/>
                </a:solidFill>
                <a:cs typeface="Arial" pitchFamily="34" charset="0"/>
              </a:rPr>
              <a:t>6.28</a:t>
            </a:r>
            <a:endParaRPr lang="en-US" smtClean="0">
              <a:solidFill>
                <a:srgbClr val="000099"/>
              </a:solidFill>
              <a:cs typeface="Arial" pitchFamily="34" charset="0"/>
            </a:endParaRPr>
          </a:p>
          <a:p>
            <a:pPr rtl="1">
              <a:lnSpc>
                <a:spcPct val="30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6600"/>
                </a:solidFill>
                <a:cs typeface="Arial" pitchFamily="34" charset="0"/>
              </a:rPr>
              <a:t>= صفر كم × 6.28 = </a:t>
            </a:r>
            <a:r>
              <a:rPr lang="ar-SA" smtClean="0">
                <a:solidFill>
                  <a:srgbClr val="993300"/>
                </a:solidFill>
                <a:cs typeface="Arial" pitchFamily="34" charset="0"/>
              </a:rPr>
              <a:t>صفر ( نقطة )</a:t>
            </a:r>
            <a:endParaRPr lang="en-US" smtClean="0">
              <a:solidFill>
                <a:srgbClr val="993300"/>
              </a:solidFill>
              <a:cs typeface="Arial" pitchFamily="34" charset="0"/>
            </a:endParaRP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18435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B190936-C867-41A6-8A50-101C677BA4E4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362200"/>
            <a:ext cx="4343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830762"/>
          </a:xfrm>
        </p:spPr>
        <p:txBody>
          <a:bodyPr/>
          <a:lstStyle/>
          <a:p>
            <a:pPr algn="ctr" rtl="1"/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/>
            </a:r>
            <a:b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/>
            </a:r>
            <a:b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CC0000"/>
                </a:solidFill>
                <a:cs typeface="PT Bold Heading" pitchFamily="2" charset="-78"/>
              </a:rPr>
              <a:t>ثالثا : اختلاف سرعة أجزاء </a:t>
            </a:r>
            <a:r>
              <a:rPr lang="en-US" dirty="0" smtClean="0">
                <a:solidFill>
                  <a:srgbClr val="CC0000"/>
                </a:solidFill>
                <a:cs typeface="PT Bold Heading" pitchFamily="2" charset="-78"/>
              </a:rPr>
              <a:t/>
            </a:r>
            <a:br>
              <a:rPr lang="en-US" dirty="0" smtClean="0">
                <a:solidFill>
                  <a:srgbClr val="CC0000"/>
                </a:solidFill>
                <a:cs typeface="PT Bold Heading" pitchFamily="2" charset="-78"/>
              </a:rPr>
            </a:br>
            <a:r>
              <a:rPr lang="ar-SA" dirty="0" smtClean="0">
                <a:solidFill>
                  <a:srgbClr val="CC0000"/>
                </a:solidFill>
                <a:cs typeface="PT Bold Heading" pitchFamily="2" charset="-78"/>
              </a:rPr>
              <a:t>الكرة الأرضية</a:t>
            </a:r>
            <a:r>
              <a:rPr lang="en-US" sz="3600" dirty="0" smtClean="0">
                <a:solidFill>
                  <a:srgbClr val="CC0000"/>
                </a:solidFill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CC0000"/>
                </a:solidFill>
                <a:cs typeface="Arial" pitchFamily="34" charset="0"/>
              </a:rPr>
            </a:br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228600"/>
            <a:ext cx="9448800" cy="5715000"/>
          </a:xfrm>
        </p:spPr>
        <p:txBody>
          <a:bodyPr/>
          <a:lstStyle/>
          <a:p>
            <a:pPr algn="just" rtl="1">
              <a:lnSpc>
                <a:spcPct val="40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990033"/>
                </a:solidFill>
                <a:cs typeface="Arial" pitchFamily="34" charset="0"/>
              </a:rPr>
              <a:t>   كلما كان المكان بعيدا عن محور الأرض كانت سرعته في الدوران أشد ، فدوران الأرض عند خط الاستواء أسرع منه في أي مكان آخر على سطح الأرض ، وتقل السرعة كلما اتجهنا نحو القطبين .</a:t>
            </a:r>
          </a:p>
          <a:p>
            <a:pPr algn="just" rtl="1">
              <a:lnSpc>
                <a:spcPct val="110000"/>
              </a:lnSpc>
              <a:buFont typeface="Arial" pitchFamily="34" charset="0"/>
              <a:buNone/>
            </a:pPr>
            <a:endParaRPr lang="ar-SA" smtClean="0">
              <a:solidFill>
                <a:srgbClr val="000099"/>
              </a:solidFill>
              <a:cs typeface="Arial" pitchFamily="34" charset="0"/>
            </a:endParaRPr>
          </a:p>
          <a:p>
            <a:pPr algn="just" rtl="1">
              <a:buFont typeface="Arial" pitchFamily="34" charset="0"/>
              <a:buNone/>
            </a:pPr>
            <a:endParaRPr lang="ar-SA" smtClean="0">
              <a:cs typeface="Arial" pitchFamily="34" charset="0"/>
            </a:endParaRPr>
          </a:p>
          <a:p>
            <a:pPr algn="just" rtl="1"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20483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C4204A59-3A4F-4CE1-A596-BDD44AA7C634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304800"/>
            <a:ext cx="9525000" cy="6049963"/>
          </a:xfrm>
        </p:spPr>
        <p:txBody>
          <a:bodyPr/>
          <a:lstStyle/>
          <a:p>
            <a:pPr algn="just" rtl="1">
              <a:lnSpc>
                <a:spcPct val="110000"/>
              </a:lnSpc>
              <a:buFont typeface="Arial" pitchFamily="34" charset="0"/>
              <a:buNone/>
            </a:pPr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مثال( </a:t>
            </a:r>
            <a:r>
              <a:rPr lang="en-US" sz="4000" dirty="0" smtClean="0">
                <a:solidFill>
                  <a:srgbClr val="FF0000"/>
                </a:solidFill>
                <a:cs typeface="PT Bold Heading" pitchFamily="2" charset="-78"/>
              </a:rPr>
              <a:t>1</a:t>
            </a:r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 ): </a:t>
            </a:r>
            <a:r>
              <a:rPr lang="ar-SA" sz="2800" dirty="0" smtClean="0">
                <a:solidFill>
                  <a:srgbClr val="FF0000"/>
                </a:solidFill>
                <a:cs typeface="PT Bold Heading" pitchFamily="2" charset="-78"/>
              </a:rPr>
              <a:t>احسب سرعة دوران دائرة عرض صفر  ( دائرة الاستواء ) :</a:t>
            </a:r>
            <a:endParaRPr lang="en-US" sz="2800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 rtl="1">
              <a:lnSpc>
                <a:spcPct val="110000"/>
              </a:lnSpc>
              <a:buFont typeface="Arial" pitchFamily="34" charset="0"/>
              <a:buNone/>
            </a:pPr>
            <a:r>
              <a:rPr lang="ar-SA" dirty="0" smtClean="0">
                <a:cs typeface="Arial" pitchFamily="34" charset="0"/>
              </a:rPr>
              <a:t>الحل :    </a:t>
            </a:r>
          </a:p>
          <a:p>
            <a:pPr rtl="1">
              <a:lnSpc>
                <a:spcPct val="150000"/>
              </a:lnSpc>
              <a:buFont typeface="Arial" pitchFamily="34" charset="0"/>
              <a:buNone/>
            </a:pPr>
            <a:r>
              <a:rPr lang="ar-SA" dirty="0" smtClean="0">
                <a:solidFill>
                  <a:srgbClr val="CC0066"/>
                </a:solidFill>
                <a:cs typeface="Arial" pitchFamily="34" charset="0"/>
              </a:rPr>
              <a:t>سرعة الدوران = </a:t>
            </a:r>
          </a:p>
          <a:p>
            <a:pPr rtl="1">
              <a:lnSpc>
                <a:spcPct val="150000"/>
              </a:lnSpc>
              <a:buFont typeface="Arial" pitchFamily="34" charset="0"/>
              <a:buNone/>
            </a:pPr>
            <a:endParaRPr lang="ar-SA" dirty="0" smtClean="0">
              <a:solidFill>
                <a:srgbClr val="CC0066"/>
              </a:solidFill>
              <a:cs typeface="Arial" pitchFamily="34" charset="0"/>
            </a:endParaRPr>
          </a:p>
          <a:p>
            <a:pPr algn="just" rtl="1">
              <a:lnSpc>
                <a:spcPct val="150000"/>
              </a:lnSpc>
              <a:buFont typeface="Arial" pitchFamily="34" charset="0"/>
              <a:buNone/>
            </a:pPr>
            <a:r>
              <a:rPr lang="ar-SA" dirty="0" smtClean="0">
                <a:solidFill>
                  <a:srgbClr val="CC0066"/>
                </a:solidFill>
                <a:cs typeface="Arial" pitchFamily="34" charset="0"/>
              </a:rPr>
              <a:t>فتكون سرعة دائرة الاستواء = </a:t>
            </a:r>
          </a:p>
          <a:p>
            <a:pPr algn="just" rtl="1">
              <a:lnSpc>
                <a:spcPct val="110000"/>
              </a:lnSpc>
              <a:buFont typeface="Arial" pitchFamily="34" charset="0"/>
              <a:buNone/>
            </a:pPr>
            <a:endParaRPr lang="ar-SA" dirty="0" smtClean="0">
              <a:solidFill>
                <a:srgbClr val="CC0066"/>
              </a:solidFill>
              <a:cs typeface="Arial" pitchFamily="34" charset="0"/>
            </a:endParaRPr>
          </a:p>
          <a:p>
            <a:pPr algn="just" rtl="1">
              <a:lnSpc>
                <a:spcPct val="110000"/>
              </a:lnSpc>
              <a:buFont typeface="Arial" pitchFamily="34" charset="0"/>
              <a:buNone/>
            </a:pPr>
            <a:r>
              <a:rPr lang="ar-SA" dirty="0" smtClean="0">
                <a:solidFill>
                  <a:srgbClr val="CC0066"/>
                </a:solidFill>
                <a:cs typeface="Arial" pitchFamily="34" charset="0"/>
              </a:rPr>
              <a:t>                                                     = 1669 كم / ساعة  </a:t>
            </a:r>
            <a:endParaRPr lang="en-US" dirty="0" smtClean="0">
              <a:solidFill>
                <a:srgbClr val="CC0066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dirty="0" smtClean="0">
              <a:cs typeface="Arial" pitchFamily="34" charset="0"/>
            </a:endParaRPr>
          </a:p>
        </p:txBody>
      </p:sp>
      <p:sp>
        <p:nvSpPr>
          <p:cNvPr id="21507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C1256A4D-DB5F-43BC-ACB6-FA698C67353F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124200" y="2133600"/>
            <a:ext cx="3594100" cy="1371600"/>
            <a:chOff x="6240" y="13020"/>
            <a:chExt cx="360" cy="615"/>
          </a:xfrm>
        </p:grpSpPr>
        <p:sp>
          <p:nvSpPr>
            <p:cNvPr id="4" name="Text Box 14"/>
            <p:cNvSpPr txBox="1">
              <a:spLocks noChangeArrowheads="1"/>
            </p:cNvSpPr>
            <p:nvPr/>
          </p:nvSpPr>
          <p:spPr bwMode="auto">
            <a:xfrm>
              <a:off x="6255" y="13020"/>
              <a:ext cx="345" cy="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r>
                <a:rPr lang="ar-SA" sz="3600">
                  <a:solidFill>
                    <a:srgbClr val="003366"/>
                  </a:solidFill>
                  <a:cs typeface="Arabic Transparent" pitchFamily="2" charset="0"/>
                </a:rPr>
                <a:t>محيط دائرة العرض</a:t>
              </a:r>
              <a:endParaRPr lang="en-US" sz="3600">
                <a:solidFill>
                  <a:srgbClr val="003366"/>
                </a:solidFill>
                <a:cs typeface="Arabic Transparent" pitchFamily="2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ar-SA" sz="3600">
                  <a:solidFill>
                    <a:srgbClr val="003366"/>
                  </a:solidFill>
                  <a:cs typeface="Arabic Transparent" pitchFamily="2" charset="0"/>
                </a:rPr>
                <a:t>24</a:t>
              </a:r>
              <a:endParaRPr lang="en-US" sz="3600">
                <a:solidFill>
                  <a:srgbClr val="003366"/>
                </a:solidFill>
              </a:endParaRPr>
            </a:p>
          </p:txBody>
        </p:sp>
        <p:sp>
          <p:nvSpPr>
            <p:cNvPr id="5" name="Line 15"/>
            <p:cNvSpPr>
              <a:spLocks noChangeShapeType="1"/>
            </p:cNvSpPr>
            <p:nvPr/>
          </p:nvSpPr>
          <p:spPr bwMode="auto">
            <a:xfrm flipH="1">
              <a:off x="6240" y="13320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275021" y="3797300"/>
            <a:ext cx="1944688" cy="1371600"/>
            <a:chOff x="6225" y="13020"/>
            <a:chExt cx="375" cy="615"/>
          </a:xfrm>
          <a:noFill/>
        </p:grpSpPr>
        <p:sp>
          <p:nvSpPr>
            <p:cNvPr id="21510" name="Text Box 14"/>
            <p:cNvSpPr txBox="1">
              <a:spLocks noChangeArrowheads="1"/>
            </p:cNvSpPr>
            <p:nvPr/>
          </p:nvSpPr>
          <p:spPr bwMode="auto">
            <a:xfrm>
              <a:off x="6225" y="13020"/>
              <a:ext cx="375" cy="61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  <a:defRPr/>
              </a:pPr>
              <a:r>
                <a:rPr lang="ar-SA" sz="4000" dirty="0">
                  <a:solidFill>
                    <a:srgbClr val="003366"/>
                  </a:solidFill>
                  <a:latin typeface="Arial" charset="0"/>
                  <a:cs typeface="Arabic Transparent" pitchFamily="2" charset="-78"/>
                </a:rPr>
                <a:t>40046</a:t>
              </a:r>
              <a:endParaRPr lang="en-US" sz="4000" dirty="0">
                <a:solidFill>
                  <a:srgbClr val="003366"/>
                </a:solidFill>
                <a:latin typeface="Arial" charset="0"/>
                <a:cs typeface="Arabic Transparent" pitchFamily="2" charset="-78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ar-SA" sz="3600" dirty="0">
                  <a:solidFill>
                    <a:srgbClr val="003366"/>
                  </a:solidFill>
                  <a:latin typeface="Arial" charset="0"/>
                  <a:cs typeface="Arabic Transparent" pitchFamily="2" charset="-78"/>
                </a:rPr>
                <a:t>24</a:t>
              </a:r>
              <a:endParaRPr lang="en-US" sz="3600" dirty="0">
                <a:solidFill>
                  <a:srgbClr val="003366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511" name="Line 15"/>
            <p:cNvSpPr>
              <a:spLocks noChangeShapeType="1"/>
            </p:cNvSpPr>
            <p:nvPr/>
          </p:nvSpPr>
          <p:spPr bwMode="auto">
            <a:xfrm flipH="1">
              <a:off x="6240" y="13320"/>
              <a:ext cx="360" cy="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304800"/>
            <a:ext cx="9372600" cy="6049963"/>
          </a:xfrm>
        </p:spPr>
        <p:txBody>
          <a:bodyPr/>
          <a:lstStyle/>
          <a:p>
            <a:pPr rtl="1">
              <a:lnSpc>
                <a:spcPct val="150000"/>
              </a:lnSpc>
              <a:buFont typeface="Arial" pitchFamily="34" charset="0"/>
              <a:buNone/>
            </a:pPr>
            <a:r>
              <a:rPr lang="ar-SA" sz="4000" smtClean="0">
                <a:solidFill>
                  <a:srgbClr val="FF0066"/>
                </a:solidFill>
                <a:cs typeface="PT Bold Heading" pitchFamily="2" charset="-78"/>
              </a:rPr>
              <a:t>مثال( </a:t>
            </a:r>
            <a:r>
              <a:rPr lang="en-US" sz="4000" smtClean="0">
                <a:solidFill>
                  <a:srgbClr val="FF0066"/>
                </a:solidFill>
                <a:cs typeface="PT Bold Heading" pitchFamily="2" charset="-78"/>
              </a:rPr>
              <a:t>2</a:t>
            </a:r>
            <a:r>
              <a:rPr lang="ar-SA" sz="4000" smtClean="0">
                <a:solidFill>
                  <a:srgbClr val="FF0066"/>
                </a:solidFill>
                <a:cs typeface="PT Bold Heading" pitchFamily="2" charset="-78"/>
              </a:rPr>
              <a:t> ): احسب سرعة دوران دائرة عرض 30° .</a:t>
            </a:r>
            <a:endParaRPr lang="en-US" sz="4000" smtClean="0">
              <a:solidFill>
                <a:srgbClr val="FF0066"/>
              </a:solidFill>
              <a:cs typeface="PT Bold Heading" pitchFamily="2" charset="-78"/>
            </a:endParaRPr>
          </a:p>
          <a:p>
            <a:pPr rtl="1">
              <a:lnSpc>
                <a:spcPct val="15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الحل :    </a:t>
            </a:r>
          </a:p>
          <a:p>
            <a:pPr rtl="1">
              <a:lnSpc>
                <a:spcPct val="15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سرعة الدوران = </a:t>
            </a:r>
          </a:p>
          <a:p>
            <a:pPr rtl="1">
              <a:lnSpc>
                <a:spcPct val="150000"/>
              </a:lnSpc>
              <a:buFont typeface="Arial" pitchFamily="34" charset="0"/>
              <a:buNone/>
            </a:pPr>
            <a:endParaRPr lang="ar-SA" smtClean="0">
              <a:solidFill>
                <a:srgbClr val="CC0066"/>
              </a:solidFill>
              <a:cs typeface="Arial" pitchFamily="34" charset="0"/>
            </a:endParaRPr>
          </a:p>
          <a:p>
            <a:pPr algn="just" rtl="1">
              <a:lnSpc>
                <a:spcPct val="15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فتكون سرعة دائرة </a:t>
            </a:r>
            <a:r>
              <a:rPr lang="en-US" smtClean="0">
                <a:solidFill>
                  <a:srgbClr val="CC0066"/>
                </a:solidFill>
                <a:cs typeface="Arial" pitchFamily="34" charset="0"/>
              </a:rPr>
              <a:t>°30 </a:t>
            </a: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= </a:t>
            </a: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endParaRPr lang="ar-SA" smtClean="0">
              <a:solidFill>
                <a:srgbClr val="CC0066"/>
              </a:solidFill>
              <a:cs typeface="Arial" pitchFamily="34" charset="0"/>
            </a:endParaRP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                                                     = 1444 كم / ساعة  </a:t>
            </a:r>
            <a:endParaRPr lang="en-US" smtClean="0">
              <a:solidFill>
                <a:srgbClr val="CC0066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22531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45B7B7C-5CE3-4BBC-BAB4-969D9770F680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429000" y="1917700"/>
            <a:ext cx="3289300" cy="1371600"/>
            <a:chOff x="6240" y="13020"/>
            <a:chExt cx="360" cy="615"/>
          </a:xfrm>
        </p:grpSpPr>
        <p:sp>
          <p:nvSpPr>
            <p:cNvPr id="4" name="Text Box 14"/>
            <p:cNvSpPr txBox="1">
              <a:spLocks noChangeArrowheads="1"/>
            </p:cNvSpPr>
            <p:nvPr/>
          </p:nvSpPr>
          <p:spPr bwMode="auto">
            <a:xfrm>
              <a:off x="6255" y="13020"/>
              <a:ext cx="345" cy="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r>
                <a:rPr lang="ar-SA" sz="3600">
                  <a:solidFill>
                    <a:srgbClr val="003366"/>
                  </a:solidFill>
                  <a:cs typeface="Arabic Transparent" pitchFamily="2" charset="0"/>
                </a:rPr>
                <a:t>محيط دائرة العرض</a:t>
              </a:r>
              <a:endParaRPr lang="en-US" sz="3600">
                <a:solidFill>
                  <a:srgbClr val="003366"/>
                </a:solidFill>
                <a:cs typeface="Arabic Transparent" pitchFamily="2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ar-SA" sz="3600">
                  <a:solidFill>
                    <a:srgbClr val="003366"/>
                  </a:solidFill>
                  <a:cs typeface="Arabic Transparent" pitchFamily="2" charset="0"/>
                </a:rPr>
                <a:t>24</a:t>
              </a:r>
              <a:endParaRPr lang="en-US" sz="3600">
                <a:solidFill>
                  <a:srgbClr val="003366"/>
                </a:solidFill>
              </a:endParaRPr>
            </a:p>
          </p:txBody>
        </p:sp>
        <p:sp>
          <p:nvSpPr>
            <p:cNvPr id="5" name="Line 15"/>
            <p:cNvSpPr>
              <a:spLocks noChangeShapeType="1"/>
            </p:cNvSpPr>
            <p:nvPr/>
          </p:nvSpPr>
          <p:spPr bwMode="auto">
            <a:xfrm flipH="1">
              <a:off x="6240" y="13320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352800" y="3581400"/>
            <a:ext cx="1866900" cy="1371600"/>
            <a:chOff x="6240" y="13020"/>
            <a:chExt cx="360" cy="615"/>
          </a:xfrm>
          <a:noFill/>
        </p:grpSpPr>
        <p:sp>
          <p:nvSpPr>
            <p:cNvPr id="22534" name="Text Box 14"/>
            <p:cNvSpPr txBox="1">
              <a:spLocks noChangeArrowheads="1"/>
            </p:cNvSpPr>
            <p:nvPr/>
          </p:nvSpPr>
          <p:spPr bwMode="auto">
            <a:xfrm>
              <a:off x="6255" y="13020"/>
              <a:ext cx="345" cy="61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  <a:defRPr/>
              </a:pPr>
              <a:r>
                <a:rPr lang="ar-SA" sz="3600">
                  <a:solidFill>
                    <a:srgbClr val="003366"/>
                  </a:solidFill>
                  <a:latin typeface="Arial" charset="0"/>
                  <a:cs typeface="Arabic Transparent" pitchFamily="2" charset="-78"/>
                </a:rPr>
                <a:t>34647</a:t>
              </a:r>
              <a:endParaRPr lang="en-US" sz="3600">
                <a:solidFill>
                  <a:srgbClr val="003366"/>
                </a:solidFill>
                <a:latin typeface="Arial" charset="0"/>
                <a:cs typeface="Arabic Transparent" pitchFamily="2" charset="-78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ar-SA" sz="3600">
                  <a:solidFill>
                    <a:srgbClr val="003366"/>
                  </a:solidFill>
                  <a:latin typeface="Arial" charset="0"/>
                  <a:cs typeface="Arabic Transparent" pitchFamily="2" charset="-78"/>
                </a:rPr>
                <a:t>24</a:t>
              </a:r>
              <a:endParaRPr lang="en-US" sz="3600">
                <a:solidFill>
                  <a:srgbClr val="003366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35" name="Line 15"/>
            <p:cNvSpPr>
              <a:spLocks noChangeShapeType="1"/>
            </p:cNvSpPr>
            <p:nvPr/>
          </p:nvSpPr>
          <p:spPr bwMode="auto">
            <a:xfrm flipH="1">
              <a:off x="6240" y="13320"/>
              <a:ext cx="360" cy="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304800"/>
            <a:ext cx="9372600" cy="6049963"/>
          </a:xfrm>
        </p:spPr>
        <p:txBody>
          <a:bodyPr/>
          <a:lstStyle/>
          <a:p>
            <a:pPr rtl="1">
              <a:lnSpc>
                <a:spcPct val="150000"/>
              </a:lnSpc>
              <a:buFont typeface="Arial" pitchFamily="34" charset="0"/>
              <a:buNone/>
            </a:pPr>
            <a:r>
              <a:rPr lang="ar-SA" sz="4000" smtClean="0">
                <a:solidFill>
                  <a:srgbClr val="FF0000"/>
                </a:solidFill>
                <a:cs typeface="PT Bold Heading" pitchFamily="2" charset="-78"/>
              </a:rPr>
              <a:t>مثال( </a:t>
            </a:r>
            <a:r>
              <a:rPr lang="en-US" sz="4000" smtClean="0">
                <a:solidFill>
                  <a:srgbClr val="FF0000"/>
                </a:solidFill>
                <a:cs typeface="PT Bold Heading" pitchFamily="2" charset="-78"/>
              </a:rPr>
              <a:t>3</a:t>
            </a:r>
            <a:r>
              <a:rPr lang="ar-SA" sz="4000" smtClean="0">
                <a:solidFill>
                  <a:srgbClr val="FF0000"/>
                </a:solidFill>
                <a:cs typeface="PT Bold Heading" pitchFamily="2" charset="-78"/>
              </a:rPr>
              <a:t> ): احسب سرعة دوران دائرة عرض 60° .</a:t>
            </a:r>
            <a:endParaRPr lang="en-US" sz="4000" smtClean="0">
              <a:solidFill>
                <a:srgbClr val="FF0000"/>
              </a:solidFill>
              <a:cs typeface="PT Bold Heading" pitchFamily="2" charset="-78"/>
            </a:endParaRPr>
          </a:p>
          <a:p>
            <a:pPr rtl="1">
              <a:lnSpc>
                <a:spcPct val="15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 :    </a:t>
            </a:r>
          </a:p>
          <a:p>
            <a:pPr rtl="1">
              <a:lnSpc>
                <a:spcPct val="15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سرعة الدوران = </a:t>
            </a:r>
          </a:p>
          <a:p>
            <a:pPr rtl="1">
              <a:lnSpc>
                <a:spcPct val="150000"/>
              </a:lnSpc>
              <a:buFont typeface="Arial" pitchFamily="34" charset="0"/>
              <a:buNone/>
            </a:pPr>
            <a:endParaRPr lang="ar-SA" smtClean="0">
              <a:solidFill>
                <a:srgbClr val="CC0066"/>
              </a:solidFill>
              <a:cs typeface="Arial" pitchFamily="34" charset="0"/>
            </a:endParaRPr>
          </a:p>
          <a:p>
            <a:pPr algn="just" rtl="1">
              <a:lnSpc>
                <a:spcPct val="15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فتكون سرعة دائرة </a:t>
            </a:r>
            <a:r>
              <a:rPr lang="en-US" smtClean="0">
                <a:solidFill>
                  <a:srgbClr val="CC0066"/>
                </a:solidFill>
                <a:cs typeface="Arial" pitchFamily="34" charset="0"/>
              </a:rPr>
              <a:t>°60</a:t>
            </a: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 = </a:t>
            </a: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endParaRPr lang="ar-SA" smtClean="0">
              <a:solidFill>
                <a:srgbClr val="CC0066"/>
              </a:solidFill>
              <a:cs typeface="Arial" pitchFamily="34" charset="0"/>
            </a:endParaRP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                                                     = 834 كم / ساعة  </a:t>
            </a:r>
            <a:endParaRPr lang="en-US" smtClean="0">
              <a:solidFill>
                <a:srgbClr val="CC0066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23555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DB66AA1-D217-406E-9D45-FA9D5F2A5BD2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429000" y="1930400"/>
            <a:ext cx="3289300" cy="1371600"/>
            <a:chOff x="6240" y="13020"/>
            <a:chExt cx="360" cy="615"/>
          </a:xfrm>
          <a:noFill/>
        </p:grpSpPr>
        <p:sp>
          <p:nvSpPr>
            <p:cNvPr id="23560" name="Text Box 14"/>
            <p:cNvSpPr txBox="1">
              <a:spLocks noChangeArrowheads="1"/>
            </p:cNvSpPr>
            <p:nvPr/>
          </p:nvSpPr>
          <p:spPr bwMode="auto">
            <a:xfrm>
              <a:off x="6255" y="13020"/>
              <a:ext cx="345" cy="61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  <a:defRPr/>
              </a:pPr>
              <a:r>
                <a:rPr lang="ar-SA" sz="3600" dirty="0">
                  <a:solidFill>
                    <a:srgbClr val="003366"/>
                  </a:solidFill>
                  <a:latin typeface="Arial" charset="0"/>
                  <a:cs typeface="Arabic Transparent" pitchFamily="2" charset="-78"/>
                </a:rPr>
                <a:t>محيط دائرة العرض</a:t>
              </a:r>
              <a:endParaRPr lang="en-US" sz="3600" dirty="0">
                <a:solidFill>
                  <a:srgbClr val="003366"/>
                </a:solidFill>
                <a:latin typeface="Arial" charset="0"/>
                <a:cs typeface="Arabic Transparent" pitchFamily="2" charset="-78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ar-SA" sz="3600" dirty="0">
                  <a:solidFill>
                    <a:srgbClr val="003366"/>
                  </a:solidFill>
                  <a:latin typeface="Arial" charset="0"/>
                  <a:cs typeface="Arabic Transparent" pitchFamily="2" charset="-78"/>
                </a:rPr>
                <a:t>24</a:t>
              </a:r>
              <a:endParaRPr lang="en-US" sz="3600" dirty="0">
                <a:solidFill>
                  <a:srgbClr val="003366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561" name="Line 15"/>
            <p:cNvSpPr>
              <a:spLocks noChangeShapeType="1"/>
            </p:cNvSpPr>
            <p:nvPr/>
          </p:nvSpPr>
          <p:spPr bwMode="auto">
            <a:xfrm flipH="1">
              <a:off x="6240" y="13320"/>
              <a:ext cx="360" cy="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276600" y="3594100"/>
            <a:ext cx="1943100" cy="1371600"/>
            <a:chOff x="6240" y="13020"/>
            <a:chExt cx="360" cy="615"/>
          </a:xfrm>
          <a:noFill/>
        </p:grpSpPr>
        <p:sp>
          <p:nvSpPr>
            <p:cNvPr id="23558" name="Text Box 14"/>
            <p:cNvSpPr txBox="1">
              <a:spLocks noChangeArrowheads="1"/>
            </p:cNvSpPr>
            <p:nvPr/>
          </p:nvSpPr>
          <p:spPr bwMode="auto">
            <a:xfrm>
              <a:off x="6255" y="13020"/>
              <a:ext cx="345" cy="61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  <a:defRPr/>
              </a:pPr>
              <a:r>
                <a:rPr lang="ar-SA" sz="3600" dirty="0">
                  <a:solidFill>
                    <a:srgbClr val="003366"/>
                  </a:solidFill>
                  <a:latin typeface="Arial" charset="0"/>
                  <a:cs typeface="Arabic Transparent" pitchFamily="2" charset="-78"/>
                </a:rPr>
                <a:t>20020</a:t>
              </a:r>
              <a:endParaRPr lang="en-US" sz="3600" dirty="0">
                <a:solidFill>
                  <a:srgbClr val="003366"/>
                </a:solidFill>
                <a:latin typeface="Arial" charset="0"/>
                <a:cs typeface="Arabic Transparent" pitchFamily="2" charset="-78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ar-SA" sz="3600" dirty="0">
                  <a:solidFill>
                    <a:srgbClr val="003366"/>
                  </a:solidFill>
                  <a:latin typeface="Arial" charset="0"/>
                  <a:cs typeface="Arabic Transparent" pitchFamily="2" charset="-78"/>
                </a:rPr>
                <a:t>24</a:t>
              </a:r>
              <a:endParaRPr lang="en-US" sz="3600" dirty="0">
                <a:solidFill>
                  <a:srgbClr val="003366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559" name="Line 15"/>
            <p:cNvSpPr>
              <a:spLocks noChangeShapeType="1"/>
            </p:cNvSpPr>
            <p:nvPr/>
          </p:nvSpPr>
          <p:spPr bwMode="auto">
            <a:xfrm flipH="1">
              <a:off x="6240" y="13320"/>
              <a:ext cx="360" cy="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304800"/>
            <a:ext cx="9372600" cy="6049963"/>
          </a:xfrm>
        </p:spPr>
        <p:txBody>
          <a:bodyPr/>
          <a:lstStyle/>
          <a:p>
            <a:pPr rtl="1">
              <a:lnSpc>
                <a:spcPct val="150000"/>
              </a:lnSpc>
              <a:buFont typeface="Arial" pitchFamily="34" charset="0"/>
              <a:buNone/>
            </a:pPr>
            <a:r>
              <a:rPr lang="ar-SA" sz="4000" smtClean="0">
                <a:solidFill>
                  <a:srgbClr val="FF0066"/>
                </a:solidFill>
                <a:cs typeface="PT Bold Heading" pitchFamily="2" charset="-78"/>
              </a:rPr>
              <a:t>مثال( </a:t>
            </a:r>
            <a:r>
              <a:rPr lang="en-US" sz="4000" smtClean="0">
                <a:solidFill>
                  <a:srgbClr val="FF0066"/>
                </a:solidFill>
                <a:cs typeface="PT Bold Heading" pitchFamily="2" charset="-78"/>
              </a:rPr>
              <a:t>4</a:t>
            </a:r>
            <a:r>
              <a:rPr lang="ar-SA" sz="4000" smtClean="0">
                <a:solidFill>
                  <a:srgbClr val="FF0066"/>
                </a:solidFill>
                <a:cs typeface="PT Bold Heading" pitchFamily="2" charset="-78"/>
              </a:rPr>
              <a:t> ): احسب سرعة دوران دائرة عرض 90° .</a:t>
            </a:r>
            <a:endParaRPr lang="en-US" sz="4000" smtClean="0">
              <a:solidFill>
                <a:srgbClr val="FF0066"/>
              </a:solidFill>
              <a:cs typeface="PT Bold Heading" pitchFamily="2" charset="-78"/>
            </a:endParaRPr>
          </a:p>
          <a:p>
            <a:pPr rtl="1">
              <a:lnSpc>
                <a:spcPct val="150000"/>
              </a:lnSpc>
              <a:buFont typeface="Arial" pitchFamily="34" charset="0"/>
              <a:buNone/>
            </a:pPr>
            <a:r>
              <a:rPr lang="ar-SA" smtClean="0">
                <a:cs typeface="Arial" pitchFamily="34" charset="0"/>
              </a:rPr>
              <a:t>الحل :    </a:t>
            </a:r>
          </a:p>
          <a:p>
            <a:pPr rtl="1">
              <a:lnSpc>
                <a:spcPct val="15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سرعة الدوران = </a:t>
            </a:r>
          </a:p>
          <a:p>
            <a:pPr rtl="1">
              <a:lnSpc>
                <a:spcPct val="150000"/>
              </a:lnSpc>
              <a:buFont typeface="Arial" pitchFamily="34" charset="0"/>
              <a:buNone/>
            </a:pPr>
            <a:endParaRPr lang="ar-SA" smtClean="0">
              <a:solidFill>
                <a:srgbClr val="CC0066"/>
              </a:solidFill>
              <a:cs typeface="Arial" pitchFamily="34" charset="0"/>
            </a:endParaRPr>
          </a:p>
          <a:p>
            <a:pPr algn="just" rtl="1">
              <a:lnSpc>
                <a:spcPct val="15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فتكون سرعة دائرة </a:t>
            </a:r>
            <a:r>
              <a:rPr lang="en-US" smtClean="0">
                <a:solidFill>
                  <a:srgbClr val="CC0066"/>
                </a:solidFill>
                <a:cs typeface="Arial" pitchFamily="34" charset="0"/>
              </a:rPr>
              <a:t>    °90 </a:t>
            </a: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= </a:t>
            </a: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endParaRPr lang="ar-SA" smtClean="0">
              <a:solidFill>
                <a:srgbClr val="CC0066"/>
              </a:solidFill>
              <a:cs typeface="Arial" pitchFamily="34" charset="0"/>
            </a:endParaRP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                                                     = صفر ( نقطة )</a:t>
            </a:r>
            <a:endParaRPr lang="en-US" smtClean="0">
              <a:solidFill>
                <a:srgbClr val="CC0066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24579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B2EAE9E-6EC3-4D6F-81D4-3DD93478CBB8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581396" y="1904319"/>
            <a:ext cx="3154327" cy="1371600"/>
            <a:chOff x="6240" y="13014"/>
            <a:chExt cx="362" cy="615"/>
          </a:xfrm>
          <a:noFill/>
        </p:grpSpPr>
        <p:sp>
          <p:nvSpPr>
            <p:cNvPr id="24584" name="Text Box 14"/>
            <p:cNvSpPr txBox="1">
              <a:spLocks noChangeArrowheads="1"/>
            </p:cNvSpPr>
            <p:nvPr/>
          </p:nvSpPr>
          <p:spPr bwMode="auto">
            <a:xfrm>
              <a:off x="6257" y="13014"/>
              <a:ext cx="345" cy="61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  <a:defRPr/>
              </a:pPr>
              <a:r>
                <a:rPr lang="ar-SA" sz="3600" dirty="0">
                  <a:solidFill>
                    <a:srgbClr val="003366"/>
                  </a:solidFill>
                  <a:latin typeface="Arial" charset="0"/>
                  <a:cs typeface="Arabic Transparent" pitchFamily="2" charset="-78"/>
                </a:rPr>
                <a:t>محيط دائرة العرض</a:t>
              </a:r>
              <a:endParaRPr lang="en-US" sz="3600" dirty="0">
                <a:solidFill>
                  <a:srgbClr val="003366"/>
                </a:solidFill>
                <a:latin typeface="Arial" charset="0"/>
                <a:cs typeface="Arabic Transparent" pitchFamily="2" charset="-78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ar-SA" sz="3600" dirty="0">
                  <a:solidFill>
                    <a:srgbClr val="003366"/>
                  </a:solidFill>
                  <a:latin typeface="Arial" charset="0"/>
                  <a:cs typeface="Arabic Transparent" pitchFamily="2" charset="-78"/>
                </a:rPr>
                <a:t>24</a:t>
              </a:r>
              <a:endParaRPr lang="en-US" sz="3600" dirty="0">
                <a:solidFill>
                  <a:srgbClr val="003366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585" name="Line 15"/>
            <p:cNvSpPr>
              <a:spLocks noChangeShapeType="1"/>
            </p:cNvSpPr>
            <p:nvPr/>
          </p:nvSpPr>
          <p:spPr bwMode="auto">
            <a:xfrm flipH="1">
              <a:off x="6240" y="13320"/>
              <a:ext cx="360" cy="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733800" y="3581400"/>
            <a:ext cx="1485900" cy="1371600"/>
            <a:chOff x="6240" y="13020"/>
            <a:chExt cx="360" cy="615"/>
          </a:xfrm>
          <a:noFill/>
        </p:grpSpPr>
        <p:sp>
          <p:nvSpPr>
            <p:cNvPr id="24582" name="Text Box 14"/>
            <p:cNvSpPr txBox="1">
              <a:spLocks noChangeArrowheads="1"/>
            </p:cNvSpPr>
            <p:nvPr/>
          </p:nvSpPr>
          <p:spPr bwMode="auto">
            <a:xfrm>
              <a:off x="6255" y="13020"/>
              <a:ext cx="345" cy="61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  <a:defRPr/>
              </a:pPr>
              <a:r>
                <a:rPr lang="ar-SA" sz="3600">
                  <a:solidFill>
                    <a:srgbClr val="003366"/>
                  </a:solidFill>
                  <a:latin typeface="Arial" charset="0"/>
                  <a:cs typeface="Arabic Transparent" pitchFamily="2" charset="-78"/>
                </a:rPr>
                <a:t>صفر</a:t>
              </a:r>
              <a:endParaRPr lang="en-US" sz="3600">
                <a:solidFill>
                  <a:srgbClr val="003366"/>
                </a:solidFill>
                <a:latin typeface="Arial" charset="0"/>
                <a:cs typeface="Arabic Transparent" pitchFamily="2" charset="-78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ar-SA" sz="3600">
                  <a:solidFill>
                    <a:srgbClr val="003366"/>
                  </a:solidFill>
                  <a:latin typeface="Arial" charset="0"/>
                  <a:cs typeface="Arabic Transparent" pitchFamily="2" charset="-78"/>
                </a:rPr>
                <a:t>24</a:t>
              </a:r>
              <a:endParaRPr lang="en-US" sz="3600">
                <a:solidFill>
                  <a:srgbClr val="003366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583" name="Line 15"/>
            <p:cNvSpPr>
              <a:spLocks noChangeShapeType="1"/>
            </p:cNvSpPr>
            <p:nvPr/>
          </p:nvSpPr>
          <p:spPr bwMode="auto">
            <a:xfrm flipH="1">
              <a:off x="6240" y="13320"/>
              <a:ext cx="360" cy="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</TotalTime>
  <Words>574</Words>
  <Application>Microsoft Office PowerPoint</Application>
  <PresentationFormat>A4 Paper (210x297 mm)‎</PresentationFormat>
  <Paragraphs>122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الشريحة 1</vt:lpstr>
      <vt:lpstr>المحاضرة الخامسة</vt:lpstr>
      <vt:lpstr>أولا : حساب نصف قطر دائرة العرض  نق ø = 6371 × جتا ø ثانيا : حساب محيط دائرة العرض = نق ø × 6.28                     ثالثا : اختلاف سرعة أجزاء الكرة الأرضية   </vt:lpstr>
      <vt:lpstr> أولا : حساب نصف قطر  دائرة العرض 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  ثانيا : حساب محيط  دائرة العرض  </vt:lpstr>
      <vt:lpstr>الشريحة 12</vt:lpstr>
      <vt:lpstr>الشريحة 13</vt:lpstr>
      <vt:lpstr>الشريحة 14</vt:lpstr>
      <vt:lpstr>الشريحة 15</vt:lpstr>
      <vt:lpstr>الشريحة 16</vt:lpstr>
      <vt:lpstr>  ثالثا : اختلاف سرعة أجزاء  الكرة الأرضية 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Dr-badreldin</cp:lastModifiedBy>
  <cp:revision>115</cp:revision>
  <dcterms:created xsi:type="dcterms:W3CDTF">2009-10-14T19:14:34Z</dcterms:created>
  <dcterms:modified xsi:type="dcterms:W3CDTF">2011-10-25T22:21:01Z</dcterms:modified>
</cp:coreProperties>
</file>