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3"/>
  </p:notesMasterIdLst>
  <p:sldIdLst>
    <p:sldId id="256" r:id="rId2"/>
    <p:sldId id="320" r:id="rId3"/>
    <p:sldId id="321" r:id="rId4"/>
    <p:sldId id="322" r:id="rId5"/>
    <p:sldId id="323" r:id="rId6"/>
    <p:sldId id="324" r:id="rId7"/>
    <p:sldId id="325" r:id="rId8"/>
    <p:sldId id="326" r:id="rId9"/>
    <p:sldId id="327" r:id="rId10"/>
    <p:sldId id="328" r:id="rId11"/>
    <p:sldId id="329" r:id="rId12"/>
    <p:sldId id="330" r:id="rId13"/>
    <p:sldId id="331" r:id="rId14"/>
    <p:sldId id="333" r:id="rId15"/>
    <p:sldId id="334" r:id="rId16"/>
    <p:sldId id="335" r:id="rId17"/>
    <p:sldId id="336" r:id="rId18"/>
    <p:sldId id="337" r:id="rId19"/>
    <p:sldId id="338" r:id="rId20"/>
    <p:sldId id="339" r:id="rId21"/>
    <p:sldId id="340" r:id="rId22"/>
    <p:sldId id="341" r:id="rId23"/>
    <p:sldId id="342" r:id="rId24"/>
    <p:sldId id="343" r:id="rId25"/>
    <p:sldId id="344" r:id="rId26"/>
    <p:sldId id="345" r:id="rId27"/>
    <p:sldId id="346" r:id="rId28"/>
    <p:sldId id="347" r:id="rId29"/>
    <p:sldId id="348" r:id="rId30"/>
    <p:sldId id="349" r:id="rId31"/>
    <p:sldId id="350" r:id="rId32"/>
    <p:sldId id="351" r:id="rId33"/>
    <p:sldId id="352" r:id="rId34"/>
    <p:sldId id="353" r:id="rId35"/>
    <p:sldId id="354" r:id="rId36"/>
    <p:sldId id="355" r:id="rId37"/>
    <p:sldId id="356" r:id="rId38"/>
    <p:sldId id="357" r:id="rId39"/>
    <p:sldId id="358" r:id="rId40"/>
    <p:sldId id="359" r:id="rId41"/>
    <p:sldId id="266" r:id="rId42"/>
    <p:sldId id="360" r:id="rId43"/>
    <p:sldId id="361" r:id="rId44"/>
    <p:sldId id="362" r:id="rId45"/>
    <p:sldId id="363" r:id="rId46"/>
    <p:sldId id="364" r:id="rId47"/>
    <p:sldId id="365" r:id="rId48"/>
    <p:sldId id="366" r:id="rId49"/>
    <p:sldId id="367" r:id="rId50"/>
    <p:sldId id="368" r:id="rId51"/>
    <p:sldId id="369" r:id="rId52"/>
    <p:sldId id="370" r:id="rId53"/>
    <p:sldId id="371" r:id="rId54"/>
    <p:sldId id="372" r:id="rId55"/>
    <p:sldId id="373" r:id="rId56"/>
    <p:sldId id="374" r:id="rId57"/>
    <p:sldId id="375" r:id="rId58"/>
    <p:sldId id="376" r:id="rId59"/>
    <p:sldId id="377" r:id="rId60"/>
    <p:sldId id="378" r:id="rId61"/>
    <p:sldId id="379" r:id="rId62"/>
    <p:sldId id="380" r:id="rId63"/>
    <p:sldId id="381" r:id="rId64"/>
    <p:sldId id="382" r:id="rId65"/>
    <p:sldId id="383" r:id="rId66"/>
    <p:sldId id="384" r:id="rId67"/>
    <p:sldId id="385" r:id="rId68"/>
    <p:sldId id="386" r:id="rId69"/>
    <p:sldId id="387" r:id="rId70"/>
    <p:sldId id="388" r:id="rId71"/>
    <p:sldId id="389" r:id="rId72"/>
    <p:sldId id="390" r:id="rId73"/>
    <p:sldId id="391" r:id="rId74"/>
    <p:sldId id="392" r:id="rId75"/>
    <p:sldId id="393" r:id="rId76"/>
    <p:sldId id="394" r:id="rId77"/>
    <p:sldId id="395" r:id="rId78"/>
    <p:sldId id="396" r:id="rId79"/>
    <p:sldId id="397" r:id="rId80"/>
    <p:sldId id="398" r:id="rId81"/>
    <p:sldId id="399" r:id="rId82"/>
    <p:sldId id="400" r:id="rId83"/>
    <p:sldId id="401" r:id="rId84"/>
    <p:sldId id="402" r:id="rId85"/>
    <p:sldId id="403" r:id="rId86"/>
    <p:sldId id="404" r:id="rId87"/>
    <p:sldId id="405" r:id="rId88"/>
    <p:sldId id="406" r:id="rId89"/>
    <p:sldId id="407" r:id="rId90"/>
    <p:sldId id="408" r:id="rId91"/>
    <p:sldId id="409" r:id="rId92"/>
    <p:sldId id="410" r:id="rId93"/>
    <p:sldId id="411" r:id="rId94"/>
    <p:sldId id="412" r:id="rId95"/>
    <p:sldId id="413" r:id="rId96"/>
    <p:sldId id="414" r:id="rId97"/>
    <p:sldId id="415" r:id="rId98"/>
    <p:sldId id="416" r:id="rId99"/>
    <p:sldId id="417" r:id="rId100"/>
    <p:sldId id="418" r:id="rId101"/>
    <p:sldId id="419" r:id="rId102"/>
    <p:sldId id="420" r:id="rId103"/>
    <p:sldId id="421" r:id="rId104"/>
    <p:sldId id="422" r:id="rId105"/>
    <p:sldId id="423" r:id="rId106"/>
    <p:sldId id="424" r:id="rId107"/>
    <p:sldId id="425" r:id="rId108"/>
    <p:sldId id="426" r:id="rId109"/>
    <p:sldId id="427" r:id="rId110"/>
    <p:sldId id="428" r:id="rId111"/>
    <p:sldId id="429" r:id="rId112"/>
    <p:sldId id="430" r:id="rId113"/>
    <p:sldId id="431" r:id="rId114"/>
    <p:sldId id="432" r:id="rId115"/>
    <p:sldId id="433" r:id="rId116"/>
    <p:sldId id="434" r:id="rId117"/>
    <p:sldId id="435" r:id="rId118"/>
    <p:sldId id="436" r:id="rId119"/>
    <p:sldId id="437" r:id="rId120"/>
    <p:sldId id="438" r:id="rId121"/>
    <p:sldId id="439" r:id="rId122"/>
    <p:sldId id="440" r:id="rId123"/>
    <p:sldId id="441" r:id="rId124"/>
    <p:sldId id="442" r:id="rId125"/>
    <p:sldId id="443" r:id="rId126"/>
    <p:sldId id="444" r:id="rId127"/>
    <p:sldId id="445" r:id="rId128"/>
    <p:sldId id="446" r:id="rId129"/>
    <p:sldId id="447" r:id="rId130"/>
    <p:sldId id="448" r:id="rId131"/>
    <p:sldId id="449" r:id="rId132"/>
    <p:sldId id="450" r:id="rId133"/>
    <p:sldId id="451" r:id="rId134"/>
    <p:sldId id="452" r:id="rId135"/>
    <p:sldId id="453" r:id="rId136"/>
    <p:sldId id="454" r:id="rId137"/>
    <p:sldId id="455" r:id="rId138"/>
    <p:sldId id="456" r:id="rId139"/>
    <p:sldId id="457" r:id="rId140"/>
    <p:sldId id="458" r:id="rId141"/>
    <p:sldId id="459" r:id="rId142"/>
    <p:sldId id="460" r:id="rId143"/>
    <p:sldId id="461" r:id="rId144"/>
    <p:sldId id="462" r:id="rId145"/>
    <p:sldId id="463" r:id="rId146"/>
    <p:sldId id="464" r:id="rId147"/>
    <p:sldId id="465" r:id="rId148"/>
    <p:sldId id="466" r:id="rId149"/>
    <p:sldId id="467" r:id="rId150"/>
    <p:sldId id="468" r:id="rId151"/>
    <p:sldId id="469" r:id="rId15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r" defTabSz="914400" rtl="1" eaLnBrk="1" latinLnBrk="0" hangingPunct="1">
      <a:defRPr kern="1200">
        <a:solidFill>
          <a:schemeClr val="tx1"/>
        </a:solidFill>
        <a:latin typeface="Arial" charset="0"/>
        <a:ea typeface="+mn-ea"/>
        <a:cs typeface="Arial" charset="0"/>
      </a:defRPr>
    </a:lvl6pPr>
    <a:lvl7pPr marL="2743200" algn="r" defTabSz="914400" rtl="1" eaLnBrk="1" latinLnBrk="0" hangingPunct="1">
      <a:defRPr kern="1200">
        <a:solidFill>
          <a:schemeClr val="tx1"/>
        </a:solidFill>
        <a:latin typeface="Arial" charset="0"/>
        <a:ea typeface="+mn-ea"/>
        <a:cs typeface="Arial" charset="0"/>
      </a:defRPr>
    </a:lvl7pPr>
    <a:lvl8pPr marL="3200400" algn="r" defTabSz="914400" rtl="1" eaLnBrk="1" latinLnBrk="0" hangingPunct="1">
      <a:defRPr kern="1200">
        <a:solidFill>
          <a:schemeClr val="tx1"/>
        </a:solidFill>
        <a:latin typeface="Arial" charset="0"/>
        <a:ea typeface="+mn-ea"/>
        <a:cs typeface="Arial" charset="0"/>
      </a:defRPr>
    </a:lvl8pPr>
    <a:lvl9pPr marL="3657600" algn="r" defTabSz="914400" rtl="1"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64" autoAdjust="0"/>
  </p:normalViewPr>
  <p:slideViewPr>
    <p:cSldViewPr>
      <p:cViewPr>
        <p:scale>
          <a:sx n="75" d="100"/>
          <a:sy n="75" d="100"/>
        </p:scale>
        <p:origin x="-834" y="-120"/>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B51B6561-167C-4F35-8655-B3244DDE0C0E}" type="datetimeFigureOut">
              <a:rPr lang="en-US"/>
              <a:pPr>
                <a:defRPr/>
              </a:pPr>
              <a:t>5/12/2012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30EC1214-5EC4-4C21-8D8E-B56B0BCD8563}"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6387" name="Slide Number Placeholder 3"/>
          <p:cNvSpPr>
            <a:spLocks noGrp="1"/>
          </p:cNvSpPr>
          <p:nvPr>
            <p:ph type="sldNum" sz="quarter" idx="5"/>
          </p:nvPr>
        </p:nvSpPr>
        <p:spPr bwMode="auto">
          <a:noFill/>
          <a:ln>
            <a:miter lim="800000"/>
            <a:headEnd/>
            <a:tailEnd/>
          </a:ln>
        </p:spPr>
        <p:txBody>
          <a:bodyPr/>
          <a:lstStyle/>
          <a:p>
            <a:fld id="{43E848B1-9385-4C30-BEDC-03C547FC4047}" type="slidenum">
              <a:rPr lang="ar-SA"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8435" name="Slide Number Placeholder 3"/>
          <p:cNvSpPr>
            <a:spLocks noGrp="1"/>
          </p:cNvSpPr>
          <p:nvPr>
            <p:ph type="sldNum" sz="quarter" idx="5"/>
          </p:nvPr>
        </p:nvSpPr>
        <p:spPr bwMode="auto">
          <a:noFill/>
          <a:ln>
            <a:miter lim="800000"/>
            <a:headEnd/>
            <a:tailEnd/>
          </a:ln>
        </p:spPr>
        <p:txBody>
          <a:bodyPr/>
          <a:lstStyle/>
          <a:p>
            <a:fld id="{F263436E-7635-430A-8C76-2BDC530AD9B8}" type="slidenum">
              <a:rPr lang="ar-SA" smtClean="0"/>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20483" name="Slide Number Placeholder 3"/>
          <p:cNvSpPr>
            <a:spLocks noGrp="1"/>
          </p:cNvSpPr>
          <p:nvPr>
            <p:ph type="sldNum" sz="quarter" idx="5"/>
          </p:nvPr>
        </p:nvSpPr>
        <p:spPr bwMode="auto">
          <a:noFill/>
          <a:ln>
            <a:miter lim="800000"/>
            <a:headEnd/>
            <a:tailEnd/>
          </a:ln>
        </p:spPr>
        <p:txBody>
          <a:bodyPr/>
          <a:lstStyle/>
          <a:p>
            <a:fld id="{B1F30880-8E49-4C0C-9392-86FFBAE4EE79}" type="slidenum">
              <a:rPr lang="ar-SA" smtClean="0"/>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22531" name="Slide Number Placeholder 3"/>
          <p:cNvSpPr>
            <a:spLocks noGrp="1"/>
          </p:cNvSpPr>
          <p:nvPr>
            <p:ph type="sldNum" sz="quarter" idx="5"/>
          </p:nvPr>
        </p:nvSpPr>
        <p:spPr bwMode="auto">
          <a:noFill/>
          <a:ln>
            <a:miter lim="800000"/>
            <a:headEnd/>
            <a:tailEnd/>
          </a:ln>
        </p:spPr>
        <p:txBody>
          <a:bodyPr/>
          <a:lstStyle/>
          <a:p>
            <a:fld id="{1158EBB3-9E3A-49BC-9364-460B1BFBE140}" type="slidenum">
              <a:rPr lang="ar-SA"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24579" name="Slide Number Placeholder 3"/>
          <p:cNvSpPr>
            <a:spLocks noGrp="1"/>
          </p:cNvSpPr>
          <p:nvPr>
            <p:ph type="sldNum" sz="quarter" idx="5"/>
          </p:nvPr>
        </p:nvSpPr>
        <p:spPr bwMode="auto">
          <a:noFill/>
          <a:ln>
            <a:miter lim="800000"/>
            <a:headEnd/>
            <a:tailEnd/>
          </a:ln>
        </p:spPr>
        <p:txBody>
          <a:bodyPr/>
          <a:lstStyle/>
          <a:p>
            <a:fld id="{FDB32474-36D1-45E2-B73B-1D9EF4C06CA0}"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26627" name="Slide Number Placeholder 3"/>
          <p:cNvSpPr>
            <a:spLocks noGrp="1"/>
          </p:cNvSpPr>
          <p:nvPr>
            <p:ph type="sldNum" sz="quarter" idx="5"/>
          </p:nvPr>
        </p:nvSpPr>
        <p:spPr bwMode="auto">
          <a:noFill/>
          <a:ln>
            <a:miter lim="800000"/>
            <a:headEnd/>
            <a:tailEnd/>
          </a:ln>
        </p:spPr>
        <p:txBody>
          <a:bodyPr/>
          <a:lstStyle/>
          <a:p>
            <a:fld id="{0A8AAB44-16BC-43C5-94C3-4BEE0DC00CB7}" type="slidenum">
              <a:rPr lang="ar-SA" smtClean="0"/>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28675" name="Slide Number Placeholder 3"/>
          <p:cNvSpPr>
            <a:spLocks noGrp="1"/>
          </p:cNvSpPr>
          <p:nvPr>
            <p:ph type="sldNum" sz="quarter" idx="5"/>
          </p:nvPr>
        </p:nvSpPr>
        <p:spPr bwMode="auto">
          <a:noFill/>
          <a:ln>
            <a:miter lim="800000"/>
            <a:headEnd/>
            <a:tailEnd/>
          </a:ln>
        </p:spPr>
        <p:txBody>
          <a:bodyPr/>
          <a:lstStyle/>
          <a:p>
            <a:fld id="{BED929CC-6805-4346-BEA8-D30A3F3A5F4F}" type="slidenum">
              <a:rPr lang="ar-SA" smtClean="0"/>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30723" name="Slide Number Placeholder 3"/>
          <p:cNvSpPr>
            <a:spLocks noGrp="1"/>
          </p:cNvSpPr>
          <p:nvPr>
            <p:ph type="sldNum" sz="quarter" idx="5"/>
          </p:nvPr>
        </p:nvSpPr>
        <p:spPr bwMode="auto">
          <a:noFill/>
          <a:ln>
            <a:miter lim="800000"/>
            <a:headEnd/>
            <a:tailEnd/>
          </a:ln>
        </p:spPr>
        <p:txBody>
          <a:bodyPr/>
          <a:lstStyle/>
          <a:p>
            <a:fld id="{3B97007E-50A0-4D11-B4CF-BEDB77C1664F}" type="slidenum">
              <a:rPr lang="ar-SA" smtClean="0"/>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32771" name="Slide Number Placeholder 3"/>
          <p:cNvSpPr>
            <a:spLocks noGrp="1"/>
          </p:cNvSpPr>
          <p:nvPr>
            <p:ph type="sldNum" sz="quarter" idx="5"/>
          </p:nvPr>
        </p:nvSpPr>
        <p:spPr bwMode="auto">
          <a:noFill/>
          <a:ln>
            <a:miter lim="800000"/>
            <a:headEnd/>
            <a:tailEnd/>
          </a:ln>
        </p:spPr>
        <p:txBody>
          <a:bodyPr/>
          <a:lstStyle/>
          <a:p>
            <a:fld id="{C5717D54-4B52-4A83-B62C-2558D777A558}" type="slidenum">
              <a:rPr lang="ar-SA" smtClean="0"/>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34819" name="Slide Number Placeholder 3"/>
          <p:cNvSpPr>
            <a:spLocks noGrp="1"/>
          </p:cNvSpPr>
          <p:nvPr>
            <p:ph type="sldNum" sz="quarter" idx="5"/>
          </p:nvPr>
        </p:nvSpPr>
        <p:spPr bwMode="auto">
          <a:noFill/>
          <a:ln>
            <a:miter lim="800000"/>
            <a:headEnd/>
            <a:tailEnd/>
          </a:ln>
        </p:spPr>
        <p:txBody>
          <a:bodyPr/>
          <a:lstStyle/>
          <a:p>
            <a:fld id="{5F26B6F7-D9E9-4C00-89CF-9DE9591A0389}" type="slidenum">
              <a:rPr lang="ar-SA" smtClean="0"/>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36867" name="Slide Number Placeholder 3"/>
          <p:cNvSpPr>
            <a:spLocks noGrp="1"/>
          </p:cNvSpPr>
          <p:nvPr>
            <p:ph type="sldNum" sz="quarter" idx="5"/>
          </p:nvPr>
        </p:nvSpPr>
        <p:spPr bwMode="auto">
          <a:noFill/>
          <a:ln>
            <a:miter lim="800000"/>
            <a:headEnd/>
            <a:tailEnd/>
          </a:ln>
        </p:spPr>
        <p:txBody>
          <a:bodyPr/>
          <a:lstStyle/>
          <a:p>
            <a:fld id="{39470728-7F6E-4138-82E5-EF3B2958E8E2}" type="slidenum">
              <a:rPr lang="ar-SA" smtClean="0"/>
              <a:pPr/>
              <a:t>12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38915" name="Slide Number Placeholder 3"/>
          <p:cNvSpPr>
            <a:spLocks noGrp="1"/>
          </p:cNvSpPr>
          <p:nvPr>
            <p:ph type="sldNum" sz="quarter" idx="5"/>
          </p:nvPr>
        </p:nvSpPr>
        <p:spPr bwMode="auto">
          <a:noFill/>
          <a:ln>
            <a:miter lim="800000"/>
            <a:headEnd/>
            <a:tailEnd/>
          </a:ln>
        </p:spPr>
        <p:txBody>
          <a:bodyPr/>
          <a:lstStyle/>
          <a:p>
            <a:fld id="{5883AAC4-FC08-4C26-886C-898CAA90C604}" type="slidenum">
              <a:rPr lang="ar-SA" smtClean="0"/>
              <a:pPr/>
              <a:t>13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40963" name="Slide Number Placeholder 3"/>
          <p:cNvSpPr>
            <a:spLocks noGrp="1"/>
          </p:cNvSpPr>
          <p:nvPr>
            <p:ph type="sldNum" sz="quarter" idx="5"/>
          </p:nvPr>
        </p:nvSpPr>
        <p:spPr bwMode="auto">
          <a:noFill/>
          <a:ln>
            <a:miter lim="800000"/>
            <a:headEnd/>
            <a:tailEnd/>
          </a:ln>
        </p:spPr>
        <p:txBody>
          <a:bodyPr/>
          <a:lstStyle/>
          <a:p>
            <a:fld id="{1EFF550B-E301-47FF-A484-8860C40FC613}" type="slidenum">
              <a:rPr lang="ar-SA" smtClean="0"/>
              <a:pPr/>
              <a:t>14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43011" name="Slide Number Placeholder 3"/>
          <p:cNvSpPr>
            <a:spLocks noGrp="1"/>
          </p:cNvSpPr>
          <p:nvPr>
            <p:ph type="sldNum" sz="quarter" idx="5"/>
          </p:nvPr>
        </p:nvSpPr>
        <p:spPr bwMode="auto">
          <a:noFill/>
          <a:ln>
            <a:miter lim="800000"/>
            <a:headEnd/>
            <a:tailEnd/>
          </a:ln>
        </p:spPr>
        <p:txBody>
          <a:bodyPr/>
          <a:lstStyle/>
          <a:p>
            <a:fld id="{4FBEE13B-0A19-435F-AC83-EB964A532166}" type="slidenum">
              <a:rPr lang="en-US" smtClean="0"/>
              <a:pPr/>
              <a:t>15</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45059" name="Slide Number Placeholder 3"/>
          <p:cNvSpPr>
            <a:spLocks noGrp="1"/>
          </p:cNvSpPr>
          <p:nvPr>
            <p:ph type="sldNum" sz="quarter" idx="5"/>
          </p:nvPr>
        </p:nvSpPr>
        <p:spPr bwMode="auto">
          <a:noFill/>
          <a:ln>
            <a:miter lim="800000"/>
            <a:headEnd/>
            <a:tailEnd/>
          </a:ln>
        </p:spPr>
        <p:txBody>
          <a:bodyPr/>
          <a:lstStyle/>
          <a:p>
            <a:fld id="{D3DE88FF-0F86-401A-8D96-A98D76411068}" type="slidenum">
              <a:rPr lang="ar-SA"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47107" name="Slide Number Placeholder 3"/>
          <p:cNvSpPr>
            <a:spLocks noGrp="1"/>
          </p:cNvSpPr>
          <p:nvPr>
            <p:ph type="sldNum" sz="quarter" idx="5"/>
          </p:nvPr>
        </p:nvSpPr>
        <p:spPr bwMode="auto">
          <a:noFill/>
          <a:ln>
            <a:miter lim="800000"/>
            <a:headEnd/>
            <a:tailEnd/>
          </a:ln>
        </p:spPr>
        <p:txBody>
          <a:bodyPr/>
          <a:lstStyle/>
          <a:p>
            <a:fld id="{C81D2BDB-9B89-4BD4-BB08-A4F319B77140}" type="slidenum">
              <a:rPr lang="ar-SA" smtClean="0"/>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49155" name="Slide Number Placeholder 3"/>
          <p:cNvSpPr>
            <a:spLocks noGrp="1"/>
          </p:cNvSpPr>
          <p:nvPr>
            <p:ph type="sldNum" sz="quarter" idx="5"/>
          </p:nvPr>
        </p:nvSpPr>
        <p:spPr bwMode="auto">
          <a:noFill/>
          <a:ln>
            <a:miter lim="800000"/>
            <a:headEnd/>
            <a:tailEnd/>
          </a:ln>
        </p:spPr>
        <p:txBody>
          <a:bodyPr/>
          <a:lstStyle/>
          <a:p>
            <a:fld id="{986BF9B5-1B13-4023-96E2-B2576F4EC682}" type="slidenum">
              <a:rPr lang="ar-SA" smtClean="0"/>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51203" name="Slide Number Placeholder 3"/>
          <p:cNvSpPr>
            <a:spLocks noGrp="1"/>
          </p:cNvSpPr>
          <p:nvPr>
            <p:ph type="sldNum" sz="quarter" idx="5"/>
          </p:nvPr>
        </p:nvSpPr>
        <p:spPr bwMode="auto">
          <a:noFill/>
          <a:ln>
            <a:miter lim="800000"/>
            <a:headEnd/>
            <a:tailEnd/>
          </a:ln>
        </p:spPr>
        <p:txBody>
          <a:bodyPr/>
          <a:lstStyle/>
          <a:p>
            <a:fld id="{F2E5A2F4-3BE7-41E4-B996-184596EDB68E}" type="slidenum">
              <a:rPr lang="ar-SA" smtClean="0"/>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53251" name="Slide Number Placeholder 3"/>
          <p:cNvSpPr>
            <a:spLocks noGrp="1"/>
          </p:cNvSpPr>
          <p:nvPr>
            <p:ph type="sldNum" sz="quarter" idx="5"/>
          </p:nvPr>
        </p:nvSpPr>
        <p:spPr bwMode="auto">
          <a:noFill/>
          <a:ln>
            <a:miter lim="800000"/>
            <a:headEnd/>
            <a:tailEnd/>
          </a:ln>
        </p:spPr>
        <p:txBody>
          <a:bodyPr/>
          <a:lstStyle/>
          <a:p>
            <a:fld id="{5328263A-97F8-4F71-B888-F2983A7275D8}" type="slidenum">
              <a:rPr lang="ar-SA" smtClean="0"/>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55299" name="Slide Number Placeholder 3"/>
          <p:cNvSpPr>
            <a:spLocks noGrp="1"/>
          </p:cNvSpPr>
          <p:nvPr>
            <p:ph type="sldNum" sz="quarter" idx="5"/>
          </p:nvPr>
        </p:nvSpPr>
        <p:spPr bwMode="auto">
          <a:noFill/>
          <a:ln>
            <a:miter lim="800000"/>
            <a:headEnd/>
            <a:tailEnd/>
          </a:ln>
        </p:spPr>
        <p:txBody>
          <a:bodyPr/>
          <a:lstStyle/>
          <a:p>
            <a:fld id="{2C661F64-C802-44A7-A45D-699A4C9680BD}" type="slidenum">
              <a:rPr lang="ar-SA" smtClean="0"/>
              <a:pPr/>
              <a:t>21</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57347" name="Slide Number Placeholder 3"/>
          <p:cNvSpPr>
            <a:spLocks noGrp="1"/>
          </p:cNvSpPr>
          <p:nvPr>
            <p:ph type="sldNum" sz="quarter" idx="5"/>
          </p:nvPr>
        </p:nvSpPr>
        <p:spPr bwMode="auto">
          <a:noFill/>
          <a:ln>
            <a:miter lim="800000"/>
            <a:headEnd/>
            <a:tailEnd/>
          </a:ln>
        </p:spPr>
        <p:txBody>
          <a:bodyPr/>
          <a:lstStyle/>
          <a:p>
            <a:fld id="{1ABA16EF-D156-4DB7-BDC5-E264227CFF28}" type="slidenum">
              <a:rPr lang="en-US" smtClean="0"/>
              <a:pPr/>
              <a:t>22</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59395" name="Slide Number Placeholder 3"/>
          <p:cNvSpPr>
            <a:spLocks noGrp="1"/>
          </p:cNvSpPr>
          <p:nvPr>
            <p:ph type="sldNum" sz="quarter" idx="5"/>
          </p:nvPr>
        </p:nvSpPr>
        <p:spPr bwMode="auto">
          <a:noFill/>
          <a:ln>
            <a:miter lim="800000"/>
            <a:headEnd/>
            <a:tailEnd/>
          </a:ln>
        </p:spPr>
        <p:txBody>
          <a:bodyPr/>
          <a:lstStyle/>
          <a:p>
            <a:fld id="{41829690-FF7B-4F60-B402-84E56BB3FDF7}" type="slidenum">
              <a:rPr lang="ar-SA" smtClean="0"/>
              <a:pPr/>
              <a:t>23</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61443" name="Slide Number Placeholder 3"/>
          <p:cNvSpPr>
            <a:spLocks noGrp="1"/>
          </p:cNvSpPr>
          <p:nvPr>
            <p:ph type="sldNum" sz="quarter" idx="5"/>
          </p:nvPr>
        </p:nvSpPr>
        <p:spPr bwMode="auto">
          <a:noFill/>
          <a:ln>
            <a:miter lim="800000"/>
            <a:headEnd/>
            <a:tailEnd/>
          </a:ln>
        </p:spPr>
        <p:txBody>
          <a:bodyPr/>
          <a:lstStyle/>
          <a:p>
            <a:fld id="{0E089C2D-DCBC-4E9B-B8BF-68646848B0EF}" type="slidenum">
              <a:rPr lang="ar-SA" smtClean="0"/>
              <a:pPr/>
              <a:t>24</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63491" name="Slide Number Placeholder 3"/>
          <p:cNvSpPr>
            <a:spLocks noGrp="1"/>
          </p:cNvSpPr>
          <p:nvPr>
            <p:ph type="sldNum" sz="quarter" idx="5"/>
          </p:nvPr>
        </p:nvSpPr>
        <p:spPr bwMode="auto">
          <a:noFill/>
          <a:ln>
            <a:miter lim="800000"/>
            <a:headEnd/>
            <a:tailEnd/>
          </a:ln>
        </p:spPr>
        <p:txBody>
          <a:bodyPr/>
          <a:lstStyle/>
          <a:p>
            <a:fld id="{8BD43BAC-F3AC-481F-80FD-187843C8274F}" type="slidenum">
              <a:rPr lang="ar-SA" smtClean="0"/>
              <a:pPr/>
              <a:t>25</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65539" name="Slide Number Placeholder 3"/>
          <p:cNvSpPr>
            <a:spLocks noGrp="1"/>
          </p:cNvSpPr>
          <p:nvPr>
            <p:ph type="sldNum" sz="quarter" idx="5"/>
          </p:nvPr>
        </p:nvSpPr>
        <p:spPr bwMode="auto">
          <a:noFill/>
          <a:ln>
            <a:miter lim="800000"/>
            <a:headEnd/>
            <a:tailEnd/>
          </a:ln>
        </p:spPr>
        <p:txBody>
          <a:bodyPr/>
          <a:lstStyle/>
          <a:p>
            <a:fld id="{99992FDD-9BE9-4889-8D20-EA7F06D7ED42}" type="slidenum">
              <a:rPr lang="ar-SA" smtClean="0"/>
              <a:pPr/>
              <a:t>26</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67587" name="Slide Number Placeholder 3"/>
          <p:cNvSpPr>
            <a:spLocks noGrp="1"/>
          </p:cNvSpPr>
          <p:nvPr>
            <p:ph type="sldNum" sz="quarter" idx="5"/>
          </p:nvPr>
        </p:nvSpPr>
        <p:spPr bwMode="auto">
          <a:noFill/>
          <a:ln>
            <a:miter lim="800000"/>
            <a:headEnd/>
            <a:tailEnd/>
          </a:ln>
        </p:spPr>
        <p:txBody>
          <a:bodyPr/>
          <a:lstStyle/>
          <a:p>
            <a:fld id="{33354672-1CFC-47DD-B152-177465CE8F0F}" type="slidenum">
              <a:rPr lang="ar-SA" smtClean="0"/>
              <a:pPr/>
              <a:t>27</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69635" name="Slide Number Placeholder 3"/>
          <p:cNvSpPr>
            <a:spLocks noGrp="1"/>
          </p:cNvSpPr>
          <p:nvPr>
            <p:ph type="sldNum" sz="quarter" idx="5"/>
          </p:nvPr>
        </p:nvSpPr>
        <p:spPr bwMode="auto">
          <a:noFill/>
          <a:ln>
            <a:miter lim="800000"/>
            <a:headEnd/>
            <a:tailEnd/>
          </a:ln>
        </p:spPr>
        <p:txBody>
          <a:bodyPr/>
          <a:lstStyle/>
          <a:p>
            <a:fld id="{0FC1C7CB-767B-4B90-BFA8-F391B2F80C28}" type="slidenum">
              <a:rPr lang="ar-SA" smtClean="0"/>
              <a:pPr/>
              <a:t>28</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71683" name="Slide Number Placeholder 3"/>
          <p:cNvSpPr>
            <a:spLocks noGrp="1"/>
          </p:cNvSpPr>
          <p:nvPr>
            <p:ph type="sldNum" sz="quarter" idx="5"/>
          </p:nvPr>
        </p:nvSpPr>
        <p:spPr bwMode="auto">
          <a:noFill/>
          <a:ln>
            <a:miter lim="800000"/>
            <a:headEnd/>
            <a:tailEnd/>
          </a:ln>
        </p:spPr>
        <p:txBody>
          <a:bodyPr/>
          <a:lstStyle/>
          <a:p>
            <a:fld id="{570FEB2F-B0F2-458D-B062-C0A65D2EAF41}" type="slidenum">
              <a:rPr lang="en-US" smtClean="0"/>
              <a:pPr/>
              <a:t>29</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73731" name="Slide Number Placeholder 3"/>
          <p:cNvSpPr>
            <a:spLocks noGrp="1"/>
          </p:cNvSpPr>
          <p:nvPr>
            <p:ph type="sldNum" sz="quarter" idx="5"/>
          </p:nvPr>
        </p:nvSpPr>
        <p:spPr bwMode="auto">
          <a:noFill/>
          <a:ln>
            <a:miter lim="800000"/>
            <a:headEnd/>
            <a:tailEnd/>
          </a:ln>
        </p:spPr>
        <p:txBody>
          <a:bodyPr/>
          <a:lstStyle/>
          <a:p>
            <a:fld id="{9824DCDF-F49B-4052-B81A-C641341C1BD8}" type="slidenum">
              <a:rPr lang="ar-SA" smtClean="0"/>
              <a:pPr/>
              <a:t>30</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75779" name="Slide Number Placeholder 3"/>
          <p:cNvSpPr>
            <a:spLocks noGrp="1"/>
          </p:cNvSpPr>
          <p:nvPr>
            <p:ph type="sldNum" sz="quarter" idx="5"/>
          </p:nvPr>
        </p:nvSpPr>
        <p:spPr bwMode="auto">
          <a:noFill/>
          <a:ln>
            <a:miter lim="800000"/>
            <a:headEnd/>
            <a:tailEnd/>
          </a:ln>
        </p:spPr>
        <p:txBody>
          <a:bodyPr/>
          <a:lstStyle/>
          <a:p>
            <a:fld id="{0275169F-4C9A-44FD-B0F5-E85EB62B384E}" type="slidenum">
              <a:rPr lang="ar-SA" smtClean="0"/>
              <a:pPr/>
              <a:t>31</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77827" name="Slide Number Placeholder 3"/>
          <p:cNvSpPr>
            <a:spLocks noGrp="1"/>
          </p:cNvSpPr>
          <p:nvPr>
            <p:ph type="sldNum" sz="quarter" idx="5"/>
          </p:nvPr>
        </p:nvSpPr>
        <p:spPr bwMode="auto">
          <a:noFill/>
          <a:ln>
            <a:miter lim="800000"/>
            <a:headEnd/>
            <a:tailEnd/>
          </a:ln>
        </p:spPr>
        <p:txBody>
          <a:bodyPr/>
          <a:lstStyle/>
          <a:p>
            <a:fld id="{3A411C28-E4A0-4CDF-B873-0A57826F9688}" type="slidenum">
              <a:rPr lang="ar-SA" smtClean="0"/>
              <a:pPr/>
              <a:t>32</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noFill/>
          <a:ln>
            <a:solidFill>
              <a:srgbClr val="000000"/>
            </a:solidFill>
            <a:miter lim="800000"/>
            <a:headEnd/>
            <a:tailEnd/>
          </a:ln>
        </p:spPr>
      </p:sp>
      <p:sp>
        <p:nvSpPr>
          <p:cNvPr id="798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79875" name="Slide Number Placeholder 3"/>
          <p:cNvSpPr>
            <a:spLocks noGrp="1"/>
          </p:cNvSpPr>
          <p:nvPr>
            <p:ph type="sldNum" sz="quarter" idx="5"/>
          </p:nvPr>
        </p:nvSpPr>
        <p:spPr bwMode="auto">
          <a:noFill/>
          <a:ln>
            <a:miter lim="800000"/>
            <a:headEnd/>
            <a:tailEnd/>
          </a:ln>
        </p:spPr>
        <p:txBody>
          <a:bodyPr/>
          <a:lstStyle/>
          <a:p>
            <a:fld id="{02D00765-B9B5-4386-B7BA-A5DF28A79B3E}" type="slidenum">
              <a:rPr lang="ar-SA" smtClean="0"/>
              <a:pPr/>
              <a:t>33</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81923" name="Slide Number Placeholder 3"/>
          <p:cNvSpPr>
            <a:spLocks noGrp="1"/>
          </p:cNvSpPr>
          <p:nvPr>
            <p:ph type="sldNum" sz="quarter" idx="5"/>
          </p:nvPr>
        </p:nvSpPr>
        <p:spPr bwMode="auto">
          <a:noFill/>
          <a:ln>
            <a:miter lim="800000"/>
            <a:headEnd/>
            <a:tailEnd/>
          </a:ln>
        </p:spPr>
        <p:txBody>
          <a:bodyPr/>
          <a:lstStyle/>
          <a:p>
            <a:fld id="{4FAC1B34-5101-43DA-AB4C-59FDA69EAF1D}" type="slidenum">
              <a:rPr lang="ar-SA" smtClean="0"/>
              <a:pPr/>
              <a:t>34</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83971" name="Slide Number Placeholder 3"/>
          <p:cNvSpPr>
            <a:spLocks noGrp="1"/>
          </p:cNvSpPr>
          <p:nvPr>
            <p:ph type="sldNum" sz="quarter" idx="5"/>
          </p:nvPr>
        </p:nvSpPr>
        <p:spPr bwMode="auto">
          <a:noFill/>
          <a:ln>
            <a:miter lim="800000"/>
            <a:headEnd/>
            <a:tailEnd/>
          </a:ln>
        </p:spPr>
        <p:txBody>
          <a:bodyPr/>
          <a:lstStyle/>
          <a:p>
            <a:fld id="{2FBDD482-1B8D-4D4E-9BD1-EFEF6E12419B}" type="slidenum">
              <a:rPr lang="ar-SA" smtClean="0"/>
              <a:pPr/>
              <a:t>35</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86019" name="Slide Number Placeholder 3"/>
          <p:cNvSpPr>
            <a:spLocks noGrp="1"/>
          </p:cNvSpPr>
          <p:nvPr>
            <p:ph type="sldNum" sz="quarter" idx="5"/>
          </p:nvPr>
        </p:nvSpPr>
        <p:spPr bwMode="auto">
          <a:noFill/>
          <a:ln>
            <a:miter lim="800000"/>
            <a:headEnd/>
            <a:tailEnd/>
          </a:ln>
        </p:spPr>
        <p:txBody>
          <a:bodyPr/>
          <a:lstStyle/>
          <a:p>
            <a:fld id="{FF34DAD3-765E-4D91-BCB1-3A916402F69B}" type="slidenum">
              <a:rPr lang="en-US" smtClean="0"/>
              <a:pPr/>
              <a:t>36</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noTextEdi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88067" name="Slide Number Placeholder 3"/>
          <p:cNvSpPr>
            <a:spLocks noGrp="1"/>
          </p:cNvSpPr>
          <p:nvPr>
            <p:ph type="sldNum" sz="quarter" idx="5"/>
          </p:nvPr>
        </p:nvSpPr>
        <p:spPr bwMode="auto">
          <a:noFill/>
          <a:ln>
            <a:miter lim="800000"/>
            <a:headEnd/>
            <a:tailEnd/>
          </a:ln>
        </p:spPr>
        <p:txBody>
          <a:bodyPr/>
          <a:lstStyle/>
          <a:p>
            <a:fld id="{0D43FD56-9C15-4881-B880-1002313BE001}" type="slidenum">
              <a:rPr lang="ar-SA" smtClean="0"/>
              <a:pPr/>
              <a:t>37</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noTextEdi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90115" name="Slide Number Placeholder 3"/>
          <p:cNvSpPr>
            <a:spLocks noGrp="1"/>
          </p:cNvSpPr>
          <p:nvPr>
            <p:ph type="sldNum" sz="quarter" idx="5"/>
          </p:nvPr>
        </p:nvSpPr>
        <p:spPr bwMode="auto">
          <a:noFill/>
          <a:ln>
            <a:miter lim="800000"/>
            <a:headEnd/>
            <a:tailEnd/>
          </a:ln>
        </p:spPr>
        <p:txBody>
          <a:bodyPr/>
          <a:lstStyle/>
          <a:p>
            <a:fld id="{8306BEB6-E115-4A18-88AD-9EA5FD2C4F2F}" type="slidenum">
              <a:rPr lang="en-US" smtClean="0"/>
              <a:pPr/>
              <a:t>38</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92163" name="Slide Number Placeholder 3"/>
          <p:cNvSpPr>
            <a:spLocks noGrp="1"/>
          </p:cNvSpPr>
          <p:nvPr>
            <p:ph type="sldNum" sz="quarter" idx="5"/>
          </p:nvPr>
        </p:nvSpPr>
        <p:spPr bwMode="auto">
          <a:noFill/>
          <a:ln>
            <a:miter lim="800000"/>
            <a:headEnd/>
            <a:tailEnd/>
          </a:ln>
        </p:spPr>
        <p:txBody>
          <a:bodyPr/>
          <a:lstStyle/>
          <a:p>
            <a:fld id="{12178410-2281-4F18-A703-0727FCEF7E7A}" type="slidenum">
              <a:rPr lang="ar-SA" smtClean="0"/>
              <a:pPr/>
              <a:t>39</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noTextEdi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94211" name="Slide Number Placeholder 3"/>
          <p:cNvSpPr>
            <a:spLocks noGrp="1"/>
          </p:cNvSpPr>
          <p:nvPr>
            <p:ph type="sldNum" sz="quarter" idx="5"/>
          </p:nvPr>
        </p:nvSpPr>
        <p:spPr bwMode="auto">
          <a:noFill/>
          <a:ln>
            <a:miter lim="800000"/>
            <a:headEnd/>
            <a:tailEnd/>
          </a:ln>
        </p:spPr>
        <p:txBody>
          <a:bodyPr/>
          <a:lstStyle/>
          <a:p>
            <a:fld id="{1CF9B386-5523-4821-A850-FE5ABA558289}" type="slidenum">
              <a:rPr lang="en-US" smtClean="0"/>
              <a:pPr/>
              <a:t>40</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0138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BA04AC99-654C-4A78-8FA9-3A0E6AFBDA0B}" type="slidenum">
              <a:rPr lang="ar-SA" sz="1200">
                <a:latin typeface="Calibri" pitchFamily="34" charset="0"/>
              </a:rPr>
              <a:pPr rtl="0"/>
              <a:t>43</a:t>
            </a:fld>
            <a:endParaRPr lang="en-US" sz="1200">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0342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8D60FDEF-7318-4FDB-B48D-902D888FDBF6}" type="slidenum">
              <a:rPr lang="ar-SA" sz="1200">
                <a:latin typeface="Calibri" pitchFamily="34" charset="0"/>
              </a:rPr>
              <a:pPr rtl="0"/>
              <a:t>44</a:t>
            </a:fld>
            <a:endParaRPr lang="en-US" sz="1200">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0547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4790ACC7-36AB-4741-A34F-1F7EAF7F8F5A}" type="slidenum">
              <a:rPr lang="ar-SA" sz="1200">
                <a:latin typeface="Calibri" pitchFamily="34" charset="0"/>
              </a:rPr>
              <a:pPr rtl="0"/>
              <a:t>45</a:t>
            </a:fld>
            <a:endParaRPr lang="en-US" sz="1200">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0752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3F08B5AB-B1CB-4F9A-8F67-09714F1ED784}" type="slidenum">
              <a:rPr lang="ar-SA" sz="1200">
                <a:latin typeface="Calibri" pitchFamily="34" charset="0"/>
              </a:rPr>
              <a:pPr rtl="0"/>
              <a:t>46</a:t>
            </a:fld>
            <a:endParaRPr lang="en-US" sz="1200">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0957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A0605779-5834-44B0-8B2E-EEE4AEABB1C0}" type="slidenum">
              <a:rPr lang="ar-SA" sz="1200">
                <a:latin typeface="Calibri" pitchFamily="34" charset="0"/>
              </a:rPr>
              <a:pPr rtl="0"/>
              <a:t>47</a:t>
            </a:fld>
            <a:endParaRPr lang="en-US" sz="1200">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1162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0B8E5D6D-217C-4E16-A39F-5F4AE2773381}" type="slidenum">
              <a:rPr lang="ar-SA" sz="1200">
                <a:latin typeface="Calibri" pitchFamily="34" charset="0"/>
              </a:rPr>
              <a:pPr rtl="0"/>
              <a:t>48</a:t>
            </a:fld>
            <a:endParaRPr lang="en-US" sz="1200">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1366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9E27A3E8-C8EC-4121-BB3B-FBCE5A51B299}" type="slidenum">
              <a:rPr lang="ar-SA" sz="1200">
                <a:latin typeface="Calibri" pitchFamily="34" charset="0"/>
              </a:rPr>
              <a:pPr rtl="0"/>
              <a:t>49</a:t>
            </a:fld>
            <a:endParaRPr lang="en-US" sz="1200">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p:spPr>
      </p:sp>
      <p:sp>
        <p:nvSpPr>
          <p:cNvPr id="1157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1571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562C9D8A-741F-45B6-85E6-F10894760B2C}" type="slidenum">
              <a:rPr lang="ar-SA" sz="1200">
                <a:latin typeface="Calibri" pitchFamily="34" charset="0"/>
              </a:rPr>
              <a:pPr rtl="0"/>
              <a:t>50</a:t>
            </a:fld>
            <a:endParaRPr lang="en-US" sz="1200">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p:spPr>
      </p:sp>
      <p:sp>
        <p:nvSpPr>
          <p:cNvPr id="1177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1776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ABC7FCE3-341C-462C-B021-6861D07A4EDB}" type="slidenum">
              <a:rPr lang="ar-SA" sz="1200">
                <a:latin typeface="Calibri" pitchFamily="34" charset="0"/>
              </a:rPr>
              <a:pPr rtl="0"/>
              <a:t>51</a:t>
            </a:fld>
            <a:endParaRPr lang="en-US" sz="1200">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1981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90A3BA64-BE64-4605-A61D-42E9DC7AFF5C}" type="slidenum">
              <a:rPr lang="ar-SA" sz="1200">
                <a:latin typeface="Calibri" pitchFamily="34" charset="0"/>
              </a:rPr>
              <a:pPr rtl="0"/>
              <a:t>52</a:t>
            </a:fld>
            <a:endParaRPr lang="en-US" sz="1200">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2186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F0EE6529-7FF0-429A-BE52-B245CE87D0E2}" type="slidenum">
              <a:rPr lang="ar-SA" sz="1200">
                <a:latin typeface="Calibri" pitchFamily="34" charset="0"/>
              </a:rPr>
              <a:pPr rtl="0"/>
              <a:t>53</a:t>
            </a:fld>
            <a:endParaRPr lang="en-US" sz="1200">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p:spPr>
      </p:sp>
      <p:sp>
        <p:nvSpPr>
          <p:cNvPr id="1239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2390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E188EC0B-61A1-49AD-B573-BD8CA98638F4}" type="slidenum">
              <a:rPr lang="ar-SA" sz="1200">
                <a:latin typeface="Calibri" pitchFamily="34" charset="0"/>
              </a:rPr>
              <a:pPr rtl="0"/>
              <a:t>54</a:t>
            </a:fld>
            <a:endParaRPr lang="en-US" sz="1200">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p:spPr>
      </p:sp>
      <p:sp>
        <p:nvSpPr>
          <p:cNvPr id="1259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2595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F91305D8-225D-4423-B21D-480377092909}" type="slidenum">
              <a:rPr lang="ar-SA" sz="1200">
                <a:latin typeface="Calibri" pitchFamily="34" charset="0"/>
              </a:rPr>
              <a:pPr rtl="0"/>
              <a:t>55</a:t>
            </a:fld>
            <a:endParaRPr lang="en-US" sz="1200">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p:spPr>
      </p:sp>
      <p:sp>
        <p:nvSpPr>
          <p:cNvPr id="1280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2800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50250485-6FAF-4938-8C15-DAB649FEB0EF}" type="slidenum">
              <a:rPr lang="ar-SA" sz="1200">
                <a:latin typeface="Calibri" pitchFamily="34" charset="0"/>
              </a:rPr>
              <a:pPr rtl="0"/>
              <a:t>56</a:t>
            </a:fld>
            <a:endParaRPr lang="en-US" sz="1200">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p:spPr>
      </p:sp>
      <p:sp>
        <p:nvSpPr>
          <p:cNvPr id="1300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3005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57CA81A6-9427-4F60-B766-BBBA084E415F}" type="slidenum">
              <a:rPr lang="ar-SA" sz="1200">
                <a:latin typeface="Calibri" pitchFamily="34" charset="0"/>
              </a:rPr>
              <a:pPr rtl="0"/>
              <a:t>57</a:t>
            </a:fld>
            <a:endParaRPr lang="en-US" sz="1200">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3210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D9A5AE2B-BD52-4C6D-9895-C5BA6AF3501A}" type="slidenum">
              <a:rPr lang="ar-SA" sz="1200">
                <a:latin typeface="Calibri" pitchFamily="34" charset="0"/>
              </a:rPr>
              <a:pPr rtl="0"/>
              <a:t>58</a:t>
            </a:fld>
            <a:endParaRPr lang="en-US" sz="1200">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p:spPr>
      </p:sp>
      <p:sp>
        <p:nvSpPr>
          <p:cNvPr id="1341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3414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B533F851-DDBA-4E3E-AD77-A1FC57959483}" type="slidenum">
              <a:rPr lang="ar-SA" sz="1200">
                <a:latin typeface="Calibri" pitchFamily="34" charset="0"/>
              </a:rPr>
              <a:pPr rtl="0"/>
              <a:t>59</a:t>
            </a:fld>
            <a:endParaRPr lang="en-US" sz="1200">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p:spPr>
      </p:sp>
      <p:sp>
        <p:nvSpPr>
          <p:cNvPr id="1361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3619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B31281CE-18D1-48C1-B4A7-6C0C8450473E}" type="slidenum">
              <a:rPr lang="ar-SA" sz="1200">
                <a:latin typeface="Calibri" pitchFamily="34" charset="0"/>
              </a:rPr>
              <a:pPr rtl="0"/>
              <a:t>60</a:t>
            </a:fld>
            <a:endParaRPr lang="en-US" sz="1200">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p:spPr>
      </p:sp>
      <p:sp>
        <p:nvSpPr>
          <p:cNvPr id="1382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3824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71B964C4-8B67-433F-A436-E2BA02055014}" type="slidenum">
              <a:rPr lang="ar-SA" sz="1200">
                <a:latin typeface="Calibri" pitchFamily="34" charset="0"/>
              </a:rPr>
              <a:pPr rtl="0"/>
              <a:t>61</a:t>
            </a:fld>
            <a:endParaRPr lang="en-US" sz="1200">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p:spPr>
      </p:sp>
      <p:sp>
        <p:nvSpPr>
          <p:cNvPr id="1402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4029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17718DCC-E523-4CB1-B65C-CA9C7F5EB000}" type="slidenum">
              <a:rPr lang="ar-SA" sz="1200">
                <a:latin typeface="Calibri" pitchFamily="34" charset="0"/>
              </a:rPr>
              <a:pPr rtl="0"/>
              <a:t>62</a:t>
            </a:fld>
            <a:endParaRPr lang="en-US" sz="1200">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23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4234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DA93D222-B957-4289-A1AA-807F9C845218}" type="slidenum">
              <a:rPr lang="ar-SA" sz="1200">
                <a:latin typeface="Calibri" pitchFamily="34" charset="0"/>
              </a:rPr>
              <a:pPr rtl="0"/>
              <a:t>63</a:t>
            </a:fld>
            <a:endParaRPr lang="en-US" sz="1200">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p:spPr>
      </p:sp>
      <p:sp>
        <p:nvSpPr>
          <p:cNvPr id="1443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4438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3A780BFE-B041-49BB-AFEA-9974EE0C0B2D}" type="slidenum">
              <a:rPr lang="ar-SA" sz="1200">
                <a:latin typeface="Calibri" pitchFamily="34" charset="0"/>
              </a:rPr>
              <a:pPr rtl="0"/>
              <a:t>64</a:t>
            </a:fld>
            <a:endParaRPr lang="en-US" sz="1200">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p:spPr>
      </p:sp>
      <p:sp>
        <p:nvSpPr>
          <p:cNvPr id="1464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4643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2CABA653-817A-4A3F-8127-6F1F2B3F0929}" type="slidenum">
              <a:rPr lang="ar-SA" sz="1200">
                <a:latin typeface="Calibri" pitchFamily="34" charset="0"/>
              </a:rPr>
              <a:pPr rtl="0"/>
              <a:t>65</a:t>
            </a:fld>
            <a:endParaRPr lang="en-US" sz="1200">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p:spPr>
      </p:sp>
      <p:sp>
        <p:nvSpPr>
          <p:cNvPr id="1484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4848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6FAE0374-C2B0-4864-A857-DEA801321AF8}" type="slidenum">
              <a:rPr lang="ar-SA" sz="1200">
                <a:latin typeface="Calibri" pitchFamily="34" charset="0"/>
              </a:rPr>
              <a:pPr rtl="0"/>
              <a:t>66</a:t>
            </a:fld>
            <a:endParaRPr lang="en-US" sz="1200">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p:spPr>
      </p:sp>
      <p:sp>
        <p:nvSpPr>
          <p:cNvPr id="1505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5053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42643880-3411-40C0-AC1D-739E5E28F2B6}" type="slidenum">
              <a:rPr lang="ar-SA" sz="1200">
                <a:latin typeface="Calibri" pitchFamily="34" charset="0"/>
              </a:rPr>
              <a:pPr rtl="0"/>
              <a:t>67</a:t>
            </a:fld>
            <a:endParaRPr lang="en-US" sz="1200">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p:spPr>
      </p:sp>
      <p:sp>
        <p:nvSpPr>
          <p:cNvPr id="1525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5258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46BF76BC-E198-4D07-9F1B-D5AB3DF0F4C7}" type="slidenum">
              <a:rPr lang="ar-SA" sz="1200">
                <a:latin typeface="Calibri" pitchFamily="34" charset="0"/>
              </a:rPr>
              <a:pPr rtl="0"/>
              <a:t>68</a:t>
            </a:fld>
            <a:endParaRPr lang="en-US" sz="1200">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p:spPr>
      </p:sp>
      <p:sp>
        <p:nvSpPr>
          <p:cNvPr id="1546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5462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5B484598-B166-4AA2-A492-B8A71E489E4E}" type="slidenum">
              <a:rPr lang="ar-SA" sz="1200">
                <a:latin typeface="Calibri" pitchFamily="34" charset="0"/>
              </a:rPr>
              <a:pPr rtl="0"/>
              <a:t>69</a:t>
            </a:fld>
            <a:endParaRPr lang="en-US" sz="1200">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p:spPr>
      </p:sp>
      <p:sp>
        <p:nvSpPr>
          <p:cNvPr id="1566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5667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9518D51F-703A-4A88-B789-C04FB1BEAF0E}" type="slidenum">
              <a:rPr lang="ar-SA" sz="1200">
                <a:latin typeface="Calibri" pitchFamily="34" charset="0"/>
              </a:rPr>
              <a:pPr rtl="0"/>
              <a:t>70</a:t>
            </a:fld>
            <a:endParaRPr lang="en-US" sz="1200">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p:spPr>
      </p:sp>
      <p:sp>
        <p:nvSpPr>
          <p:cNvPr id="158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5872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4B93AEBA-54B2-446E-AE00-CC896D3EB839}" type="slidenum">
              <a:rPr lang="ar-SA" sz="1200">
                <a:latin typeface="Calibri" pitchFamily="34" charset="0"/>
              </a:rPr>
              <a:pPr rtl="0"/>
              <a:t>71</a:t>
            </a:fld>
            <a:endParaRPr lang="en-US" sz="1200">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noFill/>
          <a:ln>
            <a:solidFill>
              <a:srgbClr val="000000"/>
            </a:solidFill>
            <a:miter lim="800000"/>
            <a:headEnd/>
            <a:tailEnd/>
          </a:ln>
        </p:spPr>
      </p:sp>
      <p:sp>
        <p:nvSpPr>
          <p:cNvPr id="160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6077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B16291E9-002B-48EE-9E6E-4AB46B2AEE83}" type="slidenum">
              <a:rPr lang="ar-SA" sz="1200">
                <a:latin typeface="Calibri" pitchFamily="34" charset="0"/>
              </a:rPr>
              <a:pPr rtl="0"/>
              <a:t>72</a:t>
            </a:fld>
            <a:endParaRPr lang="en-US" sz="1200">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6282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90F20BD8-D206-4D71-A2BE-792CBF6F59DD}" type="slidenum">
              <a:rPr lang="ar-SA" sz="1200">
                <a:latin typeface="Calibri" pitchFamily="34" charset="0"/>
              </a:rPr>
              <a:pPr rtl="0"/>
              <a:t>73</a:t>
            </a:fld>
            <a:endParaRPr lang="en-US" sz="1200">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p:spPr>
      </p:sp>
      <p:sp>
        <p:nvSpPr>
          <p:cNvPr id="1648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6486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96AB07AA-0ED6-4EA8-89A3-46BC0F6BB44B}" type="slidenum">
              <a:rPr lang="ar-SA" sz="1200">
                <a:latin typeface="Calibri" pitchFamily="34" charset="0"/>
              </a:rPr>
              <a:pPr rtl="0"/>
              <a:t>74</a:t>
            </a:fld>
            <a:endParaRPr lang="en-US" sz="1200">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p:spPr>
      </p:sp>
      <p:sp>
        <p:nvSpPr>
          <p:cNvPr id="1669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6691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A499E773-11B4-4C52-A625-833242B349D5}" type="slidenum">
              <a:rPr lang="ar-SA" sz="1200">
                <a:latin typeface="Calibri" pitchFamily="34" charset="0"/>
              </a:rPr>
              <a:pPr rtl="0"/>
              <a:t>75</a:t>
            </a:fld>
            <a:endParaRPr lang="en-US" sz="1200">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p:spPr>
      </p:sp>
      <p:sp>
        <p:nvSpPr>
          <p:cNvPr id="1689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6896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D0F0EC5B-3798-4711-950A-AB4101C9E74E}" type="slidenum">
              <a:rPr lang="ar-SA" sz="1200">
                <a:latin typeface="Calibri" pitchFamily="34" charset="0"/>
              </a:rPr>
              <a:pPr rtl="0"/>
              <a:t>76</a:t>
            </a:fld>
            <a:endParaRPr lang="en-US" sz="1200">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p:spPr>
      </p:sp>
      <p:sp>
        <p:nvSpPr>
          <p:cNvPr id="1710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7101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35C4F678-0E7C-49BC-A226-1103D8085136}" type="slidenum">
              <a:rPr lang="ar-SA" sz="1200">
                <a:latin typeface="Calibri" pitchFamily="34" charset="0"/>
              </a:rPr>
              <a:pPr rtl="0"/>
              <a:t>77</a:t>
            </a:fld>
            <a:endParaRPr lang="en-US" sz="1200">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p:spPr>
      </p:sp>
      <p:sp>
        <p:nvSpPr>
          <p:cNvPr id="1730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7306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5BB3A75B-5A7B-46EC-93A7-ED3357CEA9C6}" type="slidenum">
              <a:rPr lang="ar-SA" sz="1200">
                <a:latin typeface="Calibri" pitchFamily="34" charset="0"/>
              </a:rPr>
              <a:pPr rtl="0"/>
              <a:t>78</a:t>
            </a:fld>
            <a:endParaRPr lang="en-US" sz="1200">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p:spPr>
      </p:sp>
      <p:sp>
        <p:nvSpPr>
          <p:cNvPr id="1751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7510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2FBED943-1239-4A3A-A0C3-8CEF89E6721D}" type="slidenum">
              <a:rPr lang="ar-SA" sz="1200">
                <a:latin typeface="Calibri" pitchFamily="34" charset="0"/>
              </a:rPr>
              <a:pPr rtl="0"/>
              <a:t>79</a:t>
            </a:fld>
            <a:endParaRPr lang="en-US" sz="1200">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p:spPr>
      </p:sp>
      <p:sp>
        <p:nvSpPr>
          <p:cNvPr id="1771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7715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FA3AC0BE-DBD3-4E03-8D5D-48A3BA50CB40}" type="slidenum">
              <a:rPr lang="ar-SA" sz="1200">
                <a:latin typeface="Calibri" pitchFamily="34" charset="0"/>
              </a:rPr>
              <a:pPr rtl="0"/>
              <a:t>80</a:t>
            </a:fld>
            <a:endParaRPr lang="en-US" sz="1200">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p:spPr>
      </p:sp>
      <p:sp>
        <p:nvSpPr>
          <p:cNvPr id="1792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ar-SA" smtClean="0"/>
          </a:p>
        </p:txBody>
      </p:sp>
      <p:sp>
        <p:nvSpPr>
          <p:cNvPr id="17920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50EF0948-CE93-4AF0-9B98-9DC665E853ED}" type="slidenum">
              <a:rPr lang="ar-SA" sz="1200">
                <a:latin typeface="Calibri" pitchFamily="34" charset="0"/>
              </a:rPr>
              <a:pPr rtl="0"/>
              <a:t>81</a:t>
            </a:fld>
            <a:endParaRPr lang="en-US" sz="1200">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p:spPr>
      </p:sp>
      <p:sp>
        <p:nvSpPr>
          <p:cNvPr id="183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18330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0303D03F-FDC4-4CA1-83E5-57C90419449F}" type="slidenum">
              <a:rPr lang="ar-SA" sz="1200">
                <a:latin typeface="Calibri" pitchFamily="34" charset="0"/>
              </a:rPr>
              <a:pPr rtl="0"/>
              <a:t>84</a:t>
            </a:fld>
            <a:endParaRPr lang="en-US" sz="1200">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noFill/>
          <a:ln>
            <a:solidFill>
              <a:srgbClr val="000000"/>
            </a:solidFill>
            <a:miter lim="800000"/>
            <a:headEnd/>
            <a:tailEnd/>
          </a:ln>
        </p:spPr>
      </p:sp>
      <p:sp>
        <p:nvSpPr>
          <p:cNvPr id="185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18534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CBF943B6-156E-47F2-9532-374384127E0C}" type="slidenum">
              <a:rPr lang="ar-SA" sz="1200">
                <a:latin typeface="Calibri" pitchFamily="34" charset="0"/>
              </a:rPr>
              <a:pPr rtl="0"/>
              <a:t>85</a:t>
            </a:fld>
            <a:endParaRPr lang="en-US" sz="1200">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p:spPr>
      </p:sp>
      <p:sp>
        <p:nvSpPr>
          <p:cNvPr id="187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18739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25D28A73-DE39-43ED-8988-A0022D41F451}" type="slidenum">
              <a:rPr lang="ar-SA" sz="1200">
                <a:latin typeface="Calibri" pitchFamily="34" charset="0"/>
              </a:rPr>
              <a:pPr rtl="0"/>
              <a:t>86</a:t>
            </a:fld>
            <a:endParaRPr lang="en-US" sz="1200">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noFill/>
          <a:ln>
            <a:solidFill>
              <a:srgbClr val="000000"/>
            </a:solidFill>
            <a:miter lim="800000"/>
            <a:headEnd/>
            <a:tailEnd/>
          </a:ln>
        </p:spPr>
      </p:sp>
      <p:sp>
        <p:nvSpPr>
          <p:cNvPr id="189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18944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1327FD49-6C4A-4113-8FA7-A99945749EE9}" type="slidenum">
              <a:rPr lang="ar-SA" sz="1200">
                <a:latin typeface="Calibri" pitchFamily="34" charset="0"/>
              </a:rPr>
              <a:pPr rtl="0"/>
              <a:t>87</a:t>
            </a:fld>
            <a:endParaRPr lang="en-US" sz="1200">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p:spPr>
      </p:sp>
      <p:sp>
        <p:nvSpPr>
          <p:cNvPr id="191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19149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06566332-5DD8-4DD4-BA56-D4DB426F784D}" type="slidenum">
              <a:rPr lang="ar-SA" sz="1200">
                <a:latin typeface="Calibri" pitchFamily="34" charset="0"/>
              </a:rPr>
              <a:pPr rtl="0"/>
              <a:t>88</a:t>
            </a:fld>
            <a:endParaRPr lang="en-US" sz="1200">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bwMode="auto">
          <a:noFill/>
          <a:ln>
            <a:solidFill>
              <a:srgbClr val="000000"/>
            </a:solidFill>
            <a:miter lim="800000"/>
            <a:headEnd/>
            <a:tailEnd/>
          </a:ln>
        </p:spPr>
      </p:sp>
      <p:sp>
        <p:nvSpPr>
          <p:cNvPr id="193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19354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712628A1-1DB4-4963-902D-4D016905DD58}" type="slidenum">
              <a:rPr lang="ar-SA" sz="1200">
                <a:latin typeface="Calibri" pitchFamily="34" charset="0"/>
              </a:rPr>
              <a:pPr rtl="0"/>
              <a:t>89</a:t>
            </a:fld>
            <a:endParaRPr lang="en-US" sz="1200">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bwMode="auto">
          <a:noFill/>
          <a:ln>
            <a:solidFill>
              <a:srgbClr val="000000"/>
            </a:solidFill>
            <a:miter lim="800000"/>
            <a:headEnd/>
            <a:tailEnd/>
          </a:ln>
        </p:spPr>
      </p:sp>
      <p:sp>
        <p:nvSpPr>
          <p:cNvPr id="195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19558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67ABF73D-3B39-4CDF-A7CA-A0BA73E16BA9}" type="slidenum">
              <a:rPr lang="ar-SA" sz="1200">
                <a:latin typeface="Calibri" pitchFamily="34" charset="0"/>
              </a:rPr>
              <a:pPr rtl="0"/>
              <a:t>90</a:t>
            </a:fld>
            <a:endParaRPr lang="en-US" sz="1200">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p:spPr>
      </p:sp>
      <p:sp>
        <p:nvSpPr>
          <p:cNvPr id="197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19763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FC064051-0B4E-43A0-B37C-DCCE91C55B77}" type="slidenum">
              <a:rPr lang="ar-SA" sz="1200">
                <a:latin typeface="Calibri" pitchFamily="34" charset="0"/>
              </a:rPr>
              <a:pPr rtl="0"/>
              <a:t>91</a:t>
            </a:fld>
            <a:endParaRPr lang="en-US" sz="1200">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bwMode="auto">
          <a:noFill/>
          <a:ln>
            <a:solidFill>
              <a:srgbClr val="000000"/>
            </a:solidFill>
            <a:miter lim="800000"/>
            <a:headEnd/>
            <a:tailEnd/>
          </a:ln>
        </p:spPr>
      </p:sp>
      <p:sp>
        <p:nvSpPr>
          <p:cNvPr id="199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19968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7AE19393-9DD4-448F-9CD1-4D2D92ED2711}" type="slidenum">
              <a:rPr lang="ar-SA" sz="1200">
                <a:latin typeface="Calibri" pitchFamily="34" charset="0"/>
              </a:rPr>
              <a:pPr rtl="0"/>
              <a:t>92</a:t>
            </a:fld>
            <a:endParaRPr lang="en-US" sz="1200">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p:spPr>
      </p:sp>
      <p:sp>
        <p:nvSpPr>
          <p:cNvPr id="201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0173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845706A9-1D68-4BF6-83AD-717C878F46EF}" type="slidenum">
              <a:rPr lang="ar-SA" sz="1200">
                <a:latin typeface="Calibri" pitchFamily="34" charset="0"/>
              </a:rPr>
              <a:pPr rtl="0"/>
              <a:t>93</a:t>
            </a:fld>
            <a:endParaRPr lang="en-US" sz="1200">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bwMode="auto">
          <a:noFill/>
          <a:ln>
            <a:solidFill>
              <a:srgbClr val="000000"/>
            </a:solidFill>
            <a:miter lim="800000"/>
            <a:headEnd/>
            <a:tailEnd/>
          </a:ln>
        </p:spPr>
      </p:sp>
      <p:sp>
        <p:nvSpPr>
          <p:cNvPr id="203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0378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F14D6B5F-6FA6-4F25-858E-26FDB440A7A8}" type="slidenum">
              <a:rPr lang="ar-SA" sz="1200">
                <a:latin typeface="Calibri" pitchFamily="34" charset="0"/>
              </a:rPr>
              <a:pPr rtl="0"/>
              <a:t>94</a:t>
            </a:fld>
            <a:endParaRPr lang="en-US" sz="1200">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bwMode="auto">
          <a:noFill/>
          <a:ln>
            <a:solidFill>
              <a:srgbClr val="000000"/>
            </a:solidFill>
            <a:miter lim="800000"/>
            <a:headEnd/>
            <a:tailEnd/>
          </a:ln>
        </p:spPr>
      </p:sp>
      <p:sp>
        <p:nvSpPr>
          <p:cNvPr id="205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0582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33F99D12-B12E-42C0-9479-6C7B3874FE10}" type="slidenum">
              <a:rPr lang="ar-SA" sz="1200">
                <a:latin typeface="Calibri" pitchFamily="34" charset="0"/>
              </a:rPr>
              <a:pPr rtl="0"/>
              <a:t>95</a:t>
            </a:fld>
            <a:endParaRPr lang="en-US" sz="1200">
              <a:latin typeface="Calibri"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p:cNvSpPr>
            <a:spLocks noGrp="1" noRot="1" noChangeAspect="1" noTextEdit="1"/>
          </p:cNvSpPr>
          <p:nvPr>
            <p:ph type="sldImg"/>
          </p:nvPr>
        </p:nvSpPr>
        <p:spPr bwMode="auto">
          <a:noFill/>
          <a:ln>
            <a:solidFill>
              <a:srgbClr val="000000"/>
            </a:solidFill>
            <a:miter lim="800000"/>
            <a:headEnd/>
            <a:tailEnd/>
          </a:ln>
        </p:spPr>
      </p:sp>
      <p:sp>
        <p:nvSpPr>
          <p:cNvPr id="2099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0992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10362B83-973A-4359-8865-CDB129DA0431}" type="slidenum">
              <a:rPr lang="ar-SA" sz="1200">
                <a:latin typeface="Calibri" pitchFamily="34" charset="0"/>
              </a:rPr>
              <a:pPr rtl="0"/>
              <a:t>98</a:t>
            </a:fld>
            <a:endParaRPr lang="en-US" sz="1200">
              <a:latin typeface="Calibri"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p:spPr>
      </p:sp>
      <p:sp>
        <p:nvSpPr>
          <p:cNvPr id="211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1197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097866CA-2C83-409C-96D0-E69DFB6B5AB0}" type="slidenum">
              <a:rPr lang="ar-SA" sz="1200">
                <a:latin typeface="Calibri" pitchFamily="34" charset="0"/>
              </a:rPr>
              <a:pPr rtl="0"/>
              <a:t>99</a:t>
            </a:fld>
            <a:endParaRPr lang="en-US" sz="1200">
              <a:latin typeface="Calibri"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bwMode="auto">
          <a:noFill/>
          <a:ln>
            <a:solidFill>
              <a:srgbClr val="000000"/>
            </a:solidFill>
            <a:miter lim="800000"/>
            <a:headEnd/>
            <a:tailEnd/>
          </a:ln>
        </p:spPr>
      </p:sp>
      <p:sp>
        <p:nvSpPr>
          <p:cNvPr id="2140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1402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B5976987-E8A0-46A6-A783-C9CB20F08819}" type="slidenum">
              <a:rPr lang="ar-SA" sz="1200">
                <a:latin typeface="Calibri" pitchFamily="34" charset="0"/>
              </a:rPr>
              <a:pPr rtl="0"/>
              <a:t>100</a:t>
            </a:fld>
            <a:endParaRPr lang="en-US" sz="1200">
              <a:latin typeface="Calibri"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bwMode="auto">
          <a:noFill/>
          <a:ln>
            <a:solidFill>
              <a:srgbClr val="000000"/>
            </a:solidFill>
            <a:miter lim="800000"/>
            <a:headEnd/>
            <a:tailEnd/>
          </a:ln>
        </p:spPr>
      </p:sp>
      <p:sp>
        <p:nvSpPr>
          <p:cNvPr id="216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1606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346F40FD-06C0-41E5-9B9B-6FF1BA33A208}" type="slidenum">
              <a:rPr lang="ar-SA" sz="1200">
                <a:latin typeface="Calibri" pitchFamily="34" charset="0"/>
              </a:rPr>
              <a:pPr rtl="0"/>
              <a:t>101</a:t>
            </a:fld>
            <a:endParaRPr lang="en-US" sz="1200">
              <a:latin typeface="Calibri"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p:spPr>
      </p:sp>
      <p:sp>
        <p:nvSpPr>
          <p:cNvPr id="218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1811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C41D3565-869F-44F1-B5B0-75B304CEDC8F}" type="slidenum">
              <a:rPr lang="ar-SA" sz="1200">
                <a:latin typeface="Calibri" pitchFamily="34" charset="0"/>
              </a:rPr>
              <a:pPr rtl="0"/>
              <a:t>102</a:t>
            </a:fld>
            <a:endParaRPr lang="en-US" sz="1200">
              <a:latin typeface="Calibri"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bwMode="auto">
          <a:noFill/>
          <a:ln>
            <a:solidFill>
              <a:srgbClr val="000000"/>
            </a:solidFill>
            <a:miter lim="800000"/>
            <a:headEnd/>
            <a:tailEnd/>
          </a:ln>
        </p:spPr>
      </p:sp>
      <p:sp>
        <p:nvSpPr>
          <p:cNvPr id="220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2016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C165FF42-2E29-46E0-886B-2470AE19C880}" type="slidenum">
              <a:rPr lang="ar-SA" sz="1200">
                <a:latin typeface="Calibri" pitchFamily="34" charset="0"/>
              </a:rPr>
              <a:pPr rtl="0"/>
              <a:t>103</a:t>
            </a:fld>
            <a:endParaRPr lang="en-US" sz="1200">
              <a:latin typeface="Calibri"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bwMode="auto">
          <a:noFill/>
          <a:ln>
            <a:solidFill>
              <a:srgbClr val="000000"/>
            </a:solidFill>
            <a:miter lim="800000"/>
            <a:headEnd/>
            <a:tailEnd/>
          </a:ln>
        </p:spPr>
      </p:sp>
      <p:sp>
        <p:nvSpPr>
          <p:cNvPr id="222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2221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B9124AB0-6045-45F4-87E1-1A158A558B52}" type="slidenum">
              <a:rPr lang="ar-SA" sz="1200">
                <a:latin typeface="Calibri" pitchFamily="34" charset="0"/>
              </a:rPr>
              <a:pPr rtl="0"/>
              <a:t>104</a:t>
            </a:fld>
            <a:endParaRPr lang="en-US" sz="1200">
              <a:latin typeface="Calibri"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Image Placeholder 1"/>
          <p:cNvSpPr>
            <a:spLocks noGrp="1" noRot="1" noChangeAspect="1" noTextEdit="1"/>
          </p:cNvSpPr>
          <p:nvPr>
            <p:ph type="sldImg"/>
          </p:nvPr>
        </p:nvSpPr>
        <p:spPr bwMode="auto">
          <a:noFill/>
          <a:ln>
            <a:solidFill>
              <a:srgbClr val="000000"/>
            </a:solidFill>
            <a:miter lim="800000"/>
            <a:headEnd/>
            <a:tailEnd/>
          </a:ln>
        </p:spPr>
      </p:sp>
      <p:sp>
        <p:nvSpPr>
          <p:cNvPr id="224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2426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4E374901-6262-4F46-9F52-BDEA17A5EB88}" type="slidenum">
              <a:rPr lang="ar-SA" sz="1200">
                <a:latin typeface="Calibri" pitchFamily="34" charset="0"/>
              </a:rPr>
              <a:pPr rtl="0"/>
              <a:t>105</a:t>
            </a:fld>
            <a:endParaRPr lang="en-US" sz="1200">
              <a:latin typeface="Calibri"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Image Placeholder 1"/>
          <p:cNvSpPr>
            <a:spLocks noGrp="1" noRot="1" noChangeAspect="1" noTextEdit="1"/>
          </p:cNvSpPr>
          <p:nvPr>
            <p:ph type="sldImg"/>
          </p:nvPr>
        </p:nvSpPr>
        <p:spPr bwMode="auto">
          <a:noFill/>
          <a:ln>
            <a:solidFill>
              <a:srgbClr val="000000"/>
            </a:solidFill>
            <a:miter lim="800000"/>
            <a:headEnd/>
            <a:tailEnd/>
          </a:ln>
        </p:spPr>
      </p:sp>
      <p:sp>
        <p:nvSpPr>
          <p:cNvPr id="2263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2630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20DA96AA-C251-4DCE-A447-80C16A907015}" type="slidenum">
              <a:rPr lang="ar-SA" sz="1200">
                <a:latin typeface="Calibri" pitchFamily="34" charset="0"/>
              </a:rPr>
              <a:pPr rtl="0"/>
              <a:t>106</a:t>
            </a:fld>
            <a:endParaRPr lang="en-US" sz="1200">
              <a:latin typeface="Calibri"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Image Placeholder 1"/>
          <p:cNvSpPr>
            <a:spLocks noGrp="1" noRot="1" noChangeAspect="1" noTextEdit="1"/>
          </p:cNvSpPr>
          <p:nvPr>
            <p:ph type="sldImg"/>
          </p:nvPr>
        </p:nvSpPr>
        <p:spPr bwMode="auto">
          <a:noFill/>
          <a:ln>
            <a:solidFill>
              <a:srgbClr val="000000"/>
            </a:solidFill>
            <a:miter lim="800000"/>
            <a:headEnd/>
            <a:tailEnd/>
          </a:ln>
        </p:spPr>
      </p:sp>
      <p:sp>
        <p:nvSpPr>
          <p:cNvPr id="228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2835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B396574D-11A9-4D30-993B-88B53CAF271C}" type="slidenum">
              <a:rPr lang="ar-SA" sz="1200">
                <a:latin typeface="Calibri" pitchFamily="34" charset="0"/>
              </a:rPr>
              <a:pPr rtl="0"/>
              <a:t>107</a:t>
            </a:fld>
            <a:endParaRPr lang="en-US" sz="1200">
              <a:latin typeface="Calibri"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Image Placeholder 1"/>
          <p:cNvSpPr>
            <a:spLocks noGrp="1" noRot="1" noChangeAspect="1" noTextEdit="1"/>
          </p:cNvSpPr>
          <p:nvPr>
            <p:ph type="sldImg"/>
          </p:nvPr>
        </p:nvSpPr>
        <p:spPr bwMode="auto">
          <a:noFill/>
          <a:ln>
            <a:solidFill>
              <a:srgbClr val="000000"/>
            </a:solidFill>
            <a:miter lim="800000"/>
            <a:headEnd/>
            <a:tailEnd/>
          </a:ln>
        </p:spPr>
      </p:sp>
      <p:sp>
        <p:nvSpPr>
          <p:cNvPr id="2304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3040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FFF714F0-9C0F-40B7-9D90-13DA6A667532}" type="slidenum">
              <a:rPr lang="ar-SA" sz="1200">
                <a:latin typeface="Calibri" pitchFamily="34" charset="0"/>
              </a:rPr>
              <a:pPr rtl="0"/>
              <a:t>108</a:t>
            </a:fld>
            <a:endParaRPr lang="en-US" sz="1200">
              <a:latin typeface="Calibri"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bwMode="auto">
          <a:noFill/>
          <a:ln>
            <a:solidFill>
              <a:srgbClr val="000000"/>
            </a:solidFill>
            <a:miter lim="800000"/>
            <a:headEnd/>
            <a:tailEnd/>
          </a:ln>
        </p:spPr>
      </p:sp>
      <p:sp>
        <p:nvSpPr>
          <p:cNvPr id="2324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3245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5EA637FB-95DB-485F-B4A6-1B668AC46361}" type="slidenum">
              <a:rPr lang="ar-SA" sz="1200">
                <a:latin typeface="Calibri" pitchFamily="34" charset="0"/>
              </a:rPr>
              <a:pPr rtl="0"/>
              <a:t>109</a:t>
            </a:fld>
            <a:endParaRPr lang="en-US" sz="1200">
              <a:latin typeface="Calibri"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Image Placeholder 1"/>
          <p:cNvSpPr>
            <a:spLocks noGrp="1" noRot="1" noChangeAspect="1" noTextEdit="1"/>
          </p:cNvSpPr>
          <p:nvPr>
            <p:ph type="sldImg"/>
          </p:nvPr>
        </p:nvSpPr>
        <p:spPr bwMode="auto">
          <a:noFill/>
          <a:ln>
            <a:solidFill>
              <a:srgbClr val="000000"/>
            </a:solidFill>
            <a:miter lim="800000"/>
            <a:headEnd/>
            <a:tailEnd/>
          </a:ln>
        </p:spPr>
      </p:sp>
      <p:sp>
        <p:nvSpPr>
          <p:cNvPr id="2344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3450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51746ADD-F171-4624-9B0D-189527EB66D2}" type="slidenum">
              <a:rPr lang="ar-SA" sz="1200">
                <a:latin typeface="Calibri" pitchFamily="34" charset="0"/>
              </a:rPr>
              <a:pPr rtl="0"/>
              <a:t>110</a:t>
            </a:fld>
            <a:endParaRPr lang="en-US" sz="1200">
              <a:latin typeface="Calibri" pitchFamily="34"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Image Placeholder 1"/>
          <p:cNvSpPr>
            <a:spLocks noGrp="1" noRot="1" noChangeAspect="1" noTextEdit="1"/>
          </p:cNvSpPr>
          <p:nvPr>
            <p:ph type="sldImg"/>
          </p:nvPr>
        </p:nvSpPr>
        <p:spPr bwMode="auto">
          <a:noFill/>
          <a:ln>
            <a:solidFill>
              <a:srgbClr val="000000"/>
            </a:solidFill>
            <a:miter lim="800000"/>
            <a:headEnd/>
            <a:tailEnd/>
          </a:ln>
        </p:spPr>
      </p:sp>
      <p:sp>
        <p:nvSpPr>
          <p:cNvPr id="2365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3654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987E8FA8-2F8F-46A1-B871-E7E6A25A852B}" type="slidenum">
              <a:rPr lang="ar-SA" sz="1200">
                <a:latin typeface="Calibri" pitchFamily="34" charset="0"/>
              </a:rPr>
              <a:pPr rtl="0"/>
              <a:t>111</a:t>
            </a:fld>
            <a:endParaRPr lang="en-US" sz="1200">
              <a:latin typeface="Calibri" pitchFamily="34"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p:cNvSpPr>
            <a:spLocks noGrp="1" noRot="1" noChangeAspect="1" noTextEdit="1"/>
          </p:cNvSpPr>
          <p:nvPr>
            <p:ph type="sldImg"/>
          </p:nvPr>
        </p:nvSpPr>
        <p:spPr bwMode="auto">
          <a:noFill/>
          <a:ln>
            <a:solidFill>
              <a:srgbClr val="000000"/>
            </a:solidFill>
            <a:miter lim="800000"/>
            <a:headEnd/>
            <a:tailEnd/>
          </a:ln>
        </p:spPr>
      </p:sp>
      <p:sp>
        <p:nvSpPr>
          <p:cNvPr id="2385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3859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BE6FDDB0-F2C1-4DA6-88D7-EED2FA6A59E3}" type="slidenum">
              <a:rPr lang="ar-SA" sz="1200">
                <a:latin typeface="Calibri" pitchFamily="34" charset="0"/>
              </a:rPr>
              <a:pPr rtl="0"/>
              <a:t>112</a:t>
            </a:fld>
            <a:endParaRPr lang="en-US" sz="1200">
              <a:latin typeface="Calibri" pitchFamily="34"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Image Placeholder 1"/>
          <p:cNvSpPr>
            <a:spLocks noGrp="1" noRot="1" noChangeAspect="1" noTextEdit="1"/>
          </p:cNvSpPr>
          <p:nvPr>
            <p:ph type="sldImg"/>
          </p:nvPr>
        </p:nvSpPr>
        <p:spPr bwMode="auto">
          <a:noFill/>
          <a:ln>
            <a:solidFill>
              <a:srgbClr val="000000"/>
            </a:solidFill>
            <a:miter lim="800000"/>
            <a:headEnd/>
            <a:tailEnd/>
          </a:ln>
        </p:spPr>
      </p:sp>
      <p:sp>
        <p:nvSpPr>
          <p:cNvPr id="2406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4064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9A49C0FE-D829-47F9-AF53-55DBA637C961}" type="slidenum">
              <a:rPr lang="ar-SA" sz="1200">
                <a:latin typeface="Calibri" pitchFamily="34" charset="0"/>
              </a:rPr>
              <a:pPr rtl="0"/>
              <a:t>113</a:t>
            </a:fld>
            <a:endParaRPr lang="en-US" sz="1200">
              <a:latin typeface="Calibri"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Image Placeholder 1"/>
          <p:cNvSpPr>
            <a:spLocks noGrp="1" noRot="1" noChangeAspect="1" noTextEdit="1"/>
          </p:cNvSpPr>
          <p:nvPr>
            <p:ph type="sldImg"/>
          </p:nvPr>
        </p:nvSpPr>
        <p:spPr bwMode="auto">
          <a:noFill/>
          <a:ln>
            <a:solidFill>
              <a:srgbClr val="000000"/>
            </a:solidFill>
            <a:miter lim="800000"/>
            <a:headEnd/>
            <a:tailEnd/>
          </a:ln>
        </p:spPr>
      </p:sp>
      <p:sp>
        <p:nvSpPr>
          <p:cNvPr id="2426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4269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E65E7480-AA5C-4479-B03D-B77396CD2779}" type="slidenum">
              <a:rPr lang="ar-SA" sz="1200">
                <a:latin typeface="Calibri" pitchFamily="34" charset="0"/>
              </a:rPr>
              <a:pPr rtl="0"/>
              <a:t>114</a:t>
            </a:fld>
            <a:endParaRPr lang="en-US" sz="1200">
              <a:latin typeface="Calibri" pitchFamily="34"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bwMode="auto">
          <a:noFill/>
          <a:ln>
            <a:solidFill>
              <a:srgbClr val="000000"/>
            </a:solidFill>
            <a:miter lim="800000"/>
            <a:headEnd/>
            <a:tailEnd/>
          </a:ln>
        </p:spPr>
      </p:sp>
      <p:sp>
        <p:nvSpPr>
          <p:cNvPr id="2467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4678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086F8897-9E1F-4024-A398-9630908ECD32}" type="slidenum">
              <a:rPr lang="ar-SA" sz="1200">
                <a:latin typeface="Calibri" pitchFamily="34" charset="0"/>
              </a:rPr>
              <a:pPr rtl="0"/>
              <a:t>117</a:t>
            </a:fld>
            <a:endParaRPr lang="en-US" sz="1200">
              <a:latin typeface="Calibri" pitchFamily="34"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Image Placeholder 1"/>
          <p:cNvSpPr>
            <a:spLocks noGrp="1" noRot="1" noChangeAspect="1" noTextEdit="1"/>
          </p:cNvSpPr>
          <p:nvPr>
            <p:ph type="sldImg"/>
          </p:nvPr>
        </p:nvSpPr>
        <p:spPr bwMode="auto">
          <a:noFill/>
          <a:ln>
            <a:solidFill>
              <a:srgbClr val="000000"/>
            </a:solidFill>
            <a:miter lim="800000"/>
            <a:headEnd/>
            <a:tailEnd/>
          </a:ln>
        </p:spPr>
      </p:sp>
      <p:sp>
        <p:nvSpPr>
          <p:cNvPr id="2488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4883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DEB4CCB4-FE72-4292-881F-F8CAB0BF8943}" type="slidenum">
              <a:rPr lang="ar-SA" sz="1200">
                <a:latin typeface="Calibri" pitchFamily="34" charset="0"/>
              </a:rPr>
              <a:pPr rtl="0"/>
              <a:t>118</a:t>
            </a:fld>
            <a:endParaRPr lang="en-US" sz="1200">
              <a:latin typeface="Calibri" pitchFamily="34"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Image Placeholder 1"/>
          <p:cNvSpPr>
            <a:spLocks noGrp="1" noRot="1" noChangeAspect="1" noTextEdit="1"/>
          </p:cNvSpPr>
          <p:nvPr>
            <p:ph type="sldImg"/>
          </p:nvPr>
        </p:nvSpPr>
        <p:spPr bwMode="auto">
          <a:noFill/>
          <a:ln>
            <a:solidFill>
              <a:srgbClr val="000000"/>
            </a:solidFill>
            <a:miter lim="800000"/>
            <a:headEnd/>
            <a:tailEnd/>
          </a:ln>
        </p:spPr>
      </p:sp>
      <p:sp>
        <p:nvSpPr>
          <p:cNvPr id="2508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ar-SA" smtClean="0"/>
          </a:p>
        </p:txBody>
      </p:sp>
      <p:sp>
        <p:nvSpPr>
          <p:cNvPr id="25088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rtl="0"/>
            <a:fld id="{7E056B76-9329-46C3-9900-B04438DBA023}" type="slidenum">
              <a:rPr lang="ar-SA" sz="1200">
                <a:latin typeface="Calibri" pitchFamily="34" charset="0"/>
              </a:rPr>
              <a:pPr rtl="0"/>
              <a:t>119</a:t>
            </a:fld>
            <a:endParaRPr lang="en-US"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32"/>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96F671DD-E687-49D2-97BB-266DA7E2BA60}"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547D14EA-9068-4DE5-A61D-511DC7592A61}"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7"/>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32400B67-49A3-4E7B-8237-29FBD29D6DB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3" y="1600206"/>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E3D0467-E207-4B0A-B973-E142CBA0CC58}"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4"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4"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FD0D7876-0588-4702-813F-F7BFE19DFF3C}"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0895D495-5D84-42DB-B602-AB6CBBF51B77}"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2716E582-D512-46DE-B7C5-EEFE732FE238}"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2B041F4-39BF-4EFB-A459-AE6711F0EF21}"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4DC89004-EFB6-453E-B9EA-3D7B8491E4A0}"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3366790-0E28-4583-A79E-8302D15BACD4}"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5"/>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8" y="274645"/>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AEB63653-461C-4115-B81F-0D7202246E1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69BEC4B-26C7-4F64-BA28-5E56792C2CA5}"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52" r:id="rId3"/>
    <p:sldLayoutId id="214748366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endParaRP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smtClean="0">
              <a:cs typeface="+mn-cs"/>
            </a:endParaRPr>
          </a:p>
        </p:txBody>
      </p:sp>
      <p:sp>
        <p:nvSpPr>
          <p:cNvPr id="14339" name="Slide Number Placeholder 3"/>
          <p:cNvSpPr>
            <a:spLocks noGrp="1"/>
          </p:cNvSpPr>
          <p:nvPr>
            <p:ph type="sldNum" sz="quarter" idx="10"/>
          </p:nvPr>
        </p:nvSpPr>
        <p:spPr bwMode="auto">
          <a:noFill/>
          <a:ln>
            <a:miter lim="800000"/>
            <a:headEnd/>
            <a:tailEnd/>
          </a:ln>
        </p:spPr>
        <p:txBody>
          <a:bodyPr/>
          <a:lstStyle/>
          <a:p>
            <a:fld id="{3F0937AF-2B0B-4C86-869D-B55539200050}" type="slidenum">
              <a:rPr lang="ar-SA" smtClean="0"/>
              <a:pPr/>
              <a:t>1</a:t>
            </a:fld>
            <a:endParaRPr lang="en-US" smtClean="0"/>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14342" name="Subtitle 2"/>
          <p:cNvSpPr txBox="1">
            <a:spLocks/>
          </p:cNvSpPr>
          <p:nvPr/>
        </p:nvSpPr>
        <p:spPr bwMode="auto">
          <a:xfrm>
            <a:off x="4038600" y="4648200"/>
            <a:ext cx="5530850" cy="1066800"/>
          </a:xfrm>
          <a:prstGeom prst="rect">
            <a:avLst/>
          </a:prstGeom>
          <a:noFill/>
          <a:ln w="9525">
            <a:noFill/>
            <a:miter lim="800000"/>
            <a:headEnd/>
            <a:tailEnd/>
          </a:ln>
        </p:spPr>
        <p:txBody>
          <a:bodyPr/>
          <a:lstStyle/>
          <a:p>
            <a:pPr algn="ctr" rtl="0">
              <a:spcBef>
                <a:spcPct val="20000"/>
              </a:spcBef>
              <a:buFont typeface="Arial"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charset="0"/>
              <a:buNone/>
            </a:pPr>
            <a:r>
              <a:rPr lang="en-US" sz="2800" b="1">
                <a:solidFill>
                  <a:srgbClr val="898989"/>
                </a:solidFill>
                <a:latin typeface="Calibri" pitchFamily="34" charset="0"/>
              </a:rPr>
              <a:t>  </a:t>
            </a:r>
            <a:r>
              <a:rPr lang="ar-SA" sz="2800" b="1">
                <a:solidFill>
                  <a:srgbClr val="898989"/>
                </a:solidFill>
                <a:latin typeface="Calibri" pitchFamily="34" charset="0"/>
              </a:rPr>
              <a:t>الدراسات ا</a:t>
            </a:r>
            <a:r>
              <a:rPr lang="ar-EG" sz="2800" b="1">
                <a:solidFill>
                  <a:srgbClr val="898989"/>
                </a:solidFill>
                <a:latin typeface="Calibri" pitchFamily="34" charset="0"/>
              </a:rPr>
              <a:t>لاجتماعية</a:t>
            </a:r>
            <a:r>
              <a:rPr lang="en-US" sz="2800" b="1">
                <a:solidFill>
                  <a:srgbClr val="898989"/>
                </a:solidFill>
                <a:latin typeface="Calibri" pitchFamily="34" charset="0"/>
              </a:rPr>
              <a:t> </a:t>
            </a:r>
            <a:r>
              <a:rPr lang="ar-SA" sz="2800" b="1">
                <a:solidFill>
                  <a:srgbClr val="898989"/>
                </a:solidFill>
                <a:latin typeface="Calibri" pitchFamily="34" charset="0"/>
              </a:rPr>
              <a:t>  </a:t>
            </a:r>
            <a:r>
              <a:rPr lang="ar-EG" sz="2600">
                <a:solidFill>
                  <a:srgbClr val="898989"/>
                </a:solidFill>
                <a:latin typeface="Calibri" pitchFamily="34" charset="0"/>
              </a:rPr>
              <a:t>كلية </a:t>
            </a:r>
            <a:r>
              <a:rPr lang="ar-SA" sz="2600">
                <a:solidFill>
                  <a:srgbClr val="898989"/>
                </a:solidFill>
                <a:latin typeface="Calibri" pitchFamily="34" charset="0"/>
              </a:rPr>
              <a:t>الآداب</a:t>
            </a:r>
            <a:r>
              <a:rPr lang="ar-EG" sz="2600">
                <a:solidFill>
                  <a:srgbClr val="898989"/>
                </a:solidFill>
                <a:latin typeface="Calibri" pitchFamily="34" charset="0"/>
              </a:rPr>
              <a:t>– قسم</a:t>
            </a:r>
            <a:endParaRPr lang="en-US" sz="2600">
              <a:solidFill>
                <a:srgbClr val="898989"/>
              </a:solidFill>
              <a:latin typeface="Calibri" pitchFamily="34" charset="0"/>
            </a:endParaRPr>
          </a:p>
        </p:txBody>
      </p:sp>
      <p:grpSp>
        <p:nvGrpSpPr>
          <p:cNvPr id="14343"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348"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4345"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EG" sz="3700" b="1">
                <a:solidFill>
                  <a:srgbClr val="376092"/>
                </a:solidFill>
                <a:latin typeface="AYM Wadiy S_U normal."/>
                <a:cs typeface="Times New Roman" pitchFamily="18" charset="0"/>
              </a:rPr>
              <a:t>الجغرافيا الاقتصادية</a:t>
            </a:r>
            <a:endParaRPr lang="ar-SA" sz="3700" b="1">
              <a:solidFill>
                <a:srgbClr val="376092"/>
              </a:solidFill>
              <a:latin typeface="AYM Wadiy S_U normal."/>
              <a:cs typeface="Times New Roman" pitchFamily="18" charset="0"/>
            </a:endParaRPr>
          </a:p>
          <a:p>
            <a:pPr algn="l">
              <a:lnSpc>
                <a:spcPct val="80000"/>
              </a:lnSpc>
            </a:pPr>
            <a:r>
              <a:rPr lang="ar-SA" b="1"/>
              <a:t>**********************************</a:t>
            </a: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en-US" sz="2600" b="1">
                <a:solidFill>
                  <a:srgbClr val="7F7F7F"/>
                </a:solidFill>
                <a:latin typeface="Calibri" pitchFamily="34" charset="0"/>
                <a:cs typeface="Times New Roman" pitchFamily="18" charset="0"/>
              </a:rPr>
              <a:t> </a:t>
            </a:r>
            <a:r>
              <a:rPr lang="ar-EG" sz="2600" b="1">
                <a:solidFill>
                  <a:srgbClr val="7F7F7F"/>
                </a:solidFill>
                <a:latin typeface="Calibri" pitchFamily="34" charset="0"/>
                <a:cs typeface="Times New Roman" pitchFamily="18" charset="0"/>
              </a:rPr>
              <a:t>د.حسين المهدي</a:t>
            </a:r>
            <a:endParaRPr lang="en-US" sz="2600" b="1">
              <a:solidFill>
                <a:srgbClr val="7F7F7F"/>
              </a:solidFill>
              <a:latin typeface="Calibri" pitchFamily="34" charset="0"/>
            </a:endParaRPr>
          </a:p>
        </p:txBody>
      </p:sp>
      <p:sp>
        <p:nvSpPr>
          <p:cNvPr id="14346"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34240F91-E33B-44A9-B4D0-8BDDE1F2DE45}"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140" y="500042"/>
            <a:ext cx="9673861" cy="61247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ar-SA"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الظروف المناخية</a:t>
            </a:r>
            <a:endParaRPr lang="en-US"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endParaRPr>
          </a:p>
          <a:p>
            <a:pPr algn="justLow" fontAlgn="auto">
              <a:spcBef>
                <a:spcPts val="0"/>
              </a:spcBef>
              <a:spcAft>
                <a:spcPts val="0"/>
              </a:spcAft>
              <a:defRPr/>
            </a:pPr>
            <a:r>
              <a:rPr lang="ar-SA"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a:t>
            </a:r>
            <a:r>
              <a:rPr lang="ar-SA" sz="2800" b="1" spc="50" dirty="0">
                <a:ln w="11430"/>
                <a:solidFill>
                  <a:srgbClr val="7030A0"/>
                </a:solidFill>
                <a:effectLst>
                  <a:outerShdw blurRad="76200" dist="50800" dir="5400000" algn="tl" rotWithShape="0">
                    <a:srgbClr val="000000">
                      <a:alpha val="65000"/>
                    </a:srgbClr>
                  </a:outerShdw>
                </a:effectLst>
                <a:latin typeface="+mn-lt"/>
                <a:cs typeface="+mn-cs"/>
              </a:rPr>
              <a:t>وتبدو أهمية الظروف المناخية من الأهمية بحيث تأتى بعناصرها في مقدمة العوامل الطبيعية المؤثرة على توزيع :</a:t>
            </a:r>
          </a:p>
          <a:p>
            <a:pPr algn="justLow" fontAlgn="auto">
              <a:spcBef>
                <a:spcPts val="0"/>
              </a:spcBef>
              <a:spcAft>
                <a:spcPts val="0"/>
              </a:spcAft>
              <a:buFont typeface="Arial" charset="0"/>
              <a:buChar char="•"/>
              <a:defRPr/>
            </a:pPr>
            <a:r>
              <a:rPr lang="ar-SA" sz="2800" b="1" spc="50" dirty="0">
                <a:ln w="11430"/>
                <a:solidFill>
                  <a:srgbClr val="7030A0"/>
                </a:solidFill>
                <a:effectLst>
                  <a:outerShdw blurRad="76200" dist="50800" dir="5400000" algn="tl" rotWithShape="0">
                    <a:srgbClr val="000000">
                      <a:alpha val="65000"/>
                    </a:srgbClr>
                  </a:outerShdw>
                </a:effectLst>
                <a:latin typeface="+mn-lt"/>
                <a:cs typeface="+mn-cs"/>
              </a:rPr>
              <a:t>المحاصيل الزراعية وإنتاجها في العالم </a:t>
            </a:r>
            <a:r>
              <a:rPr lang="ar-SA"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a:t>
            </a:r>
          </a:p>
          <a:p>
            <a:pPr algn="justLow" fontAlgn="auto">
              <a:spcBef>
                <a:spcPts val="0"/>
              </a:spcBef>
              <a:spcAft>
                <a:spcPts val="0"/>
              </a:spcAft>
              <a:buFont typeface="Arial" charset="0"/>
              <a:buChar char="•"/>
              <a:defRPr/>
            </a:pPr>
            <a:r>
              <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ويؤثر على التعدين والصناعة من خلال أثر بعض عناصره على اختيار صناعه معينه ( تم اختيار منطقة المحلة الكبرى كمنطقه لصناعة الغزل والنسيج للرطوبة التي تتمتع </a:t>
            </a:r>
            <a:r>
              <a:rPr lang="ar-SA" sz="40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بها</a:t>
            </a:r>
            <a:r>
              <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المنطقة فتعمل على منع </a:t>
            </a:r>
            <a:r>
              <a:rPr lang="ar-SA" sz="40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تقصيف</a:t>
            </a:r>
            <a:r>
              <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القطن أثناء غزله ونسجه)0</a:t>
            </a:r>
            <a:endPar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endParaRPr>
          </a:p>
          <a:p>
            <a:pPr algn="justLow" fontAlgn="auto">
              <a:spcBef>
                <a:spcPts val="0"/>
              </a:spcBef>
              <a:spcAft>
                <a:spcPts val="0"/>
              </a:spcAft>
              <a:defRPr/>
            </a:pPr>
            <a:r>
              <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a</a:t>
            </a:r>
            <a:endPar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
            <a:ext cx="9906000" cy="6124754"/>
          </a:xfrm>
          <a:prstGeom prst="rect">
            <a:avLst/>
          </a:prstGeom>
          <a:noFill/>
        </p:spPr>
        <p:txBody>
          <a:bodyPr>
            <a:spAutoFit/>
          </a:bodyPr>
          <a:lstStyle/>
          <a:p>
            <a:pPr algn="justLow" fontAlgn="auto">
              <a:spcBef>
                <a:spcPts val="0"/>
              </a:spcBef>
              <a:spcAft>
                <a:spcPts val="0"/>
              </a:spcAft>
              <a:defRPr/>
            </a:pPr>
            <a:r>
              <a:rPr lang="ar-SA" sz="4000" b="1" dirty="0">
                <a:ln w="18000">
                  <a:solidFill>
                    <a:srgbClr val="FF0000"/>
                  </a:solidFill>
                  <a:prstDash val="solid"/>
                  <a:miter lim="800000"/>
                </a:ln>
                <a:solidFill>
                  <a:srgbClr val="00B050"/>
                </a:solidFill>
                <a:effectLst>
                  <a:outerShdw blurRad="25500" dist="23000" dir="7020000" algn="tl">
                    <a:srgbClr val="000000">
                      <a:alpha val="50000"/>
                    </a:srgbClr>
                  </a:outerShdw>
                </a:effectLst>
                <a:latin typeface="+mn-lt"/>
                <a:cs typeface="+mn-cs"/>
              </a:rPr>
              <a:t>بل تؤثر الظروف المناخية على النباتات من خلال :</a:t>
            </a:r>
          </a:p>
          <a:p>
            <a:pPr algn="justLow" fontAlgn="auto">
              <a:spcBef>
                <a:spcPts val="0"/>
              </a:spcBef>
              <a:spcAft>
                <a:spcPts val="0"/>
              </a:spcAft>
              <a:buFont typeface="Arial" charset="0"/>
              <a:buChar char="•"/>
              <a:defRPr/>
            </a:pPr>
            <a:r>
              <a:rPr lang="ar-SA" sz="4000" b="1" dirty="0">
                <a:ln w="18000">
                  <a:solidFill>
                    <a:srgbClr val="FF0000"/>
                  </a:solidFill>
                  <a:prstDash val="solid"/>
                  <a:miter lim="800000"/>
                </a:ln>
                <a:solidFill>
                  <a:srgbClr val="002060"/>
                </a:solidFill>
                <a:effectLst>
                  <a:outerShdw blurRad="25500" dist="23000" dir="7020000" algn="tl">
                    <a:srgbClr val="000000">
                      <a:alpha val="50000"/>
                    </a:srgbClr>
                  </a:outerShdw>
                </a:effectLst>
                <a:latin typeface="+mn-lt"/>
                <a:cs typeface="+mn-cs"/>
              </a:rPr>
              <a:t>الاحتياجات المائية للمحاصيل من حيث العجز </a:t>
            </a:r>
            <a:r>
              <a:rPr lang="ar-SA" sz="4000" b="1" dirty="0" err="1">
                <a:ln w="18000">
                  <a:solidFill>
                    <a:srgbClr val="FF0000"/>
                  </a:solidFill>
                  <a:prstDash val="solid"/>
                  <a:miter lim="800000"/>
                </a:ln>
                <a:solidFill>
                  <a:srgbClr val="002060"/>
                </a:solidFill>
                <a:effectLst>
                  <a:outerShdw blurRad="25500" dist="23000" dir="7020000" algn="tl">
                    <a:srgbClr val="000000">
                      <a:alpha val="50000"/>
                    </a:srgbClr>
                  </a:outerShdw>
                </a:effectLst>
                <a:latin typeface="+mn-lt"/>
                <a:cs typeface="+mn-cs"/>
              </a:rPr>
              <a:t>أوالفائض</a:t>
            </a:r>
            <a:r>
              <a:rPr lang="en-US" sz="4000" b="1" dirty="0">
                <a:ln w="18000">
                  <a:solidFill>
                    <a:srgbClr val="FF0000"/>
                  </a:solidFill>
                  <a:prstDash val="solid"/>
                  <a:miter lim="800000"/>
                </a:ln>
                <a:solidFill>
                  <a:srgbClr val="002060"/>
                </a:solidFill>
                <a:effectLst>
                  <a:outerShdw blurRad="25500" dist="23000" dir="7020000" algn="tl">
                    <a:srgbClr val="000000">
                      <a:alpha val="50000"/>
                    </a:srgbClr>
                  </a:outerShdw>
                </a:effectLst>
                <a:latin typeface="+mn-lt"/>
                <a:cs typeface="+mn-cs"/>
              </a:rPr>
              <a:t> </a:t>
            </a:r>
            <a:r>
              <a:rPr lang="en-US" sz="4000" b="1" dirty="0">
                <a:ln w="18000">
                  <a:solidFill>
                    <a:srgbClr val="FF0000"/>
                  </a:solidFill>
                  <a:prstDash val="solid"/>
                  <a:miter lim="800000"/>
                </a:ln>
                <a:solidFill>
                  <a:srgbClr val="00B050"/>
                </a:solidFill>
                <a:effectLst>
                  <a:outerShdw blurRad="25500" dist="23000" dir="7020000" algn="tl">
                    <a:srgbClr val="000000">
                      <a:alpha val="50000"/>
                    </a:srgbClr>
                  </a:outerShdw>
                </a:effectLst>
                <a:latin typeface="+mn-lt"/>
                <a:cs typeface="+mn-cs"/>
              </a:rPr>
              <a:t>) </a:t>
            </a:r>
            <a:r>
              <a:rPr lang="ar-SA" sz="4000" b="1" dirty="0">
                <a:ln w="18000">
                  <a:solidFill>
                    <a:srgbClr val="FF0000"/>
                  </a:solidFill>
                  <a:prstDash val="solid"/>
                  <a:miter lim="800000"/>
                </a:ln>
                <a:solidFill>
                  <a:srgbClr val="00B050"/>
                </a:solidFill>
                <a:effectLst>
                  <a:outerShdw blurRad="25500" dist="23000" dir="7020000" algn="tl">
                    <a:srgbClr val="000000">
                      <a:alpha val="50000"/>
                    </a:srgbClr>
                  </a:outerShdw>
                </a:effectLst>
                <a:latin typeface="+mn-lt"/>
                <a:cs typeface="+mn-cs"/>
              </a:rPr>
              <a:t>تزداد الاحتياجات المائية بزيادة الحرارة وتقل مع قلة الحرارة  حيث تعمل الحرارة علي زيادة التبخر) </a:t>
            </a:r>
            <a:r>
              <a:rPr lang="ar-SA" sz="4000" b="1" dirty="0">
                <a:ln w="18000">
                  <a:solidFill>
                    <a:srgbClr val="FF0000"/>
                  </a:solidFill>
                  <a:prstDash val="solid"/>
                  <a:miter lim="800000"/>
                </a:ln>
                <a:solidFill>
                  <a:srgbClr val="002060"/>
                </a:solidFill>
                <a:effectLst>
                  <a:outerShdw blurRad="25500" dist="23000" dir="7020000" algn="tl">
                    <a:srgbClr val="000000">
                      <a:alpha val="50000"/>
                    </a:srgbClr>
                  </a:outerShdw>
                </a:effectLst>
                <a:latin typeface="+mn-lt"/>
                <a:cs typeface="+mn-cs"/>
              </a:rPr>
              <a:t>.</a:t>
            </a:r>
          </a:p>
          <a:p>
            <a:pPr algn="justLow" fontAlgn="auto">
              <a:spcBef>
                <a:spcPts val="0"/>
              </a:spcBef>
              <a:spcAft>
                <a:spcPts val="0"/>
              </a:spcAft>
              <a:buFont typeface="Arial" charset="0"/>
              <a:buChar char="•"/>
              <a:defRPr/>
            </a:pPr>
            <a:r>
              <a:rPr lang="ar-SA" sz="40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 </a:t>
            </a:r>
            <a:r>
              <a:rPr lang="ar-SA" sz="4000" b="1" dirty="0">
                <a:ln w="18000">
                  <a:solidFill>
                    <a:srgbClr val="FF0000"/>
                  </a:solidFill>
                  <a:prstDash val="solid"/>
                  <a:miter lim="800000"/>
                </a:ln>
                <a:solidFill>
                  <a:srgbClr val="7030A0"/>
                </a:solidFill>
                <a:effectLst>
                  <a:outerShdw blurRad="25500" dist="23000" dir="7020000" algn="tl">
                    <a:srgbClr val="000000">
                      <a:alpha val="50000"/>
                    </a:srgbClr>
                  </a:outerShdw>
                </a:effectLst>
                <a:latin typeface="+mn-lt"/>
                <a:cs typeface="+mn-cs"/>
              </a:rPr>
              <a:t>نوعية المحاصيل التي يتم زراعتها .</a:t>
            </a:r>
          </a:p>
          <a:p>
            <a:pPr algn="justLow" fontAlgn="auto">
              <a:spcBef>
                <a:spcPts val="0"/>
              </a:spcBef>
              <a:spcAft>
                <a:spcPts val="0"/>
              </a:spcAft>
              <a:buFont typeface="Arial" charset="0"/>
              <a:buChar char="•"/>
              <a:defRPr/>
            </a:pPr>
            <a:r>
              <a:rPr lang="ar-SA" sz="40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 </a:t>
            </a:r>
            <a:r>
              <a:rPr lang="ar-SA" sz="4000" b="1" dirty="0">
                <a:ln w="18000">
                  <a:solidFill>
                    <a:srgbClr val="FF0000"/>
                  </a:solidFill>
                  <a:prstDash val="solid"/>
                  <a:miter lim="800000"/>
                </a:ln>
                <a:solidFill>
                  <a:schemeClr val="accent4">
                    <a:lumMod val="75000"/>
                  </a:schemeClr>
                </a:solidFill>
                <a:effectLst>
                  <a:outerShdw blurRad="25500" dist="23000" dir="7020000" algn="tl">
                    <a:srgbClr val="000000">
                      <a:alpha val="50000"/>
                    </a:srgbClr>
                  </a:outerShdw>
                </a:effectLst>
                <a:latin typeface="+mn-lt"/>
                <a:cs typeface="+mn-cs"/>
              </a:rPr>
              <a:t>إنتاجية كل محصول .</a:t>
            </a:r>
          </a:p>
          <a:p>
            <a:pPr algn="justLow" fontAlgn="auto">
              <a:spcBef>
                <a:spcPts val="0"/>
              </a:spcBef>
              <a:spcAft>
                <a:spcPts val="0"/>
              </a:spcAft>
              <a:buFont typeface="Arial" charset="0"/>
              <a:buChar char="•"/>
              <a:defRPr/>
            </a:pPr>
            <a:r>
              <a:rPr lang="ar-SA" sz="40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 </a:t>
            </a:r>
            <a:r>
              <a:rPr lang="ar-SA" sz="4000" b="1" dirty="0">
                <a:ln w="18000">
                  <a:solidFill>
                    <a:srgbClr val="FF0000"/>
                  </a:solidFill>
                  <a:prstDash val="solid"/>
                  <a:miter lim="800000"/>
                </a:ln>
                <a:solidFill>
                  <a:schemeClr val="tx2"/>
                </a:solidFill>
                <a:effectLst>
                  <a:outerShdw blurRad="25500" dist="23000" dir="7020000" algn="tl">
                    <a:srgbClr val="000000">
                      <a:alpha val="50000"/>
                    </a:srgbClr>
                  </a:outerShdw>
                </a:effectLst>
                <a:latin typeface="+mn-lt"/>
                <a:cs typeface="+mn-cs"/>
              </a:rPr>
              <a:t>طرق إدارة المزارع طبقا لكمية المطر المتساقطة وموقعها.</a:t>
            </a:r>
          </a:p>
          <a:p>
            <a:pPr algn="justLow" fontAlgn="auto">
              <a:spcBef>
                <a:spcPts val="0"/>
              </a:spcBef>
              <a:spcAft>
                <a:spcPts val="0"/>
              </a:spcAft>
              <a:buFont typeface="Arial" charset="0"/>
              <a:buChar char="•"/>
              <a:defRPr/>
            </a:pPr>
            <a:r>
              <a:rPr lang="ar-SA" sz="40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 </a:t>
            </a:r>
            <a:r>
              <a:rPr lang="ar-SA"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التأثير على نوعية التربة واختلاف توزيعها سواء بشكل مباشر من خلال عمليات التعرية أومن خلال تطور أنواع </a:t>
            </a:r>
            <a:r>
              <a:rPr lang="ar-SA" sz="3200" b="1" dirty="0" err="1">
                <a:ln w="18000">
                  <a:solidFill>
                    <a:srgbClr val="FF0000"/>
                  </a:solidFill>
                  <a:prstDash val="solid"/>
                  <a:miter lim="800000"/>
                </a:ln>
                <a:noFill/>
                <a:effectLst>
                  <a:outerShdw blurRad="25500" dist="23000" dir="7020000" algn="tl">
                    <a:srgbClr val="000000">
                      <a:alpha val="50000"/>
                    </a:srgbClr>
                  </a:outerShdw>
                </a:effectLst>
                <a:latin typeface="+mn-lt"/>
                <a:cs typeface="+mn-cs"/>
              </a:rPr>
              <a:t>التربات</a:t>
            </a:r>
            <a:r>
              <a:rPr lang="ar-SA"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a:t>
            </a:r>
            <a:endParaRPr lang="en-US" sz="4000" dirty="0">
              <a:latin typeface="+mn-lt"/>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2139" y="3"/>
            <a:ext cx="8977375" cy="5447645"/>
          </a:xfrm>
          <a:prstGeom prst="rect">
            <a:avLst/>
          </a:prstGeom>
          <a:noFill/>
        </p:spPr>
        <p:txBody>
          <a:bodyPr>
            <a:spAutoFit/>
          </a:bodyPr>
          <a:lstStyle/>
          <a:p>
            <a:pPr fontAlgn="auto">
              <a:spcBef>
                <a:spcPts val="0"/>
              </a:spcBef>
              <a:spcAft>
                <a:spcPts val="0"/>
              </a:spcAft>
              <a:defRPr/>
            </a:pPr>
            <a:endPar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EG" sz="3600" b="1" dirty="0">
                <a:ln w="18000">
                  <a:solidFill>
                    <a:schemeClr val="accent2">
                      <a:satMod val="140000"/>
                    </a:schemeClr>
                  </a:solidFill>
                  <a:prstDash val="solid"/>
                  <a:miter lim="800000"/>
                </a:ln>
                <a:solidFill>
                  <a:schemeClr val="tx2"/>
                </a:solidFill>
                <a:effectLst>
                  <a:outerShdw blurRad="25500" dist="23000" dir="7020000" algn="tl">
                    <a:srgbClr val="000000">
                      <a:alpha val="50000"/>
                    </a:srgbClr>
                  </a:outerShdw>
                </a:effectLst>
                <a:latin typeface="+mn-lt"/>
                <a:cs typeface="+mn-cs"/>
              </a:rPr>
              <a:t>وتختلف أهمية عناصر المناخ المختلفة من محصول لآخر</a:t>
            </a:r>
            <a:r>
              <a:rPr lang="ar-SA" sz="3600" b="1" dirty="0">
                <a:ln w="18000">
                  <a:solidFill>
                    <a:schemeClr val="accent2">
                      <a:satMod val="140000"/>
                    </a:schemeClr>
                  </a:solidFill>
                  <a:prstDash val="solid"/>
                  <a:miter lim="800000"/>
                </a:ln>
                <a:solidFill>
                  <a:schemeClr val="tx2"/>
                </a:solidFill>
                <a:effectLst>
                  <a:outerShdw blurRad="25500" dist="23000" dir="7020000" algn="tl">
                    <a:srgbClr val="000000">
                      <a:alpha val="50000"/>
                    </a:srgbClr>
                  </a:outerShdw>
                </a:effectLst>
                <a:latin typeface="+mn-lt"/>
                <a:cs typeface="+mn-cs"/>
              </a:rPr>
              <a:t>:</a:t>
            </a:r>
          </a:p>
          <a:p>
            <a:pPr algn="just" fontAlgn="auto">
              <a:spcBef>
                <a:spcPts val="0"/>
              </a:spcBef>
              <a:spcAft>
                <a:spcPts val="0"/>
              </a:spcAft>
              <a:defRPr/>
            </a:pPr>
            <a:r>
              <a:rPr lang="ar-SA" sz="3600" b="1" dirty="0">
                <a:ln w="18000">
                  <a:solidFill>
                    <a:schemeClr val="accent2">
                      <a:satMod val="140000"/>
                    </a:schemeClr>
                  </a:solidFill>
                  <a:prstDash val="solid"/>
                  <a:miter lim="800000"/>
                </a:ln>
                <a:solidFill>
                  <a:schemeClr val="tx2"/>
                </a:solidFill>
                <a:effectLst>
                  <a:outerShdw blurRad="25500" dist="23000" dir="7020000" algn="tl">
                    <a:srgbClr val="000000">
                      <a:alpha val="50000"/>
                    </a:srgbClr>
                  </a:outerShdw>
                </a:effectLst>
                <a:latin typeface="+mn-lt"/>
                <a:cs typeface="+mn-cs"/>
              </a:rPr>
              <a:t>*</a:t>
            </a:r>
            <a:r>
              <a:rPr lang="ar-EG" sz="3600" b="1" dirty="0">
                <a:ln w="18000">
                  <a:solidFill>
                    <a:schemeClr val="accent2">
                      <a:satMod val="140000"/>
                    </a:schemeClr>
                  </a:solidFill>
                  <a:prstDash val="solid"/>
                  <a:miter lim="800000"/>
                </a:ln>
                <a:solidFill>
                  <a:schemeClr val="tx2"/>
                </a:solidFill>
                <a:effectLst>
                  <a:outerShdw blurRad="25500" dist="23000" dir="7020000" algn="tl">
                    <a:srgbClr val="000000">
                      <a:alpha val="50000"/>
                    </a:srgbClr>
                  </a:outerShdw>
                </a:effectLst>
                <a:latin typeface="+mn-lt"/>
                <a:cs typeface="+mn-cs"/>
              </a:rPr>
              <a:t> </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فقد تكون كمية المطر هي أهم العناصر بالنسبة </a:t>
            </a:r>
            <a:r>
              <a:rPr lang="ar-EG" sz="40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ل</a:t>
            </a:r>
            <a:r>
              <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محصول</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 ما ، وقد تكون درجات الحرارة أو</a:t>
            </a:r>
            <a:r>
              <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 </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كمية الرطوبة أو</a:t>
            </a:r>
            <a:r>
              <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 </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الرياح أقوي أثرا ما دام يمكن توفير المياه صناعيا. وقد يكون طول الفصل الخالي من الصقيع هو</a:t>
            </a:r>
            <a:r>
              <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 </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العامل الرئيسي. بل أن قيمة هذه العناصر المناخية تختلف من غلة لأخرى فبعضها يقاوم الجفاف وبعضها </a:t>
            </a:r>
            <a:r>
              <a:rPr lang="ar-EG" sz="40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يلائمه</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 طول الفترات الشمسية وبعضها يضربه الصقيع محدثا ضررا بالغا وبعضها يحتاج لغطاء من السحب في بدء نموه ... الخ.</a:t>
            </a:r>
            <a:endParaRPr lang="en-US" sz="3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endParaRPr>
          </a:p>
          <a:p>
            <a:pPr fontAlgn="auto">
              <a:spcBef>
                <a:spcPts val="0"/>
              </a:spcBef>
              <a:spcAft>
                <a:spcPts val="0"/>
              </a:spcAft>
              <a:defRPr/>
            </a:pPr>
            <a:endParaRPr lang="en-U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139" y="428606"/>
            <a:ext cx="9132158" cy="5816977"/>
          </a:xfrm>
          <a:prstGeom prst="rect">
            <a:avLst/>
          </a:prstGeom>
          <a:noFill/>
        </p:spPr>
        <p:txBody>
          <a:bodyPr>
            <a:spAutoFit/>
          </a:bodyPr>
          <a:lstStyle/>
          <a:p>
            <a:pPr fontAlgn="auto">
              <a:spcBef>
                <a:spcPts val="0"/>
              </a:spcBef>
              <a:spcAft>
                <a:spcPts val="0"/>
              </a:spcAft>
              <a:defRPr/>
            </a:pPr>
            <a:r>
              <a:rPr lang="ar-EG"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وتحدد درجات الحرارة نمو</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النبات عن طريق تحديدها </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a:t>
            </a:r>
          </a:p>
          <a:p>
            <a:pPr algn="just" fontAlgn="auto">
              <a:spcBef>
                <a:spcPts val="0"/>
              </a:spcBef>
              <a:spcAft>
                <a:spcPts val="0"/>
              </a:spcAft>
              <a:buFontTx/>
              <a:buChar char="-"/>
              <a:defRPr/>
            </a:pPr>
            <a:r>
              <a:rPr lang="ar-EG"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لفصل الإنبات ويمكن القول بصفة عامة أن الجهات التي تقل درجات الحرارة </a:t>
            </a:r>
            <a:r>
              <a:rPr lang="ar-EG" sz="32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بها</a:t>
            </a:r>
            <a:r>
              <a:rPr lang="ar-EG"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عن 50ف</a:t>
            </a:r>
            <a:r>
              <a:rPr lang="ar-SA" sz="32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هرنهيتية</a:t>
            </a:r>
            <a:r>
              <a:rPr lang="ar-EG"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SA" sz="32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لأ</a:t>
            </a:r>
            <a:r>
              <a:rPr lang="ar-EG"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دفأ شهور السنة لا تصلح للزراعة</a:t>
            </a:r>
            <a:r>
              <a:rPr lang="ar-SA"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SA" sz="3200" b="1" dirty="0">
                <a:ln w="18000">
                  <a:solidFill>
                    <a:schemeClr val="accent2">
                      <a:satMod val="140000"/>
                    </a:schemeClr>
                  </a:solidFill>
                  <a:prstDash val="solid"/>
                  <a:miter lim="800000"/>
                </a:ln>
                <a:solidFill>
                  <a:srgbClr val="7030A0"/>
                </a:solidFill>
                <a:effectLst>
                  <a:outerShdw blurRad="25500" dist="23000" dir="7020000" algn="tl">
                    <a:srgbClr val="000000">
                      <a:alpha val="50000"/>
                    </a:srgbClr>
                  </a:outerShdw>
                </a:effectLst>
                <a:latin typeface="+mn-lt"/>
                <a:cs typeface="+mn-cs"/>
              </a:rPr>
              <a:t>بسبب </a:t>
            </a:r>
            <a:r>
              <a:rPr lang="ar-SA" sz="3200" b="1" dirty="0" err="1">
                <a:ln w="18000">
                  <a:solidFill>
                    <a:schemeClr val="accent2">
                      <a:satMod val="140000"/>
                    </a:schemeClr>
                  </a:solidFill>
                  <a:prstDash val="solid"/>
                  <a:miter lim="800000"/>
                </a:ln>
                <a:solidFill>
                  <a:srgbClr val="7030A0"/>
                </a:solidFill>
                <a:effectLst>
                  <a:outerShdw blurRad="25500" dist="23000" dir="7020000" algn="tl">
                    <a:srgbClr val="000000">
                      <a:alpha val="50000"/>
                    </a:srgbClr>
                  </a:outerShdw>
                </a:effectLst>
                <a:latin typeface="+mn-lt"/>
                <a:cs typeface="+mn-cs"/>
              </a:rPr>
              <a:t>بردوتها</a:t>
            </a:r>
            <a:r>
              <a:rPr lang="ar-SA" sz="3200" b="1" dirty="0">
                <a:ln w="18000">
                  <a:solidFill>
                    <a:schemeClr val="accent2">
                      <a:satMod val="140000"/>
                    </a:schemeClr>
                  </a:solidFill>
                  <a:prstDash val="solid"/>
                  <a:miter lim="800000"/>
                </a:ln>
                <a:solidFill>
                  <a:srgbClr val="7030A0"/>
                </a:solidFill>
                <a:effectLst>
                  <a:outerShdw blurRad="25500" dist="23000" dir="7020000" algn="tl">
                    <a:srgbClr val="000000">
                      <a:alpha val="50000"/>
                    </a:srgbClr>
                  </a:outerShdw>
                </a:effectLst>
                <a:latin typeface="+mn-lt"/>
                <a:cs typeface="+mn-cs"/>
              </a:rPr>
              <a:t> </a:t>
            </a:r>
            <a:r>
              <a:rPr lang="ar-EG"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endParaRPr lang="ar-SA"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 fontAlgn="auto">
              <a:spcBef>
                <a:spcPts val="0"/>
              </a:spcBef>
              <a:spcAft>
                <a:spcPts val="0"/>
              </a:spcAft>
              <a:buFontTx/>
              <a:buChar char="-"/>
              <a:defRPr/>
            </a:pPr>
            <a:endParaRPr lang="ar-SA"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 fontAlgn="auto">
              <a:spcBef>
                <a:spcPts val="0"/>
              </a:spcBef>
              <a:spcAft>
                <a:spcPts val="0"/>
              </a:spcAft>
              <a:defRPr/>
            </a:pPr>
            <a:r>
              <a:rPr lang="ar-SA" sz="4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هام جدا </a:t>
            </a:r>
          </a:p>
          <a:p>
            <a:pPr algn="ctr" fontAlgn="auto">
              <a:spcBef>
                <a:spcPts val="0"/>
              </a:spcBef>
              <a:spcAft>
                <a:spcPts val="0"/>
              </a:spcAft>
              <a:defRPr/>
            </a:pPr>
            <a:r>
              <a:rPr lang="ar-EG"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كلما زادت قدرة النبات علي تحمل درجات الحرارة المتفاوتة كلما كان مدي زراعته أوسع انتشارا.</a:t>
            </a:r>
            <a:endPar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endParaRPr>
          </a:p>
          <a:p>
            <a:pPr algn="ctr" fontAlgn="auto">
              <a:spcBef>
                <a:spcPts val="0"/>
              </a:spcBef>
              <a:spcAft>
                <a:spcPts val="0"/>
              </a:spcAft>
              <a:defRPr/>
            </a:pPr>
            <a:r>
              <a:rPr lang="ar-EG"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بدرجات الحرارة.    </a:t>
            </a:r>
            <a:endParaRPr lang="en-US"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9530" y="357166"/>
            <a:ext cx="9286940" cy="5509200"/>
          </a:xfrm>
          <a:prstGeom prst="rect">
            <a:avLst/>
          </a:prstGeom>
          <a:noFill/>
        </p:spPr>
        <p:txBody>
          <a:bodyPr>
            <a:spAutoFit/>
          </a:bodyPr>
          <a:lstStyle/>
          <a:p>
            <a:pPr fontAlgn="auto">
              <a:spcBef>
                <a:spcPts val="0"/>
              </a:spcBef>
              <a:spcAft>
                <a:spcPts val="0"/>
              </a:spcAft>
              <a:defRPr/>
            </a:pPr>
            <a:r>
              <a:rPr lang="ar-SA" sz="7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مثال :</a:t>
            </a:r>
          </a:p>
          <a:p>
            <a:pPr algn="ctr" fontAlgn="auto">
              <a:spcBef>
                <a:spcPts val="0"/>
              </a:spcBef>
              <a:spcAft>
                <a:spcPts val="0"/>
              </a:spcAft>
              <a:defRPr/>
            </a:pP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الشعير مثلا يمكن زراعته في الأقاليم شبه المدارية كما يمكن زراعته أيضا في الأقاليم الباردة وقريبا من الدائرة الق</a:t>
            </a:r>
            <a:r>
              <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طبي</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ة حيث يعوض طول النهار من قصر فصل الصيف. وهذا العامل" الحرارة " له أهمية كبرى </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في تحديد إنتاج بعض </a:t>
            </a:r>
            <a:r>
              <a:rPr lang="ar-EG" sz="40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الغلات</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والحصول علي أقصي منفعة اقتصادية منها. وأدى هذا إلي </a:t>
            </a:r>
            <a:r>
              <a:rPr lang="ar-SA"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ظاهرة التخصص الزراعي وارتباط المحاصيل ارتباطا وثيقا</a:t>
            </a:r>
            <a:endParaRPr lang="en-US" sz="4000" dirty="0">
              <a:solidFill>
                <a:srgbClr val="00B050"/>
              </a:solidFill>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139" y="0"/>
            <a:ext cx="9441722" cy="6863417"/>
          </a:xfrm>
          <a:prstGeom prst="rect">
            <a:avLst/>
          </a:prstGeom>
          <a:noFill/>
        </p:spPr>
        <p:txBody>
          <a:bodyPr>
            <a:spAutoFit/>
          </a:bodyPr>
          <a:lstStyle/>
          <a:p>
            <a:pPr algn="justLow" fontAlgn="auto">
              <a:spcBef>
                <a:spcPts val="0"/>
              </a:spcBef>
              <a:spcAft>
                <a:spcPts val="0"/>
              </a:spcAft>
              <a:defRPr/>
            </a:pP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فالأقاليم الاستوائية وشبه الاستوائية التي لا تقل درجات الحرارة فيها طوال السنة عن 80‘ف(26‘م)  فتتخصص في إنتاج </a:t>
            </a:r>
            <a:r>
              <a:rPr lang="ar-SA"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a:t>
            </a:r>
          </a:p>
          <a:p>
            <a:pPr algn="justLow" fontAlgn="auto">
              <a:spcBef>
                <a:spcPts val="0"/>
              </a:spcBef>
              <a:spcAft>
                <a:spcPts val="0"/>
              </a:spcAft>
              <a:defRPr/>
            </a:pP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المطاط وجوز الهند والكاكاو</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والتوابل وقصب السكر وزيوت النخيل </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a:t>
            </a:r>
          </a:p>
          <a:p>
            <a:pPr algn="justLow" fontAlgn="auto">
              <a:spcBef>
                <a:spcPts val="0"/>
              </a:spcBef>
              <a:spcAft>
                <a:spcPts val="0"/>
              </a:spcAft>
              <a:defRPr/>
            </a:pP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والأقاليم الموسمية </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تخصص في إنتاج الأرز والبن والشاي. </a:t>
            </a:r>
            <a:endPar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وأقاليم المناخ السوداني </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40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السافانا</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 تتخصص في إنتاج القطن وقصب السكر والسمسم والفول السوداني </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كما </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احتكر هذا الإقليم إنتاج المطاط والبن والكاكاو..</a:t>
            </a:r>
            <a:endParaRPr lang="en-US"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140" y="285728"/>
            <a:ext cx="9673861" cy="6063198"/>
          </a:xfrm>
          <a:prstGeom prst="rect">
            <a:avLst/>
          </a:prstGeom>
          <a:noFill/>
        </p:spPr>
        <p:txBody>
          <a:bodyPr>
            <a:spAutoFit/>
          </a:bodyPr>
          <a:lstStyle/>
          <a:p>
            <a:pPr algn="justLow" fontAlgn="auto">
              <a:spcBef>
                <a:spcPts val="0"/>
              </a:spcBef>
              <a:spcAft>
                <a:spcPts val="0"/>
              </a:spcAft>
              <a:defRPr/>
            </a:pPr>
            <a:r>
              <a:rPr lang="ar-EG" sz="3600" b="1" dirty="0">
                <a:ln w="18000">
                  <a:solidFill>
                    <a:schemeClr val="accent2">
                      <a:satMod val="140000"/>
                    </a:schemeClr>
                  </a:solidFill>
                  <a:prstDash val="solid"/>
                  <a:miter lim="800000"/>
                </a:ln>
                <a:solidFill>
                  <a:srgbClr val="FFC000"/>
                </a:solidFill>
                <a:effectLst>
                  <a:outerShdw blurRad="25500" dist="23000" dir="7020000" algn="tl">
                    <a:srgbClr val="000000">
                      <a:alpha val="50000"/>
                    </a:srgbClr>
                  </a:outerShdw>
                </a:effectLst>
                <a:latin typeface="+mn-lt"/>
                <a:cs typeface="+mn-cs"/>
              </a:rPr>
              <a:t>أما الأقاليم الواقعة في المناطق المعتدلة الباردة بصفة عامة فتتخصص في</a:t>
            </a:r>
            <a:r>
              <a:rPr lang="ar-SA" sz="3600" b="1" dirty="0">
                <a:ln w="18000">
                  <a:solidFill>
                    <a:schemeClr val="accent2">
                      <a:satMod val="140000"/>
                    </a:schemeClr>
                  </a:solidFill>
                  <a:prstDash val="solid"/>
                  <a:miter lim="800000"/>
                </a:ln>
                <a:solidFill>
                  <a:srgbClr val="FFC000"/>
                </a:solidFill>
                <a:effectLst>
                  <a:outerShdw blurRad="25500" dist="23000" dir="7020000" algn="tl">
                    <a:srgbClr val="000000">
                      <a:alpha val="50000"/>
                    </a:srgbClr>
                  </a:outerShdw>
                </a:effectLst>
                <a:latin typeface="+mn-lt"/>
                <a:cs typeface="+mn-cs"/>
              </a:rPr>
              <a:t>:</a:t>
            </a:r>
          </a:p>
          <a:p>
            <a:pPr algn="justLow" fontAlgn="auto">
              <a:spcBef>
                <a:spcPts val="0"/>
              </a:spcBef>
              <a:spcAft>
                <a:spcPts val="0"/>
              </a:spcAft>
              <a:defRPr/>
            </a:pP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إنتاج </a:t>
            </a:r>
            <a:r>
              <a:rPr lang="ar-EG" sz="40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غلات</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أخرى كالقمح والشعير والشوفان والبنجر والبطاطس والكتان، وهذا التخصص يقوم علي أساس وجود درجة حرارة دنيا وعظمى لكل غلة من </a:t>
            </a:r>
            <a:r>
              <a:rPr lang="ar-EG" sz="40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الغلات</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0</a:t>
            </a:r>
            <a:endParaRPr lang="en-US"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40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ويجدر</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بنا أن نذكر أن كل مرحلة من مراحل نمو</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النبات بلائمها درجة حرارة معينة0 وإن درجة الحرارة يجب ألا ينظر إليها وحدها بل يجب أن يدخل في الاعتبار أيضا علاقتها بالعوامل المناخية الأخرى كنظام سقوط المطر.</a:t>
            </a:r>
            <a:endParaRPr lang="en-US"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endParaRPr lang="en-U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312" y="214292"/>
            <a:ext cx="9441688" cy="6494085"/>
          </a:xfrm>
          <a:prstGeom prst="rect">
            <a:avLst/>
          </a:prstGeom>
          <a:noFill/>
        </p:spPr>
        <p:txBody>
          <a:bodyPr>
            <a:spAutoFit/>
          </a:bodyPr>
          <a:lstStyle/>
          <a:p>
            <a:pPr algn="ctr" fontAlgn="auto">
              <a:spcBef>
                <a:spcPts val="0"/>
              </a:spcBef>
              <a:spcAft>
                <a:spcPts val="0"/>
              </a:spcAft>
              <a:defRPr/>
            </a:pP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وعلى ذلك نجد أن للمناخ أثرا على النبات </a:t>
            </a:r>
            <a:r>
              <a:rPr lang="ar-EG" sz="40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الطبيعى</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والمحاصيل الزراعية بل تعدى ذلك إلى أثرة في نشأة الحضارات القديمة في النطاقات المعتدلة  إلى جانب تأثير المناخ في تشجيع الهجرات من وسط أسيا إلى أوروبا وشمال أفريقيا </a:t>
            </a:r>
            <a:r>
              <a:rPr lang="ar-SA"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a:t>
            </a:r>
          </a:p>
          <a:p>
            <a:pPr algn="ctr" fontAlgn="auto">
              <a:spcBef>
                <a:spcPts val="0"/>
              </a:spcBef>
              <a:spcAft>
                <a:spcPts val="0"/>
              </a:spcAft>
              <a:defRPr/>
            </a:pP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a:t>
            </a:r>
            <a:r>
              <a:rPr lang="ar-EG"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كما كان للمناخ دورا في اختيار مواقع المناطق الصناعية بالنسبة للمناطق السكنية كما حدث في </a:t>
            </a:r>
            <a:r>
              <a:rPr lang="ar-EG" sz="4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الدمام</a:t>
            </a:r>
            <a:r>
              <a:rPr lang="ar-EG"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والإحساء  </a:t>
            </a:r>
            <a:r>
              <a:rPr lang="ar-EG" sz="4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والجبيل</a:t>
            </a:r>
            <a:r>
              <a:rPr lang="ar-EG"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وينبع في المملكة العربية السعودية ، والعاشر من رمضان  في مصر</a:t>
            </a:r>
            <a:r>
              <a:rPr lang="ar-SA"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a:t>
            </a:r>
            <a:endPar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ctr" fontAlgn="auto">
              <a:spcBef>
                <a:spcPts val="0"/>
              </a:spcBef>
              <a:spcAft>
                <a:spcPts val="0"/>
              </a:spcAft>
              <a:defRPr/>
            </a:pPr>
            <a:endParaRPr lang="en-US"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 y="285728"/>
            <a:ext cx="9364297" cy="6278642"/>
          </a:xfrm>
          <a:prstGeom prst="rect">
            <a:avLst/>
          </a:prstGeom>
          <a:noFill/>
        </p:spPr>
        <p:txBody>
          <a:bodyPr>
            <a:spAutoFit/>
          </a:bodyPr>
          <a:lstStyle/>
          <a:p>
            <a:pPr algn="ctr" fontAlgn="auto">
              <a:spcBef>
                <a:spcPts val="0"/>
              </a:spcBef>
              <a:spcAft>
                <a:spcPts val="0"/>
              </a:spcAft>
              <a:defRPr/>
            </a:pPr>
            <a:r>
              <a:rPr lang="ar-SA" sz="7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درجة الحرارة </a:t>
            </a:r>
            <a:endParaRPr lang="en-US" sz="7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SA" sz="6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وتعد الحرارة من العناصر الهامة المؤثرة حيث تؤثر في كل من :</a:t>
            </a:r>
            <a:endParaRPr lang="en-US" sz="6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SA" sz="6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الضغط والرياح</a:t>
            </a:r>
            <a:endParaRPr lang="en-US" sz="6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SA" sz="6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القيمة الفعلية للمطر    </a:t>
            </a:r>
            <a:endParaRPr lang="en-US" sz="6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sz="6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906000" cy="7478970"/>
          </a:xfrm>
          <a:prstGeom prst="rect">
            <a:avLst/>
          </a:prstGeom>
          <a:noFill/>
        </p:spPr>
        <p:txBody>
          <a:bodyPr>
            <a:spAutoFit/>
          </a:bodyPr>
          <a:lstStyle/>
          <a:p>
            <a:pPr algn="justLow" fontAlgn="auto">
              <a:spcBef>
                <a:spcPts val="0"/>
              </a:spcBef>
              <a:spcAft>
                <a:spcPts val="0"/>
              </a:spcAft>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حيث تلعب درجة الحرارة دورا هاما في حياة النبات ، من خلال:</a:t>
            </a:r>
          </a:p>
          <a:p>
            <a:pPr algn="justLow" fontAlgn="auto">
              <a:spcBef>
                <a:spcPts val="0"/>
              </a:spcBef>
              <a:spcAft>
                <a:spcPts val="0"/>
              </a:spcAft>
              <a:buFontTx/>
              <a:buChar char="-"/>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زيادة التبخر من التربة </a:t>
            </a:r>
            <a:r>
              <a:rPr lang="ar-SA" sz="40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والنتح</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من النباتات 0 </a:t>
            </a:r>
          </a:p>
          <a:p>
            <a:pPr algn="justLow" fontAlgn="auto">
              <a:spcBef>
                <a:spcPts val="0"/>
              </a:spcBef>
              <a:spcAft>
                <a:spcPts val="0"/>
              </a:spcAft>
              <a:buFontTx/>
              <a:buChar char="-"/>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تتحكم درجة الحرارة بصورة مباشرة </a:t>
            </a:r>
            <a:r>
              <a:rPr lang="ar-SA" sz="40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أوغير</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مباشرة في </a:t>
            </a:r>
            <a:r>
              <a:rPr lang="ar-SA" sz="40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العمليا</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ت والوظائف التي تتم في النبات كافه 0</a:t>
            </a:r>
          </a:p>
          <a:p>
            <a:pPr algn="justLow" fontAlgn="auto">
              <a:spcBef>
                <a:spcPts val="0"/>
              </a:spcBef>
              <a:spcAft>
                <a:spcPts val="0"/>
              </a:spcAft>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SA" sz="4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هام : يتطلب النبات في أطوار حياته المختلفة إلى درجات مختلفة من الحرارة فعند بداية الإنبات يحتاج النبات إلى درجة حرارة أقل من الاحتياجات الحرارية لفترة النمو التي تعتبر أقل أيضا من فترة الإثمار والنضج0</a:t>
            </a:r>
            <a:endParaRPr lang="en-US" sz="4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endParaRPr lang="en-US"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
            <a:ext cx="9441688" cy="6186309"/>
          </a:xfrm>
          <a:prstGeom prst="rect">
            <a:avLst/>
          </a:prstGeom>
          <a:noFill/>
        </p:spPr>
        <p:txBody>
          <a:bodyPr>
            <a:spAutoFit/>
          </a:bodyPr>
          <a:lstStyle/>
          <a:p>
            <a:pPr algn="justLow" fontAlgn="auto">
              <a:spcBef>
                <a:spcPts val="0"/>
              </a:spcBef>
              <a:spcAft>
                <a:spcPts val="0"/>
              </a:spcAft>
              <a:defRPr/>
            </a:pPr>
            <a:r>
              <a:rPr lang="ar-SA"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ملوحظة</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هامة :</a:t>
            </a:r>
          </a:p>
          <a:p>
            <a:pPr algn="justLow" fontAlgn="auto">
              <a:spcBef>
                <a:spcPts val="0"/>
              </a:spcBef>
              <a:spcAft>
                <a:spcPts val="0"/>
              </a:spcAft>
              <a:defRPr/>
            </a:pPr>
            <a:r>
              <a:rPr lang="ar-SA" sz="36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لكل محصول زراعي حد أدنى وحدا أقصى من درجات الحرارة إذا ما تجاوزتها هبوطا أو صعودا فانه يتعرض للهلاك 0 وبتعبير آخر أن لكل محصول من المحاصيل الزراعية درجة حرارة دنيا للنمو تعرف بصفر النمو التي يبدأ عنده </a:t>
            </a:r>
            <a:r>
              <a:rPr lang="ar-SA" sz="36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a:t>
            </a:r>
            <a:r>
              <a:rPr lang="ar-SA" sz="36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المحصول في النمو، ويتوقف عنه إذا ما هبطت إلى ما دون ذلك الحد 0 وبالمقابل لكل محصول درجة حرارة عظمى إذا ما تجاوزتها صعودا يصاب نمو النبات بأضرار، ولكل محصول زراعي درجة حرارة مناسبة للنمو وتقع بين الحدين المتطرفين الأدنى والأعلى للنمو0 ويطلق على هذه الحدود الحرارية الثلاثة حدود الحرارة الأساسية </a:t>
            </a:r>
            <a:r>
              <a:rPr lang="ar-SA" sz="36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لنموالمحاصيل</a:t>
            </a:r>
            <a:r>
              <a:rPr lang="ar-SA" sz="36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الزراعية 0</a:t>
            </a:r>
            <a:endParaRPr lang="en-US" sz="3600" dirty="0">
              <a:solidFill>
                <a:srgbClr val="00B050"/>
              </a:solidFill>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57171"/>
            <a:ext cx="9286905" cy="6863417"/>
          </a:xfrm>
          <a:prstGeom prst="rect">
            <a:avLst/>
          </a:prstGeom>
          <a:noFill/>
        </p:spPr>
        <p:txBody>
          <a:bodyPr>
            <a:spAutoFit/>
          </a:bodyPr>
          <a:lstStyle/>
          <a:p>
            <a:pPr algn="justLow" fontAlgn="auto">
              <a:spcBef>
                <a:spcPts val="0"/>
              </a:spcBef>
              <a:spcAft>
                <a:spcPts val="0"/>
              </a:spcAft>
              <a:defRPr/>
            </a:pPr>
            <a:r>
              <a:rPr lang="ar-SA"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وعلى ذلك نجد أن عامل الحرارة يلعب دورا هاما في تحديد نوع وكمية الإنتاج من المحاصيل المختلفة ، </a:t>
            </a:r>
          </a:p>
          <a:p>
            <a:pPr algn="justLow" fontAlgn="auto">
              <a:spcBef>
                <a:spcPts val="0"/>
              </a:spcBef>
              <a:spcAft>
                <a:spcPts val="0"/>
              </a:spcAft>
              <a:defRPr/>
            </a:pPr>
            <a:r>
              <a:rPr lang="ar-SA"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أثر الحرارة المرتفعة</a:t>
            </a:r>
          </a:p>
          <a:p>
            <a:pPr algn="justLow" fontAlgn="auto">
              <a:spcBef>
                <a:spcPts val="0"/>
              </a:spcBef>
              <a:spcAft>
                <a:spcPts val="0"/>
              </a:spcAft>
              <a:defRPr/>
            </a:pPr>
            <a:r>
              <a:rPr lang="ar-SA"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فالحرارة المرتفعة تعمل على تباطؤ عملية التمثيل الضوئي وعلى اختلال عملية الإخصاب نتيجة لجفاف حبوب اللقاح وسقوطها كما تؤدى إلى تشقق الثمار وتلفها وتساقطها وجفاف البراعم الغضة في أغصان الشجر 0</a:t>
            </a:r>
            <a:endParaRPr lang="en-US"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endParaRPr lang="en-US"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9530" y="1"/>
            <a:ext cx="9286940" cy="5447645"/>
          </a:xfrm>
          <a:prstGeom prst="rect">
            <a:avLst/>
          </a:prstGeom>
          <a:noFill/>
        </p:spPr>
        <p:txBody>
          <a:bodyPr>
            <a:spAutoFit/>
          </a:bodyPr>
          <a:lstStyle/>
          <a:p>
            <a:pPr algn="justLow" fontAlgn="auto">
              <a:spcBef>
                <a:spcPts val="0"/>
              </a:spcBef>
              <a:spcAft>
                <a:spcPts val="0"/>
              </a:spcAft>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كما يؤثر ارتفاع الحرارة على:</a:t>
            </a:r>
          </a:p>
          <a:p>
            <a:pPr algn="justLow" fontAlgn="auto">
              <a:spcBef>
                <a:spcPts val="0"/>
              </a:spcBef>
              <a:spcAft>
                <a:spcPts val="0"/>
              </a:spcAft>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SA"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تحلل السماد </a:t>
            </a:r>
            <a:r>
              <a:rPr lang="ar-SA" sz="5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العضوى</a:t>
            </a:r>
            <a:r>
              <a:rPr lang="ar-SA"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قبل أن يستفيد منه النبات </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a:t>
            </a:r>
          </a:p>
          <a:p>
            <a:pPr algn="justLow" fontAlgn="auto">
              <a:spcBef>
                <a:spcPts val="0"/>
              </a:spcBef>
              <a:spcAft>
                <a:spcPts val="0"/>
              </a:spcAft>
              <a:defRPr/>
            </a:pPr>
            <a:r>
              <a:rPr lang="ar-SA"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كما تؤثر الحرارة</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:بارتفاعها الفجائي على بعض الخضر مثل الطماطم الآن حيث جفت البراعم وسقطت الأزهار مما أدي لاختفاء الثمار في كافة مناطق العروض الوسطي في مصر ودول الخليج وشمال أفريقيا 0 </a:t>
            </a:r>
          </a:p>
          <a:p>
            <a:pPr algn="justLow" fontAlgn="auto">
              <a:spcBef>
                <a:spcPts val="0"/>
              </a:spcBef>
              <a:spcAft>
                <a:spcPts val="0"/>
              </a:spcAft>
              <a:defRPr/>
            </a:pPr>
            <a:endParaRPr lang="en-US" sz="4000"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1705" y="428607"/>
            <a:ext cx="8977375" cy="4247317"/>
          </a:xfrm>
          <a:prstGeom prst="rect">
            <a:avLst/>
          </a:prstGeom>
          <a:noFill/>
        </p:spPr>
        <p:txBody>
          <a:bodyPr>
            <a:spAutoFit/>
          </a:bodyPr>
          <a:lstStyle/>
          <a:p>
            <a:pPr algn="ctr" fontAlgn="auto">
              <a:spcBef>
                <a:spcPts val="0"/>
              </a:spcBef>
              <a:spcAft>
                <a:spcPts val="0"/>
              </a:spcAft>
              <a:defRPr/>
            </a:pPr>
            <a:r>
              <a:rPr lang="ar-SA"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ويظهر أثر ارتفاع درجة الحرارة جليا في حالة نضج محصول الخوخ حيث تؤدى لقصر فترة التسويق وتساقطه من على الشجر وتلفه .</a:t>
            </a:r>
            <a:endParaRPr lang="en-US"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ctr" fontAlgn="auto">
              <a:spcBef>
                <a:spcPts val="0"/>
              </a:spcBef>
              <a:spcAft>
                <a:spcPts val="0"/>
              </a:spcAft>
              <a:defRPr/>
            </a:pPr>
            <a:endParaRPr lang="en-US" sz="5400" dirty="0">
              <a:solidFill>
                <a:srgbClr val="FF0000"/>
              </a:solidFill>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139" y="0"/>
            <a:ext cx="9441722" cy="6309420"/>
          </a:xfrm>
          <a:prstGeom prst="rect">
            <a:avLst/>
          </a:prstGeom>
          <a:noFill/>
        </p:spPr>
        <p:txBody>
          <a:bodyPr>
            <a:spAutoFit/>
          </a:bodyPr>
          <a:lstStyle/>
          <a:p>
            <a:pPr algn="justLow" fontAlgn="auto">
              <a:spcBef>
                <a:spcPts val="0"/>
              </a:spcBef>
              <a:spcAft>
                <a:spcPts val="0"/>
              </a:spcAft>
              <a:defRPr/>
            </a:pPr>
            <a:r>
              <a:rPr lang="ar-SA"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أثر الحرارة المنخفضة</a:t>
            </a:r>
          </a:p>
          <a:p>
            <a:pPr algn="justLow" fontAlgn="auto">
              <a:spcBef>
                <a:spcPts val="0"/>
              </a:spcBef>
              <a:spcAft>
                <a:spcPts val="0"/>
              </a:spcAft>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أما الحرارة المنخفضة فلها تأثير سلبي من خلال: 1- تعاقب التجمد والذوبان على أطراف النبات لدرجة إيقاف نموها 0</a:t>
            </a:r>
          </a:p>
          <a:p>
            <a:pPr algn="justLow" fontAlgn="auto">
              <a:spcBef>
                <a:spcPts val="0"/>
              </a:spcBef>
              <a:spcAft>
                <a:spcPts val="0"/>
              </a:spcAft>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2- ويؤدى الصقيع إلى تساقط الثمار الناضجة نتيجة لضعف الأطراف بسبب هذا الصقيع كما حدث لمحصول الطماطم في شتاء 1992 في السهل الساحلي  الشرقي لسيناء ( حيث أدى لحرق براعم النباتات ) 0 وعلى الرغم من التأثير السلبي لانخفاض الحرارة فان هناك جانب ايجابي من خلال كسر طور السكون للتفاح 0</a:t>
            </a:r>
            <a:endParaRPr lang="en-US" sz="4000" dirty="0">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312" y="357166"/>
            <a:ext cx="9132158" cy="4832092"/>
          </a:xfrm>
          <a:prstGeom prst="rect">
            <a:avLst/>
          </a:prstGeom>
          <a:noFill/>
        </p:spPr>
        <p:txBody>
          <a:bodyPr>
            <a:spAutoFit/>
          </a:bodyPr>
          <a:lstStyle/>
          <a:p>
            <a:pPr algn="justLow" fontAlgn="auto">
              <a:spcBef>
                <a:spcPts val="0"/>
              </a:spcBef>
              <a:spcAft>
                <a:spcPts val="0"/>
              </a:spcAft>
              <a:defRPr/>
            </a:pPr>
            <a:r>
              <a:rPr lang="ar-SA"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ونظرا لأهمية الحرارة على الزراعة لأثر هذا العامل على المحاصيل الزراعية 0 حيث يختلف تأثير درجات الحرارة العظمى والصغرى من محصول لآخر </a:t>
            </a:r>
            <a:r>
              <a:rPr lang="ar-SA" sz="4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فإنخفاض</a:t>
            </a:r>
            <a:r>
              <a:rPr lang="ar-SA"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الحرارة عن الصفر يؤدى لتجمد المياه في الساق وتؤدى إلى تمزق خلاياه 0 نتيجة لزيادة حجمها بقصد التجمد  .</a:t>
            </a:r>
            <a: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r>
            <a:b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br>
            <a:endParaRPr lang="en-US"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4" descr="cerezos de japon"/>
          <p:cNvPicPr>
            <a:picLocks noChangeAspect="1" noChangeArrowheads="1"/>
          </p:cNvPicPr>
          <p:nvPr/>
        </p:nvPicPr>
        <p:blipFill>
          <a:blip r:embed="rId3"/>
          <a:srcRect/>
          <a:stretch>
            <a:fillRect/>
          </a:stretch>
        </p:blipFill>
        <p:spPr bwMode="auto">
          <a:xfrm>
            <a:off x="0" y="0"/>
            <a:ext cx="9906000" cy="6858000"/>
          </a:xfrm>
          <a:prstGeom prst="rect">
            <a:avLst/>
          </a:prstGeom>
          <a:noFill/>
          <a:ln w="9525">
            <a:noFill/>
            <a:miter lim="800000"/>
            <a:headEnd/>
            <a:tailEnd/>
          </a:ln>
        </p:spPr>
      </p:pic>
      <p:sp>
        <p:nvSpPr>
          <p:cNvPr id="48130" name="TextBox 2"/>
          <p:cNvSpPr txBox="1">
            <a:spLocks noChangeArrowheads="1"/>
          </p:cNvSpPr>
          <p:nvPr/>
        </p:nvSpPr>
        <p:spPr bwMode="auto">
          <a:xfrm>
            <a:off x="850900" y="5572125"/>
            <a:ext cx="3560763" cy="954088"/>
          </a:xfrm>
          <a:prstGeom prst="rect">
            <a:avLst/>
          </a:prstGeom>
          <a:noFill/>
          <a:ln w="9525">
            <a:noFill/>
            <a:miter lim="800000"/>
            <a:headEnd/>
            <a:tailEnd/>
          </a:ln>
        </p:spPr>
        <p:txBody>
          <a:bodyPr>
            <a:spAutoFit/>
          </a:bodyPr>
          <a:lstStyle/>
          <a:p>
            <a:r>
              <a:rPr lang="ar-SA" sz="2800" b="1">
                <a:solidFill>
                  <a:srgbClr val="FF0000"/>
                </a:solidFill>
                <a:latin typeface="Calibri" pitchFamily="34" charset="0"/>
              </a:rPr>
              <a:t>الصقيع علي أشجار الكرز الأحمر</a:t>
            </a:r>
            <a:endParaRPr lang="en-US" sz="2800" b="1">
              <a:solidFill>
                <a:srgbClr val="FF0000"/>
              </a:solidFill>
              <a:latin typeface="Calibri"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9530" y="285731"/>
            <a:ext cx="9132158" cy="4893647"/>
          </a:xfrm>
          <a:prstGeom prst="rect">
            <a:avLst/>
          </a:prstGeom>
          <a:noFill/>
        </p:spPr>
        <p:txBody>
          <a:bodyPr>
            <a:spAutoFit/>
          </a:bodyPr>
          <a:lstStyle/>
          <a:p>
            <a:pPr algn="ctr" fontAlgn="auto">
              <a:spcBef>
                <a:spcPts val="0"/>
              </a:spcBef>
              <a:spcAft>
                <a:spcPts val="0"/>
              </a:spcAft>
              <a:defRPr/>
            </a:pPr>
            <a:r>
              <a:rPr lang="ar-SA" sz="6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وعلى ذلك فان دراسة عامل الحرارة أهمية خاصة : </a:t>
            </a:r>
            <a:r>
              <a:rPr lang="ar-SA"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حيث أنها تمكن من تقييم ، ووضع سياسة محصولية ملائمة طبقا لدرجات الحرارة السائدة ، ولارتباطها الوثيق بالعناصر الأخرى من ضغط ورياح ورطوبة ومطر 0</a:t>
            </a:r>
            <a:endParaRPr lang="en-US"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ctr" fontAlgn="auto">
              <a:spcBef>
                <a:spcPts val="0"/>
              </a:spcBef>
              <a:spcAft>
                <a:spcPts val="0"/>
              </a:spcAft>
              <a:defRPr/>
            </a:pPr>
            <a:endParaRPr lang="en-US"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006475" y="2000250"/>
          <a:ext cx="8202613" cy="3929063"/>
        </p:xfrm>
        <a:graphic>
          <a:graphicData uri="http://schemas.openxmlformats.org/drawingml/2006/table">
            <a:tbl>
              <a:tblPr rtl="1"/>
              <a:tblGrid>
                <a:gridCol w="2158102"/>
                <a:gridCol w="2322996"/>
                <a:gridCol w="1866195"/>
                <a:gridCol w="1856168"/>
              </a:tblGrid>
              <a:tr h="561299">
                <a:tc>
                  <a:txBody>
                    <a:bodyPr/>
                    <a:lstStyle/>
                    <a:p>
                      <a:pPr algn="ctr" rtl="1">
                        <a:lnSpc>
                          <a:spcPct val="90000"/>
                        </a:lnSpc>
                        <a:spcAft>
                          <a:spcPts val="0"/>
                        </a:spcAft>
                      </a:pPr>
                      <a:r>
                        <a:rPr lang="ar-SA" sz="2400" b="1" dirty="0">
                          <a:solidFill>
                            <a:srgbClr val="FF0000"/>
                          </a:solidFill>
                          <a:latin typeface="Arial"/>
                          <a:ea typeface="Times New Roman"/>
                          <a:cs typeface="Simplified Arabic"/>
                        </a:rPr>
                        <a:t>المحصول</a:t>
                      </a:r>
                      <a:endParaRPr lang="en-US" sz="2000" b="1" dirty="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النهاية الصغرى</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النهاية الكبرى</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الدرجه المثلى</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299">
                <a:tc>
                  <a:txBody>
                    <a:bodyPr/>
                    <a:lstStyle/>
                    <a:p>
                      <a:pPr algn="ctr" rtl="1">
                        <a:lnSpc>
                          <a:spcPct val="90000"/>
                        </a:lnSpc>
                        <a:spcAft>
                          <a:spcPts val="0"/>
                        </a:spcAft>
                      </a:pPr>
                      <a:r>
                        <a:rPr lang="ar-SA" sz="2400" b="1">
                          <a:solidFill>
                            <a:srgbClr val="FF0000"/>
                          </a:solidFill>
                          <a:latin typeface="Arial"/>
                          <a:ea typeface="Times New Roman"/>
                          <a:cs typeface="Simplified Arabic"/>
                        </a:rPr>
                        <a:t>القمح</a:t>
                      </a:r>
                      <a:endParaRPr lang="en-US" sz="2000" b="1">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3 </a:t>
                      </a:r>
                      <a:r>
                        <a:rPr lang="en-US" sz="2400" b="1" dirty="0">
                          <a:solidFill>
                            <a:srgbClr val="FF0000"/>
                          </a:solidFill>
                          <a:latin typeface="Arial"/>
                          <a:ea typeface="Times New Roman"/>
                          <a:cs typeface="Simplified Arabic"/>
                        </a:rPr>
                        <a:t>–</a:t>
                      </a:r>
                      <a:r>
                        <a:rPr lang="ar-SA" sz="2400" b="1" dirty="0">
                          <a:solidFill>
                            <a:srgbClr val="FF0000"/>
                          </a:solidFill>
                          <a:latin typeface="Arial"/>
                          <a:ea typeface="Times New Roman"/>
                          <a:cs typeface="Simplified Arabic"/>
                        </a:rPr>
                        <a:t> 4.5</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40 - 45</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25</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299">
                <a:tc>
                  <a:txBody>
                    <a:bodyPr/>
                    <a:lstStyle/>
                    <a:p>
                      <a:pPr algn="ctr" rtl="1">
                        <a:lnSpc>
                          <a:spcPct val="90000"/>
                        </a:lnSpc>
                        <a:spcAft>
                          <a:spcPts val="0"/>
                        </a:spcAft>
                      </a:pPr>
                      <a:r>
                        <a:rPr lang="ar-SA" sz="2400" b="1">
                          <a:solidFill>
                            <a:srgbClr val="FF0000"/>
                          </a:solidFill>
                          <a:latin typeface="Arial"/>
                          <a:ea typeface="Times New Roman"/>
                          <a:cs typeface="Simplified Arabic"/>
                        </a:rPr>
                        <a:t>الشعير </a:t>
                      </a:r>
                      <a:endParaRPr lang="en-US" sz="2000" b="1">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3 </a:t>
                      </a:r>
                      <a:r>
                        <a:rPr lang="en-US" sz="2400" b="1">
                          <a:solidFill>
                            <a:srgbClr val="FF0000"/>
                          </a:solidFill>
                          <a:latin typeface="Arial"/>
                          <a:ea typeface="Times New Roman"/>
                          <a:cs typeface="Simplified Arabic"/>
                        </a:rPr>
                        <a:t>–</a:t>
                      </a:r>
                      <a:r>
                        <a:rPr lang="ar-SA" sz="2400" b="1">
                          <a:solidFill>
                            <a:srgbClr val="FF0000"/>
                          </a:solidFill>
                          <a:latin typeface="Arial"/>
                          <a:ea typeface="Times New Roman"/>
                          <a:cs typeface="Simplified Arabic"/>
                        </a:rPr>
                        <a:t> 4.5</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40 - 52</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25</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299">
                <a:tc>
                  <a:txBody>
                    <a:bodyPr/>
                    <a:lstStyle/>
                    <a:p>
                      <a:pPr algn="ctr" rtl="1">
                        <a:lnSpc>
                          <a:spcPct val="90000"/>
                        </a:lnSpc>
                        <a:spcAft>
                          <a:spcPts val="0"/>
                        </a:spcAft>
                      </a:pPr>
                      <a:r>
                        <a:rPr lang="ar-SA" sz="2400" b="1">
                          <a:solidFill>
                            <a:srgbClr val="FF0000"/>
                          </a:solidFill>
                          <a:latin typeface="Arial"/>
                          <a:ea typeface="Times New Roman"/>
                          <a:cs typeface="Simplified Arabic"/>
                        </a:rPr>
                        <a:t>الأذره الشامية</a:t>
                      </a:r>
                      <a:endParaRPr lang="en-US" sz="2000" b="1">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8 - 10</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28 - 30</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33</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299">
                <a:tc>
                  <a:txBody>
                    <a:bodyPr/>
                    <a:lstStyle/>
                    <a:p>
                      <a:pPr algn="ctr" rtl="1">
                        <a:lnSpc>
                          <a:spcPct val="90000"/>
                        </a:lnSpc>
                        <a:spcAft>
                          <a:spcPts val="0"/>
                        </a:spcAft>
                      </a:pPr>
                      <a:r>
                        <a:rPr lang="ar-SA" sz="2400" b="1">
                          <a:solidFill>
                            <a:srgbClr val="FF0000"/>
                          </a:solidFill>
                          <a:latin typeface="Arial"/>
                          <a:ea typeface="Times New Roman"/>
                          <a:cs typeface="Simplified Arabic"/>
                        </a:rPr>
                        <a:t>البطيخ</a:t>
                      </a:r>
                      <a:endParaRPr lang="en-US" sz="2000" b="1">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19</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35 - 40</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33</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299">
                <a:tc>
                  <a:txBody>
                    <a:bodyPr/>
                    <a:lstStyle/>
                    <a:p>
                      <a:pPr algn="ctr" rtl="1">
                        <a:lnSpc>
                          <a:spcPct val="90000"/>
                        </a:lnSpc>
                        <a:spcAft>
                          <a:spcPts val="0"/>
                        </a:spcAft>
                      </a:pPr>
                      <a:r>
                        <a:rPr lang="ar-SA" sz="2400" b="1">
                          <a:solidFill>
                            <a:srgbClr val="FF0000"/>
                          </a:solidFill>
                          <a:latin typeface="Arial"/>
                          <a:ea typeface="Times New Roman"/>
                          <a:cs typeface="Simplified Arabic"/>
                        </a:rPr>
                        <a:t>البرسيم</a:t>
                      </a:r>
                      <a:endParaRPr lang="en-US" sz="2000" b="1">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1</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35 - 45</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30</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299">
                <a:tc>
                  <a:txBody>
                    <a:bodyPr/>
                    <a:lstStyle/>
                    <a:p>
                      <a:pPr algn="ctr" rtl="1">
                        <a:lnSpc>
                          <a:spcPct val="90000"/>
                        </a:lnSpc>
                        <a:spcAft>
                          <a:spcPts val="0"/>
                        </a:spcAft>
                      </a:pPr>
                      <a:r>
                        <a:rPr lang="ar-SA" sz="2400" b="1" dirty="0" err="1">
                          <a:solidFill>
                            <a:srgbClr val="FF0000"/>
                          </a:solidFill>
                          <a:latin typeface="Arial"/>
                          <a:ea typeface="Times New Roman"/>
                          <a:cs typeface="Simplified Arabic"/>
                        </a:rPr>
                        <a:t>البسله</a:t>
                      </a:r>
                      <a:endParaRPr lang="en-US" sz="2000" b="1" dirty="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1 - 2</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8 </a:t>
                      </a:r>
                      <a:r>
                        <a:rPr lang="en-US" sz="2400" b="1">
                          <a:solidFill>
                            <a:srgbClr val="FF0000"/>
                          </a:solidFill>
                          <a:latin typeface="Arial"/>
                          <a:ea typeface="Times New Roman"/>
                          <a:cs typeface="Simplified Arabic"/>
                        </a:rPr>
                        <a:t>–</a:t>
                      </a:r>
                      <a:r>
                        <a:rPr lang="ar-SA" sz="2400" b="1">
                          <a:solidFill>
                            <a:srgbClr val="FF0000"/>
                          </a:solidFill>
                          <a:latin typeface="Arial"/>
                          <a:ea typeface="Times New Roman"/>
                          <a:cs typeface="Simplified Arabic"/>
                        </a:rPr>
                        <a:t> 30</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30</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sp>
        <p:nvSpPr>
          <p:cNvPr id="135169" name="Rectangle 1"/>
          <p:cNvSpPr>
            <a:spLocks noChangeArrowheads="1"/>
          </p:cNvSpPr>
          <p:nvPr/>
        </p:nvSpPr>
        <p:spPr bwMode="auto">
          <a:xfrm rot="10800000" flipV="1">
            <a:off x="0" y="857232"/>
            <a:ext cx="9906000" cy="1107996"/>
          </a:xfrm>
          <a:prstGeom prst="rect">
            <a:avLst/>
          </a:prstGeom>
          <a:noFill/>
          <a:ln w="9525">
            <a:noFill/>
            <a:miter lim="800000"/>
            <a:headEnd/>
            <a:tailEnd/>
          </a:ln>
          <a:effectLst/>
        </p:spPr>
        <p:txBody>
          <a:bodyPr anchor="ctr">
            <a:spAutoFit/>
          </a:bodyPr>
          <a:lstStyle/>
          <a:p>
            <a:pPr algn="ctr" fontAlgn="auto">
              <a:spcBef>
                <a:spcPts val="0"/>
              </a:spcBef>
              <a:spcAft>
                <a:spcPts val="0"/>
              </a:spcAft>
              <a:defRPr/>
            </a:pPr>
            <a:r>
              <a:rPr lang="ar-SA"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ea typeface="Times New Roman" pitchFamily="18" charset="0"/>
                <a:cs typeface="Simplified Arabic" pitchFamily="2" charset="-78"/>
              </a:rPr>
              <a:t>جدول رقم ( 1)</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cs typeface="Arial" pitchFamily="34" charset="0"/>
            </a:endParaRPr>
          </a:p>
          <a:p>
            <a:pPr algn="ctr" eaLnBrk="0" fontAlgn="auto" hangingPunct="0">
              <a:spcBef>
                <a:spcPts val="0"/>
              </a:spcBef>
              <a:spcAft>
                <a:spcPts val="0"/>
              </a:spcAft>
              <a:defRPr/>
            </a:pPr>
            <a:r>
              <a:rPr lang="ar-SA"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ea typeface="Times New Roman" pitchFamily="18" charset="0"/>
                <a:cs typeface="Simplified Arabic" pitchFamily="2" charset="-78"/>
              </a:rPr>
              <a:t>درجات الحرارة </a:t>
            </a:r>
            <a:r>
              <a:rPr lang="ar-SA"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ea typeface="Times New Roman" pitchFamily="18" charset="0"/>
                <a:cs typeface="Simplified Arabic" pitchFamily="2" charset="-78"/>
              </a:rPr>
              <a:t>المؤثره</a:t>
            </a:r>
            <a:r>
              <a:rPr lang="ar-SA"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ea typeface="Times New Roman" pitchFamily="18" charset="0"/>
                <a:cs typeface="Simplified Arabic" pitchFamily="2" charset="-78"/>
              </a:rPr>
              <a:t> على بعض المحاصيل بالدرجات المئوية</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cs typeface="Arial" pitchFamily="34" charset="0"/>
            </a:endParaRPr>
          </a:p>
          <a:p>
            <a:pPr eaLnBrk="0" fontAlgn="auto" hangingPunct="0">
              <a:spcBef>
                <a:spcPts val="0"/>
              </a:spcBef>
              <a:spcAft>
                <a:spcPts val="0"/>
              </a:spcAft>
              <a:defRPr/>
            </a:pP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922" y="428606"/>
            <a:ext cx="9054767" cy="6309420"/>
          </a:xfrm>
          <a:prstGeom prst="rect">
            <a:avLst/>
          </a:prstGeom>
          <a:noFill/>
        </p:spPr>
        <p:txBody>
          <a:bodyPr>
            <a:spAutoFit/>
          </a:bodyPr>
          <a:lstStyle/>
          <a:p>
            <a:pPr algn="justLow" fontAlgn="auto">
              <a:spcBef>
                <a:spcPts val="0"/>
              </a:spcBef>
              <a:spcAft>
                <a:spcPts val="0"/>
              </a:spcAft>
              <a:defRPr/>
            </a:pPr>
            <a:r>
              <a:rPr lang="ar-SA" sz="3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طرق الحماية من ارتفاع وانخفاض الحرارة</a:t>
            </a:r>
          </a:p>
          <a:p>
            <a:pPr algn="just" fontAlgn="auto">
              <a:spcBef>
                <a:spcPts val="0"/>
              </a:spcBef>
              <a:spcAft>
                <a:spcPts val="0"/>
              </a:spcAft>
              <a:defRPr/>
            </a:pPr>
            <a:r>
              <a:rPr lang="ar-EG" sz="4800" b="1" dirty="0">
                <a:ln w="18000">
                  <a:solidFill>
                    <a:schemeClr val="accent2">
                      <a:satMod val="140000"/>
                    </a:schemeClr>
                  </a:solidFill>
                  <a:prstDash val="solid"/>
                  <a:miter lim="800000"/>
                </a:ln>
                <a:solidFill>
                  <a:srgbClr val="92D050"/>
                </a:solidFill>
                <a:effectLst>
                  <a:outerShdw blurRad="25500" dist="23000" dir="7020000" algn="tl">
                    <a:srgbClr val="000000">
                      <a:alpha val="50000"/>
                    </a:srgbClr>
                  </a:outerShdw>
                </a:effectLst>
                <a:latin typeface="+mn-lt"/>
                <a:cs typeface="+mn-cs"/>
              </a:rPr>
              <a:t>وقد حاول الإنسان التغلب على بعض المشاكل الناتجة عن ارتفاع وانخفاض الحرارة من خلال نظام الزراعة المحمية ( الصوب )  التي انتشرت في المملكة العربية السعودية ومصر ، لكن هذه الحلول لا نستطيع تعميمها حيث أنها ترتبط بمساحات صغيره وتكنولوجيا مرتفعة التكلفة </a:t>
            </a:r>
            <a:endParaRPr lang="ar-SA" sz="4800" b="1" dirty="0">
              <a:ln w="18000">
                <a:solidFill>
                  <a:schemeClr val="accent2">
                    <a:satMod val="140000"/>
                  </a:schemeClr>
                </a:solidFill>
                <a:prstDash val="solid"/>
                <a:miter lim="800000"/>
              </a:ln>
              <a:solidFill>
                <a:srgbClr val="92D050"/>
              </a:solid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endParaRPr lang="en-US"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9095" y="428605"/>
            <a:ext cx="8899984" cy="6032421"/>
          </a:xfrm>
          <a:prstGeom prst="rect">
            <a:avLst/>
          </a:prstGeom>
          <a:noFill/>
        </p:spPr>
        <p:txBody>
          <a:bodyPr>
            <a:spAutoFit/>
          </a:bodyPr>
          <a:lstStyle/>
          <a:p>
            <a:pPr algn="justLow" fontAlgn="auto">
              <a:spcBef>
                <a:spcPts val="0"/>
              </a:spcBef>
              <a:spcAft>
                <a:spcPts val="0"/>
              </a:spcAft>
              <a:defRPr/>
            </a:pPr>
            <a:r>
              <a:rPr lang="ar-SA" sz="6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المطر</a:t>
            </a:r>
            <a:endParaRPr lang="en-US" sz="6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SA"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يعتبر المطر أحد صور التساقط </a:t>
            </a:r>
            <a:r>
              <a:rPr lang="ar-SA" sz="44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الهامه</a:t>
            </a:r>
            <a:r>
              <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حيث يلعب دوراً هاماً في تنمية الكثير من مناطق العالم حيث تعتمد علية في </a:t>
            </a:r>
            <a:r>
              <a:rPr lang="ar-SA" sz="44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الرى</a:t>
            </a:r>
            <a:r>
              <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بشكل مباشر </a:t>
            </a:r>
            <a:r>
              <a:rPr lang="ar-SA" sz="44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أوغير</a:t>
            </a:r>
            <a:r>
              <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مباشر عن طريق استغلال مياه الآبار السطحية كما تؤثر الأمطار في طول فصل </a:t>
            </a:r>
            <a:r>
              <a:rPr lang="ar-SA" sz="44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النموالزراعى</a:t>
            </a:r>
            <a:r>
              <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والمساحة المزروعة ، وحجم الجريان السطحي في منطقة </a:t>
            </a:r>
            <a:r>
              <a:rPr lang="ar-SA" sz="44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الدراسه</a:t>
            </a:r>
            <a:r>
              <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0</a:t>
            </a:r>
            <a:endParaRPr lang="en-US"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dirty="0">
              <a:latin typeface="+mn-lt"/>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14290"/>
            <a:ext cx="9906000" cy="5509200"/>
          </a:xfrm>
          <a:prstGeom prst="rect">
            <a:avLst/>
          </a:prstGeom>
          <a:noFill/>
        </p:spPr>
        <p:txBody>
          <a:bodyPr>
            <a:spAutoFit/>
          </a:bodyPr>
          <a:lstStyle/>
          <a:p>
            <a:pPr algn="just" fontAlgn="auto">
              <a:spcBef>
                <a:spcPts val="0"/>
              </a:spcBef>
              <a:spcAft>
                <a:spcPts val="0"/>
              </a:spcAft>
              <a:defRPr/>
            </a:pPr>
            <a:r>
              <a:rPr lang="ar-SA" sz="32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القيمه</a:t>
            </a:r>
            <a:r>
              <a:rPr lang="ar-SA"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الفعلية للأمطار</a:t>
            </a:r>
            <a:endParaRPr lang="en-US"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endParaRPr>
          </a:p>
          <a:p>
            <a:pPr algn="just" fontAlgn="auto">
              <a:spcBef>
                <a:spcPts val="0"/>
              </a:spcBef>
              <a:spcAft>
                <a:spcPts val="0"/>
              </a:spcAft>
              <a:defRPr/>
            </a:pPr>
            <a:r>
              <a:rPr lang="ar-EG" sz="2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تعتبر دراسة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القيمه</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الفعلية للأمطار من الدراسات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الهامه</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لأثرها على التوزيع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النباتى</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 والرطوبة الأرضية ، وكمية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المياة</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التي يمكن أن تضاف للخزان الجوفي ، والمياه التي يحتمل أن تجرى في الأودية 0 واهتم عدد كبير من الباحثين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بالقيمه</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الفعلية للمطر منهم :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لانج</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Lang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ودى</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مارتون</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De </a:t>
            </a:r>
            <a:r>
              <a:rPr lang="en-US"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Marton</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 أوستن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ميلر</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Austin Miller</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وكوبن</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W . </a:t>
            </a:r>
            <a:r>
              <a:rPr lang="en-US"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Kappen</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ثورنثويت</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en-US"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Thornthwaite</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وبنمان</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Penman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وغيرهم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وحاولووضع</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قوانين ومعادلات الغرض منها قياس التأثير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الفعلى</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للأمطار 0</a:t>
            </a:r>
            <a:endPar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endParaRPr>
          </a:p>
          <a:p>
            <a:pPr algn="just" fontAlgn="auto">
              <a:spcBef>
                <a:spcPts val="0"/>
              </a:spcBef>
              <a:spcAft>
                <a:spcPts val="0"/>
              </a:spcAft>
              <a:defRPr/>
            </a:pPr>
            <a:r>
              <a:rPr lang="ar-SA"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تصنيف </a:t>
            </a:r>
            <a:r>
              <a:rPr lang="ar-SA"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لانج</a:t>
            </a:r>
            <a:r>
              <a:rPr lang="ar-SA"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endPar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endParaRPr>
          </a:p>
          <a:p>
            <a:pPr algn="just" fontAlgn="auto">
              <a:spcBef>
                <a:spcPts val="0"/>
              </a:spcBef>
              <a:spcAft>
                <a:spcPts val="0"/>
              </a:spcAft>
              <a:defRPr/>
            </a:pP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فقد اقترح معادلة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والتى</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تعرف بمعامل المطر </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Rain Factor Index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وبحسب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المعادله</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التالية :</a:t>
            </a:r>
            <a:endPar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endParaRPr>
          </a:p>
          <a:p>
            <a:pPr algn="just" fontAlgn="auto">
              <a:spcBef>
                <a:spcPts val="0"/>
              </a:spcBef>
              <a:spcAft>
                <a:spcPts val="0"/>
              </a:spcAft>
              <a:defRPr/>
            </a:pPr>
            <a:r>
              <a:rPr lang="ar-SA"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endParaRPr lang="en-U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 fontAlgn="auto">
              <a:spcBef>
                <a:spcPts val="0"/>
              </a:spcBef>
              <a:spcAft>
                <a:spcPts val="0"/>
              </a:spcAft>
              <a:defRPr/>
            </a:pPr>
            <a:r>
              <a:rPr lang="ar-EG"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كمية الأمطار بالمليمتر</a:t>
            </a:r>
            <a:endParaRPr lang="en-US"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 fontAlgn="auto">
              <a:spcBef>
                <a:spcPts val="0"/>
              </a:spcBef>
              <a:spcAft>
                <a:spcPts val="0"/>
              </a:spcAft>
              <a:defRPr/>
            </a:pPr>
            <a:r>
              <a:rPr lang="ar-EG"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معامل المطر </a:t>
            </a:r>
            <a:r>
              <a:rPr 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a:t>
            </a:r>
            <a:endParaRPr lang="en-US"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 fontAlgn="auto">
              <a:spcBef>
                <a:spcPts val="0"/>
              </a:spcBef>
              <a:spcAft>
                <a:spcPts val="0"/>
              </a:spcAft>
              <a:defRPr/>
            </a:pPr>
            <a:r>
              <a:rPr lang="ar-SA" sz="20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متوسط درجة الحرارة </a:t>
            </a:r>
            <a:r>
              <a:rPr lang="ar-SA" sz="2000" b="1" u="sng"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السنوى</a:t>
            </a:r>
            <a:r>
              <a:rPr lang="ar-SA" sz="20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بالدرجات المئوية</a:t>
            </a:r>
            <a:endParaRPr lang="en-US" sz="20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 fontAlgn="auto">
              <a:spcBef>
                <a:spcPts val="0"/>
              </a:spcBef>
              <a:spcAft>
                <a:spcPts val="0"/>
              </a:spcAft>
              <a:defRPr/>
            </a:pPr>
            <a:r>
              <a:rPr lang="ar-SA" sz="3600" b="1" u="sng"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هام  جدا                            </a:t>
            </a:r>
          </a:p>
          <a:p>
            <a:pPr algn="just" fontAlgn="auto">
              <a:spcBef>
                <a:spcPts val="0"/>
              </a:spcBef>
              <a:spcAft>
                <a:spcPts val="0"/>
              </a:spcAft>
              <a:defRPr/>
            </a:pPr>
            <a:r>
              <a:rPr lang="ar-SA" sz="36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SA" sz="3600" b="1" u="sng"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واذا</a:t>
            </a:r>
            <a:r>
              <a:rPr lang="ar-SA" sz="36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كانت ناتج </a:t>
            </a:r>
            <a:r>
              <a:rPr lang="ar-SA" sz="3600" b="1" u="sng"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القسمه</a:t>
            </a:r>
            <a:r>
              <a:rPr lang="ar-SA" sz="36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أقل من 40 تعتبر المنطقة جافه 0</a:t>
            </a:r>
            <a:endParaRPr lang="en-US" sz="36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cxnSp>
        <p:nvCxnSpPr>
          <p:cNvPr id="4" name="Straight Connector 3"/>
          <p:cNvCxnSpPr/>
          <p:nvPr/>
        </p:nvCxnSpPr>
        <p:spPr>
          <a:xfrm rot="10800000" flipV="1">
            <a:off x="4643438" y="4857750"/>
            <a:ext cx="2632075" cy="71438"/>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9096" y="500042"/>
            <a:ext cx="8822593" cy="3570208"/>
          </a:xfrm>
          <a:prstGeom prst="rect">
            <a:avLst/>
          </a:prstGeom>
          <a:noFill/>
        </p:spPr>
        <p:txBody>
          <a:bodyPr>
            <a:spAutoFit/>
          </a:bodyPr>
          <a:lstStyle/>
          <a:p>
            <a:pPr fontAlgn="auto">
              <a:spcBef>
                <a:spcPts val="0"/>
              </a:spcBef>
              <a:spcAft>
                <a:spcPts val="0"/>
              </a:spcAft>
              <a:defRPr/>
            </a:pP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SA" sz="2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تصنيف </a:t>
            </a:r>
            <a:r>
              <a:rPr lang="ar-SA" sz="28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دى</a:t>
            </a:r>
            <a:r>
              <a:rPr lang="ar-SA" sz="2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SA" sz="28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مارتون</a:t>
            </a:r>
            <a:r>
              <a:rPr lang="ar-SA" sz="2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واقترح </a:t>
            </a:r>
            <a:r>
              <a:rPr lang="ar-EG"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دى</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EG"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مارتون</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في عام 1926 طريقه لحساب القيمة الفعلية للأمطار 0 </a:t>
            </a:r>
            <a:r>
              <a:rPr lang="ar-EG"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أومعامل</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الجفاف </a:t>
            </a:r>
            <a:r>
              <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Aridity Index </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وهى كمـــا </a:t>
            </a:r>
            <a:r>
              <a:rPr lang="ar-EG"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يلى</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r>
            <a:b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b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كمية الأمطار السنوية</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معامل الجفاف =</a:t>
            </a: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ـــــــــــــــــــــ</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SA" b="1" u="sng"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متوسط درجة الحرارة + 10</a:t>
            </a:r>
          </a:p>
          <a:p>
            <a:pPr fontAlgn="auto">
              <a:spcBef>
                <a:spcPts val="0"/>
              </a:spcBef>
              <a:spcAft>
                <a:spcPts val="0"/>
              </a:spcAft>
              <a:defRPr/>
            </a:pPr>
            <a:endParaRPr lang="en-US" b="1" u="sng"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واقترح </a:t>
            </a:r>
            <a:r>
              <a:rPr lang="ar-SA"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دى</a:t>
            </a: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SA"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مارتون</a:t>
            </a: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الجدول </a:t>
            </a:r>
            <a:r>
              <a:rPr lang="ar-SA"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التالى</a:t>
            </a: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p:txBody>
      </p:sp>
      <p:graphicFrame>
        <p:nvGraphicFramePr>
          <p:cNvPr id="3" name="Table 2"/>
          <p:cNvGraphicFramePr>
            <a:graphicFrameLocks noGrp="1"/>
          </p:cNvGraphicFramePr>
          <p:nvPr/>
        </p:nvGraphicFramePr>
        <p:xfrm>
          <a:off x="773113" y="3714750"/>
          <a:ext cx="7121525" cy="2786063"/>
        </p:xfrm>
        <a:graphic>
          <a:graphicData uri="http://schemas.openxmlformats.org/drawingml/2006/table">
            <a:tbl>
              <a:tblPr rtl="1"/>
              <a:tblGrid>
                <a:gridCol w="2659682"/>
                <a:gridCol w="2177250"/>
                <a:gridCol w="2283055"/>
              </a:tblGrid>
              <a:tr h="405021">
                <a:tc>
                  <a:txBody>
                    <a:bodyPr/>
                    <a:lstStyle/>
                    <a:p>
                      <a:pPr algn="ctr" rtl="1">
                        <a:lnSpc>
                          <a:spcPct val="90000"/>
                        </a:lnSpc>
                        <a:spcAft>
                          <a:spcPts val="0"/>
                        </a:spcAft>
                      </a:pPr>
                      <a:r>
                        <a:rPr lang="ar-EG" sz="2000" dirty="0" err="1">
                          <a:solidFill>
                            <a:srgbClr val="FF0000"/>
                          </a:solidFill>
                          <a:latin typeface="Arial"/>
                          <a:ea typeface="Times New Roman"/>
                          <a:cs typeface="Simplified Arabic"/>
                        </a:rPr>
                        <a:t>القيمه</a:t>
                      </a:r>
                      <a:r>
                        <a:rPr lang="ar-EG" sz="2000" dirty="0">
                          <a:solidFill>
                            <a:srgbClr val="FF0000"/>
                          </a:solidFill>
                          <a:latin typeface="Arial"/>
                          <a:ea typeface="Times New Roman"/>
                          <a:cs typeface="Simplified Arabic"/>
                        </a:rPr>
                        <a:t> الفعلية للمطر</a:t>
                      </a:r>
                      <a:endParaRPr lang="en-US" sz="1800" dirty="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EG" sz="2000">
                          <a:solidFill>
                            <a:srgbClr val="FF0000"/>
                          </a:solidFill>
                          <a:latin typeface="Arial"/>
                          <a:ea typeface="Times New Roman"/>
                          <a:cs typeface="Simplified Arabic"/>
                        </a:rPr>
                        <a:t>نوع المناخ</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EG" sz="2000">
                          <a:solidFill>
                            <a:srgbClr val="FF0000"/>
                          </a:solidFill>
                          <a:latin typeface="Arial"/>
                          <a:ea typeface="Times New Roman"/>
                          <a:cs typeface="Simplified Arabic"/>
                        </a:rPr>
                        <a:t>الحياه النباتية</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0977">
                <a:tc>
                  <a:txBody>
                    <a:bodyPr/>
                    <a:lstStyle/>
                    <a:p>
                      <a:pPr algn="justLow" rtl="1">
                        <a:lnSpc>
                          <a:spcPct val="90000"/>
                        </a:lnSpc>
                        <a:spcAft>
                          <a:spcPts val="0"/>
                        </a:spcAft>
                      </a:pPr>
                      <a:r>
                        <a:rPr lang="ar-EG" sz="2000" dirty="0">
                          <a:solidFill>
                            <a:srgbClr val="FF0000"/>
                          </a:solidFill>
                          <a:latin typeface="Arial"/>
                          <a:ea typeface="Times New Roman"/>
                          <a:cs typeface="Simplified Arabic"/>
                        </a:rPr>
                        <a:t>أقل من 5</a:t>
                      </a:r>
                      <a:endParaRPr lang="en-US" sz="1800" dirty="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dirty="0">
                          <a:solidFill>
                            <a:srgbClr val="FF0000"/>
                          </a:solidFill>
                          <a:latin typeface="Arial"/>
                          <a:ea typeface="Times New Roman"/>
                          <a:cs typeface="Simplified Arabic"/>
                        </a:rPr>
                        <a:t>مناخ جاف</a:t>
                      </a:r>
                      <a:endParaRPr lang="en-US" sz="1800"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a:solidFill>
                            <a:srgbClr val="FF0000"/>
                          </a:solidFill>
                          <a:latin typeface="Arial"/>
                          <a:ea typeface="Times New Roman"/>
                          <a:cs typeface="Simplified Arabic"/>
                        </a:rPr>
                        <a:t>صحراء</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021">
                <a:tc>
                  <a:txBody>
                    <a:bodyPr/>
                    <a:lstStyle/>
                    <a:p>
                      <a:pPr algn="justLow" rtl="1">
                        <a:lnSpc>
                          <a:spcPct val="90000"/>
                        </a:lnSpc>
                        <a:spcAft>
                          <a:spcPts val="0"/>
                        </a:spcAft>
                      </a:pPr>
                      <a:r>
                        <a:rPr lang="ar-EG" sz="2000">
                          <a:solidFill>
                            <a:srgbClr val="FF0000"/>
                          </a:solidFill>
                          <a:latin typeface="Arial"/>
                          <a:ea typeface="Times New Roman"/>
                          <a:cs typeface="Simplified Arabic"/>
                        </a:rPr>
                        <a:t>من 5 - 10</a:t>
                      </a:r>
                      <a:endParaRPr lang="en-US" sz="180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a:solidFill>
                            <a:srgbClr val="FF0000"/>
                          </a:solidFill>
                          <a:latin typeface="Arial"/>
                          <a:ea typeface="Times New Roman"/>
                          <a:cs typeface="Simplified Arabic"/>
                        </a:rPr>
                        <a:t>مناخ شبه جاف</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dirty="0">
                          <a:solidFill>
                            <a:srgbClr val="FF0000"/>
                          </a:solidFill>
                          <a:latin typeface="Arial"/>
                          <a:ea typeface="Times New Roman"/>
                          <a:cs typeface="Simplified Arabic"/>
                        </a:rPr>
                        <a:t>أعشاب </a:t>
                      </a:r>
                      <a:r>
                        <a:rPr lang="ar-EG" sz="2000" dirty="0" err="1">
                          <a:solidFill>
                            <a:srgbClr val="FF0000"/>
                          </a:solidFill>
                          <a:latin typeface="Arial"/>
                          <a:ea typeface="Times New Roman"/>
                          <a:cs typeface="Simplified Arabic"/>
                        </a:rPr>
                        <a:t>فقيره</a:t>
                      </a:r>
                      <a:endParaRPr lang="en-US" sz="1800"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021">
                <a:tc>
                  <a:txBody>
                    <a:bodyPr/>
                    <a:lstStyle/>
                    <a:p>
                      <a:pPr algn="justLow" rtl="1">
                        <a:lnSpc>
                          <a:spcPct val="90000"/>
                        </a:lnSpc>
                        <a:spcAft>
                          <a:spcPts val="0"/>
                        </a:spcAft>
                      </a:pPr>
                      <a:r>
                        <a:rPr lang="ar-EG" sz="2000">
                          <a:solidFill>
                            <a:srgbClr val="FF0000"/>
                          </a:solidFill>
                          <a:latin typeface="Arial"/>
                          <a:ea typeface="Times New Roman"/>
                          <a:cs typeface="Simplified Arabic"/>
                        </a:rPr>
                        <a:t>من 10 - 20</a:t>
                      </a:r>
                      <a:endParaRPr lang="en-US" sz="180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a:solidFill>
                            <a:srgbClr val="FF0000"/>
                          </a:solidFill>
                          <a:latin typeface="Arial"/>
                          <a:ea typeface="Times New Roman"/>
                          <a:cs typeface="Simplified Arabic"/>
                        </a:rPr>
                        <a:t>مناخ رطب نسبيا</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dirty="0" err="1">
                          <a:solidFill>
                            <a:srgbClr val="FF0000"/>
                          </a:solidFill>
                          <a:latin typeface="Arial"/>
                          <a:ea typeface="Times New Roman"/>
                          <a:cs typeface="Simplified Arabic"/>
                        </a:rPr>
                        <a:t>استبس</a:t>
                      </a:r>
                      <a:endParaRPr lang="en-US" sz="1800"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021">
                <a:tc>
                  <a:txBody>
                    <a:bodyPr/>
                    <a:lstStyle/>
                    <a:p>
                      <a:pPr algn="justLow" rtl="1">
                        <a:lnSpc>
                          <a:spcPct val="90000"/>
                        </a:lnSpc>
                        <a:spcAft>
                          <a:spcPts val="0"/>
                        </a:spcAft>
                      </a:pPr>
                      <a:r>
                        <a:rPr lang="ar-EG" sz="2000">
                          <a:solidFill>
                            <a:srgbClr val="FF0000"/>
                          </a:solidFill>
                          <a:latin typeface="Arial"/>
                          <a:ea typeface="Times New Roman"/>
                          <a:cs typeface="Simplified Arabic"/>
                        </a:rPr>
                        <a:t>من 20 - 30</a:t>
                      </a:r>
                      <a:endParaRPr lang="en-US" sz="180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a:solidFill>
                            <a:srgbClr val="FF0000"/>
                          </a:solidFill>
                          <a:latin typeface="Arial"/>
                          <a:ea typeface="Times New Roman"/>
                          <a:cs typeface="Simplified Arabic"/>
                        </a:rPr>
                        <a:t>مناخ رطب</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dirty="0">
                          <a:solidFill>
                            <a:srgbClr val="FF0000"/>
                          </a:solidFill>
                          <a:latin typeface="Arial"/>
                          <a:ea typeface="Times New Roman"/>
                          <a:cs typeface="Simplified Arabic"/>
                        </a:rPr>
                        <a:t>حشائش غنية بالأشجار</a:t>
                      </a:r>
                      <a:endParaRPr lang="en-US" sz="1800"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021">
                <a:tc>
                  <a:txBody>
                    <a:bodyPr/>
                    <a:lstStyle/>
                    <a:p>
                      <a:pPr algn="justLow" rtl="1">
                        <a:lnSpc>
                          <a:spcPct val="90000"/>
                        </a:lnSpc>
                        <a:spcAft>
                          <a:spcPts val="0"/>
                        </a:spcAft>
                      </a:pPr>
                      <a:r>
                        <a:rPr lang="ar-EG" sz="2000">
                          <a:solidFill>
                            <a:srgbClr val="FF0000"/>
                          </a:solidFill>
                          <a:latin typeface="Arial"/>
                          <a:ea typeface="Times New Roman"/>
                          <a:cs typeface="Simplified Arabic"/>
                        </a:rPr>
                        <a:t>من 30 - 40</a:t>
                      </a:r>
                      <a:endParaRPr lang="en-US" sz="180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a:solidFill>
                            <a:srgbClr val="FF0000"/>
                          </a:solidFill>
                          <a:latin typeface="Arial"/>
                          <a:ea typeface="Times New Roman"/>
                          <a:cs typeface="Simplified Arabic"/>
                        </a:rPr>
                        <a:t>مناخ شديد الرطوبه</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dirty="0">
                          <a:solidFill>
                            <a:srgbClr val="FF0000"/>
                          </a:solidFill>
                          <a:latin typeface="Arial"/>
                          <a:ea typeface="Times New Roman"/>
                          <a:cs typeface="Simplified Arabic"/>
                        </a:rPr>
                        <a:t>غابات</a:t>
                      </a:r>
                      <a:endParaRPr lang="en-US" sz="1800"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sp>
        <p:nvSpPr>
          <p:cNvPr id="60448" name="Rectangle 1"/>
          <p:cNvSpPr>
            <a:spLocks noChangeArrowheads="1"/>
          </p:cNvSpPr>
          <p:nvPr/>
        </p:nvSpPr>
        <p:spPr bwMode="auto">
          <a:xfrm>
            <a:off x="696913" y="2928938"/>
            <a:ext cx="6740525" cy="1108075"/>
          </a:xfrm>
          <a:prstGeom prst="rect">
            <a:avLst/>
          </a:prstGeom>
          <a:noFill/>
          <a:ln w="9525">
            <a:noFill/>
            <a:miter lim="800000"/>
            <a:headEnd/>
            <a:tailEnd/>
          </a:ln>
        </p:spPr>
        <p:txBody>
          <a:bodyPr anchor="ctr">
            <a:spAutoFit/>
          </a:bodyPr>
          <a:lstStyle/>
          <a:p>
            <a:pPr indent="457200" algn="ctr" eaLnBrk="0" hangingPunct="0"/>
            <a:endParaRPr lang="ar-SA">
              <a:solidFill>
                <a:srgbClr val="FF0000"/>
              </a:solidFill>
              <a:latin typeface="Lucida Sans Unicode" pitchFamily="34" charset="0"/>
              <a:ea typeface="Times New Roman" pitchFamily="18" charset="0"/>
              <a:cs typeface="Simplified Arabic" pitchFamily="2" charset="-78"/>
            </a:endParaRPr>
          </a:p>
          <a:p>
            <a:pPr indent="457200" algn="ctr" eaLnBrk="0" hangingPunct="0"/>
            <a:r>
              <a:rPr lang="ar-EG" sz="2400" b="1">
                <a:solidFill>
                  <a:srgbClr val="FF0000"/>
                </a:solidFill>
                <a:latin typeface="Lucida Sans Unicode" pitchFamily="34" charset="0"/>
                <a:ea typeface="Times New Roman" pitchFamily="18" charset="0"/>
                <a:cs typeface="Simplified Arabic" pitchFamily="2" charset="-78"/>
              </a:rPr>
              <a:t>القيمة الفعلية للأمطار </a:t>
            </a:r>
            <a:r>
              <a:rPr lang="en-US" sz="2400" b="1">
                <a:solidFill>
                  <a:srgbClr val="FF0000"/>
                </a:solidFill>
                <a:latin typeface="Lucida Sans Unicode" pitchFamily="34" charset="0"/>
                <a:ea typeface="Times New Roman" pitchFamily="18" charset="0"/>
                <a:cs typeface="Simplified Arabic" pitchFamily="2" charset="-78"/>
              </a:rPr>
              <a:t>–</a:t>
            </a:r>
            <a:r>
              <a:rPr lang="ar-EG" sz="2400" b="1">
                <a:solidFill>
                  <a:srgbClr val="FF0000"/>
                </a:solidFill>
                <a:latin typeface="Lucida Sans Unicode" pitchFamily="34" charset="0"/>
                <a:ea typeface="Times New Roman" pitchFamily="18" charset="0"/>
                <a:cs typeface="Simplified Arabic" pitchFamily="2" charset="-78"/>
              </a:rPr>
              <a:t> معامل الجفاف لدى مارتون</a:t>
            </a:r>
            <a:endParaRPr lang="en-US" b="1">
              <a:solidFill>
                <a:srgbClr val="FF0000"/>
              </a:solidFill>
              <a:latin typeface="Lucida Sans Unicode" pitchFamily="34" charset="0"/>
            </a:endParaRPr>
          </a:p>
          <a:p>
            <a:pPr indent="457200" algn="ctr" eaLnBrk="0" hangingPunct="0"/>
            <a:endParaRPr lang="en-US" sz="2400">
              <a:solidFill>
                <a:srgbClr val="FF0000"/>
              </a:solidFill>
              <a:latin typeface="Lucida Sans Unicode"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
            <a:ext cx="9441688" cy="5632311"/>
          </a:xfrm>
          <a:prstGeom prst="rect">
            <a:avLst/>
          </a:prstGeom>
          <a:noFill/>
        </p:spPr>
        <p:txBody>
          <a:bodyPr>
            <a:spAutoFit/>
          </a:bodyPr>
          <a:lstStyle/>
          <a:p>
            <a:pPr algn="justLow" fontAlgn="auto">
              <a:spcBef>
                <a:spcPts val="0"/>
              </a:spcBef>
              <a:spcAft>
                <a:spcPts val="0"/>
              </a:spcAft>
              <a:defRPr/>
            </a:pP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نجد  أن احتياجات النبات من المياه يرتبط  بدرجات الحرارة, ففي العروض العليا حيث لا تشتد الحرارة صيفا ولا تكون الرياح شديدة الجفاف فان ما يفقده النبات من رطوبة بواسطة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النتح</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أقل مما يفقده النبات في العروض السفلى حيث تعظم درجات الحرارة . ولتوضيح ذلك يكفي أن نذكر إن 15 بوصة من الأمطار كافية تماما لنمو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القمح في العروض المعتدلة الباردة ولكنها لا تكفي في العروض المعتدلة الدفيئة بل أن 30 بوصة من الأمطار سنويا لا تكفي لزراعته  في العروض المدارية وذلك لارتفاع الحرارة نسبيا ولشدة التبخر </a:t>
            </a:r>
            <a:r>
              <a:rPr lang="ar-SA" sz="3600" b="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a:t>
            </a:r>
            <a:endPar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357166"/>
            <a:ext cx="9519079" cy="5016758"/>
          </a:xfrm>
          <a:prstGeom prst="rect">
            <a:avLst/>
          </a:prstGeom>
          <a:noFill/>
        </p:spPr>
        <p:txBody>
          <a:bodyPr>
            <a:spAutoFit/>
          </a:bodyPr>
          <a:lstStyle/>
          <a:p>
            <a:pPr algn="just" fontAlgn="auto">
              <a:spcBef>
                <a:spcPts val="0"/>
              </a:spcBef>
              <a:spcAft>
                <a:spcPts val="0"/>
              </a:spcAft>
              <a:defRPr/>
            </a:pPr>
            <a:r>
              <a:rPr lang="ar-EG"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كذلك تختلف حاجة محصول القطن إلى المياه  في العروض المختلفة فقد يحتاج إلى 60 بوصة </a:t>
            </a:r>
            <a:r>
              <a:rPr lang="ar-EG" sz="3200" b="1" dirty="0" err="1">
                <a:ln w="18000">
                  <a:solidFill>
                    <a:srgbClr val="FF0000"/>
                  </a:solidFill>
                  <a:prstDash val="solid"/>
                  <a:miter lim="800000"/>
                </a:ln>
                <a:noFill/>
                <a:effectLst>
                  <a:outerShdw blurRad="25500" dist="23000" dir="7020000" algn="tl">
                    <a:srgbClr val="000000">
                      <a:alpha val="50000"/>
                    </a:srgbClr>
                  </a:outerShdw>
                </a:effectLst>
                <a:latin typeface="+mn-lt"/>
                <a:cs typeface="+mn-cs"/>
              </a:rPr>
              <a:t>أوما</a:t>
            </a:r>
            <a:r>
              <a:rPr lang="ar-EG"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 يعادلها من مياه الري إذا ما زرع في </a:t>
            </a:r>
            <a:r>
              <a:rPr lang="ar-EG" sz="3200" b="1" dirty="0">
                <a:ln w="18000">
                  <a:solidFill>
                    <a:srgbClr val="FF0000"/>
                  </a:solidFill>
                  <a:prstDash val="solid"/>
                  <a:miter lim="800000"/>
                </a:ln>
                <a:solidFill>
                  <a:srgbClr val="00B050"/>
                </a:solidFill>
                <a:effectLst>
                  <a:outerShdw blurRad="25500" dist="23000" dir="7020000" algn="tl">
                    <a:srgbClr val="000000">
                      <a:alpha val="50000"/>
                    </a:srgbClr>
                  </a:outerShdw>
                </a:effectLst>
                <a:latin typeface="+mn-lt"/>
                <a:cs typeface="+mn-cs"/>
              </a:rPr>
              <a:t>الأقاليم المدارية </a:t>
            </a:r>
            <a:r>
              <a:rPr lang="ar-SA"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a:t>
            </a:r>
          </a:p>
          <a:p>
            <a:pPr algn="just" fontAlgn="auto">
              <a:spcBef>
                <a:spcPts val="0"/>
              </a:spcBef>
              <a:spcAft>
                <a:spcPts val="0"/>
              </a:spcAft>
              <a:defRPr/>
            </a:pPr>
            <a:r>
              <a:rPr lang="ar-EG"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ومابين 30-40 بوصة في </a:t>
            </a:r>
            <a:r>
              <a:rPr lang="ar-EG" sz="3200" b="1" dirty="0">
                <a:ln w="18000">
                  <a:solidFill>
                    <a:srgbClr val="FF0000"/>
                  </a:solidFill>
                  <a:prstDash val="solid"/>
                  <a:miter lim="800000"/>
                </a:ln>
                <a:solidFill>
                  <a:srgbClr val="00B050"/>
                </a:solidFill>
                <a:effectLst>
                  <a:outerShdw blurRad="25500" dist="23000" dir="7020000" algn="tl">
                    <a:srgbClr val="000000">
                      <a:alpha val="50000"/>
                    </a:srgbClr>
                  </a:outerShdw>
                </a:effectLst>
                <a:latin typeface="+mn-lt"/>
                <a:cs typeface="+mn-cs"/>
              </a:rPr>
              <a:t>الإقليم الصيني </a:t>
            </a:r>
            <a:r>
              <a:rPr lang="ar-EG" sz="3200" b="1" dirty="0" err="1">
                <a:ln w="18000">
                  <a:solidFill>
                    <a:srgbClr val="FF0000"/>
                  </a:solidFill>
                  <a:prstDash val="solid"/>
                  <a:miter lim="800000"/>
                </a:ln>
                <a:noFill/>
                <a:effectLst>
                  <a:outerShdw blurRad="25500" dist="23000" dir="7020000" algn="tl">
                    <a:srgbClr val="000000">
                      <a:alpha val="50000"/>
                    </a:srgbClr>
                  </a:outerShdw>
                </a:effectLst>
                <a:latin typeface="+mn-lt"/>
                <a:cs typeface="+mn-cs"/>
              </a:rPr>
              <a:t>أوما</a:t>
            </a:r>
            <a:r>
              <a:rPr lang="ar-EG"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 يعادلها من مياه الري في إقليم البحر المتوسط . </a:t>
            </a:r>
            <a:endParaRPr lang="ar-SA"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endParaRPr>
          </a:p>
          <a:p>
            <a:pPr algn="just" fontAlgn="auto">
              <a:spcBef>
                <a:spcPts val="0"/>
              </a:spcBef>
              <a:spcAft>
                <a:spcPts val="0"/>
              </a:spcAft>
              <a:defRPr/>
            </a:pPr>
            <a:r>
              <a:rPr lang="ar-EG"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وقد تأخذ كمية تساقط 15-20 بوصة كحد أدنى لاحتياجات الزراعة في </a:t>
            </a:r>
            <a:r>
              <a:rPr lang="ar-EG" sz="3200" b="1" dirty="0">
                <a:ln w="18000">
                  <a:solidFill>
                    <a:srgbClr val="FF0000"/>
                  </a:solidFill>
                  <a:prstDash val="solid"/>
                  <a:miter lim="800000"/>
                </a:ln>
                <a:solidFill>
                  <a:srgbClr val="00B050"/>
                </a:solidFill>
                <a:effectLst>
                  <a:outerShdw blurRad="25500" dist="23000" dir="7020000" algn="tl">
                    <a:srgbClr val="000000">
                      <a:alpha val="50000"/>
                    </a:srgbClr>
                  </a:outerShdw>
                </a:effectLst>
                <a:latin typeface="+mn-lt"/>
                <a:cs typeface="+mn-cs"/>
              </a:rPr>
              <a:t>الأقاليم المعتدلة </a:t>
            </a:r>
            <a:r>
              <a:rPr lang="ar-EG"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وما بين 30-40 بوصة في العروض المدارية . ويجب أن ندخل في الاعتبار سقوط الثلج في تقديرنا لكفاية الرطوبة إذ أن الثلج عند ذوبانه يمد التربة أيضا بقسط من الرطوبة.</a:t>
            </a:r>
            <a:endParaRPr lang="en-US"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9530" y="500042"/>
            <a:ext cx="9132158" cy="5355312"/>
          </a:xfrm>
          <a:prstGeom prst="rect">
            <a:avLst/>
          </a:prstGeom>
          <a:noFill/>
        </p:spPr>
        <p:txBody>
          <a:bodyPr>
            <a:spAutoFit/>
          </a:bodyPr>
          <a:lstStyle/>
          <a:p>
            <a:pPr algn="justLow" fontAlgn="auto">
              <a:spcBef>
                <a:spcPts val="0"/>
              </a:spcBef>
              <a:spcAft>
                <a:spcPts val="0"/>
              </a:spcAft>
              <a:defRPr/>
            </a:pPr>
            <a:r>
              <a:rPr lang="ar-SA"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الضوء</a:t>
            </a:r>
            <a:endParaRPr lang="en-US"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يلعب الضوء دورا في نمو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النبات  وتختلف أقاليم العالم في كمية الضوء  حيث تبلغ أعلاها عند خط الاستواء تقل مع الاتجاه نحو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القطبين حيث تبلغ عند القطب أدناها في الشتاء وتطول جدا في فصل الصيف مما يساعد على سرعة نمو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ونضج المحاصيل. حيث يؤثر الضوء على عملية زيادة التمثيل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الكلوروفلى</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 والتي يمكن بواسطتها تحويل الأملاح والمعادن الذائبة والتي يمتصها النبات من التربة الر عناصر غذائية تعمل على نمو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النبات </a:t>
            </a:r>
            <a:r>
              <a:rPr lang="ar-EG" dirty="0">
                <a:latin typeface="+mn-lt"/>
                <a:cs typeface="+mn-cs"/>
              </a:rPr>
              <a:t>. </a:t>
            </a:r>
            <a:endParaRPr lang="en-US" dirty="0">
              <a:latin typeface="+mn-lt"/>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14293"/>
            <a:ext cx="9441688" cy="6863417"/>
          </a:xfrm>
          <a:prstGeom prst="rect">
            <a:avLst/>
          </a:prstGeom>
          <a:noFill/>
        </p:spPr>
        <p:txBody>
          <a:bodyPr>
            <a:spAutoFit/>
          </a:bodyPr>
          <a:lstStyle/>
          <a:p>
            <a:pPr algn="justLow" fontAlgn="auto">
              <a:spcBef>
                <a:spcPts val="0"/>
              </a:spcBef>
              <a:spcAft>
                <a:spcPts val="0"/>
              </a:spcAft>
              <a:defRPr/>
            </a:pP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يتضح </a:t>
            </a:r>
            <a:r>
              <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الضوء </a:t>
            </a:r>
            <a: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أثر هذا العامل في العروض العليا الباردة التي يطول </a:t>
            </a:r>
            <a:r>
              <a:rPr lang="ar-EG" sz="4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بها</a:t>
            </a:r>
            <a: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النهار صيفا فيزيد من سرعة نمو</a:t>
            </a:r>
            <a:r>
              <a:rPr lang="ar-SA"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النبات ونضجه  حيث  تقوم بالتعويض عن أثر انخفاض درجات الحرارة وبذلك يمكن توسيع مدى زراعة بعض الحبوب شمالا  كما </a:t>
            </a:r>
            <a:r>
              <a:rPr lang="ar-EG" sz="4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هوالحال</a:t>
            </a:r>
            <a: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في السويد والنرويج حيث يمكن إتمام نضج القمح الربيعي </a:t>
            </a:r>
            <a:r>
              <a:rPr lang="ar-EG" sz="4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بها</a:t>
            </a:r>
            <a: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في فصل الصيف الشمالي القصير . وكذلك زراعة نوع من الشعير  في السويد ينضج بعد ثلاث شهور حين يبلغ طول النهار 18 ساعة صيفا. </a:t>
            </a:r>
            <a:endParaRPr lang="en-US"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312" y="285731"/>
            <a:ext cx="9132158" cy="5632311"/>
          </a:xfrm>
          <a:prstGeom prst="rect">
            <a:avLst/>
          </a:prstGeom>
          <a:noFill/>
        </p:spPr>
        <p:txBody>
          <a:bodyPr>
            <a:spAutoFit/>
          </a:bodyPr>
          <a:lstStyle/>
          <a:p>
            <a:pPr algn="justLow" fontAlgn="auto">
              <a:spcBef>
                <a:spcPts val="0"/>
              </a:spcBef>
              <a:spcAft>
                <a:spcPts val="0"/>
              </a:spcAft>
              <a:defRPr/>
            </a:pP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وتختلف قيمة هذا العامل من محصول لأخر فمحصول  القطن مثلا يرتبط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إنتاجة</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وجودتة</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بعدد الساعات المشمسة في فصل النمو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وهو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يحتاج في المتوسط إلى  ما بين 2400-2500 ساعة . وفي العروض الشمالية الباردة حيث يضعف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نموالنبات</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بصفة عامة تطول الأوراق والسيقان ومثل هذه الخاصية تساعد على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الأتجاه</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إلى إنتاج بعض النباتات التي تزرع بقصد الحصول على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اوراق</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اوسيقان</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الخضراء كما هو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الحال في زراعة الأنواع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المتعدده</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من الخضر في العروض الشمالية </a:t>
            </a:r>
            <a:endParaRPr lang="en-U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endParaRPr lang="en-US" sz="3600" dirty="0">
              <a:latin typeface="+mn-lt"/>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921" y="0"/>
            <a:ext cx="9286940" cy="6832640"/>
          </a:xfrm>
          <a:prstGeom prst="rect">
            <a:avLst/>
          </a:prstGeom>
          <a:noFill/>
        </p:spPr>
        <p:txBody>
          <a:bodyPr>
            <a:spAutoFit/>
          </a:bodyPr>
          <a:lstStyle/>
          <a:p>
            <a:pPr algn="ctr" fontAlgn="auto">
              <a:spcBef>
                <a:spcPts val="0"/>
              </a:spcBef>
              <a:spcAft>
                <a:spcPts val="0"/>
              </a:spcAft>
              <a:defRPr/>
            </a:pPr>
            <a:r>
              <a:rPr lang="ar-SA" sz="5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الصقيع</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p>
          <a:p>
            <a:pPr algn="justLow" fontAlgn="auto">
              <a:spcBef>
                <a:spcPts val="0"/>
              </a:spcBef>
              <a:spcAft>
                <a:spcPts val="0"/>
              </a:spcAft>
              <a:defRPr/>
            </a:pPr>
            <a:r>
              <a:rPr lang="ar-EG"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ويحدد تجمد المياه</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في التربة ( الصقيع ) مدي </a:t>
            </a:r>
            <a:r>
              <a:rPr lang="ar-SA" sz="32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إنتشار</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الأشجار والنباتات </a:t>
            </a:r>
            <a:r>
              <a:rPr lang="ar-SA" sz="32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وهومضر</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بالنباتات إذ يتعذر عليها في هذه الحالة امتصاص المواد الغذائية بواسطة </a:t>
            </a:r>
            <a:r>
              <a:rPr lang="ar-SA" sz="32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جزيراتها</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الشعرية. وكثيرا ما يقضي هذا العامل علي </a:t>
            </a:r>
            <a:r>
              <a:rPr lang="ar-SA" sz="32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نموكثير</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من المحاصيل بل أنه كثيرا ما يقضي علي محاصيل بأكملها كما حدث لمحصول الزيتون بسوريا سنة 1950 ) وفي شمال سيناء عام 1992 حيث أدت موجة الصقيع إلى حرق أوراق الطماطم مما أدى للقضاء على جزء كبير من المحصول. ويمكن اتخاذ </a:t>
            </a:r>
            <a:r>
              <a:rPr lang="ar-SA" sz="3200" b="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الاحتياطيات نحو حدوث </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نوبات الصقيع باختيار الجهات المحمية المعدة للزراعة </a:t>
            </a:r>
            <a:r>
              <a:rPr lang="ar-SA" sz="32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أوتدفئة</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التربة باستخدام المواقد البترولية وإنشاء غطاء من الأدخنة في الليالي الباردة الهادئة الرياح وبخاصة بين أشجار الموالح علي أن مثل هذه الوسائل تزيد من تكلفة الإنتاج.</a:t>
            </a:r>
            <a:endParaRPr lang="en-US"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endParaRPr lang="en-US"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Box 1"/>
          <p:cNvSpPr txBox="1">
            <a:spLocks noChangeArrowheads="1"/>
          </p:cNvSpPr>
          <p:nvPr/>
        </p:nvSpPr>
        <p:spPr bwMode="auto">
          <a:xfrm>
            <a:off x="1" y="357189"/>
            <a:ext cx="9441656" cy="6032421"/>
          </a:xfrm>
          <a:prstGeom prst="rect">
            <a:avLst/>
          </a:prstGeom>
          <a:noFill/>
          <a:ln w="9525">
            <a:noFill/>
            <a:miter lim="800000"/>
            <a:headEnd/>
            <a:tailEnd/>
          </a:ln>
        </p:spPr>
        <p:txBody>
          <a:bodyPr>
            <a:spAutoFit/>
          </a:bodyPr>
          <a:lstStyle/>
          <a:p>
            <a:pPr fontAlgn="auto">
              <a:spcBef>
                <a:spcPts val="0"/>
              </a:spcBef>
              <a:spcAft>
                <a:spcPts val="0"/>
              </a:spcAft>
              <a:defRPr/>
            </a:pPr>
            <a:r>
              <a:rPr lang="ar-SA" sz="7200" dirty="0">
                <a:solidFill>
                  <a:srgbClr val="FF0000"/>
                </a:solidFill>
                <a:effectLst>
                  <a:glow rad="101600">
                    <a:schemeClr val="accent1">
                      <a:satMod val="175000"/>
                      <a:alpha val="40000"/>
                    </a:schemeClr>
                  </a:glow>
                </a:effectLst>
                <a:latin typeface="+mn-lt"/>
                <a:cs typeface="+mn-cs"/>
              </a:rPr>
              <a:t>الثلج :-</a:t>
            </a:r>
            <a:endParaRPr lang="en-US" sz="7200" dirty="0">
              <a:solidFill>
                <a:srgbClr val="FF0000"/>
              </a:solidFill>
              <a:effectLst>
                <a:glow rad="101600">
                  <a:schemeClr val="accent1">
                    <a:satMod val="175000"/>
                    <a:alpha val="40000"/>
                  </a:schemeClr>
                </a:glow>
              </a:effectLst>
              <a:latin typeface="+mn-lt"/>
              <a:cs typeface="+mn-cs"/>
            </a:endParaRPr>
          </a:p>
          <a:p>
            <a:pPr algn="ctr" fontAlgn="auto">
              <a:spcBef>
                <a:spcPts val="0"/>
              </a:spcBef>
              <a:spcAft>
                <a:spcPts val="0"/>
              </a:spcAft>
              <a:defRPr/>
            </a:pPr>
            <a:r>
              <a:rPr lang="ar-SA" sz="5400" dirty="0">
                <a:effectLst>
                  <a:glow rad="101600">
                    <a:schemeClr val="accent1">
                      <a:satMod val="175000"/>
                      <a:alpha val="40000"/>
                    </a:schemeClr>
                  </a:glow>
                </a:effectLst>
                <a:latin typeface="+mn-lt"/>
                <a:cs typeface="+mn-cs"/>
              </a:rPr>
              <a:t>سقوط الثلج في حد ذاته لا يعرقل </a:t>
            </a:r>
            <a:r>
              <a:rPr lang="ar-SA" sz="5400" dirty="0" err="1">
                <a:effectLst>
                  <a:glow rad="101600">
                    <a:schemeClr val="accent1">
                      <a:satMod val="175000"/>
                      <a:alpha val="40000"/>
                    </a:schemeClr>
                  </a:glow>
                </a:effectLst>
                <a:latin typeface="+mn-lt"/>
                <a:cs typeface="+mn-cs"/>
              </a:rPr>
              <a:t>نموالنباتات</a:t>
            </a:r>
            <a:r>
              <a:rPr lang="ar-SA" sz="5400" dirty="0">
                <a:effectLst>
                  <a:glow rad="101600">
                    <a:schemeClr val="accent1">
                      <a:satMod val="175000"/>
                      <a:alpha val="40000"/>
                    </a:schemeClr>
                  </a:glow>
                </a:effectLst>
                <a:latin typeface="+mn-lt"/>
                <a:cs typeface="+mn-cs"/>
              </a:rPr>
              <a:t> ، ولكن تراكم الثلج وتحوله إلي جليد بفعل الضغط يقضي علي الزراعات المختلفة ، والثلج في حد ذاته يعتبر طبقة عازلة تحمي التربة.</a:t>
            </a:r>
            <a:endParaRPr lang="en-US" sz="5400" dirty="0">
              <a:effectLst>
                <a:glow rad="101600">
                  <a:schemeClr val="accent1">
                    <a:satMod val="175000"/>
                    <a:alpha val="40000"/>
                  </a:schemeClr>
                </a:glow>
              </a:effectLst>
              <a:latin typeface="+mn-lt"/>
              <a:cs typeface="+mn-cs"/>
            </a:endParaRPr>
          </a:p>
          <a:p>
            <a:pPr fontAlgn="auto">
              <a:spcBef>
                <a:spcPts val="0"/>
              </a:spcBef>
              <a:spcAft>
                <a:spcPts val="0"/>
              </a:spcAft>
              <a:defRPr/>
            </a:pPr>
            <a:endParaRPr lang="en-US" sz="4400" dirty="0">
              <a:effectLst>
                <a:glow rad="101600">
                  <a:schemeClr val="accent1">
                    <a:satMod val="175000"/>
                    <a:alpha val="40000"/>
                  </a:schemeClr>
                </a:glow>
              </a:effectLst>
              <a:latin typeface="+mn-lt"/>
              <a:cs typeface="+mn-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Box 1"/>
          <p:cNvSpPr txBox="1">
            <a:spLocks noChangeArrowheads="1"/>
          </p:cNvSpPr>
          <p:nvPr/>
        </p:nvSpPr>
        <p:spPr bwMode="auto">
          <a:xfrm>
            <a:off x="0" y="1"/>
            <a:ext cx="9906000" cy="7448193"/>
          </a:xfrm>
          <a:prstGeom prst="rect">
            <a:avLst/>
          </a:prstGeom>
          <a:noFill/>
          <a:ln w="9525">
            <a:noFill/>
            <a:miter lim="800000"/>
            <a:headEnd/>
            <a:tailEnd/>
          </a:ln>
        </p:spPr>
        <p:txBody>
          <a:bodyPr>
            <a:spAutoFit/>
          </a:bodyPr>
          <a:lstStyle/>
          <a:p>
            <a:pPr algn="ctr" fontAlgn="auto">
              <a:spcBef>
                <a:spcPts val="0"/>
              </a:spcBef>
              <a:spcAft>
                <a:spcPts val="0"/>
              </a:spcAft>
              <a:defRPr/>
            </a:pPr>
            <a:r>
              <a:rPr lang="ar-SA" sz="6000" dirty="0">
                <a:solidFill>
                  <a:srgbClr val="FF0000"/>
                </a:solidFill>
                <a:effectLst>
                  <a:glow rad="139700">
                    <a:schemeClr val="accent1">
                      <a:satMod val="175000"/>
                      <a:alpha val="40000"/>
                    </a:schemeClr>
                  </a:glow>
                </a:effectLst>
                <a:latin typeface="+mn-lt"/>
                <a:cs typeface="+mn-cs"/>
              </a:rPr>
              <a:t>غطاء السحب والندي والرياح : - </a:t>
            </a:r>
            <a:endParaRPr lang="en-US" sz="6000" dirty="0">
              <a:solidFill>
                <a:srgbClr val="FF0000"/>
              </a:solidFill>
              <a:effectLst>
                <a:glow rad="139700">
                  <a:schemeClr val="accent1">
                    <a:satMod val="175000"/>
                    <a:alpha val="40000"/>
                  </a:schemeClr>
                </a:glow>
              </a:effectLst>
              <a:latin typeface="+mn-lt"/>
              <a:cs typeface="+mn-cs"/>
            </a:endParaRPr>
          </a:p>
          <a:p>
            <a:pPr algn="justLow" fontAlgn="auto">
              <a:spcBef>
                <a:spcPts val="0"/>
              </a:spcBef>
              <a:spcAft>
                <a:spcPts val="0"/>
              </a:spcAft>
              <a:defRPr/>
            </a:pPr>
            <a:r>
              <a:rPr lang="ar-SA" sz="5400" dirty="0">
                <a:effectLst>
                  <a:glow rad="139700">
                    <a:schemeClr val="accent1">
                      <a:satMod val="175000"/>
                      <a:alpha val="40000"/>
                    </a:schemeClr>
                  </a:glow>
                </a:effectLst>
                <a:latin typeface="+mn-lt"/>
                <a:cs typeface="+mn-cs"/>
              </a:rPr>
              <a:t>تحتاج بعض النباتات في بدء نموها إلي غطاء واق من السحب كالبن الذي تجود زراعته علي الهضاب في الأقاليم الموسمية وقد تساعد ظاهرة الندي في بعض الجهات شبه الصحراوية الساحلية علي مد المحاصيل بجزء من حاجتها من المياه بدلا من الاستعانة بمياه الري. </a:t>
            </a:r>
            <a:endParaRPr lang="en-US" sz="5400" dirty="0">
              <a:effectLst>
                <a:glow rad="139700">
                  <a:schemeClr val="accent1">
                    <a:satMod val="175000"/>
                    <a:alpha val="40000"/>
                  </a:schemeClr>
                </a:glow>
              </a:effectLst>
              <a:latin typeface="+mn-lt"/>
              <a:cs typeface="+mn-cs"/>
            </a:endParaRPr>
          </a:p>
          <a:p>
            <a:pPr fontAlgn="auto">
              <a:spcBef>
                <a:spcPts val="0"/>
              </a:spcBef>
              <a:spcAft>
                <a:spcPts val="0"/>
              </a:spcAft>
              <a:defRPr/>
            </a:pPr>
            <a:endParaRPr lang="en-US" sz="4000" dirty="0">
              <a:effectLst>
                <a:glow rad="139700">
                  <a:schemeClr val="accent1">
                    <a:satMod val="175000"/>
                    <a:alpha val="40000"/>
                  </a:schemeClr>
                </a:glow>
              </a:effectLst>
              <a:latin typeface="+mn-lt"/>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Box 1"/>
          <p:cNvSpPr txBox="1">
            <a:spLocks noChangeArrowheads="1"/>
          </p:cNvSpPr>
          <p:nvPr/>
        </p:nvSpPr>
        <p:spPr bwMode="auto">
          <a:xfrm>
            <a:off x="309562" y="0"/>
            <a:ext cx="9054704" cy="6617196"/>
          </a:xfrm>
          <a:prstGeom prst="rect">
            <a:avLst/>
          </a:prstGeom>
          <a:noFill/>
          <a:ln w="9525">
            <a:noFill/>
            <a:miter lim="800000"/>
            <a:headEnd/>
            <a:tailEnd/>
          </a:ln>
        </p:spPr>
        <p:txBody>
          <a:bodyPr>
            <a:spAutoFit/>
          </a:bodyPr>
          <a:lstStyle/>
          <a:p>
            <a:pPr algn="ctr" fontAlgn="auto">
              <a:spcBef>
                <a:spcPts val="0"/>
              </a:spcBef>
              <a:spcAft>
                <a:spcPts val="0"/>
              </a:spcAft>
              <a:defRPr/>
            </a:pPr>
            <a:r>
              <a:rPr lang="ar-EG" sz="4400" dirty="0">
                <a:solidFill>
                  <a:srgbClr val="7030A0"/>
                </a:solidFill>
                <a:effectLst>
                  <a:glow rad="63500">
                    <a:schemeClr val="accent1">
                      <a:satMod val="175000"/>
                      <a:alpha val="40000"/>
                    </a:schemeClr>
                  </a:glow>
                </a:effectLst>
                <a:latin typeface="+mn-lt"/>
                <a:cs typeface="+mn-cs"/>
              </a:rPr>
              <a:t>أما الرياح </a:t>
            </a:r>
            <a:endParaRPr lang="ar-SA" sz="4400" dirty="0">
              <a:solidFill>
                <a:srgbClr val="7030A0"/>
              </a:solidFill>
              <a:effectLst>
                <a:glow rad="63500">
                  <a:schemeClr val="accent1">
                    <a:satMod val="175000"/>
                    <a:alpha val="40000"/>
                  </a:schemeClr>
                </a:glow>
              </a:effectLst>
              <a:latin typeface="+mn-lt"/>
              <a:cs typeface="+mn-cs"/>
            </a:endParaRPr>
          </a:p>
          <a:p>
            <a:pPr fontAlgn="auto">
              <a:spcBef>
                <a:spcPts val="0"/>
              </a:spcBef>
              <a:spcAft>
                <a:spcPts val="0"/>
              </a:spcAft>
              <a:defRPr/>
            </a:pPr>
            <a:r>
              <a:rPr lang="ar-EG" sz="3200" dirty="0">
                <a:solidFill>
                  <a:srgbClr val="FF0000"/>
                </a:solidFill>
                <a:effectLst>
                  <a:glow rad="63500">
                    <a:schemeClr val="accent1">
                      <a:satMod val="175000"/>
                      <a:alpha val="40000"/>
                    </a:schemeClr>
                  </a:glow>
                </a:effectLst>
                <a:latin typeface="+mn-lt"/>
                <a:cs typeface="+mn-cs"/>
              </a:rPr>
              <a:t>فكان لها أثرها بالنسبة للنبات ،</a:t>
            </a:r>
            <a:r>
              <a:rPr lang="ar-SA" sz="3200" dirty="0">
                <a:solidFill>
                  <a:srgbClr val="FF0000"/>
                </a:solidFill>
                <a:effectLst>
                  <a:glow rad="63500">
                    <a:schemeClr val="accent1">
                      <a:satMod val="175000"/>
                      <a:alpha val="40000"/>
                    </a:schemeClr>
                  </a:glow>
                </a:effectLst>
                <a:latin typeface="+mn-lt"/>
                <a:cs typeface="+mn-cs"/>
              </a:rPr>
              <a:t> فهبوب الرياح الشديدة علي بعض </a:t>
            </a:r>
            <a:r>
              <a:rPr lang="ar-SA" sz="3200" dirty="0" err="1">
                <a:solidFill>
                  <a:srgbClr val="FF0000"/>
                </a:solidFill>
                <a:effectLst>
                  <a:glow rad="63500">
                    <a:schemeClr val="accent1">
                      <a:satMod val="175000"/>
                      <a:alpha val="40000"/>
                    </a:schemeClr>
                  </a:glow>
                </a:effectLst>
                <a:latin typeface="+mn-lt"/>
                <a:cs typeface="+mn-cs"/>
              </a:rPr>
              <a:t>الغلات</a:t>
            </a:r>
            <a:r>
              <a:rPr lang="ar-SA" sz="3200" dirty="0">
                <a:solidFill>
                  <a:srgbClr val="FF0000"/>
                </a:solidFill>
                <a:effectLst>
                  <a:glow rad="63500">
                    <a:schemeClr val="accent1">
                      <a:satMod val="175000"/>
                      <a:alpha val="40000"/>
                    </a:schemeClr>
                  </a:glow>
                </a:effectLst>
                <a:latin typeface="+mn-lt"/>
                <a:cs typeface="+mn-cs"/>
              </a:rPr>
              <a:t> الشجرية تسقط ثمارها كأشجار جوز الهند وأشجار الكاكاو والتفاح والموالح. وكثيرا ما تخرب عواصف </a:t>
            </a:r>
            <a:r>
              <a:rPr lang="ar-SA" sz="3200" dirty="0" err="1">
                <a:solidFill>
                  <a:srgbClr val="FF0000"/>
                </a:solidFill>
                <a:effectLst>
                  <a:glow rad="63500">
                    <a:schemeClr val="accent1">
                      <a:satMod val="175000"/>
                      <a:alpha val="40000"/>
                    </a:schemeClr>
                  </a:glow>
                </a:effectLst>
                <a:latin typeface="+mn-lt"/>
                <a:cs typeface="+mn-cs"/>
              </a:rPr>
              <a:t>الهاريكين</a:t>
            </a:r>
            <a:r>
              <a:rPr lang="ar-SA" sz="3200" dirty="0">
                <a:solidFill>
                  <a:srgbClr val="FF0000"/>
                </a:solidFill>
                <a:effectLst>
                  <a:glow rad="63500">
                    <a:schemeClr val="accent1">
                      <a:satMod val="175000"/>
                      <a:alpha val="40000"/>
                    </a:schemeClr>
                  </a:glow>
                </a:effectLst>
                <a:latin typeface="+mn-lt"/>
                <a:cs typeface="+mn-cs"/>
              </a:rPr>
              <a:t> زراعات الموز في جزر الهند الغربية وعلي السواحل الشرقية لأمريكا الوسطي. وفي الأجواء الجافة يزيد هبوب الرياح الجافة من عملية التبخر وتؤثر بذلك غلي كثير من </a:t>
            </a:r>
            <a:r>
              <a:rPr lang="ar-SA" sz="3200" dirty="0" err="1">
                <a:solidFill>
                  <a:srgbClr val="FF0000"/>
                </a:solidFill>
                <a:effectLst>
                  <a:glow rad="63500">
                    <a:schemeClr val="accent1">
                      <a:satMod val="175000"/>
                      <a:alpha val="40000"/>
                    </a:schemeClr>
                  </a:glow>
                </a:effectLst>
                <a:latin typeface="+mn-lt"/>
                <a:cs typeface="+mn-cs"/>
              </a:rPr>
              <a:t>الغلات</a:t>
            </a:r>
            <a:r>
              <a:rPr lang="ar-SA" sz="3200" dirty="0">
                <a:solidFill>
                  <a:srgbClr val="FF0000"/>
                </a:solidFill>
                <a:effectLst>
                  <a:glow rad="63500">
                    <a:schemeClr val="accent1">
                      <a:satMod val="175000"/>
                      <a:alpha val="40000"/>
                    </a:schemeClr>
                  </a:glow>
                </a:effectLst>
                <a:latin typeface="+mn-lt"/>
                <a:cs typeface="+mn-cs"/>
              </a:rPr>
              <a:t> ويلزم تعويض ما تفقده بمياه الري. وبعضها يعمل علي تحوير نفسه بطرق مختلفة لتقاوم الجفاف كتكوين مادة شمعية تكسر الأوراق </a:t>
            </a:r>
            <a:r>
              <a:rPr lang="ar-SA" sz="3200" dirty="0" err="1">
                <a:solidFill>
                  <a:srgbClr val="FF0000"/>
                </a:solidFill>
                <a:effectLst>
                  <a:glow rad="63500">
                    <a:schemeClr val="accent1">
                      <a:satMod val="175000"/>
                      <a:alpha val="40000"/>
                    </a:schemeClr>
                  </a:glow>
                </a:effectLst>
                <a:latin typeface="+mn-lt"/>
                <a:cs typeface="+mn-cs"/>
              </a:rPr>
              <a:t>أومادة</a:t>
            </a:r>
            <a:r>
              <a:rPr lang="ar-SA" sz="3200" dirty="0">
                <a:solidFill>
                  <a:srgbClr val="FF0000"/>
                </a:solidFill>
                <a:effectLst>
                  <a:glow rad="63500">
                    <a:schemeClr val="accent1">
                      <a:satMod val="175000"/>
                      <a:alpha val="40000"/>
                    </a:schemeClr>
                  </a:glow>
                </a:effectLst>
                <a:latin typeface="+mn-lt"/>
                <a:cs typeface="+mn-cs"/>
              </a:rPr>
              <a:t> صمغية لمنع التبخر </a:t>
            </a:r>
            <a:r>
              <a:rPr lang="ar-SA" sz="3200" dirty="0" err="1">
                <a:solidFill>
                  <a:srgbClr val="FF0000"/>
                </a:solidFill>
                <a:effectLst>
                  <a:glow rad="63500">
                    <a:schemeClr val="accent1">
                      <a:satMod val="175000"/>
                      <a:alpha val="40000"/>
                    </a:schemeClr>
                  </a:glow>
                </a:effectLst>
                <a:latin typeface="+mn-lt"/>
                <a:cs typeface="+mn-cs"/>
              </a:rPr>
              <a:t>المستمرأومد</a:t>
            </a:r>
            <a:r>
              <a:rPr lang="ar-SA" sz="3200" dirty="0">
                <a:solidFill>
                  <a:srgbClr val="FF0000"/>
                </a:solidFill>
                <a:effectLst>
                  <a:glow rad="63500">
                    <a:schemeClr val="accent1">
                      <a:satMod val="175000"/>
                      <a:alpha val="40000"/>
                    </a:schemeClr>
                  </a:glow>
                </a:effectLst>
                <a:latin typeface="+mn-lt"/>
                <a:cs typeface="+mn-cs"/>
              </a:rPr>
              <a:t> جذورها تحت التربة لتحصل علي الرطوبة اللازمة لنموها. أو تخزن العصارة في سوقها </a:t>
            </a:r>
            <a:r>
              <a:rPr lang="ar-SA" sz="3200" dirty="0" err="1">
                <a:solidFill>
                  <a:srgbClr val="FF0000"/>
                </a:solidFill>
                <a:effectLst>
                  <a:glow rad="63500">
                    <a:schemeClr val="accent1">
                      <a:satMod val="175000"/>
                      <a:alpha val="40000"/>
                    </a:schemeClr>
                  </a:glow>
                </a:effectLst>
                <a:latin typeface="+mn-lt"/>
                <a:cs typeface="+mn-cs"/>
              </a:rPr>
              <a:t>أوأوراقها</a:t>
            </a:r>
            <a:r>
              <a:rPr lang="ar-SA" sz="3200" dirty="0">
                <a:solidFill>
                  <a:srgbClr val="FF0000"/>
                </a:solidFill>
                <a:effectLst>
                  <a:glow rad="63500">
                    <a:schemeClr val="accent1">
                      <a:satMod val="175000"/>
                      <a:alpha val="40000"/>
                    </a:schemeClr>
                  </a:glow>
                </a:effectLst>
                <a:latin typeface="+mn-lt"/>
                <a:cs typeface="+mn-cs"/>
              </a:rPr>
              <a:t> كالصبار والتين </a:t>
            </a:r>
            <a:r>
              <a:rPr lang="ar-SA" sz="3200" dirty="0" err="1">
                <a:solidFill>
                  <a:srgbClr val="FF0000"/>
                </a:solidFill>
                <a:effectLst>
                  <a:glow rad="63500">
                    <a:schemeClr val="accent1">
                      <a:satMod val="175000"/>
                      <a:alpha val="40000"/>
                    </a:schemeClr>
                  </a:glow>
                </a:effectLst>
                <a:latin typeface="+mn-lt"/>
                <a:cs typeface="+mn-cs"/>
              </a:rPr>
              <a:t>الشوكي</a:t>
            </a:r>
            <a:r>
              <a:rPr lang="ar-SA" sz="3200" dirty="0">
                <a:solidFill>
                  <a:srgbClr val="FF0000"/>
                </a:solidFill>
                <a:effectLst>
                  <a:glow rad="63500">
                    <a:schemeClr val="accent1">
                      <a:satMod val="175000"/>
                      <a:alpha val="40000"/>
                    </a:schemeClr>
                  </a:glow>
                </a:effectLst>
                <a:latin typeface="+mn-lt"/>
                <a:cs typeface="+mn-cs"/>
              </a:rPr>
              <a:t>.......الخ.  </a:t>
            </a:r>
            <a:endParaRPr lang="en-US" sz="3200" dirty="0">
              <a:solidFill>
                <a:srgbClr val="FF0000"/>
              </a:solidFill>
              <a:effectLst>
                <a:glow rad="63500">
                  <a:schemeClr val="accent1">
                    <a:satMod val="175000"/>
                    <a:alpha val="40000"/>
                  </a:schemeClr>
                </a:glow>
              </a:effectLst>
              <a:latin typeface="+mn-lt"/>
              <a:cs typeface="+mn-cs"/>
            </a:endParaRPr>
          </a:p>
          <a:p>
            <a:pPr fontAlgn="auto">
              <a:spcBef>
                <a:spcPts val="0"/>
              </a:spcBef>
              <a:spcAft>
                <a:spcPts val="0"/>
              </a:spcAft>
              <a:defRPr/>
            </a:pPr>
            <a:endParaRPr lang="en-US" sz="3200" dirty="0">
              <a:solidFill>
                <a:srgbClr val="00B050"/>
              </a:solidFill>
              <a:effectLst>
                <a:glow rad="63500">
                  <a:schemeClr val="accent1">
                    <a:satMod val="175000"/>
                    <a:alpha val="40000"/>
                  </a:schemeClr>
                </a:glow>
              </a:effectLst>
              <a:latin typeface="+mn-lt"/>
              <a:cs typeface="+mn-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Kép 1" descr="1254638561LWR1MEe.jpg"/>
          <p:cNvPicPr>
            <a:picLocks noChangeAspect="1"/>
          </p:cNvPicPr>
          <p:nvPr/>
        </p:nvPicPr>
        <p:blipFill>
          <a:blip r:embed="rId3"/>
          <a:srcRect/>
          <a:stretch>
            <a:fillRect/>
          </a:stretch>
        </p:blipFill>
        <p:spPr bwMode="auto">
          <a:xfrm>
            <a:off x="0" y="0"/>
            <a:ext cx="9906000" cy="6858000"/>
          </a:xfrm>
          <a:prstGeom prst="rect">
            <a:avLst/>
          </a:prstGeom>
          <a:noFill/>
          <a:ln w="9525">
            <a:noFill/>
            <a:miter lim="800000"/>
            <a:headEnd/>
            <a:tailEnd/>
          </a:ln>
        </p:spPr>
      </p:pic>
      <p:sp>
        <p:nvSpPr>
          <p:cNvPr id="3" name="TextBox 2"/>
          <p:cNvSpPr txBox="1"/>
          <p:nvPr/>
        </p:nvSpPr>
        <p:spPr>
          <a:xfrm>
            <a:off x="5726912" y="5572141"/>
            <a:ext cx="3714776" cy="1015663"/>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ar-SA"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العواصف</a:t>
            </a:r>
            <a:endParaRPr lang="en-US"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313" y="500043"/>
            <a:ext cx="8977375" cy="4401205"/>
          </a:xfrm>
          <a:prstGeom prst="rect">
            <a:avLst/>
          </a:prstGeom>
          <a:noFill/>
        </p:spPr>
        <p:txBody>
          <a:bodyPr>
            <a:spAutoFit/>
          </a:bodyPr>
          <a:lstStyle/>
          <a:p>
            <a:pPr algn="justLow" fontAlgn="auto">
              <a:spcBef>
                <a:spcPts val="0"/>
              </a:spcBef>
              <a:spcAft>
                <a:spcPts val="0"/>
              </a:spcAft>
              <a:defRPr/>
            </a:pPr>
            <a:r>
              <a:rPr lang="ar-EG" sz="2800" dirty="0">
                <a:solidFill>
                  <a:srgbClr val="FF0000"/>
                </a:solidFill>
                <a:effectLst>
                  <a:glow rad="101600">
                    <a:schemeClr val="accent1">
                      <a:satMod val="175000"/>
                      <a:alpha val="40000"/>
                    </a:schemeClr>
                  </a:glow>
                </a:effectLst>
                <a:latin typeface="+mn-lt"/>
                <a:cs typeface="+mn-cs"/>
              </a:rPr>
              <a:t>كما تعمل الرياح على </a:t>
            </a:r>
            <a:r>
              <a:rPr lang="ar-SA" sz="2800" dirty="0">
                <a:solidFill>
                  <a:srgbClr val="FF0000"/>
                </a:solidFill>
                <a:effectLst>
                  <a:glow rad="101600">
                    <a:schemeClr val="accent1">
                      <a:satMod val="175000"/>
                      <a:alpha val="40000"/>
                    </a:schemeClr>
                  </a:glow>
                </a:effectLst>
                <a:latin typeface="+mn-lt"/>
                <a:cs typeface="+mn-cs"/>
              </a:rPr>
              <a:t>:</a:t>
            </a:r>
            <a:r>
              <a:rPr lang="ar-EG" sz="2800" dirty="0">
                <a:solidFill>
                  <a:srgbClr val="7030A0"/>
                </a:solidFill>
                <a:effectLst>
                  <a:glow rad="101600">
                    <a:schemeClr val="accent1">
                      <a:satMod val="175000"/>
                      <a:alpha val="40000"/>
                    </a:schemeClr>
                  </a:glow>
                </a:effectLst>
                <a:latin typeface="+mn-lt"/>
                <a:cs typeface="+mn-cs"/>
              </a:rPr>
              <a:t>إيجابيات الرياح </a:t>
            </a:r>
            <a:endParaRPr lang="ar-SA" sz="2800" dirty="0">
              <a:solidFill>
                <a:srgbClr val="7030A0"/>
              </a:solidFill>
              <a:effectLst>
                <a:glow rad="101600">
                  <a:schemeClr val="accent1">
                    <a:satMod val="175000"/>
                    <a:alpha val="40000"/>
                  </a:schemeClr>
                </a:glow>
              </a:effectLst>
              <a:latin typeface="+mn-lt"/>
              <a:cs typeface="+mn-cs"/>
            </a:endParaRPr>
          </a:p>
          <a:p>
            <a:pPr algn="justLow" fontAlgn="auto">
              <a:spcBef>
                <a:spcPts val="0"/>
              </a:spcBef>
              <a:spcAft>
                <a:spcPts val="0"/>
              </a:spcAft>
              <a:buFontTx/>
              <a:buChar char="-"/>
              <a:defRPr/>
            </a:pPr>
            <a:r>
              <a:rPr lang="ar-SA" sz="2800" dirty="0">
                <a:solidFill>
                  <a:srgbClr val="FF0000"/>
                </a:solidFill>
                <a:effectLst>
                  <a:glow rad="101600">
                    <a:schemeClr val="accent1">
                      <a:satMod val="175000"/>
                      <a:alpha val="40000"/>
                    </a:schemeClr>
                  </a:glow>
                </a:effectLst>
                <a:latin typeface="+mn-lt"/>
                <a:cs typeface="+mn-cs"/>
              </a:rPr>
              <a:t> </a:t>
            </a:r>
            <a:r>
              <a:rPr lang="ar-EG" sz="2800" dirty="0">
                <a:solidFill>
                  <a:srgbClr val="FF0000"/>
                </a:solidFill>
                <a:effectLst>
                  <a:glow rad="101600">
                    <a:schemeClr val="accent1">
                      <a:satMod val="175000"/>
                      <a:alpha val="40000"/>
                    </a:schemeClr>
                  </a:glow>
                </a:effectLst>
                <a:latin typeface="+mn-lt"/>
                <a:cs typeface="+mn-cs"/>
              </a:rPr>
              <a:t>نثر حبوب اللقاح </a:t>
            </a:r>
            <a:r>
              <a:rPr lang="ar-EG" sz="2800" dirty="0" err="1">
                <a:solidFill>
                  <a:srgbClr val="FF0000"/>
                </a:solidFill>
                <a:effectLst>
                  <a:glow rad="101600">
                    <a:schemeClr val="accent1">
                      <a:satMod val="175000"/>
                      <a:alpha val="40000"/>
                    </a:schemeClr>
                  </a:glow>
                </a:effectLst>
                <a:latin typeface="+mn-lt"/>
                <a:cs typeface="+mn-cs"/>
              </a:rPr>
              <a:t>والتى</a:t>
            </a:r>
            <a:r>
              <a:rPr lang="ar-EG" sz="2800" dirty="0">
                <a:solidFill>
                  <a:srgbClr val="FF0000"/>
                </a:solidFill>
                <a:effectLst>
                  <a:glow rad="101600">
                    <a:schemeClr val="accent1">
                      <a:satMod val="175000"/>
                      <a:alpha val="40000"/>
                    </a:schemeClr>
                  </a:glow>
                </a:effectLst>
                <a:latin typeface="+mn-lt"/>
                <a:cs typeface="+mn-cs"/>
              </a:rPr>
              <a:t> ينتج عنها التلقيح </a:t>
            </a:r>
            <a:r>
              <a:rPr lang="ar-EG" sz="2800" dirty="0" err="1">
                <a:solidFill>
                  <a:srgbClr val="FF0000"/>
                </a:solidFill>
                <a:effectLst>
                  <a:glow rad="101600">
                    <a:schemeClr val="accent1">
                      <a:satMod val="175000"/>
                      <a:alpha val="40000"/>
                    </a:schemeClr>
                  </a:glow>
                </a:effectLst>
                <a:latin typeface="+mn-lt"/>
                <a:cs typeface="+mn-cs"/>
              </a:rPr>
              <a:t>الطبيعى</a:t>
            </a:r>
            <a:r>
              <a:rPr lang="ar-EG" sz="2800" dirty="0">
                <a:solidFill>
                  <a:srgbClr val="FF0000"/>
                </a:solidFill>
                <a:effectLst>
                  <a:glow rad="101600">
                    <a:schemeClr val="accent1">
                      <a:satMod val="175000"/>
                      <a:alpha val="40000"/>
                    </a:schemeClr>
                  </a:glow>
                </a:effectLst>
                <a:latin typeface="+mn-lt"/>
                <a:cs typeface="+mn-cs"/>
              </a:rPr>
              <a:t>  </a:t>
            </a:r>
            <a:r>
              <a:rPr lang="ar-SA" sz="2800" dirty="0">
                <a:solidFill>
                  <a:srgbClr val="FF0000"/>
                </a:solidFill>
                <a:effectLst>
                  <a:glow rad="101600">
                    <a:schemeClr val="accent1">
                      <a:satMod val="175000"/>
                      <a:alpha val="40000"/>
                    </a:schemeClr>
                  </a:glow>
                </a:effectLst>
                <a:latin typeface="+mn-lt"/>
                <a:cs typeface="+mn-cs"/>
              </a:rPr>
              <a:t>.</a:t>
            </a:r>
          </a:p>
          <a:p>
            <a:pPr algn="justLow" fontAlgn="auto">
              <a:spcBef>
                <a:spcPts val="0"/>
              </a:spcBef>
              <a:spcAft>
                <a:spcPts val="0"/>
              </a:spcAft>
              <a:buFontTx/>
              <a:buChar char="-"/>
              <a:defRPr/>
            </a:pPr>
            <a:r>
              <a:rPr lang="ar-SA" sz="2800" dirty="0">
                <a:solidFill>
                  <a:srgbClr val="FF0000"/>
                </a:solidFill>
                <a:effectLst>
                  <a:glow rad="101600">
                    <a:schemeClr val="accent1">
                      <a:satMod val="175000"/>
                      <a:alpha val="40000"/>
                    </a:schemeClr>
                  </a:glow>
                </a:effectLst>
                <a:latin typeface="+mn-lt"/>
                <a:cs typeface="+mn-cs"/>
              </a:rPr>
              <a:t> </a:t>
            </a:r>
            <a:r>
              <a:rPr lang="ar-EG" sz="2800" dirty="0">
                <a:solidFill>
                  <a:srgbClr val="FF0000"/>
                </a:solidFill>
                <a:effectLst>
                  <a:glow rad="101600">
                    <a:schemeClr val="accent1">
                      <a:satMod val="175000"/>
                      <a:alpha val="40000"/>
                    </a:schemeClr>
                  </a:glow>
                </a:effectLst>
                <a:latin typeface="+mn-lt"/>
                <a:cs typeface="+mn-cs"/>
              </a:rPr>
              <a:t>نقل البذور من  مكان لأخر </a:t>
            </a:r>
            <a:r>
              <a:rPr lang="ar-EG" sz="2800" dirty="0" err="1">
                <a:solidFill>
                  <a:srgbClr val="FF0000"/>
                </a:solidFill>
                <a:effectLst>
                  <a:glow rad="101600">
                    <a:schemeClr val="accent1">
                      <a:satMod val="175000"/>
                      <a:alpha val="40000"/>
                    </a:schemeClr>
                  </a:glow>
                </a:effectLst>
                <a:latin typeface="+mn-lt"/>
                <a:cs typeface="+mn-cs"/>
              </a:rPr>
              <a:t>والتى</a:t>
            </a:r>
            <a:r>
              <a:rPr lang="ar-EG" sz="2800" dirty="0">
                <a:solidFill>
                  <a:srgbClr val="FF0000"/>
                </a:solidFill>
                <a:effectLst>
                  <a:glow rad="101600">
                    <a:schemeClr val="accent1">
                      <a:satMod val="175000"/>
                      <a:alpha val="40000"/>
                    </a:schemeClr>
                  </a:glow>
                </a:effectLst>
                <a:latin typeface="+mn-lt"/>
                <a:cs typeface="+mn-cs"/>
              </a:rPr>
              <a:t> تحتوى على أجنحة وشعيرات </a:t>
            </a:r>
            <a:r>
              <a:rPr lang="ar-SA" sz="2800" dirty="0">
                <a:solidFill>
                  <a:srgbClr val="FF0000"/>
                </a:solidFill>
                <a:effectLst>
                  <a:glow rad="101600">
                    <a:schemeClr val="accent1">
                      <a:satMod val="175000"/>
                      <a:alpha val="40000"/>
                    </a:schemeClr>
                  </a:glow>
                </a:effectLst>
                <a:latin typeface="+mn-lt"/>
                <a:cs typeface="+mn-cs"/>
              </a:rPr>
              <a:t>.</a:t>
            </a:r>
          </a:p>
          <a:p>
            <a:pPr algn="justLow" fontAlgn="auto">
              <a:spcBef>
                <a:spcPts val="0"/>
              </a:spcBef>
              <a:spcAft>
                <a:spcPts val="0"/>
              </a:spcAft>
              <a:buFontTx/>
              <a:buChar char="-"/>
              <a:defRPr/>
            </a:pPr>
            <a:r>
              <a:rPr lang="ar-SA" sz="2800" dirty="0">
                <a:solidFill>
                  <a:srgbClr val="FF0000"/>
                </a:solidFill>
                <a:effectLst>
                  <a:glow rad="101600">
                    <a:schemeClr val="accent1">
                      <a:satMod val="175000"/>
                      <a:alpha val="40000"/>
                    </a:schemeClr>
                  </a:glow>
                </a:effectLst>
                <a:latin typeface="+mn-lt"/>
                <a:cs typeface="+mn-cs"/>
              </a:rPr>
              <a:t> </a:t>
            </a:r>
            <a:r>
              <a:rPr lang="ar-EG" sz="2800" dirty="0">
                <a:solidFill>
                  <a:srgbClr val="FF0000"/>
                </a:solidFill>
                <a:effectLst>
                  <a:glow rad="101600">
                    <a:schemeClr val="accent1">
                      <a:satMod val="175000"/>
                      <a:alpha val="40000"/>
                    </a:schemeClr>
                  </a:glow>
                </a:effectLst>
                <a:latin typeface="+mn-lt"/>
                <a:cs typeface="+mn-cs"/>
              </a:rPr>
              <a:t>تساعد الرياح على تقليل خطر الصقيع لأنها</a:t>
            </a:r>
            <a:r>
              <a:rPr lang="ar-SA" sz="2800" dirty="0">
                <a:solidFill>
                  <a:srgbClr val="FF0000"/>
                </a:solidFill>
                <a:effectLst>
                  <a:glow rad="101600">
                    <a:schemeClr val="accent1">
                      <a:satMod val="175000"/>
                      <a:alpha val="40000"/>
                    </a:schemeClr>
                  </a:glow>
                </a:effectLst>
                <a:latin typeface="+mn-lt"/>
                <a:cs typeface="+mn-cs"/>
              </a:rPr>
              <a:t> </a:t>
            </a:r>
            <a:r>
              <a:rPr lang="ar-EG" sz="2800" dirty="0">
                <a:solidFill>
                  <a:srgbClr val="FF0000"/>
                </a:solidFill>
                <a:effectLst>
                  <a:glow rad="101600">
                    <a:schemeClr val="accent1">
                      <a:satMod val="175000"/>
                      <a:alpha val="40000"/>
                    </a:schemeClr>
                  </a:glow>
                </a:effectLst>
                <a:latin typeface="+mn-lt"/>
                <a:cs typeface="+mn-cs"/>
              </a:rPr>
              <a:t>تعمل على مزج طبقة الهواء  الباردة القريبة من سطح </a:t>
            </a:r>
            <a:r>
              <a:rPr lang="ar-EG" sz="2800" dirty="0" err="1">
                <a:solidFill>
                  <a:srgbClr val="FF0000"/>
                </a:solidFill>
                <a:effectLst>
                  <a:glow rad="101600">
                    <a:schemeClr val="accent1">
                      <a:satMod val="175000"/>
                      <a:alpha val="40000"/>
                    </a:schemeClr>
                  </a:glow>
                </a:effectLst>
                <a:latin typeface="+mn-lt"/>
                <a:cs typeface="+mn-cs"/>
              </a:rPr>
              <a:t>الارض</a:t>
            </a:r>
            <a:r>
              <a:rPr lang="ar-EG" sz="2800" dirty="0">
                <a:solidFill>
                  <a:srgbClr val="FF0000"/>
                </a:solidFill>
                <a:effectLst>
                  <a:glow rad="101600">
                    <a:schemeClr val="accent1">
                      <a:satMod val="175000"/>
                      <a:alpha val="40000"/>
                    </a:schemeClr>
                  </a:glow>
                </a:effectLst>
                <a:latin typeface="+mn-lt"/>
                <a:cs typeface="+mn-cs"/>
              </a:rPr>
              <a:t> مع طبقة الهواء العليا الدافئة0 ذات أثر  </a:t>
            </a:r>
            <a:r>
              <a:rPr lang="ar-SA" sz="2800" dirty="0">
                <a:solidFill>
                  <a:srgbClr val="FF0000"/>
                </a:solidFill>
                <a:effectLst>
                  <a:glow rad="101600">
                    <a:schemeClr val="accent1">
                      <a:satMod val="175000"/>
                      <a:alpha val="40000"/>
                    </a:schemeClr>
                  </a:glow>
                </a:effectLst>
                <a:latin typeface="+mn-lt"/>
                <a:cs typeface="+mn-cs"/>
              </a:rPr>
              <a:t>.</a:t>
            </a:r>
          </a:p>
          <a:p>
            <a:pPr algn="justLow" fontAlgn="auto">
              <a:spcBef>
                <a:spcPts val="0"/>
              </a:spcBef>
              <a:spcAft>
                <a:spcPts val="0"/>
              </a:spcAft>
              <a:defRPr/>
            </a:pPr>
            <a:r>
              <a:rPr lang="ar-EG" sz="2800" dirty="0">
                <a:solidFill>
                  <a:srgbClr val="FF0000"/>
                </a:solidFill>
                <a:effectLst>
                  <a:glow rad="101600">
                    <a:schemeClr val="accent1">
                      <a:satMod val="175000"/>
                      <a:alpha val="40000"/>
                    </a:schemeClr>
                  </a:glow>
                </a:effectLst>
                <a:latin typeface="+mn-lt"/>
                <a:cs typeface="+mn-cs"/>
              </a:rPr>
              <a:t>سلبيات</a:t>
            </a:r>
            <a:r>
              <a:rPr lang="ar-SA" sz="2800" dirty="0">
                <a:solidFill>
                  <a:srgbClr val="FF0000"/>
                </a:solidFill>
                <a:effectLst>
                  <a:glow rad="101600">
                    <a:schemeClr val="accent1">
                      <a:satMod val="175000"/>
                      <a:alpha val="40000"/>
                    </a:schemeClr>
                  </a:glow>
                </a:effectLst>
                <a:latin typeface="+mn-lt"/>
                <a:cs typeface="+mn-cs"/>
              </a:rPr>
              <a:t> الرياح </a:t>
            </a:r>
            <a:r>
              <a:rPr lang="ar-EG" sz="2800" dirty="0">
                <a:solidFill>
                  <a:srgbClr val="FF0000"/>
                </a:solidFill>
                <a:effectLst>
                  <a:glow rad="101600">
                    <a:schemeClr val="accent1">
                      <a:satMod val="175000"/>
                      <a:alpha val="40000"/>
                    </a:schemeClr>
                  </a:glow>
                </a:effectLst>
                <a:latin typeface="+mn-lt"/>
                <a:cs typeface="+mn-cs"/>
              </a:rPr>
              <a:t> على الإنتاج </a:t>
            </a:r>
            <a:r>
              <a:rPr lang="ar-EG" sz="2800" dirty="0" err="1">
                <a:solidFill>
                  <a:srgbClr val="FF0000"/>
                </a:solidFill>
                <a:effectLst>
                  <a:glow rad="101600">
                    <a:schemeClr val="accent1">
                      <a:satMod val="175000"/>
                      <a:alpha val="40000"/>
                    </a:schemeClr>
                  </a:glow>
                </a:effectLst>
                <a:latin typeface="+mn-lt"/>
                <a:cs typeface="+mn-cs"/>
              </a:rPr>
              <a:t>الـزراعى</a:t>
            </a:r>
            <a:r>
              <a:rPr lang="ar-EG" sz="2800" dirty="0">
                <a:solidFill>
                  <a:srgbClr val="FF0000"/>
                </a:solidFill>
                <a:effectLst>
                  <a:glow rad="101600">
                    <a:schemeClr val="accent1">
                      <a:satMod val="175000"/>
                      <a:alpha val="40000"/>
                    </a:schemeClr>
                  </a:glow>
                </a:effectLst>
                <a:latin typeface="+mn-lt"/>
                <a:cs typeface="+mn-cs"/>
              </a:rPr>
              <a:t> تكون ذات أثر من شأنه التأثير في</a:t>
            </a:r>
            <a:r>
              <a:rPr lang="ar-SA" sz="2800" dirty="0">
                <a:solidFill>
                  <a:srgbClr val="FF0000"/>
                </a:solidFill>
                <a:effectLst>
                  <a:glow rad="101600">
                    <a:schemeClr val="accent1">
                      <a:satMod val="175000"/>
                      <a:alpha val="40000"/>
                    </a:schemeClr>
                  </a:glow>
                </a:effectLst>
                <a:latin typeface="+mn-lt"/>
                <a:cs typeface="+mn-cs"/>
              </a:rPr>
              <a:t>:</a:t>
            </a:r>
            <a:r>
              <a:rPr lang="ar-EG" sz="2800" dirty="0">
                <a:solidFill>
                  <a:srgbClr val="FF0000"/>
                </a:solidFill>
                <a:effectLst>
                  <a:glow rad="101600">
                    <a:schemeClr val="accent1">
                      <a:satMod val="175000"/>
                      <a:alpha val="40000"/>
                    </a:schemeClr>
                  </a:glow>
                </a:effectLst>
                <a:latin typeface="+mn-lt"/>
                <a:cs typeface="+mn-cs"/>
              </a:rPr>
              <a:t> </a:t>
            </a:r>
            <a:r>
              <a:rPr lang="ar-SA" sz="2800" dirty="0">
                <a:solidFill>
                  <a:srgbClr val="FF0000"/>
                </a:solidFill>
                <a:effectLst>
                  <a:glow rad="101600">
                    <a:schemeClr val="accent1">
                      <a:satMod val="175000"/>
                      <a:alpha val="40000"/>
                    </a:schemeClr>
                  </a:glow>
                </a:effectLst>
                <a:latin typeface="+mn-lt"/>
                <a:cs typeface="+mn-cs"/>
              </a:rPr>
              <a:t>- </a:t>
            </a:r>
            <a:r>
              <a:rPr lang="ar-EG" sz="2800" dirty="0">
                <a:solidFill>
                  <a:srgbClr val="FF0000"/>
                </a:solidFill>
                <a:effectLst>
                  <a:glow rad="101600">
                    <a:schemeClr val="accent1">
                      <a:satMod val="175000"/>
                      <a:alpha val="40000"/>
                    </a:schemeClr>
                  </a:glow>
                </a:effectLst>
                <a:latin typeface="+mn-lt"/>
                <a:cs typeface="+mn-cs"/>
              </a:rPr>
              <a:t>كمية ونوعية  الإنتاج </a:t>
            </a:r>
            <a:r>
              <a:rPr lang="ar-EG" sz="2800" dirty="0" err="1">
                <a:solidFill>
                  <a:srgbClr val="FF0000"/>
                </a:solidFill>
                <a:effectLst>
                  <a:glow rad="101600">
                    <a:schemeClr val="accent1">
                      <a:satMod val="175000"/>
                      <a:alpha val="40000"/>
                    </a:schemeClr>
                  </a:glow>
                </a:effectLst>
                <a:latin typeface="+mn-lt"/>
                <a:cs typeface="+mn-cs"/>
              </a:rPr>
              <a:t>الـزراعى</a:t>
            </a:r>
            <a:r>
              <a:rPr lang="ar-EG" sz="2800" dirty="0">
                <a:solidFill>
                  <a:srgbClr val="FF0000"/>
                </a:solidFill>
                <a:effectLst>
                  <a:glow rad="101600">
                    <a:schemeClr val="accent1">
                      <a:satMod val="175000"/>
                      <a:alpha val="40000"/>
                    </a:schemeClr>
                  </a:glow>
                </a:effectLst>
                <a:latin typeface="+mn-lt"/>
                <a:cs typeface="+mn-cs"/>
              </a:rPr>
              <a:t> </a:t>
            </a:r>
            <a:r>
              <a:rPr lang="ar-SA" sz="2800" baseline="30000" dirty="0">
                <a:solidFill>
                  <a:srgbClr val="FF0000"/>
                </a:solidFill>
                <a:effectLst>
                  <a:glow rad="101600">
                    <a:schemeClr val="accent1">
                      <a:satMod val="175000"/>
                      <a:alpha val="40000"/>
                    </a:schemeClr>
                  </a:glow>
                </a:effectLst>
                <a:latin typeface="+mn-lt"/>
                <a:cs typeface="+mn-cs"/>
              </a:rPr>
              <a:t>.</a:t>
            </a:r>
            <a:r>
              <a:rPr lang="ar-EG" sz="2800" dirty="0">
                <a:solidFill>
                  <a:srgbClr val="FF0000"/>
                </a:solidFill>
                <a:effectLst>
                  <a:glow rad="101600">
                    <a:schemeClr val="accent1">
                      <a:satMod val="175000"/>
                      <a:alpha val="40000"/>
                    </a:schemeClr>
                  </a:glow>
                </a:effectLst>
                <a:latin typeface="+mn-lt"/>
                <a:cs typeface="+mn-cs"/>
              </a:rPr>
              <a:t> </a:t>
            </a:r>
            <a:endParaRPr lang="ar-SA" sz="2800" dirty="0">
              <a:solidFill>
                <a:srgbClr val="FF0000"/>
              </a:solidFill>
              <a:effectLst>
                <a:glow rad="101600">
                  <a:schemeClr val="accent1">
                    <a:satMod val="175000"/>
                    <a:alpha val="40000"/>
                  </a:schemeClr>
                </a:glow>
              </a:effectLst>
              <a:latin typeface="+mn-lt"/>
              <a:cs typeface="+mn-cs"/>
            </a:endParaRPr>
          </a:p>
          <a:p>
            <a:pPr algn="justLow" fontAlgn="auto">
              <a:spcBef>
                <a:spcPts val="0"/>
              </a:spcBef>
              <a:spcAft>
                <a:spcPts val="0"/>
              </a:spcAft>
              <a:buFontTx/>
              <a:buChar char="-"/>
              <a:defRPr/>
            </a:pPr>
            <a:r>
              <a:rPr lang="ar-EG" sz="2800" dirty="0">
                <a:solidFill>
                  <a:srgbClr val="FF0000"/>
                </a:solidFill>
                <a:effectLst>
                  <a:glow rad="101600">
                    <a:schemeClr val="accent1">
                      <a:satMod val="175000"/>
                      <a:alpha val="40000"/>
                    </a:schemeClr>
                  </a:glow>
                </a:effectLst>
                <a:latin typeface="+mn-lt"/>
                <a:cs typeface="+mn-cs"/>
              </a:rPr>
              <a:t>تساقط أزهار النبات التي تؤثر في كمية المحصول كما حدث في عام 1989 عندما هبت رياح شديدة أدت لتسـاقط أزهار البرتقال  في شمال سيناء0</a:t>
            </a:r>
            <a:r>
              <a:rPr lang="ar-SA" sz="2800" dirty="0">
                <a:solidFill>
                  <a:srgbClr val="FF0000"/>
                </a:solidFill>
                <a:effectLst>
                  <a:glow rad="101600">
                    <a:schemeClr val="accent1">
                      <a:satMod val="175000"/>
                      <a:alpha val="40000"/>
                    </a:schemeClr>
                  </a:glow>
                </a:effectLst>
                <a:latin typeface="+mn-lt"/>
                <a:cs typeface="+mn-cs"/>
              </a:rPr>
              <a:t>0</a:t>
            </a:r>
            <a:endParaRPr lang="en-US" sz="2800" dirty="0">
              <a:solidFill>
                <a:srgbClr val="FF0000"/>
              </a:solidFill>
              <a:effectLst>
                <a:glow rad="101600">
                  <a:schemeClr val="accent1">
                    <a:satMod val="175000"/>
                    <a:alpha val="40000"/>
                  </a:schemeClr>
                </a:glow>
              </a:effectLst>
              <a:latin typeface="+mn-lt"/>
              <a:cs typeface="+mn-cs"/>
            </a:endParaRPr>
          </a:p>
          <a:p>
            <a:pPr algn="justLow" fontAlgn="auto">
              <a:spcBef>
                <a:spcPts val="0"/>
              </a:spcBef>
              <a:spcAft>
                <a:spcPts val="0"/>
              </a:spcAft>
              <a:defRPr/>
            </a:pPr>
            <a:endParaRPr lang="en-US" sz="2800" dirty="0">
              <a:solidFill>
                <a:srgbClr val="FF0000"/>
              </a:solidFill>
              <a:effectLst>
                <a:glow rad="101600">
                  <a:schemeClr val="accent1">
                    <a:satMod val="175000"/>
                    <a:alpha val="40000"/>
                  </a:schemeClr>
                </a:glow>
              </a:effectLst>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1703" y="214291"/>
            <a:ext cx="9364297" cy="5355312"/>
          </a:xfrm>
          <a:prstGeom prst="rect">
            <a:avLst/>
          </a:prstGeom>
          <a:noFill/>
        </p:spPr>
        <p:txBody>
          <a:bodyPr>
            <a:spAutoFit/>
          </a:bodyPr>
          <a:lstStyle/>
          <a:p>
            <a:pPr algn="ctr" fontAlgn="auto">
              <a:spcBef>
                <a:spcPts val="0"/>
              </a:spcBef>
              <a:spcAft>
                <a:spcPts val="0"/>
              </a:spcAft>
              <a:defRPr/>
            </a:pPr>
            <a:r>
              <a:rPr lang="ar-SA" sz="5400" dirty="0">
                <a:solidFill>
                  <a:srgbClr val="FF0000"/>
                </a:solidFill>
                <a:effectLst>
                  <a:glow rad="101600">
                    <a:schemeClr val="accent1">
                      <a:satMod val="175000"/>
                      <a:alpha val="40000"/>
                    </a:schemeClr>
                  </a:glow>
                </a:effectLst>
                <a:latin typeface="+mn-lt"/>
                <a:cs typeface="+mn-cs"/>
              </a:rPr>
              <a:t>هام  :</a:t>
            </a:r>
          </a:p>
          <a:p>
            <a:pPr algn="ctr" fontAlgn="auto">
              <a:spcBef>
                <a:spcPts val="0"/>
              </a:spcBef>
              <a:spcAft>
                <a:spcPts val="0"/>
              </a:spcAft>
              <a:defRPr/>
            </a:pPr>
            <a:r>
              <a:rPr lang="ar-EG" sz="5400" dirty="0">
                <a:solidFill>
                  <a:srgbClr val="FF0000"/>
                </a:solidFill>
                <a:effectLst>
                  <a:glow rad="101600">
                    <a:schemeClr val="accent1">
                      <a:satMod val="175000"/>
                      <a:alpha val="40000"/>
                    </a:schemeClr>
                  </a:glow>
                </a:effectLst>
                <a:latin typeface="+mn-lt"/>
                <a:cs typeface="+mn-cs"/>
              </a:rPr>
              <a:t>على الرغم من أهميتها في نقل حبوب اللقاح فإنها قد تعمل على نقل بذور بعض النباتات غير المرغوبة فيها كالأعشاب الضارة مثل فصيلة </a:t>
            </a:r>
            <a:r>
              <a:rPr lang="ar-EG" sz="5400" dirty="0" err="1">
                <a:solidFill>
                  <a:srgbClr val="FF0000"/>
                </a:solidFill>
                <a:effectLst>
                  <a:glow rad="101600">
                    <a:schemeClr val="accent1">
                      <a:satMod val="175000"/>
                      <a:alpha val="40000"/>
                    </a:schemeClr>
                  </a:glow>
                </a:effectLst>
                <a:latin typeface="+mn-lt"/>
                <a:cs typeface="+mn-cs"/>
              </a:rPr>
              <a:t>النجيليات</a:t>
            </a:r>
            <a:r>
              <a:rPr lang="ar-EG" sz="5400" dirty="0">
                <a:solidFill>
                  <a:srgbClr val="FF0000"/>
                </a:solidFill>
                <a:effectLst>
                  <a:glow rad="101600">
                    <a:schemeClr val="accent1">
                      <a:satMod val="175000"/>
                      <a:alpha val="40000"/>
                    </a:schemeClr>
                  </a:glow>
                </a:effectLst>
                <a:latin typeface="+mn-lt"/>
                <a:cs typeface="+mn-cs"/>
              </a:rPr>
              <a:t>، </a:t>
            </a:r>
            <a:r>
              <a:rPr lang="ar-EG" sz="5400" dirty="0" err="1">
                <a:solidFill>
                  <a:srgbClr val="FF0000"/>
                </a:solidFill>
                <a:effectLst>
                  <a:glow rad="101600">
                    <a:schemeClr val="accent1">
                      <a:satMod val="175000"/>
                      <a:alpha val="40000"/>
                    </a:schemeClr>
                  </a:glow>
                </a:effectLst>
                <a:latin typeface="+mn-lt"/>
                <a:cs typeface="+mn-cs"/>
              </a:rPr>
              <a:t>والرطريط</a:t>
            </a:r>
            <a:r>
              <a:rPr lang="ar-EG" sz="5400" dirty="0">
                <a:solidFill>
                  <a:srgbClr val="FF0000"/>
                </a:solidFill>
                <a:effectLst>
                  <a:glow rad="101600">
                    <a:schemeClr val="accent1">
                      <a:satMod val="175000"/>
                      <a:alpha val="40000"/>
                    </a:schemeClr>
                  </a:glow>
                </a:effectLst>
                <a:latin typeface="+mn-lt"/>
                <a:cs typeface="+mn-cs"/>
              </a:rPr>
              <a:t>  </a:t>
            </a:r>
            <a:r>
              <a:rPr lang="ar-EG" sz="5400" dirty="0" err="1">
                <a:solidFill>
                  <a:srgbClr val="FF0000"/>
                </a:solidFill>
                <a:effectLst>
                  <a:glow rad="101600">
                    <a:schemeClr val="accent1">
                      <a:satMod val="175000"/>
                      <a:alpha val="40000"/>
                    </a:schemeClr>
                  </a:glow>
                </a:effectLst>
                <a:latin typeface="+mn-lt"/>
                <a:cs typeface="+mn-cs"/>
              </a:rPr>
              <a:t>للأراضى</a:t>
            </a:r>
            <a:r>
              <a:rPr lang="ar-EG" sz="5400" dirty="0">
                <a:solidFill>
                  <a:srgbClr val="FF0000"/>
                </a:solidFill>
                <a:effectLst>
                  <a:glow rad="101600">
                    <a:schemeClr val="accent1">
                      <a:satMod val="175000"/>
                      <a:alpha val="40000"/>
                    </a:schemeClr>
                  </a:glow>
                </a:effectLst>
                <a:latin typeface="+mn-lt"/>
                <a:cs typeface="+mn-cs"/>
              </a:rPr>
              <a:t> الزراعية .</a:t>
            </a:r>
            <a:endParaRPr lang="en-US" sz="5400" dirty="0">
              <a:solidFill>
                <a:srgbClr val="FF0000"/>
              </a:solidFill>
              <a:effectLst>
                <a:glow rad="101600">
                  <a:schemeClr val="accent1">
                    <a:satMod val="175000"/>
                    <a:alpha val="40000"/>
                  </a:schemeClr>
                </a:glow>
              </a:effectLst>
              <a:latin typeface="+mn-lt"/>
              <a:cs typeface="+mn-cs"/>
            </a:endParaRPr>
          </a:p>
          <a:p>
            <a:pPr fontAlgn="auto">
              <a:spcBef>
                <a:spcPts val="0"/>
              </a:spcBef>
              <a:spcAft>
                <a:spcPts val="0"/>
              </a:spcAft>
              <a:defRPr/>
            </a:pPr>
            <a:endParaRPr lang="en-US" dirty="0">
              <a:latin typeface="+mn-lt"/>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extBox 1"/>
          <p:cNvSpPr txBox="1">
            <a:spLocks noChangeArrowheads="1"/>
          </p:cNvSpPr>
          <p:nvPr/>
        </p:nvSpPr>
        <p:spPr bwMode="auto">
          <a:xfrm>
            <a:off x="231775" y="357188"/>
            <a:ext cx="9364663" cy="6432550"/>
          </a:xfrm>
          <a:prstGeom prst="rect">
            <a:avLst/>
          </a:prstGeom>
          <a:noFill/>
          <a:ln w="9525">
            <a:noFill/>
            <a:miter lim="800000"/>
            <a:headEnd/>
            <a:tailEnd/>
          </a:ln>
        </p:spPr>
        <p:txBody>
          <a:bodyPr>
            <a:spAutoFit/>
          </a:bodyPr>
          <a:lstStyle/>
          <a:p>
            <a:pPr algn="justLow"/>
            <a:r>
              <a:rPr lang="ar-EG" sz="3200">
                <a:solidFill>
                  <a:srgbClr val="FF0000"/>
                </a:solidFill>
                <a:latin typeface="Calibri" pitchFamily="34" charset="0"/>
              </a:rPr>
              <a:t>كما تؤثر </a:t>
            </a:r>
            <a:r>
              <a:rPr lang="ar-EG" sz="3200" b="1" i="1">
                <a:solidFill>
                  <a:srgbClr val="FF0000"/>
                </a:solidFill>
                <a:latin typeface="Calibri" pitchFamily="34" charset="0"/>
              </a:rPr>
              <a:t>الرياح </a:t>
            </a:r>
            <a:r>
              <a:rPr lang="ar-EG" sz="3200">
                <a:solidFill>
                  <a:srgbClr val="FF0000"/>
                </a:solidFill>
                <a:latin typeface="Calibri" pitchFamily="34" charset="0"/>
              </a:rPr>
              <a:t> كذلك في النواحى الفسيولوجية</a:t>
            </a:r>
            <a:r>
              <a:rPr lang="ar-SA" sz="3200">
                <a:solidFill>
                  <a:srgbClr val="FF0000"/>
                </a:solidFill>
                <a:latin typeface="Calibri" pitchFamily="34" charset="0"/>
              </a:rPr>
              <a:t> مثل :</a:t>
            </a:r>
          </a:p>
          <a:p>
            <a:pPr algn="justLow"/>
            <a:r>
              <a:rPr lang="ar-EG" sz="2400">
                <a:latin typeface="Calibri" pitchFamily="34" charset="0"/>
              </a:rPr>
              <a:t> </a:t>
            </a:r>
            <a:r>
              <a:rPr lang="ar-EG" sz="3200">
                <a:solidFill>
                  <a:srgbClr val="00B050"/>
                </a:solidFill>
                <a:latin typeface="Calibri" pitchFamily="34" charset="0"/>
              </a:rPr>
              <a:t>كجفاف الأوراق وسقوطها وتكسر الأغصان نتيجة لهبوب أعاصير ورياح شديدة 0 كما أنها تؤثر وتحدث أضرارا مادية في الكثير من المحاصيل الزراعية وخاصة إذا هبت الرياح في</a:t>
            </a:r>
            <a:r>
              <a:rPr lang="ar-SA" sz="3200">
                <a:solidFill>
                  <a:srgbClr val="00B050"/>
                </a:solidFill>
                <a:latin typeface="Calibri" pitchFamily="34" charset="0"/>
              </a:rPr>
              <a:t> </a:t>
            </a:r>
            <a:r>
              <a:rPr lang="ar-EG" sz="3200">
                <a:solidFill>
                  <a:srgbClr val="00B050"/>
                </a:solidFill>
                <a:latin typeface="Calibri" pitchFamily="34" charset="0"/>
              </a:rPr>
              <a:t>أوقات التزهير والإثمار والتى ينتج عنها سقوط الأزهار والثمار 0 وكثيرا ما تتلف العواصف الرملية في المناطق المفتوحة المحاصيل الزراعية بالدرجة التي تتطلب حماية تلك المحاصيل عن طريق أسيجة ومصدات رياح لذا يقوم الأهالي بعمل أسيجة من أشجار الكافور والجازورينا في مزارع وادى العريش في مصر وفي منطقتى الخرج والإحساء في المملكة العربية السعودية. كما يقوم الأهالي بعمل أسيجة وأسوار من أشجار التين الشوكى كما في رفح والشيخ زويد في سيناء حيث يزرع التين الشوكى ليكون بمثابة حواجز تحمى الزراعات الداخلية من المؤثرات الخارجية 0 </a:t>
            </a:r>
            <a:endParaRPr lang="en-US" sz="2800">
              <a:solidFill>
                <a:srgbClr val="00B050"/>
              </a:solidFill>
              <a:latin typeface="Calibri" pitchFamily="34" charset="0"/>
            </a:endParaRPr>
          </a:p>
          <a:p>
            <a:pPr algn="justLow"/>
            <a:r>
              <a:rPr lang="ar-EG" sz="2800">
                <a:latin typeface="Calibri" pitchFamily="34" charset="0"/>
              </a:rPr>
              <a:t>       </a:t>
            </a:r>
            <a:endParaRPr lang="en-US" sz="2800">
              <a:latin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312" y="357167"/>
            <a:ext cx="9441688" cy="5078313"/>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Low" fontAlgn="auto">
              <a:spcBef>
                <a:spcPts val="0"/>
              </a:spcBef>
              <a:spcAft>
                <a:spcPts val="0"/>
              </a:spcAft>
              <a:defRPr/>
            </a:pPr>
            <a:r>
              <a:rPr lang="ar-EG"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وهنالك أثار واضحة لتأثير الرياح على طبيعة التربة  حيث تعمل على تعرية التربة وإزالة الطبقة الخصبة منها وساعدها على ذلك التربة الرملية المفككة التي تنتشر في المنطقة ، وكثيرا </a:t>
            </a:r>
            <a:r>
              <a:rPr lang="ar-EG" sz="36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ماتقوم</a:t>
            </a:r>
            <a:r>
              <a:rPr lang="ar-EG"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الرياح بعملية تنقل التربة من مكان لأخر مسببة قلة في بعض المناطق ووفرة في بعض المناطق ، كما تعمل على تعرية جذور الأشجار مما يؤثر على نموها 0كماتؤثر الرياح من خلال العواصف الرملية  على عملية </a:t>
            </a:r>
            <a:r>
              <a:rPr lang="ar-EG" sz="36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الرعى</a:t>
            </a:r>
            <a:r>
              <a:rPr lang="ar-EG"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في المناطق الصحراوية حيث تؤثر على الحيوان </a:t>
            </a:r>
            <a:r>
              <a:rPr lang="ar-EG" sz="36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والراعى</a:t>
            </a:r>
            <a:r>
              <a:rPr lang="ar-EG"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فغير محبب السير </a:t>
            </a:r>
            <a:r>
              <a:rPr lang="ar-EG" sz="36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اثناء</a:t>
            </a:r>
            <a:r>
              <a:rPr lang="ar-EG"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الرياح العاصفة</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extBox 1"/>
          <p:cNvSpPr txBox="1">
            <a:spLocks noChangeArrowheads="1"/>
          </p:cNvSpPr>
          <p:nvPr/>
        </p:nvSpPr>
        <p:spPr bwMode="auto">
          <a:xfrm>
            <a:off x="465138" y="285750"/>
            <a:ext cx="8667750" cy="6370638"/>
          </a:xfrm>
          <a:prstGeom prst="rect">
            <a:avLst/>
          </a:prstGeom>
          <a:noFill/>
          <a:ln w="9525">
            <a:noFill/>
            <a:miter lim="800000"/>
            <a:headEnd/>
            <a:tailEnd/>
          </a:ln>
        </p:spPr>
        <p:txBody>
          <a:bodyPr>
            <a:spAutoFit/>
          </a:bodyPr>
          <a:lstStyle/>
          <a:p>
            <a:pPr algn="justLow"/>
            <a:r>
              <a:rPr lang="ar-EG" sz="3200">
                <a:solidFill>
                  <a:srgbClr val="FF0000"/>
                </a:solidFill>
                <a:latin typeface="Calibri" pitchFamily="34" charset="0"/>
              </a:rPr>
              <a:t>وتعد الرياح وسرعتها من العوامل التي يجب أن تؤخذ في الإعتبار  عند الذهاب للصيد في البحر  ففي أثناء العواصف الشديدة من الخطورة الذهاب للصيد خاصة في البحر المتوسط ، ويقل الخوف قليلا من العواصف في حالة بحيرة البردويل لقلة أعماقها جعل معدل الخطورة أقل من الصيد في عرض البحر 0كما تؤدى الرياح إلى  زيادة التبخر والنتح نتيجة لسرعة الرياح مما  يتطلب كميات إضافية من مياه الرى  للماء  لتعويض الفاقد0وعلى ذلك نجد  أن المهتمين بدراسة الرياح يضعوا في اهتمامهم دراسة إتجاهات الرياح وهوعلى جانب كبير من الأهمية بالنسبة للزراعة بحيث تدرس بشكل مفصل حتى يمكن تلافي المشاكل التي  تحدث عن الرياح خاصة في المناطق المعرضة للرمال المفككة كثيرة وتتحرك وتطمر الأراضى المزروعة 0</a:t>
            </a:r>
            <a:endParaRPr lang="en-US" sz="3200">
              <a:solidFill>
                <a:srgbClr val="FF0000"/>
              </a:solidFill>
              <a:latin typeface="Calibri" pitchFamily="34" charset="0"/>
            </a:endParaRPr>
          </a:p>
          <a:p>
            <a:pPr algn="justLow"/>
            <a:endParaRPr lang="en-US" sz="240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extBox 1"/>
          <p:cNvSpPr txBox="1">
            <a:spLocks noChangeArrowheads="1"/>
          </p:cNvSpPr>
          <p:nvPr/>
        </p:nvSpPr>
        <p:spPr bwMode="auto">
          <a:xfrm>
            <a:off x="387350" y="214313"/>
            <a:ext cx="9286875" cy="5078412"/>
          </a:xfrm>
          <a:prstGeom prst="rect">
            <a:avLst/>
          </a:prstGeom>
          <a:noFill/>
          <a:ln w="9525">
            <a:noFill/>
            <a:miter lim="800000"/>
            <a:headEnd/>
            <a:tailEnd/>
          </a:ln>
        </p:spPr>
        <p:txBody>
          <a:bodyPr>
            <a:spAutoFit/>
          </a:bodyPr>
          <a:lstStyle/>
          <a:p>
            <a:pPr algn="justLow"/>
            <a:r>
              <a:rPr lang="ar-EG" sz="3600">
                <a:solidFill>
                  <a:srgbClr val="FF0000"/>
                </a:solidFill>
                <a:latin typeface="Calibri" pitchFamily="34" charset="0"/>
              </a:rPr>
              <a:t>أما مناطق الزراعة المحمية فيجب إستخدام  أغطية من  البلاستيك لحماية النباتات من البرودة والعوامل الجوية المختلفة مما جعلها عرضة للتمزق بفعل الرياح ، وعلى ذلك فإن الأهالى استخدموا الصوب  البلاستيكية والأنفاق على أن تكون في نفس </a:t>
            </a:r>
            <a:r>
              <a:rPr lang="ar-SA" sz="3600">
                <a:solidFill>
                  <a:srgbClr val="FF0000"/>
                </a:solidFill>
                <a:latin typeface="Calibri" pitchFamily="34" charset="0"/>
              </a:rPr>
              <a:t>إ</a:t>
            </a:r>
            <a:r>
              <a:rPr lang="ar-EG" sz="3600">
                <a:solidFill>
                  <a:srgbClr val="FF0000"/>
                </a:solidFill>
                <a:latin typeface="Calibri" pitchFamily="34" charset="0"/>
              </a:rPr>
              <a:t>تجاه الرياح السائدة أى الشمالية - جنوبية  أى يجب أن تكون الصوب موازية للرياح حتى لاتتعرض للتمزق0 وقد فطن البدو</a:t>
            </a:r>
            <a:r>
              <a:rPr lang="ar-SA" sz="3600">
                <a:solidFill>
                  <a:srgbClr val="FF0000"/>
                </a:solidFill>
                <a:latin typeface="Calibri" pitchFamily="34" charset="0"/>
              </a:rPr>
              <a:t> </a:t>
            </a:r>
            <a:r>
              <a:rPr lang="ar-EG" sz="3600">
                <a:solidFill>
                  <a:srgbClr val="FF0000"/>
                </a:solidFill>
                <a:latin typeface="Calibri" pitchFamily="34" charset="0"/>
              </a:rPr>
              <a:t>في المملكة العربية السعودية ومصر بصفة عامة  لأثر الرياح منذ القدم حيث كان يتم بناء الخيمة على أن تكون فتحتها في منصرف الرياح حتى لاتقلعها الرياح الشديدة</a:t>
            </a:r>
            <a:r>
              <a:rPr lang="ar-SA" sz="3600">
                <a:solidFill>
                  <a:srgbClr val="FF0000"/>
                </a:solidFill>
                <a:latin typeface="Calibri" pitchFamily="34" charset="0"/>
              </a:rPr>
              <a:t>.</a:t>
            </a:r>
            <a:endParaRPr lang="en-US" sz="3600">
              <a:latin typeface="Calibri"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Number Placeholder 3"/>
          <p:cNvSpPr>
            <a:spLocks noGrp="1"/>
          </p:cNvSpPr>
          <p:nvPr>
            <p:ph type="sldNum" sz="quarter" idx="10"/>
          </p:nvPr>
        </p:nvSpPr>
        <p:spPr bwMode="auto">
          <a:noFill/>
          <a:ln>
            <a:miter lim="800000"/>
            <a:headEnd/>
            <a:tailEnd/>
          </a:ln>
        </p:spPr>
        <p:txBody>
          <a:bodyPr/>
          <a:lstStyle/>
          <a:p>
            <a:fld id="{671F9382-A19E-4468-BD2B-552587095E7D}" type="slidenum">
              <a:rPr lang="ar-SA" smtClean="0"/>
              <a:pPr/>
              <a:t>41</a:t>
            </a:fld>
            <a:endParaRPr lang="en-US" smtClean="0"/>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95235"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5239"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95236"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95237"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ctrTitle" idx="4294967295"/>
          </p:nvPr>
        </p:nvSpPr>
        <p:spPr>
          <a:xfrm>
            <a:off x="742950" y="2130425"/>
            <a:ext cx="8420100" cy="1470025"/>
          </a:xfrm>
        </p:spPr>
        <p:txBody>
          <a:bodyPr/>
          <a:lstStyle/>
          <a:p>
            <a:pPr algn="ctr" eaLnBrk="1" hangingPunct="1"/>
            <a:endParaRPr lang="ar-SA" smtClean="0"/>
          </a:p>
        </p:txBody>
      </p:sp>
      <p:sp>
        <p:nvSpPr>
          <p:cNvPr id="3" name="Subtitle 2"/>
          <p:cNvSpPr>
            <a:spLocks noGrp="1"/>
          </p:cNvSpPr>
          <p:nvPr>
            <p:ph type="subTitle" idx="4294967295"/>
          </p:nvPr>
        </p:nvSpPr>
        <p:spPr>
          <a:xfrm>
            <a:off x="1485900" y="3886200"/>
            <a:ext cx="6934200" cy="1752600"/>
          </a:xfrm>
        </p:spPr>
        <p:txBody>
          <a:bodyPr rtlCol="0">
            <a:normAutofit/>
          </a:bodyPr>
          <a:lstStyle/>
          <a:p>
            <a:pPr marL="0" indent="0" algn="ctr" eaLnBrk="1" fontAlgn="auto" hangingPunct="1">
              <a:spcAft>
                <a:spcPts val="0"/>
              </a:spcAft>
              <a:buFont typeface="Arial" pitchFamily="34" charset="0"/>
              <a:buNone/>
              <a:defRPr/>
            </a:pPr>
            <a:endParaRPr lang="en-US" smtClean="0">
              <a:solidFill>
                <a:schemeClr val="tx1">
                  <a:tint val="75000"/>
                </a:schemeClr>
              </a:solidFill>
              <a:cs typeface="+mn-cs"/>
            </a:endParaRPr>
          </a:p>
        </p:txBody>
      </p:sp>
      <p:sp>
        <p:nvSpPr>
          <p:cNvPr id="99332"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7BDF4394-A292-4125-9196-A2102FCA9230}" type="slidenum">
              <a:rPr lang="ar-SA" sz="1200">
                <a:solidFill>
                  <a:schemeClr val="bg1"/>
                </a:solidFill>
                <a:latin typeface="Calibri" pitchFamily="34" charset="0"/>
              </a:rPr>
              <a:pPr rtl="0"/>
              <a:t>42</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99335" name="Subtitle 2"/>
          <p:cNvSpPr txBox="1">
            <a:spLocks/>
          </p:cNvSpPr>
          <p:nvPr/>
        </p:nvSpPr>
        <p:spPr bwMode="auto">
          <a:xfrm>
            <a:off x="4038600" y="4648200"/>
            <a:ext cx="5530850" cy="1066800"/>
          </a:xfrm>
          <a:prstGeom prst="rect">
            <a:avLst/>
          </a:prstGeom>
          <a:noFill/>
          <a:ln w="9525">
            <a:noFill/>
            <a:miter lim="800000"/>
            <a:headEnd/>
            <a:tailEnd/>
          </a:ln>
        </p:spPr>
        <p:txBody>
          <a:bodyPr/>
          <a:lstStyle/>
          <a:p>
            <a:pPr algn="ctr" rtl="0">
              <a:spcBef>
                <a:spcPct val="20000"/>
              </a:spcBef>
              <a:buFont typeface="Arial"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charset="0"/>
              <a:buNone/>
            </a:pPr>
            <a:r>
              <a:rPr lang="en-US" sz="2800" b="1">
                <a:solidFill>
                  <a:srgbClr val="898989"/>
                </a:solidFill>
                <a:latin typeface="Calibri" pitchFamily="34" charset="0"/>
              </a:rPr>
              <a:t>  </a:t>
            </a:r>
            <a:r>
              <a:rPr lang="ar-SA" sz="2800" b="1">
                <a:solidFill>
                  <a:srgbClr val="898989"/>
                </a:solidFill>
                <a:latin typeface="Calibri" pitchFamily="34" charset="0"/>
              </a:rPr>
              <a:t>الدراسات ا</a:t>
            </a:r>
            <a:r>
              <a:rPr lang="ar-EG" sz="2800" b="1">
                <a:solidFill>
                  <a:srgbClr val="898989"/>
                </a:solidFill>
                <a:latin typeface="Calibri" pitchFamily="34" charset="0"/>
              </a:rPr>
              <a:t>لاجتماعية</a:t>
            </a:r>
            <a:r>
              <a:rPr lang="en-US" sz="2800" b="1">
                <a:solidFill>
                  <a:srgbClr val="898989"/>
                </a:solidFill>
                <a:latin typeface="Calibri" pitchFamily="34" charset="0"/>
              </a:rPr>
              <a:t> </a:t>
            </a:r>
            <a:r>
              <a:rPr lang="ar-SA" sz="2800" b="1">
                <a:solidFill>
                  <a:srgbClr val="898989"/>
                </a:solidFill>
                <a:latin typeface="Calibri" pitchFamily="34" charset="0"/>
              </a:rPr>
              <a:t>  </a:t>
            </a:r>
            <a:r>
              <a:rPr lang="ar-EG" sz="2600">
                <a:solidFill>
                  <a:srgbClr val="898989"/>
                </a:solidFill>
                <a:latin typeface="Calibri" pitchFamily="34" charset="0"/>
              </a:rPr>
              <a:t>كلية </a:t>
            </a:r>
            <a:r>
              <a:rPr lang="ar-SA" sz="2600">
                <a:solidFill>
                  <a:srgbClr val="898989"/>
                </a:solidFill>
                <a:latin typeface="Calibri" pitchFamily="34" charset="0"/>
              </a:rPr>
              <a:t>الآداب</a:t>
            </a:r>
            <a:r>
              <a:rPr lang="ar-EG" sz="2600">
                <a:solidFill>
                  <a:srgbClr val="898989"/>
                </a:solidFill>
                <a:latin typeface="Calibri" pitchFamily="34" charset="0"/>
              </a:rPr>
              <a:t>– قسم</a:t>
            </a:r>
            <a:endParaRPr lang="en-US" sz="2600">
              <a:solidFill>
                <a:srgbClr val="898989"/>
              </a:solidFill>
              <a:latin typeface="Calibri" pitchFamily="34" charset="0"/>
            </a:endParaRPr>
          </a:p>
        </p:txBody>
      </p:sp>
      <p:grpSp>
        <p:nvGrpSpPr>
          <p:cNvPr id="99336"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99338"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9934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EG" sz="3700" b="1">
                <a:solidFill>
                  <a:srgbClr val="376092"/>
                </a:solidFill>
                <a:latin typeface="AYM Wadiy S_U normal."/>
                <a:cs typeface="Times New Roman" pitchFamily="18" charset="0"/>
              </a:rPr>
              <a:t>الجغرافيا الاقتصادية</a:t>
            </a:r>
            <a:endParaRPr lang="ar-SA" sz="3700" b="1">
              <a:solidFill>
                <a:srgbClr val="376092"/>
              </a:solidFill>
              <a:latin typeface="AYM Wadiy S_U normal."/>
              <a:cs typeface="Times New Roman" pitchFamily="18" charset="0"/>
            </a:endParaRPr>
          </a:p>
          <a:p>
            <a:pPr algn="l">
              <a:lnSpc>
                <a:spcPct val="80000"/>
              </a:lnSpc>
            </a:pPr>
            <a:r>
              <a:rPr lang="ar-SA" b="1"/>
              <a:t>**********************************</a:t>
            </a: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en-US" sz="2600" b="1">
                <a:solidFill>
                  <a:srgbClr val="7F7F7F"/>
                </a:solidFill>
                <a:latin typeface="Calibri" pitchFamily="34" charset="0"/>
                <a:cs typeface="Times New Roman" pitchFamily="18" charset="0"/>
              </a:rPr>
              <a:t> </a:t>
            </a:r>
            <a:r>
              <a:rPr lang="ar-EG" sz="2600" b="1">
                <a:solidFill>
                  <a:srgbClr val="7F7F7F"/>
                </a:solidFill>
                <a:latin typeface="Calibri" pitchFamily="34" charset="0"/>
                <a:cs typeface="Times New Roman" pitchFamily="18" charset="0"/>
              </a:rPr>
              <a:t>د.حسين المهدي</a:t>
            </a:r>
            <a:endParaRPr lang="en-US" sz="2600" b="1">
              <a:solidFill>
                <a:srgbClr val="7F7F7F"/>
              </a:solidFill>
              <a:latin typeface="Calibri" pitchFamily="34" charset="0"/>
            </a:endParaRPr>
          </a:p>
        </p:txBody>
      </p:sp>
      <p:sp>
        <p:nvSpPr>
          <p:cNvPr id="9934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CF0C320E-F7F0-4970-8E93-679876FEDC70}" type="slidenum">
              <a:rPr lang="ar-SA" sz="1200">
                <a:solidFill>
                  <a:schemeClr val="bg1"/>
                </a:solidFill>
                <a:latin typeface="Calibri" pitchFamily="34" charset="0"/>
              </a:rPr>
              <a:pPr rtl="0"/>
              <a:t>42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140" y="500042"/>
            <a:ext cx="9673861" cy="61247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ar-SA"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الظروف المناخية</a:t>
            </a:r>
            <a:endParaRPr lang="en-US"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endParaRPr>
          </a:p>
          <a:p>
            <a:pPr algn="justLow" fontAlgn="auto">
              <a:spcBef>
                <a:spcPts val="0"/>
              </a:spcBef>
              <a:spcAft>
                <a:spcPts val="0"/>
              </a:spcAft>
              <a:defRPr/>
            </a:pPr>
            <a:r>
              <a:rPr lang="ar-SA"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a:t>
            </a:r>
            <a:r>
              <a:rPr lang="ar-SA" sz="2800" b="1" spc="50" dirty="0">
                <a:ln w="11430"/>
                <a:solidFill>
                  <a:srgbClr val="7030A0"/>
                </a:solidFill>
                <a:effectLst>
                  <a:outerShdw blurRad="76200" dist="50800" dir="5400000" algn="tl" rotWithShape="0">
                    <a:srgbClr val="000000">
                      <a:alpha val="65000"/>
                    </a:srgbClr>
                  </a:outerShdw>
                </a:effectLst>
                <a:latin typeface="+mn-lt"/>
                <a:cs typeface="+mn-cs"/>
              </a:rPr>
              <a:t>وتبدو أهمية الظروف المناخية من الأهمية بحيث تأتى بعناصرها في مقدمة العوامل الطبيعية المؤثرة على توزيع :</a:t>
            </a:r>
          </a:p>
          <a:p>
            <a:pPr algn="justLow" fontAlgn="auto">
              <a:spcBef>
                <a:spcPts val="0"/>
              </a:spcBef>
              <a:spcAft>
                <a:spcPts val="0"/>
              </a:spcAft>
              <a:buFont typeface="Arial" charset="0"/>
              <a:buChar char="•"/>
              <a:defRPr/>
            </a:pPr>
            <a:r>
              <a:rPr lang="ar-SA" sz="2800" b="1" spc="50" dirty="0">
                <a:ln w="11430"/>
                <a:solidFill>
                  <a:srgbClr val="7030A0"/>
                </a:solidFill>
                <a:effectLst>
                  <a:outerShdw blurRad="76200" dist="50800" dir="5400000" algn="tl" rotWithShape="0">
                    <a:srgbClr val="000000">
                      <a:alpha val="65000"/>
                    </a:srgbClr>
                  </a:outerShdw>
                </a:effectLst>
                <a:latin typeface="+mn-lt"/>
                <a:cs typeface="+mn-cs"/>
              </a:rPr>
              <a:t>المحاصيل الزراعية وإنتاجها في العالم </a:t>
            </a:r>
            <a:r>
              <a:rPr lang="ar-SA"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a:t>
            </a:r>
          </a:p>
          <a:p>
            <a:pPr algn="justLow" fontAlgn="auto">
              <a:spcBef>
                <a:spcPts val="0"/>
              </a:spcBef>
              <a:spcAft>
                <a:spcPts val="0"/>
              </a:spcAft>
              <a:buFont typeface="Arial" charset="0"/>
              <a:buChar char="•"/>
              <a:defRPr/>
            </a:pPr>
            <a:r>
              <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ويؤثر على التعدين والصناعة من خلال أثر بعض عناصره على اختيار صناعه معينه ( تم اختيار منطقة المحلة الكبرى كمنطقه لصناعة الغزل والنسيج للرطوبة التي تتمتع </a:t>
            </a:r>
            <a:r>
              <a:rPr lang="ar-SA" sz="40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بها</a:t>
            </a:r>
            <a:r>
              <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المنطقة فتعمل على منع </a:t>
            </a:r>
            <a:r>
              <a:rPr lang="ar-SA" sz="40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تقصيف</a:t>
            </a:r>
            <a:r>
              <a:rPr lang="ar-SA"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القطن أثناء غزله ونسجه)0</a:t>
            </a:r>
            <a:endPar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endParaRPr>
          </a:p>
          <a:p>
            <a:pPr algn="justLow" fontAlgn="auto">
              <a:spcBef>
                <a:spcPts val="0"/>
              </a:spcBef>
              <a:spcAft>
                <a:spcPts val="0"/>
              </a:spcAft>
              <a:defRPr/>
            </a:pPr>
            <a:r>
              <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a</a:t>
            </a:r>
            <a:endPar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
            <a:ext cx="9906000" cy="6124754"/>
          </a:xfrm>
          <a:prstGeom prst="rect">
            <a:avLst/>
          </a:prstGeom>
          <a:noFill/>
        </p:spPr>
        <p:txBody>
          <a:bodyPr>
            <a:spAutoFit/>
          </a:bodyPr>
          <a:lstStyle/>
          <a:p>
            <a:pPr algn="justLow" fontAlgn="auto">
              <a:spcBef>
                <a:spcPts val="0"/>
              </a:spcBef>
              <a:spcAft>
                <a:spcPts val="0"/>
              </a:spcAft>
              <a:defRPr/>
            </a:pPr>
            <a:r>
              <a:rPr lang="ar-SA" sz="4000" b="1" dirty="0">
                <a:ln w="18000">
                  <a:solidFill>
                    <a:srgbClr val="FF0000"/>
                  </a:solidFill>
                  <a:prstDash val="solid"/>
                  <a:miter lim="800000"/>
                </a:ln>
                <a:solidFill>
                  <a:srgbClr val="00B050"/>
                </a:solidFill>
                <a:effectLst>
                  <a:outerShdw blurRad="25500" dist="23000" dir="7020000" algn="tl">
                    <a:srgbClr val="000000">
                      <a:alpha val="50000"/>
                    </a:srgbClr>
                  </a:outerShdw>
                </a:effectLst>
                <a:latin typeface="+mn-lt"/>
                <a:cs typeface="+mn-cs"/>
              </a:rPr>
              <a:t>بل تؤثر الظروف المناخية على النباتات من خلال :</a:t>
            </a:r>
          </a:p>
          <a:p>
            <a:pPr algn="justLow" fontAlgn="auto">
              <a:spcBef>
                <a:spcPts val="0"/>
              </a:spcBef>
              <a:spcAft>
                <a:spcPts val="0"/>
              </a:spcAft>
              <a:buFont typeface="Arial" charset="0"/>
              <a:buChar char="•"/>
              <a:defRPr/>
            </a:pPr>
            <a:r>
              <a:rPr lang="ar-SA" sz="4000" b="1" dirty="0">
                <a:ln w="18000">
                  <a:solidFill>
                    <a:srgbClr val="FF0000"/>
                  </a:solidFill>
                  <a:prstDash val="solid"/>
                  <a:miter lim="800000"/>
                </a:ln>
                <a:solidFill>
                  <a:srgbClr val="002060"/>
                </a:solidFill>
                <a:effectLst>
                  <a:outerShdw blurRad="25500" dist="23000" dir="7020000" algn="tl">
                    <a:srgbClr val="000000">
                      <a:alpha val="50000"/>
                    </a:srgbClr>
                  </a:outerShdw>
                </a:effectLst>
                <a:latin typeface="+mn-lt"/>
                <a:cs typeface="+mn-cs"/>
              </a:rPr>
              <a:t>الاحتياجات المائية للمحاصيل من حيث العجز </a:t>
            </a:r>
            <a:r>
              <a:rPr lang="ar-SA" sz="4000" b="1" dirty="0" err="1">
                <a:ln w="18000">
                  <a:solidFill>
                    <a:srgbClr val="FF0000"/>
                  </a:solidFill>
                  <a:prstDash val="solid"/>
                  <a:miter lim="800000"/>
                </a:ln>
                <a:solidFill>
                  <a:srgbClr val="002060"/>
                </a:solidFill>
                <a:effectLst>
                  <a:outerShdw blurRad="25500" dist="23000" dir="7020000" algn="tl">
                    <a:srgbClr val="000000">
                      <a:alpha val="50000"/>
                    </a:srgbClr>
                  </a:outerShdw>
                </a:effectLst>
                <a:latin typeface="+mn-lt"/>
                <a:cs typeface="+mn-cs"/>
              </a:rPr>
              <a:t>أوالفائض</a:t>
            </a:r>
            <a:r>
              <a:rPr lang="en-US" sz="4000" b="1" dirty="0">
                <a:ln w="18000">
                  <a:solidFill>
                    <a:srgbClr val="FF0000"/>
                  </a:solidFill>
                  <a:prstDash val="solid"/>
                  <a:miter lim="800000"/>
                </a:ln>
                <a:solidFill>
                  <a:srgbClr val="002060"/>
                </a:solidFill>
                <a:effectLst>
                  <a:outerShdw blurRad="25500" dist="23000" dir="7020000" algn="tl">
                    <a:srgbClr val="000000">
                      <a:alpha val="50000"/>
                    </a:srgbClr>
                  </a:outerShdw>
                </a:effectLst>
                <a:latin typeface="+mn-lt"/>
                <a:cs typeface="+mn-cs"/>
              </a:rPr>
              <a:t> </a:t>
            </a:r>
            <a:r>
              <a:rPr lang="en-US" sz="4000" b="1" dirty="0">
                <a:ln w="18000">
                  <a:solidFill>
                    <a:srgbClr val="FF0000"/>
                  </a:solidFill>
                  <a:prstDash val="solid"/>
                  <a:miter lim="800000"/>
                </a:ln>
                <a:solidFill>
                  <a:srgbClr val="00B050"/>
                </a:solidFill>
                <a:effectLst>
                  <a:outerShdw blurRad="25500" dist="23000" dir="7020000" algn="tl">
                    <a:srgbClr val="000000">
                      <a:alpha val="50000"/>
                    </a:srgbClr>
                  </a:outerShdw>
                </a:effectLst>
                <a:latin typeface="+mn-lt"/>
                <a:cs typeface="+mn-cs"/>
              </a:rPr>
              <a:t>) </a:t>
            </a:r>
            <a:r>
              <a:rPr lang="ar-SA" sz="4000" b="1" dirty="0">
                <a:ln w="18000">
                  <a:solidFill>
                    <a:srgbClr val="FF0000"/>
                  </a:solidFill>
                  <a:prstDash val="solid"/>
                  <a:miter lim="800000"/>
                </a:ln>
                <a:solidFill>
                  <a:srgbClr val="00B050"/>
                </a:solidFill>
                <a:effectLst>
                  <a:outerShdw blurRad="25500" dist="23000" dir="7020000" algn="tl">
                    <a:srgbClr val="000000">
                      <a:alpha val="50000"/>
                    </a:srgbClr>
                  </a:outerShdw>
                </a:effectLst>
                <a:latin typeface="+mn-lt"/>
                <a:cs typeface="+mn-cs"/>
              </a:rPr>
              <a:t>تزداد الاحتياجات المائية بزيادة الحرارة وتقل مع قلة الحرارة  حيث تعمل الحرارة علي زيادة التبخر) </a:t>
            </a:r>
            <a:r>
              <a:rPr lang="ar-SA" sz="4000" b="1" dirty="0">
                <a:ln w="18000">
                  <a:solidFill>
                    <a:srgbClr val="FF0000"/>
                  </a:solidFill>
                  <a:prstDash val="solid"/>
                  <a:miter lim="800000"/>
                </a:ln>
                <a:solidFill>
                  <a:srgbClr val="002060"/>
                </a:solidFill>
                <a:effectLst>
                  <a:outerShdw blurRad="25500" dist="23000" dir="7020000" algn="tl">
                    <a:srgbClr val="000000">
                      <a:alpha val="50000"/>
                    </a:srgbClr>
                  </a:outerShdw>
                </a:effectLst>
                <a:latin typeface="+mn-lt"/>
                <a:cs typeface="+mn-cs"/>
              </a:rPr>
              <a:t>.</a:t>
            </a:r>
          </a:p>
          <a:p>
            <a:pPr algn="justLow" fontAlgn="auto">
              <a:spcBef>
                <a:spcPts val="0"/>
              </a:spcBef>
              <a:spcAft>
                <a:spcPts val="0"/>
              </a:spcAft>
              <a:buFont typeface="Arial" charset="0"/>
              <a:buChar char="•"/>
              <a:defRPr/>
            </a:pPr>
            <a:r>
              <a:rPr lang="ar-SA" sz="40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 </a:t>
            </a:r>
            <a:r>
              <a:rPr lang="ar-SA" sz="4000" b="1" dirty="0">
                <a:ln w="18000">
                  <a:solidFill>
                    <a:srgbClr val="FF0000"/>
                  </a:solidFill>
                  <a:prstDash val="solid"/>
                  <a:miter lim="800000"/>
                </a:ln>
                <a:solidFill>
                  <a:srgbClr val="7030A0"/>
                </a:solidFill>
                <a:effectLst>
                  <a:outerShdw blurRad="25500" dist="23000" dir="7020000" algn="tl">
                    <a:srgbClr val="000000">
                      <a:alpha val="50000"/>
                    </a:srgbClr>
                  </a:outerShdw>
                </a:effectLst>
                <a:latin typeface="+mn-lt"/>
                <a:cs typeface="+mn-cs"/>
              </a:rPr>
              <a:t>نوعية المحاصيل التي يتم زراعتها .</a:t>
            </a:r>
          </a:p>
          <a:p>
            <a:pPr algn="justLow" fontAlgn="auto">
              <a:spcBef>
                <a:spcPts val="0"/>
              </a:spcBef>
              <a:spcAft>
                <a:spcPts val="0"/>
              </a:spcAft>
              <a:buFont typeface="Arial" charset="0"/>
              <a:buChar char="•"/>
              <a:defRPr/>
            </a:pPr>
            <a:r>
              <a:rPr lang="ar-SA" sz="40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 </a:t>
            </a:r>
            <a:r>
              <a:rPr lang="ar-SA" sz="4000" b="1" dirty="0">
                <a:ln w="18000">
                  <a:solidFill>
                    <a:srgbClr val="FF0000"/>
                  </a:solidFill>
                  <a:prstDash val="solid"/>
                  <a:miter lim="800000"/>
                </a:ln>
                <a:solidFill>
                  <a:schemeClr val="accent4">
                    <a:lumMod val="75000"/>
                  </a:schemeClr>
                </a:solidFill>
                <a:effectLst>
                  <a:outerShdw blurRad="25500" dist="23000" dir="7020000" algn="tl">
                    <a:srgbClr val="000000">
                      <a:alpha val="50000"/>
                    </a:srgbClr>
                  </a:outerShdw>
                </a:effectLst>
                <a:latin typeface="+mn-lt"/>
                <a:cs typeface="+mn-cs"/>
              </a:rPr>
              <a:t>إنتاجية كل محصول .</a:t>
            </a:r>
          </a:p>
          <a:p>
            <a:pPr algn="justLow" fontAlgn="auto">
              <a:spcBef>
                <a:spcPts val="0"/>
              </a:spcBef>
              <a:spcAft>
                <a:spcPts val="0"/>
              </a:spcAft>
              <a:buFont typeface="Arial" charset="0"/>
              <a:buChar char="•"/>
              <a:defRPr/>
            </a:pPr>
            <a:r>
              <a:rPr lang="ar-SA" sz="40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 </a:t>
            </a:r>
            <a:r>
              <a:rPr lang="ar-SA" sz="4000" b="1" dirty="0">
                <a:ln w="18000">
                  <a:solidFill>
                    <a:srgbClr val="FF0000"/>
                  </a:solidFill>
                  <a:prstDash val="solid"/>
                  <a:miter lim="800000"/>
                </a:ln>
                <a:solidFill>
                  <a:schemeClr val="tx2"/>
                </a:solidFill>
                <a:effectLst>
                  <a:outerShdw blurRad="25500" dist="23000" dir="7020000" algn="tl">
                    <a:srgbClr val="000000">
                      <a:alpha val="50000"/>
                    </a:srgbClr>
                  </a:outerShdw>
                </a:effectLst>
                <a:latin typeface="+mn-lt"/>
                <a:cs typeface="+mn-cs"/>
              </a:rPr>
              <a:t>طرق إدارة المزارع طبقا لكمية المطر المتساقطة وموقعها.</a:t>
            </a:r>
          </a:p>
          <a:p>
            <a:pPr algn="justLow" fontAlgn="auto">
              <a:spcBef>
                <a:spcPts val="0"/>
              </a:spcBef>
              <a:spcAft>
                <a:spcPts val="0"/>
              </a:spcAft>
              <a:buFont typeface="Arial" charset="0"/>
              <a:buChar char="•"/>
              <a:defRPr/>
            </a:pPr>
            <a:r>
              <a:rPr lang="ar-SA" sz="40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 </a:t>
            </a:r>
            <a:r>
              <a:rPr lang="ar-SA"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التأثير على نوعية التربة واختلاف توزيعها سواء بشكل مباشر من خلال عمليات التعرية أومن خلال تطور أنواع </a:t>
            </a:r>
            <a:r>
              <a:rPr lang="ar-SA" sz="3200" b="1" dirty="0" err="1">
                <a:ln w="18000">
                  <a:solidFill>
                    <a:srgbClr val="FF0000"/>
                  </a:solidFill>
                  <a:prstDash val="solid"/>
                  <a:miter lim="800000"/>
                </a:ln>
                <a:noFill/>
                <a:effectLst>
                  <a:outerShdw blurRad="25500" dist="23000" dir="7020000" algn="tl">
                    <a:srgbClr val="000000">
                      <a:alpha val="50000"/>
                    </a:srgbClr>
                  </a:outerShdw>
                </a:effectLst>
                <a:latin typeface="+mn-lt"/>
                <a:cs typeface="+mn-cs"/>
              </a:rPr>
              <a:t>التربات</a:t>
            </a:r>
            <a:r>
              <a:rPr lang="ar-SA"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a:t>
            </a:r>
            <a:endParaRPr lang="en-US" sz="4000" dirty="0">
              <a:latin typeface="+mn-lt"/>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2139" y="3"/>
            <a:ext cx="8977375" cy="5447645"/>
          </a:xfrm>
          <a:prstGeom prst="rect">
            <a:avLst/>
          </a:prstGeom>
          <a:noFill/>
        </p:spPr>
        <p:txBody>
          <a:bodyPr>
            <a:spAutoFit/>
          </a:bodyPr>
          <a:lstStyle/>
          <a:p>
            <a:pPr fontAlgn="auto">
              <a:spcBef>
                <a:spcPts val="0"/>
              </a:spcBef>
              <a:spcAft>
                <a:spcPts val="0"/>
              </a:spcAft>
              <a:defRPr/>
            </a:pPr>
            <a:endPar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EG" sz="3600" b="1" dirty="0">
                <a:ln w="18000">
                  <a:solidFill>
                    <a:schemeClr val="accent2">
                      <a:satMod val="140000"/>
                    </a:schemeClr>
                  </a:solidFill>
                  <a:prstDash val="solid"/>
                  <a:miter lim="800000"/>
                </a:ln>
                <a:solidFill>
                  <a:schemeClr val="tx2"/>
                </a:solidFill>
                <a:effectLst>
                  <a:outerShdw blurRad="25500" dist="23000" dir="7020000" algn="tl">
                    <a:srgbClr val="000000">
                      <a:alpha val="50000"/>
                    </a:srgbClr>
                  </a:outerShdw>
                </a:effectLst>
                <a:latin typeface="+mn-lt"/>
                <a:cs typeface="+mn-cs"/>
              </a:rPr>
              <a:t>وتختلف أهمية عناصر المناخ المختلفة من محصول لآخر</a:t>
            </a:r>
            <a:r>
              <a:rPr lang="ar-SA" sz="3600" b="1" dirty="0">
                <a:ln w="18000">
                  <a:solidFill>
                    <a:schemeClr val="accent2">
                      <a:satMod val="140000"/>
                    </a:schemeClr>
                  </a:solidFill>
                  <a:prstDash val="solid"/>
                  <a:miter lim="800000"/>
                </a:ln>
                <a:solidFill>
                  <a:schemeClr val="tx2"/>
                </a:solidFill>
                <a:effectLst>
                  <a:outerShdw blurRad="25500" dist="23000" dir="7020000" algn="tl">
                    <a:srgbClr val="000000">
                      <a:alpha val="50000"/>
                    </a:srgbClr>
                  </a:outerShdw>
                </a:effectLst>
                <a:latin typeface="+mn-lt"/>
                <a:cs typeface="+mn-cs"/>
              </a:rPr>
              <a:t>:</a:t>
            </a:r>
          </a:p>
          <a:p>
            <a:pPr algn="just" fontAlgn="auto">
              <a:spcBef>
                <a:spcPts val="0"/>
              </a:spcBef>
              <a:spcAft>
                <a:spcPts val="0"/>
              </a:spcAft>
              <a:defRPr/>
            </a:pPr>
            <a:r>
              <a:rPr lang="ar-SA" sz="3600" b="1" dirty="0">
                <a:ln w="18000">
                  <a:solidFill>
                    <a:schemeClr val="accent2">
                      <a:satMod val="140000"/>
                    </a:schemeClr>
                  </a:solidFill>
                  <a:prstDash val="solid"/>
                  <a:miter lim="800000"/>
                </a:ln>
                <a:solidFill>
                  <a:schemeClr val="tx2"/>
                </a:solidFill>
                <a:effectLst>
                  <a:outerShdw blurRad="25500" dist="23000" dir="7020000" algn="tl">
                    <a:srgbClr val="000000">
                      <a:alpha val="50000"/>
                    </a:srgbClr>
                  </a:outerShdw>
                </a:effectLst>
                <a:latin typeface="+mn-lt"/>
                <a:cs typeface="+mn-cs"/>
              </a:rPr>
              <a:t>*</a:t>
            </a:r>
            <a:r>
              <a:rPr lang="ar-EG" sz="3600" b="1" dirty="0">
                <a:ln w="18000">
                  <a:solidFill>
                    <a:schemeClr val="accent2">
                      <a:satMod val="140000"/>
                    </a:schemeClr>
                  </a:solidFill>
                  <a:prstDash val="solid"/>
                  <a:miter lim="800000"/>
                </a:ln>
                <a:solidFill>
                  <a:schemeClr val="tx2"/>
                </a:solidFill>
                <a:effectLst>
                  <a:outerShdw blurRad="25500" dist="23000" dir="7020000" algn="tl">
                    <a:srgbClr val="000000">
                      <a:alpha val="50000"/>
                    </a:srgbClr>
                  </a:outerShdw>
                </a:effectLst>
                <a:latin typeface="+mn-lt"/>
                <a:cs typeface="+mn-cs"/>
              </a:rPr>
              <a:t> </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فقد تكون كمية المطر هي أهم العناصر بالنسبة </a:t>
            </a:r>
            <a:r>
              <a:rPr lang="ar-EG" sz="40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ل</a:t>
            </a:r>
            <a:r>
              <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محصول</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 ما ، وقد تكون درجات الحرارة أو</a:t>
            </a:r>
            <a:r>
              <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 </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كمية الرطوبة أو</a:t>
            </a:r>
            <a:r>
              <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 </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الرياح أقوي أثرا ما دام يمكن توفير المياه صناعيا. وقد يكون طول الفصل الخالي من الصقيع هو</a:t>
            </a:r>
            <a:r>
              <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 </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العامل الرئيسي. بل أن قيمة هذه العناصر المناخية تختلف من غلة لأخرى فبعضها يقاوم الجفاف وبعضها </a:t>
            </a:r>
            <a:r>
              <a:rPr lang="ar-EG" sz="40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يلائمه</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rPr>
              <a:t> طول الفترات الشمسية وبعضها يضربه الصقيع محدثا ضررا بالغا وبعضها يحتاج لغطاء من السحب في بدء نموه ... الخ.</a:t>
            </a:r>
            <a:endParaRPr lang="en-US" sz="3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AL-Mateen" pitchFamily="2" charset="-78"/>
            </a:endParaRPr>
          </a:p>
          <a:p>
            <a:pPr fontAlgn="auto">
              <a:spcBef>
                <a:spcPts val="0"/>
              </a:spcBef>
              <a:spcAft>
                <a:spcPts val="0"/>
              </a:spcAft>
              <a:defRPr/>
            </a:pPr>
            <a:endParaRPr lang="en-U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139" y="428606"/>
            <a:ext cx="9132158" cy="5816977"/>
          </a:xfrm>
          <a:prstGeom prst="rect">
            <a:avLst/>
          </a:prstGeom>
          <a:noFill/>
        </p:spPr>
        <p:txBody>
          <a:bodyPr>
            <a:spAutoFit/>
          </a:bodyPr>
          <a:lstStyle/>
          <a:p>
            <a:pPr fontAlgn="auto">
              <a:spcBef>
                <a:spcPts val="0"/>
              </a:spcBef>
              <a:spcAft>
                <a:spcPts val="0"/>
              </a:spcAft>
              <a:defRPr/>
            </a:pPr>
            <a:r>
              <a:rPr lang="ar-EG"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وتحدد درجات الحرارة نمو</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النبات عن طريق تحديدها </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a:t>
            </a:r>
          </a:p>
          <a:p>
            <a:pPr algn="just" fontAlgn="auto">
              <a:spcBef>
                <a:spcPts val="0"/>
              </a:spcBef>
              <a:spcAft>
                <a:spcPts val="0"/>
              </a:spcAft>
              <a:buFontTx/>
              <a:buChar char="-"/>
              <a:defRPr/>
            </a:pPr>
            <a:r>
              <a:rPr lang="ar-EG"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لفصل الإنبات ويمكن القول بصفة عامة أن الجهات التي تقل درجات الحرارة </a:t>
            </a:r>
            <a:r>
              <a:rPr lang="ar-EG" sz="32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بها</a:t>
            </a:r>
            <a:r>
              <a:rPr lang="ar-EG"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عن 50ف</a:t>
            </a:r>
            <a:r>
              <a:rPr lang="ar-SA" sz="32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هرنهيتية</a:t>
            </a:r>
            <a:r>
              <a:rPr lang="ar-EG"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SA" sz="32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لأ</a:t>
            </a:r>
            <a:r>
              <a:rPr lang="ar-EG"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دفأ شهور السنة لا تصلح للزراعة</a:t>
            </a:r>
            <a:r>
              <a:rPr lang="ar-SA"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SA" sz="3200" b="1" dirty="0">
                <a:ln w="18000">
                  <a:solidFill>
                    <a:schemeClr val="accent2">
                      <a:satMod val="140000"/>
                    </a:schemeClr>
                  </a:solidFill>
                  <a:prstDash val="solid"/>
                  <a:miter lim="800000"/>
                </a:ln>
                <a:solidFill>
                  <a:srgbClr val="7030A0"/>
                </a:solidFill>
                <a:effectLst>
                  <a:outerShdw blurRad="25500" dist="23000" dir="7020000" algn="tl">
                    <a:srgbClr val="000000">
                      <a:alpha val="50000"/>
                    </a:srgbClr>
                  </a:outerShdw>
                </a:effectLst>
                <a:latin typeface="+mn-lt"/>
                <a:cs typeface="+mn-cs"/>
              </a:rPr>
              <a:t>بسبب </a:t>
            </a:r>
            <a:r>
              <a:rPr lang="ar-SA" sz="3200" b="1" dirty="0" err="1">
                <a:ln w="18000">
                  <a:solidFill>
                    <a:schemeClr val="accent2">
                      <a:satMod val="140000"/>
                    </a:schemeClr>
                  </a:solidFill>
                  <a:prstDash val="solid"/>
                  <a:miter lim="800000"/>
                </a:ln>
                <a:solidFill>
                  <a:srgbClr val="7030A0"/>
                </a:solidFill>
                <a:effectLst>
                  <a:outerShdw blurRad="25500" dist="23000" dir="7020000" algn="tl">
                    <a:srgbClr val="000000">
                      <a:alpha val="50000"/>
                    </a:srgbClr>
                  </a:outerShdw>
                </a:effectLst>
                <a:latin typeface="+mn-lt"/>
                <a:cs typeface="+mn-cs"/>
              </a:rPr>
              <a:t>بردوتها</a:t>
            </a:r>
            <a:r>
              <a:rPr lang="ar-SA" sz="3200" b="1" dirty="0">
                <a:ln w="18000">
                  <a:solidFill>
                    <a:schemeClr val="accent2">
                      <a:satMod val="140000"/>
                    </a:schemeClr>
                  </a:solidFill>
                  <a:prstDash val="solid"/>
                  <a:miter lim="800000"/>
                </a:ln>
                <a:solidFill>
                  <a:srgbClr val="7030A0"/>
                </a:solidFill>
                <a:effectLst>
                  <a:outerShdw blurRad="25500" dist="23000" dir="7020000" algn="tl">
                    <a:srgbClr val="000000">
                      <a:alpha val="50000"/>
                    </a:srgbClr>
                  </a:outerShdw>
                </a:effectLst>
                <a:latin typeface="+mn-lt"/>
                <a:cs typeface="+mn-cs"/>
              </a:rPr>
              <a:t> </a:t>
            </a:r>
            <a:r>
              <a:rPr lang="ar-EG"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endParaRPr lang="ar-SA"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 fontAlgn="auto">
              <a:spcBef>
                <a:spcPts val="0"/>
              </a:spcBef>
              <a:spcAft>
                <a:spcPts val="0"/>
              </a:spcAft>
              <a:buFontTx/>
              <a:buChar char="-"/>
              <a:defRPr/>
            </a:pPr>
            <a:endParaRPr lang="ar-SA"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 fontAlgn="auto">
              <a:spcBef>
                <a:spcPts val="0"/>
              </a:spcBef>
              <a:spcAft>
                <a:spcPts val="0"/>
              </a:spcAft>
              <a:defRPr/>
            </a:pPr>
            <a:r>
              <a:rPr lang="ar-SA" sz="4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هام جدا </a:t>
            </a:r>
          </a:p>
          <a:p>
            <a:pPr algn="ctr" fontAlgn="auto">
              <a:spcBef>
                <a:spcPts val="0"/>
              </a:spcBef>
              <a:spcAft>
                <a:spcPts val="0"/>
              </a:spcAft>
              <a:defRPr/>
            </a:pPr>
            <a:r>
              <a:rPr lang="ar-EG"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كلما زادت قدرة النبات علي تحمل درجات الحرارة المتفاوتة كلما كان مدي زراعته أوسع انتشارا.</a:t>
            </a:r>
            <a:endPar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endParaRPr>
          </a:p>
          <a:p>
            <a:pPr algn="ctr" fontAlgn="auto">
              <a:spcBef>
                <a:spcPts val="0"/>
              </a:spcBef>
              <a:spcAft>
                <a:spcPts val="0"/>
              </a:spcAft>
              <a:defRPr/>
            </a:pPr>
            <a:r>
              <a:rPr lang="ar-EG"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بدرجات الحرارة.    </a:t>
            </a:r>
            <a:endParaRPr lang="en-US"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9530" y="357166"/>
            <a:ext cx="9286940" cy="5509200"/>
          </a:xfrm>
          <a:prstGeom prst="rect">
            <a:avLst/>
          </a:prstGeom>
          <a:noFill/>
        </p:spPr>
        <p:txBody>
          <a:bodyPr>
            <a:spAutoFit/>
          </a:bodyPr>
          <a:lstStyle/>
          <a:p>
            <a:pPr fontAlgn="auto">
              <a:spcBef>
                <a:spcPts val="0"/>
              </a:spcBef>
              <a:spcAft>
                <a:spcPts val="0"/>
              </a:spcAft>
              <a:defRPr/>
            </a:pPr>
            <a:r>
              <a:rPr lang="ar-SA" sz="7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مثال :</a:t>
            </a:r>
          </a:p>
          <a:p>
            <a:pPr algn="ctr" fontAlgn="auto">
              <a:spcBef>
                <a:spcPts val="0"/>
              </a:spcBef>
              <a:spcAft>
                <a:spcPts val="0"/>
              </a:spcAft>
              <a:defRPr/>
            </a:pP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الشعير مثلا يمكن زراعته في الأقاليم شبه المدارية كما يمكن زراعته أيضا في الأقاليم الباردة وقريبا من الدائرة الق</a:t>
            </a:r>
            <a:r>
              <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طبي</a:t>
            </a: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ة حيث يعوض طول النهار من قصر فصل الصيف. وهذا العامل" الحرارة " له أهمية كبرى </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في تحديد إنتاج بعض </a:t>
            </a:r>
            <a:r>
              <a:rPr lang="ar-EG" sz="40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الغلات</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والحصول علي أقصي منفعة اقتصادية منها. وأدى هذا إلي </a:t>
            </a:r>
            <a:r>
              <a:rPr lang="ar-SA"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ظاهرة التخصص الزراعي وارتباط المحاصيل ارتباطا وثيقا</a:t>
            </a:r>
            <a:endParaRPr lang="en-US" sz="4000" dirty="0">
              <a:solidFill>
                <a:srgbClr val="00B050"/>
              </a:solidFill>
              <a:latin typeface="+mn-lt"/>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139" y="0"/>
            <a:ext cx="9441722" cy="6863417"/>
          </a:xfrm>
          <a:prstGeom prst="rect">
            <a:avLst/>
          </a:prstGeom>
          <a:noFill/>
        </p:spPr>
        <p:txBody>
          <a:bodyPr>
            <a:spAutoFit/>
          </a:bodyPr>
          <a:lstStyle/>
          <a:p>
            <a:pPr algn="justLow" fontAlgn="auto">
              <a:spcBef>
                <a:spcPts val="0"/>
              </a:spcBef>
              <a:spcAft>
                <a:spcPts val="0"/>
              </a:spcAft>
              <a:defRPr/>
            </a:pP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فالأقاليم الاستوائية وشبه الاستوائية التي لا تقل درجات الحرارة فيها طوال السنة عن 80‘ف(26‘م)  فتتخصص في إنتاج </a:t>
            </a:r>
            <a:r>
              <a:rPr lang="ar-SA"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a:t>
            </a:r>
          </a:p>
          <a:p>
            <a:pPr algn="justLow" fontAlgn="auto">
              <a:spcBef>
                <a:spcPts val="0"/>
              </a:spcBef>
              <a:spcAft>
                <a:spcPts val="0"/>
              </a:spcAft>
              <a:defRPr/>
            </a:pP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المطاط وجوز الهند والكاكاو</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والتوابل وقصب السكر وزيوت النخيل </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a:t>
            </a:r>
          </a:p>
          <a:p>
            <a:pPr algn="justLow" fontAlgn="auto">
              <a:spcBef>
                <a:spcPts val="0"/>
              </a:spcBef>
              <a:spcAft>
                <a:spcPts val="0"/>
              </a:spcAft>
              <a:defRPr/>
            </a:pP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والأقاليم الموسمية </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تخصص في إنتاج الأرز والبن والشاي. </a:t>
            </a:r>
            <a:endPar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وأقاليم المناخ السوداني </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40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السافانا</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 تتخصص في إنتاج القطن وقصب السكر والسمسم والفول السوداني </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كما </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احتكر هذا الإقليم إنتاج المطاط والبن والكاكاو..</a:t>
            </a:r>
            <a:endParaRPr lang="en-US"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140" y="285728"/>
            <a:ext cx="9673861" cy="6063198"/>
          </a:xfrm>
          <a:prstGeom prst="rect">
            <a:avLst/>
          </a:prstGeom>
          <a:noFill/>
        </p:spPr>
        <p:txBody>
          <a:bodyPr>
            <a:spAutoFit/>
          </a:bodyPr>
          <a:lstStyle/>
          <a:p>
            <a:pPr algn="justLow" fontAlgn="auto">
              <a:spcBef>
                <a:spcPts val="0"/>
              </a:spcBef>
              <a:spcAft>
                <a:spcPts val="0"/>
              </a:spcAft>
              <a:defRPr/>
            </a:pPr>
            <a:r>
              <a:rPr lang="ar-EG" sz="3600" b="1" dirty="0">
                <a:ln w="18000">
                  <a:solidFill>
                    <a:schemeClr val="accent2">
                      <a:satMod val="140000"/>
                    </a:schemeClr>
                  </a:solidFill>
                  <a:prstDash val="solid"/>
                  <a:miter lim="800000"/>
                </a:ln>
                <a:solidFill>
                  <a:srgbClr val="FFC000"/>
                </a:solidFill>
                <a:effectLst>
                  <a:outerShdw blurRad="25500" dist="23000" dir="7020000" algn="tl">
                    <a:srgbClr val="000000">
                      <a:alpha val="50000"/>
                    </a:srgbClr>
                  </a:outerShdw>
                </a:effectLst>
                <a:latin typeface="+mn-lt"/>
                <a:cs typeface="+mn-cs"/>
              </a:rPr>
              <a:t>أما الأقاليم الواقعة في المناطق المعتدلة الباردة بصفة عامة فتتخصص في</a:t>
            </a:r>
            <a:r>
              <a:rPr lang="ar-SA" sz="3600" b="1" dirty="0">
                <a:ln w="18000">
                  <a:solidFill>
                    <a:schemeClr val="accent2">
                      <a:satMod val="140000"/>
                    </a:schemeClr>
                  </a:solidFill>
                  <a:prstDash val="solid"/>
                  <a:miter lim="800000"/>
                </a:ln>
                <a:solidFill>
                  <a:srgbClr val="FFC000"/>
                </a:solidFill>
                <a:effectLst>
                  <a:outerShdw blurRad="25500" dist="23000" dir="7020000" algn="tl">
                    <a:srgbClr val="000000">
                      <a:alpha val="50000"/>
                    </a:srgbClr>
                  </a:outerShdw>
                </a:effectLst>
                <a:latin typeface="+mn-lt"/>
                <a:cs typeface="+mn-cs"/>
              </a:rPr>
              <a:t>:</a:t>
            </a:r>
          </a:p>
          <a:p>
            <a:pPr algn="justLow" fontAlgn="auto">
              <a:spcBef>
                <a:spcPts val="0"/>
              </a:spcBef>
              <a:spcAft>
                <a:spcPts val="0"/>
              </a:spcAft>
              <a:defRPr/>
            </a:pP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إنتاج </a:t>
            </a:r>
            <a:r>
              <a:rPr lang="ar-EG" sz="40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غلات</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أخرى كالقمح والشعير والشوفان والبنجر والبطاطس والكتان، وهذا التخصص يقوم علي أساس وجود درجة حرارة دنيا وعظمى لكل غلة من </a:t>
            </a:r>
            <a:r>
              <a:rPr lang="ar-EG" sz="40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الغلات</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0</a:t>
            </a:r>
            <a:endParaRPr lang="en-US"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40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ويجدر</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بنا أن نذكر أن كل مرحلة من مراحل نمو</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النبات بلائمها درجة حرارة معينة0 وإن درجة الحرارة يجب ألا ينظر إليها وحدها بل يجب أن يدخل في الاعتبار أيضا علاقتها بالعوامل المناخية الأخرى كنظام سقوط المطر.</a:t>
            </a:r>
            <a:endParaRPr lang="en-US"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endParaRPr lang="en-U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312" y="214292"/>
            <a:ext cx="9441688" cy="6494085"/>
          </a:xfrm>
          <a:prstGeom prst="rect">
            <a:avLst/>
          </a:prstGeom>
          <a:noFill/>
        </p:spPr>
        <p:txBody>
          <a:bodyPr>
            <a:spAutoFit/>
          </a:bodyPr>
          <a:lstStyle/>
          <a:p>
            <a:pPr algn="ctr" fontAlgn="auto">
              <a:spcBef>
                <a:spcPts val="0"/>
              </a:spcBef>
              <a:spcAft>
                <a:spcPts val="0"/>
              </a:spcAft>
              <a:defRPr/>
            </a:pP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وعلى ذلك نجد أن للمناخ أثرا على النبات </a:t>
            </a:r>
            <a:r>
              <a:rPr lang="ar-EG" sz="40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الطبيعى</a:t>
            </a: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والمحاصيل الزراعية بل تعدى ذلك إلى أثرة في نشأة الحضارات القديمة في النطاقات المعتدلة  إلى جانب تأثير المناخ في تشجيع الهجرات من وسط أسيا إلى أوروبا وشمال أفريقيا </a:t>
            </a:r>
            <a:r>
              <a:rPr lang="ar-SA"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a:t>
            </a:r>
          </a:p>
          <a:p>
            <a:pPr algn="ctr" fontAlgn="auto">
              <a:spcBef>
                <a:spcPts val="0"/>
              </a:spcBef>
              <a:spcAft>
                <a:spcPts val="0"/>
              </a:spcAft>
              <a:defRPr/>
            </a:pPr>
            <a:r>
              <a:rPr lang="ar-EG"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a:t>
            </a:r>
            <a:r>
              <a:rPr lang="ar-EG"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كما كان للمناخ دورا في اختيار مواقع المناطق الصناعية بالنسبة للمناطق السكنية كما حدث في </a:t>
            </a:r>
            <a:r>
              <a:rPr lang="ar-EG" sz="4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الدمام</a:t>
            </a:r>
            <a:r>
              <a:rPr lang="ar-EG"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والإحساء  </a:t>
            </a:r>
            <a:r>
              <a:rPr lang="ar-EG" sz="4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والجبيل</a:t>
            </a:r>
            <a:r>
              <a:rPr lang="ar-EG"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وينبع في المملكة العربية السعودية ، والعاشر من رمضان  في مصر</a:t>
            </a:r>
            <a:r>
              <a:rPr lang="ar-SA"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a:t>
            </a:r>
            <a:endPar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ctr" fontAlgn="auto">
              <a:spcBef>
                <a:spcPts val="0"/>
              </a:spcBef>
              <a:spcAft>
                <a:spcPts val="0"/>
              </a:spcAft>
              <a:defRPr/>
            </a:pPr>
            <a:endParaRPr lang="en-US"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 y="285728"/>
            <a:ext cx="9364297" cy="6278642"/>
          </a:xfrm>
          <a:prstGeom prst="rect">
            <a:avLst/>
          </a:prstGeom>
          <a:noFill/>
        </p:spPr>
        <p:txBody>
          <a:bodyPr>
            <a:spAutoFit/>
          </a:bodyPr>
          <a:lstStyle/>
          <a:p>
            <a:pPr algn="ctr" fontAlgn="auto">
              <a:spcBef>
                <a:spcPts val="0"/>
              </a:spcBef>
              <a:spcAft>
                <a:spcPts val="0"/>
              </a:spcAft>
              <a:defRPr/>
            </a:pPr>
            <a:r>
              <a:rPr lang="ar-SA" sz="7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درجة الحرارة </a:t>
            </a:r>
            <a:endParaRPr lang="en-US" sz="7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SA" sz="6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وتعد الحرارة من العناصر الهامة المؤثرة حيث تؤثر في كل من :</a:t>
            </a:r>
            <a:endParaRPr lang="en-US" sz="6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SA" sz="6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الضغط والرياح</a:t>
            </a:r>
            <a:endParaRPr lang="en-US" sz="6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SA" sz="6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القيمة الفعلية للمطر    </a:t>
            </a:r>
            <a:endParaRPr lang="en-US" sz="6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sz="6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906000" cy="7478970"/>
          </a:xfrm>
          <a:prstGeom prst="rect">
            <a:avLst/>
          </a:prstGeom>
          <a:noFill/>
        </p:spPr>
        <p:txBody>
          <a:bodyPr>
            <a:spAutoFit/>
          </a:bodyPr>
          <a:lstStyle/>
          <a:p>
            <a:pPr algn="justLow" fontAlgn="auto">
              <a:spcBef>
                <a:spcPts val="0"/>
              </a:spcBef>
              <a:spcAft>
                <a:spcPts val="0"/>
              </a:spcAft>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حيث تلعب درجة الحرارة دورا هاما في حياة النبات ، من خلال:</a:t>
            </a:r>
          </a:p>
          <a:p>
            <a:pPr algn="justLow" fontAlgn="auto">
              <a:spcBef>
                <a:spcPts val="0"/>
              </a:spcBef>
              <a:spcAft>
                <a:spcPts val="0"/>
              </a:spcAft>
              <a:buFontTx/>
              <a:buChar char="-"/>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زيادة التبخر من التربة </a:t>
            </a:r>
            <a:r>
              <a:rPr lang="ar-SA" sz="40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والنتح</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من النباتات 0 </a:t>
            </a:r>
          </a:p>
          <a:p>
            <a:pPr algn="justLow" fontAlgn="auto">
              <a:spcBef>
                <a:spcPts val="0"/>
              </a:spcBef>
              <a:spcAft>
                <a:spcPts val="0"/>
              </a:spcAft>
              <a:buFontTx/>
              <a:buChar char="-"/>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تتحكم درجة الحرارة بصورة مباشرة </a:t>
            </a:r>
            <a:r>
              <a:rPr lang="ar-SA" sz="40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أوغير</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مباشرة في </a:t>
            </a:r>
            <a:r>
              <a:rPr lang="ar-SA" sz="40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العمليا</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ت والوظائف التي تتم في النبات كافه 0</a:t>
            </a:r>
          </a:p>
          <a:p>
            <a:pPr algn="justLow" fontAlgn="auto">
              <a:spcBef>
                <a:spcPts val="0"/>
              </a:spcBef>
              <a:spcAft>
                <a:spcPts val="0"/>
              </a:spcAft>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SA" sz="4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هام : يتطلب النبات في أطوار حياته المختلفة إلى درجات مختلفة من الحرارة فعند بداية الإنبات يحتاج النبات إلى درجة حرارة أقل من الاحتياجات الحرارية لفترة النمو التي تعتبر أقل أيضا من فترة الإثمار والنضج0</a:t>
            </a:r>
            <a:endParaRPr lang="en-US" sz="4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endParaRPr lang="en-US"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
            <a:ext cx="9441688" cy="6186309"/>
          </a:xfrm>
          <a:prstGeom prst="rect">
            <a:avLst/>
          </a:prstGeom>
          <a:noFill/>
        </p:spPr>
        <p:txBody>
          <a:bodyPr>
            <a:spAutoFit/>
          </a:bodyPr>
          <a:lstStyle/>
          <a:p>
            <a:pPr algn="justLow" fontAlgn="auto">
              <a:spcBef>
                <a:spcPts val="0"/>
              </a:spcBef>
              <a:spcAft>
                <a:spcPts val="0"/>
              </a:spcAft>
              <a:defRPr/>
            </a:pPr>
            <a:r>
              <a:rPr lang="ar-SA"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ملوحظة</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هامة :</a:t>
            </a:r>
          </a:p>
          <a:p>
            <a:pPr algn="justLow" fontAlgn="auto">
              <a:spcBef>
                <a:spcPts val="0"/>
              </a:spcBef>
              <a:spcAft>
                <a:spcPts val="0"/>
              </a:spcAft>
              <a:defRPr/>
            </a:pPr>
            <a:r>
              <a:rPr lang="ar-SA" sz="36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لكل محصول زراعي حد أدنى وحدا أقصى من درجات الحرارة إذا ما تجاوزتها هبوطا أو صعودا فانه يتعرض للهلاك 0 وبتعبير آخر أن لكل محصول من المحاصيل الزراعية درجة حرارة دنيا للنمو تعرف بصفر النمو التي يبدأ عنده </a:t>
            </a:r>
            <a:r>
              <a:rPr lang="ar-SA" sz="36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a:t>
            </a:r>
            <a:r>
              <a:rPr lang="ar-SA" sz="36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المحصول في النمو، ويتوقف عنه إذا ما هبطت إلى ما دون ذلك الحد 0 وبالمقابل لكل محصول درجة حرارة عظمى إذا ما تجاوزتها صعودا يصاب نمو النبات بأضرار، ولكل محصول زراعي درجة حرارة مناسبة للنمو وتقع بين الحدين المتطرفين الأدنى والأعلى للنمو0 ويطلق على هذه الحدود الحرارية الثلاثة حدود الحرارة الأساسية </a:t>
            </a:r>
            <a:r>
              <a:rPr lang="ar-SA" sz="36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لنموالمحاصيل</a:t>
            </a:r>
            <a:r>
              <a:rPr lang="ar-SA" sz="36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الزراعية 0</a:t>
            </a:r>
            <a:endParaRPr lang="en-US" sz="3600" dirty="0">
              <a:solidFill>
                <a:srgbClr val="00B050"/>
              </a:solidFill>
              <a:latin typeface="+mn-lt"/>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57171"/>
            <a:ext cx="9286905" cy="6863417"/>
          </a:xfrm>
          <a:prstGeom prst="rect">
            <a:avLst/>
          </a:prstGeom>
          <a:noFill/>
        </p:spPr>
        <p:txBody>
          <a:bodyPr>
            <a:spAutoFit/>
          </a:bodyPr>
          <a:lstStyle/>
          <a:p>
            <a:pPr algn="justLow" fontAlgn="auto">
              <a:spcBef>
                <a:spcPts val="0"/>
              </a:spcBef>
              <a:spcAft>
                <a:spcPts val="0"/>
              </a:spcAft>
              <a:defRPr/>
            </a:pPr>
            <a:r>
              <a:rPr lang="ar-SA"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وعلى ذلك نجد أن عامل الحرارة يلعب دورا هاما في تحديد نوع وكمية الإنتاج من المحاصيل المختلفة ، </a:t>
            </a:r>
          </a:p>
          <a:p>
            <a:pPr algn="justLow" fontAlgn="auto">
              <a:spcBef>
                <a:spcPts val="0"/>
              </a:spcBef>
              <a:spcAft>
                <a:spcPts val="0"/>
              </a:spcAft>
              <a:defRPr/>
            </a:pPr>
            <a:r>
              <a:rPr lang="ar-SA"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أثر الحرارة المرتفعة</a:t>
            </a:r>
          </a:p>
          <a:p>
            <a:pPr algn="justLow" fontAlgn="auto">
              <a:spcBef>
                <a:spcPts val="0"/>
              </a:spcBef>
              <a:spcAft>
                <a:spcPts val="0"/>
              </a:spcAft>
              <a:defRPr/>
            </a:pPr>
            <a:r>
              <a:rPr lang="ar-SA"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فالحرارة المرتفعة تعمل على تباطؤ عملية التمثيل الضوئي وعلى اختلال عملية الإخصاب نتيجة لجفاف حبوب اللقاح وسقوطها كما تؤدى إلى تشقق الثمار وتلفها وتساقطها وجفاف البراعم الغضة في أغصان الشجر 0</a:t>
            </a:r>
            <a:endParaRPr lang="en-US"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endParaRPr lang="en-US"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9530" y="1"/>
            <a:ext cx="9286940" cy="5447645"/>
          </a:xfrm>
          <a:prstGeom prst="rect">
            <a:avLst/>
          </a:prstGeom>
          <a:noFill/>
        </p:spPr>
        <p:txBody>
          <a:bodyPr>
            <a:spAutoFit/>
          </a:bodyPr>
          <a:lstStyle/>
          <a:p>
            <a:pPr algn="justLow" fontAlgn="auto">
              <a:spcBef>
                <a:spcPts val="0"/>
              </a:spcBef>
              <a:spcAft>
                <a:spcPts val="0"/>
              </a:spcAft>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كما يؤثر ارتفاع الحرارة على:</a:t>
            </a:r>
          </a:p>
          <a:p>
            <a:pPr algn="justLow" fontAlgn="auto">
              <a:spcBef>
                <a:spcPts val="0"/>
              </a:spcBef>
              <a:spcAft>
                <a:spcPts val="0"/>
              </a:spcAft>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SA"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تحلل السماد </a:t>
            </a:r>
            <a:r>
              <a:rPr lang="ar-SA" sz="5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العضوى</a:t>
            </a:r>
            <a:r>
              <a:rPr lang="ar-SA"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قبل أن يستفيد منه النبات </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a:t>
            </a:r>
          </a:p>
          <a:p>
            <a:pPr algn="justLow" fontAlgn="auto">
              <a:spcBef>
                <a:spcPts val="0"/>
              </a:spcBef>
              <a:spcAft>
                <a:spcPts val="0"/>
              </a:spcAft>
              <a:defRPr/>
            </a:pPr>
            <a:r>
              <a:rPr lang="ar-SA" sz="40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كما تؤثر الحرارة</a:t>
            </a: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:بارتفاعها الفجائي على بعض الخضر مثل الطماطم الآن حيث جفت البراعم وسقطت الأزهار مما أدي لاختفاء الثمار في كافة مناطق العروض الوسطي في مصر ودول الخليج وشمال أفريقيا 0 </a:t>
            </a:r>
          </a:p>
          <a:p>
            <a:pPr algn="justLow" fontAlgn="auto">
              <a:spcBef>
                <a:spcPts val="0"/>
              </a:spcBef>
              <a:spcAft>
                <a:spcPts val="0"/>
              </a:spcAft>
              <a:defRPr/>
            </a:pPr>
            <a:endParaRPr lang="en-US" sz="4000"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1705" y="428607"/>
            <a:ext cx="8977375" cy="4247317"/>
          </a:xfrm>
          <a:prstGeom prst="rect">
            <a:avLst/>
          </a:prstGeom>
          <a:noFill/>
        </p:spPr>
        <p:txBody>
          <a:bodyPr>
            <a:spAutoFit/>
          </a:bodyPr>
          <a:lstStyle/>
          <a:p>
            <a:pPr algn="ctr" fontAlgn="auto">
              <a:spcBef>
                <a:spcPts val="0"/>
              </a:spcBef>
              <a:spcAft>
                <a:spcPts val="0"/>
              </a:spcAft>
              <a:defRPr/>
            </a:pPr>
            <a:r>
              <a:rPr lang="ar-SA"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ويظهر أثر ارتفاع درجة الحرارة جليا في حالة نضج محصول الخوخ حيث تؤدى لقصر فترة التسويق وتساقطه من على الشجر وتلفه .</a:t>
            </a:r>
            <a:endParaRPr lang="en-US"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ctr" fontAlgn="auto">
              <a:spcBef>
                <a:spcPts val="0"/>
              </a:spcBef>
              <a:spcAft>
                <a:spcPts val="0"/>
              </a:spcAft>
              <a:defRPr/>
            </a:pPr>
            <a:endParaRPr lang="en-US" sz="5400" dirty="0">
              <a:solidFill>
                <a:srgbClr val="FF0000"/>
              </a:solidFill>
              <a:latin typeface="+mn-lt"/>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139" y="0"/>
            <a:ext cx="9441722" cy="6309420"/>
          </a:xfrm>
          <a:prstGeom prst="rect">
            <a:avLst/>
          </a:prstGeom>
          <a:noFill/>
        </p:spPr>
        <p:txBody>
          <a:bodyPr>
            <a:spAutoFit/>
          </a:bodyPr>
          <a:lstStyle/>
          <a:p>
            <a:pPr algn="justLow" fontAlgn="auto">
              <a:spcBef>
                <a:spcPts val="0"/>
              </a:spcBef>
              <a:spcAft>
                <a:spcPts val="0"/>
              </a:spcAft>
              <a:defRPr/>
            </a:pPr>
            <a:r>
              <a:rPr lang="ar-SA"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أثر الحرارة المنخفضة</a:t>
            </a:r>
          </a:p>
          <a:p>
            <a:pPr algn="justLow" fontAlgn="auto">
              <a:spcBef>
                <a:spcPts val="0"/>
              </a:spcBef>
              <a:spcAft>
                <a:spcPts val="0"/>
              </a:spcAft>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أما الحرارة المنخفضة فلها تأثير سلبي من خلال: 1- تعاقب التجمد والذوبان على أطراف النبات لدرجة إيقاف نموها 0</a:t>
            </a:r>
          </a:p>
          <a:p>
            <a:pPr algn="justLow" fontAlgn="auto">
              <a:spcBef>
                <a:spcPts val="0"/>
              </a:spcBef>
              <a:spcAft>
                <a:spcPts val="0"/>
              </a:spcAft>
              <a:defRPr/>
            </a:pPr>
            <a:r>
              <a:rPr lang="ar-SA" sz="4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2- ويؤدى الصقيع إلى تساقط الثمار الناضجة نتيجة لضعف الأطراف بسبب هذا الصقيع كما حدث لمحصول الطماطم في شتاء 1992 في السهل الساحلي  الشرقي لسيناء ( حيث أدى لحرق براعم النباتات ) 0 وعلى الرغم من التأثير السلبي لانخفاض الحرارة فان هناك جانب ايجابي من خلال كسر طور السكون للتفاح 0</a:t>
            </a:r>
            <a:endParaRPr lang="en-US" sz="4000" dirty="0">
              <a:latin typeface="+mn-lt"/>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312" y="357166"/>
            <a:ext cx="9132158" cy="4832092"/>
          </a:xfrm>
          <a:prstGeom prst="rect">
            <a:avLst/>
          </a:prstGeom>
          <a:noFill/>
        </p:spPr>
        <p:txBody>
          <a:bodyPr>
            <a:spAutoFit/>
          </a:bodyPr>
          <a:lstStyle/>
          <a:p>
            <a:pPr algn="justLow" fontAlgn="auto">
              <a:spcBef>
                <a:spcPts val="0"/>
              </a:spcBef>
              <a:spcAft>
                <a:spcPts val="0"/>
              </a:spcAft>
              <a:defRPr/>
            </a:pPr>
            <a:r>
              <a:rPr lang="ar-SA"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ونظرا لأهمية الحرارة على الزراعة لأثر هذا العامل على المحاصيل الزراعية 0 حيث يختلف تأثير درجات الحرارة العظمى والصغرى من محصول لآخر </a:t>
            </a:r>
            <a:r>
              <a:rPr lang="ar-SA" sz="4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فإنخفاض</a:t>
            </a:r>
            <a:r>
              <a:rPr lang="ar-SA"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الحرارة عن الصفر يؤدى لتجمد المياه في الساق وتؤدى إلى تمزق خلاياه 0 نتيجة لزيادة حجمها بقصد التجمد  .</a:t>
            </a:r>
            <a: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r>
            <a:b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br>
            <a:endParaRPr lang="en-US"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4" descr="cerezos de japon"/>
          <p:cNvPicPr>
            <a:picLocks noChangeAspect="1" noChangeArrowheads="1"/>
          </p:cNvPicPr>
          <p:nvPr/>
        </p:nvPicPr>
        <p:blipFill>
          <a:blip r:embed="rId3"/>
          <a:srcRect/>
          <a:stretch>
            <a:fillRect/>
          </a:stretch>
        </p:blipFill>
        <p:spPr bwMode="auto">
          <a:xfrm>
            <a:off x="0" y="0"/>
            <a:ext cx="9906000" cy="6858000"/>
          </a:xfrm>
          <a:prstGeom prst="rect">
            <a:avLst/>
          </a:prstGeom>
          <a:noFill/>
          <a:ln w="9525">
            <a:noFill/>
            <a:miter lim="800000"/>
            <a:headEnd/>
            <a:tailEnd/>
          </a:ln>
        </p:spPr>
      </p:pic>
      <p:sp>
        <p:nvSpPr>
          <p:cNvPr id="133123" name="TextBox 2"/>
          <p:cNvSpPr txBox="1">
            <a:spLocks noChangeArrowheads="1"/>
          </p:cNvSpPr>
          <p:nvPr/>
        </p:nvSpPr>
        <p:spPr bwMode="auto">
          <a:xfrm>
            <a:off x="850900" y="5572125"/>
            <a:ext cx="3560763" cy="954088"/>
          </a:xfrm>
          <a:prstGeom prst="rect">
            <a:avLst/>
          </a:prstGeom>
          <a:noFill/>
          <a:ln w="9525">
            <a:noFill/>
            <a:miter lim="800000"/>
            <a:headEnd/>
            <a:tailEnd/>
          </a:ln>
        </p:spPr>
        <p:txBody>
          <a:bodyPr>
            <a:spAutoFit/>
          </a:bodyPr>
          <a:lstStyle/>
          <a:p>
            <a:r>
              <a:rPr lang="ar-SA" sz="2800" b="1">
                <a:solidFill>
                  <a:srgbClr val="FF0000"/>
                </a:solidFill>
                <a:latin typeface="Calibri" pitchFamily="34" charset="0"/>
              </a:rPr>
              <a:t>الصقيع علي أشجار الكرز الأحمر</a:t>
            </a:r>
            <a:endParaRPr lang="en-US" sz="2800" b="1">
              <a:solidFill>
                <a:srgbClr val="FF0000"/>
              </a:solidFill>
              <a:latin typeface="Calibri"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9530" y="285731"/>
            <a:ext cx="9132158" cy="4893647"/>
          </a:xfrm>
          <a:prstGeom prst="rect">
            <a:avLst/>
          </a:prstGeom>
          <a:noFill/>
        </p:spPr>
        <p:txBody>
          <a:bodyPr>
            <a:spAutoFit/>
          </a:bodyPr>
          <a:lstStyle/>
          <a:p>
            <a:pPr algn="ctr" fontAlgn="auto">
              <a:spcBef>
                <a:spcPts val="0"/>
              </a:spcBef>
              <a:spcAft>
                <a:spcPts val="0"/>
              </a:spcAft>
              <a:defRPr/>
            </a:pPr>
            <a:r>
              <a:rPr lang="ar-SA" sz="6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وعلى ذلك فان دراسة عامل الحرارة أهمية خاصة : </a:t>
            </a:r>
            <a:r>
              <a:rPr lang="ar-SA"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حيث أنها تمكن من تقييم ، ووضع سياسة محصولية ملائمة طبقا لدرجات الحرارة السائدة ، ولارتباطها الوثيق بالعناصر الأخرى من ضغط ورياح ورطوبة ومطر 0</a:t>
            </a:r>
            <a:endParaRPr lang="en-US"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ctr" fontAlgn="auto">
              <a:spcBef>
                <a:spcPts val="0"/>
              </a:spcBef>
              <a:spcAft>
                <a:spcPts val="0"/>
              </a:spcAft>
              <a:defRPr/>
            </a:pPr>
            <a:endParaRPr lang="en-US" sz="4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006475" y="2000250"/>
          <a:ext cx="8202613" cy="3929063"/>
        </p:xfrm>
        <a:graphic>
          <a:graphicData uri="http://schemas.openxmlformats.org/drawingml/2006/table">
            <a:tbl>
              <a:tblPr rtl="1"/>
              <a:tblGrid>
                <a:gridCol w="2158102"/>
                <a:gridCol w="2322996"/>
                <a:gridCol w="1866195"/>
                <a:gridCol w="1856168"/>
              </a:tblGrid>
              <a:tr h="561299">
                <a:tc>
                  <a:txBody>
                    <a:bodyPr/>
                    <a:lstStyle/>
                    <a:p>
                      <a:pPr algn="ctr" rtl="1">
                        <a:lnSpc>
                          <a:spcPct val="90000"/>
                        </a:lnSpc>
                        <a:spcAft>
                          <a:spcPts val="0"/>
                        </a:spcAft>
                      </a:pPr>
                      <a:r>
                        <a:rPr lang="ar-SA" sz="2400" b="1" dirty="0">
                          <a:solidFill>
                            <a:srgbClr val="FF0000"/>
                          </a:solidFill>
                          <a:latin typeface="Arial"/>
                          <a:ea typeface="Times New Roman"/>
                          <a:cs typeface="Simplified Arabic"/>
                        </a:rPr>
                        <a:t>المحصول</a:t>
                      </a:r>
                      <a:endParaRPr lang="en-US" sz="2000" b="1" dirty="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النهاية الصغرى</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النهاية الكبرى</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الدرجه المثلى</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299">
                <a:tc>
                  <a:txBody>
                    <a:bodyPr/>
                    <a:lstStyle/>
                    <a:p>
                      <a:pPr algn="ctr" rtl="1">
                        <a:lnSpc>
                          <a:spcPct val="90000"/>
                        </a:lnSpc>
                        <a:spcAft>
                          <a:spcPts val="0"/>
                        </a:spcAft>
                      </a:pPr>
                      <a:r>
                        <a:rPr lang="ar-SA" sz="2400" b="1">
                          <a:solidFill>
                            <a:srgbClr val="FF0000"/>
                          </a:solidFill>
                          <a:latin typeface="Arial"/>
                          <a:ea typeface="Times New Roman"/>
                          <a:cs typeface="Simplified Arabic"/>
                        </a:rPr>
                        <a:t>القمح</a:t>
                      </a:r>
                      <a:endParaRPr lang="en-US" sz="2000" b="1">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3 </a:t>
                      </a:r>
                      <a:r>
                        <a:rPr lang="en-US" sz="2400" b="1" dirty="0">
                          <a:solidFill>
                            <a:srgbClr val="FF0000"/>
                          </a:solidFill>
                          <a:latin typeface="Arial"/>
                          <a:ea typeface="Times New Roman"/>
                          <a:cs typeface="Simplified Arabic"/>
                        </a:rPr>
                        <a:t>–</a:t>
                      </a:r>
                      <a:r>
                        <a:rPr lang="ar-SA" sz="2400" b="1" dirty="0">
                          <a:solidFill>
                            <a:srgbClr val="FF0000"/>
                          </a:solidFill>
                          <a:latin typeface="Arial"/>
                          <a:ea typeface="Times New Roman"/>
                          <a:cs typeface="Simplified Arabic"/>
                        </a:rPr>
                        <a:t> 4.5</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40 - 45</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25</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299">
                <a:tc>
                  <a:txBody>
                    <a:bodyPr/>
                    <a:lstStyle/>
                    <a:p>
                      <a:pPr algn="ctr" rtl="1">
                        <a:lnSpc>
                          <a:spcPct val="90000"/>
                        </a:lnSpc>
                        <a:spcAft>
                          <a:spcPts val="0"/>
                        </a:spcAft>
                      </a:pPr>
                      <a:r>
                        <a:rPr lang="ar-SA" sz="2400" b="1">
                          <a:solidFill>
                            <a:srgbClr val="FF0000"/>
                          </a:solidFill>
                          <a:latin typeface="Arial"/>
                          <a:ea typeface="Times New Roman"/>
                          <a:cs typeface="Simplified Arabic"/>
                        </a:rPr>
                        <a:t>الشعير </a:t>
                      </a:r>
                      <a:endParaRPr lang="en-US" sz="2000" b="1">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3 </a:t>
                      </a:r>
                      <a:r>
                        <a:rPr lang="en-US" sz="2400" b="1">
                          <a:solidFill>
                            <a:srgbClr val="FF0000"/>
                          </a:solidFill>
                          <a:latin typeface="Arial"/>
                          <a:ea typeface="Times New Roman"/>
                          <a:cs typeface="Simplified Arabic"/>
                        </a:rPr>
                        <a:t>–</a:t>
                      </a:r>
                      <a:r>
                        <a:rPr lang="ar-SA" sz="2400" b="1">
                          <a:solidFill>
                            <a:srgbClr val="FF0000"/>
                          </a:solidFill>
                          <a:latin typeface="Arial"/>
                          <a:ea typeface="Times New Roman"/>
                          <a:cs typeface="Simplified Arabic"/>
                        </a:rPr>
                        <a:t> 4.5</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40 - 52</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25</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299">
                <a:tc>
                  <a:txBody>
                    <a:bodyPr/>
                    <a:lstStyle/>
                    <a:p>
                      <a:pPr algn="ctr" rtl="1">
                        <a:lnSpc>
                          <a:spcPct val="90000"/>
                        </a:lnSpc>
                        <a:spcAft>
                          <a:spcPts val="0"/>
                        </a:spcAft>
                      </a:pPr>
                      <a:r>
                        <a:rPr lang="ar-SA" sz="2400" b="1">
                          <a:solidFill>
                            <a:srgbClr val="FF0000"/>
                          </a:solidFill>
                          <a:latin typeface="Arial"/>
                          <a:ea typeface="Times New Roman"/>
                          <a:cs typeface="Simplified Arabic"/>
                        </a:rPr>
                        <a:t>الأذره الشامية</a:t>
                      </a:r>
                      <a:endParaRPr lang="en-US" sz="2000" b="1">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8 - 10</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28 - 30</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33</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299">
                <a:tc>
                  <a:txBody>
                    <a:bodyPr/>
                    <a:lstStyle/>
                    <a:p>
                      <a:pPr algn="ctr" rtl="1">
                        <a:lnSpc>
                          <a:spcPct val="90000"/>
                        </a:lnSpc>
                        <a:spcAft>
                          <a:spcPts val="0"/>
                        </a:spcAft>
                      </a:pPr>
                      <a:r>
                        <a:rPr lang="ar-SA" sz="2400" b="1">
                          <a:solidFill>
                            <a:srgbClr val="FF0000"/>
                          </a:solidFill>
                          <a:latin typeface="Arial"/>
                          <a:ea typeface="Times New Roman"/>
                          <a:cs typeface="Simplified Arabic"/>
                        </a:rPr>
                        <a:t>البطيخ</a:t>
                      </a:r>
                      <a:endParaRPr lang="en-US" sz="2000" b="1">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19</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35 - 40</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33</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299">
                <a:tc>
                  <a:txBody>
                    <a:bodyPr/>
                    <a:lstStyle/>
                    <a:p>
                      <a:pPr algn="ctr" rtl="1">
                        <a:lnSpc>
                          <a:spcPct val="90000"/>
                        </a:lnSpc>
                        <a:spcAft>
                          <a:spcPts val="0"/>
                        </a:spcAft>
                      </a:pPr>
                      <a:r>
                        <a:rPr lang="ar-SA" sz="2400" b="1">
                          <a:solidFill>
                            <a:srgbClr val="FF0000"/>
                          </a:solidFill>
                          <a:latin typeface="Arial"/>
                          <a:ea typeface="Times New Roman"/>
                          <a:cs typeface="Simplified Arabic"/>
                        </a:rPr>
                        <a:t>البرسيم</a:t>
                      </a:r>
                      <a:endParaRPr lang="en-US" sz="2000" b="1">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1</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35 - 45</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30</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299">
                <a:tc>
                  <a:txBody>
                    <a:bodyPr/>
                    <a:lstStyle/>
                    <a:p>
                      <a:pPr algn="ctr" rtl="1">
                        <a:lnSpc>
                          <a:spcPct val="90000"/>
                        </a:lnSpc>
                        <a:spcAft>
                          <a:spcPts val="0"/>
                        </a:spcAft>
                      </a:pPr>
                      <a:r>
                        <a:rPr lang="ar-SA" sz="2400" b="1" dirty="0" err="1">
                          <a:solidFill>
                            <a:srgbClr val="FF0000"/>
                          </a:solidFill>
                          <a:latin typeface="Arial"/>
                          <a:ea typeface="Times New Roman"/>
                          <a:cs typeface="Simplified Arabic"/>
                        </a:rPr>
                        <a:t>البسله</a:t>
                      </a:r>
                      <a:endParaRPr lang="en-US" sz="2000" b="1" dirty="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1 - 2</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a:solidFill>
                            <a:srgbClr val="FF0000"/>
                          </a:solidFill>
                          <a:latin typeface="Arial"/>
                          <a:ea typeface="Times New Roman"/>
                          <a:cs typeface="Simplified Arabic"/>
                        </a:rPr>
                        <a:t>8 </a:t>
                      </a:r>
                      <a:r>
                        <a:rPr lang="en-US" sz="2400" b="1">
                          <a:solidFill>
                            <a:srgbClr val="FF0000"/>
                          </a:solidFill>
                          <a:latin typeface="Arial"/>
                          <a:ea typeface="Times New Roman"/>
                          <a:cs typeface="Simplified Arabic"/>
                        </a:rPr>
                        <a:t>–</a:t>
                      </a:r>
                      <a:r>
                        <a:rPr lang="ar-SA" sz="2400" b="1">
                          <a:solidFill>
                            <a:srgbClr val="FF0000"/>
                          </a:solidFill>
                          <a:latin typeface="Arial"/>
                          <a:ea typeface="Times New Roman"/>
                          <a:cs typeface="Simplified Arabic"/>
                        </a:rPr>
                        <a:t> 30</a:t>
                      </a:r>
                      <a:endParaRPr lang="en-US" sz="20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SA" sz="2400" b="1" dirty="0">
                          <a:solidFill>
                            <a:srgbClr val="FF0000"/>
                          </a:solidFill>
                          <a:latin typeface="Arial"/>
                          <a:ea typeface="Times New Roman"/>
                          <a:cs typeface="Simplified Arabic"/>
                        </a:rPr>
                        <a:t>30</a:t>
                      </a:r>
                      <a:endParaRPr lang="en-US" sz="2000" b="1"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sp>
        <p:nvSpPr>
          <p:cNvPr id="135169" name="Rectangle 1"/>
          <p:cNvSpPr>
            <a:spLocks noChangeArrowheads="1"/>
          </p:cNvSpPr>
          <p:nvPr/>
        </p:nvSpPr>
        <p:spPr bwMode="auto">
          <a:xfrm rot="10800000" flipV="1">
            <a:off x="0" y="857232"/>
            <a:ext cx="9906000" cy="1107996"/>
          </a:xfrm>
          <a:prstGeom prst="rect">
            <a:avLst/>
          </a:prstGeom>
          <a:noFill/>
          <a:ln w="9525">
            <a:noFill/>
            <a:miter lim="800000"/>
            <a:headEnd/>
            <a:tailEnd/>
          </a:ln>
          <a:effectLst/>
        </p:spPr>
        <p:txBody>
          <a:bodyPr anchor="ctr">
            <a:spAutoFit/>
          </a:bodyPr>
          <a:lstStyle/>
          <a:p>
            <a:pPr algn="ctr" fontAlgn="auto">
              <a:spcBef>
                <a:spcPts val="0"/>
              </a:spcBef>
              <a:spcAft>
                <a:spcPts val="0"/>
              </a:spcAft>
              <a:defRPr/>
            </a:pPr>
            <a:r>
              <a:rPr lang="ar-SA"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ea typeface="Times New Roman" pitchFamily="18" charset="0"/>
                <a:cs typeface="Simplified Arabic" pitchFamily="2" charset="-78"/>
              </a:rPr>
              <a:t>جدول رقم ( 1)</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cs typeface="Arial" pitchFamily="34" charset="0"/>
            </a:endParaRPr>
          </a:p>
          <a:p>
            <a:pPr algn="ctr" eaLnBrk="0" fontAlgn="auto" hangingPunct="0">
              <a:spcBef>
                <a:spcPts val="0"/>
              </a:spcBef>
              <a:spcAft>
                <a:spcPts val="0"/>
              </a:spcAft>
              <a:defRPr/>
            </a:pPr>
            <a:r>
              <a:rPr lang="ar-SA"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ea typeface="Times New Roman" pitchFamily="18" charset="0"/>
                <a:cs typeface="Simplified Arabic" pitchFamily="2" charset="-78"/>
              </a:rPr>
              <a:t>درجات الحرارة </a:t>
            </a:r>
            <a:r>
              <a:rPr lang="ar-SA"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ea typeface="Times New Roman" pitchFamily="18" charset="0"/>
                <a:cs typeface="Simplified Arabic" pitchFamily="2" charset="-78"/>
              </a:rPr>
              <a:t>المؤثره</a:t>
            </a:r>
            <a:r>
              <a:rPr lang="ar-SA"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ea typeface="Times New Roman" pitchFamily="18" charset="0"/>
                <a:cs typeface="Simplified Arabic" pitchFamily="2" charset="-78"/>
              </a:rPr>
              <a:t> على بعض المحاصيل بالدرجات المئوية</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cs typeface="Arial" pitchFamily="34" charset="0"/>
            </a:endParaRPr>
          </a:p>
          <a:p>
            <a:pPr eaLnBrk="0" fontAlgn="auto" hangingPunct="0">
              <a:spcBef>
                <a:spcPts val="0"/>
              </a:spcBef>
              <a:spcAft>
                <a:spcPts val="0"/>
              </a:spcAft>
              <a:defRPr/>
            </a:pP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Lucida Sans Unicode" pitchFamily="34" charset="0"/>
              <a:cs typeface="Arial"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922" y="428606"/>
            <a:ext cx="9054767" cy="6309420"/>
          </a:xfrm>
          <a:prstGeom prst="rect">
            <a:avLst/>
          </a:prstGeom>
          <a:noFill/>
        </p:spPr>
        <p:txBody>
          <a:bodyPr>
            <a:spAutoFit/>
          </a:bodyPr>
          <a:lstStyle/>
          <a:p>
            <a:pPr algn="justLow" fontAlgn="auto">
              <a:spcBef>
                <a:spcPts val="0"/>
              </a:spcBef>
              <a:spcAft>
                <a:spcPts val="0"/>
              </a:spcAft>
              <a:defRPr/>
            </a:pPr>
            <a:r>
              <a:rPr lang="ar-SA" sz="36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طرق الحماية من ارتفاع وانخفاض الحرارة</a:t>
            </a:r>
          </a:p>
          <a:p>
            <a:pPr algn="just" fontAlgn="auto">
              <a:spcBef>
                <a:spcPts val="0"/>
              </a:spcBef>
              <a:spcAft>
                <a:spcPts val="0"/>
              </a:spcAft>
              <a:defRPr/>
            </a:pPr>
            <a:r>
              <a:rPr lang="ar-EG" sz="4800" b="1" dirty="0">
                <a:ln w="18000">
                  <a:solidFill>
                    <a:schemeClr val="accent2">
                      <a:satMod val="140000"/>
                    </a:schemeClr>
                  </a:solidFill>
                  <a:prstDash val="solid"/>
                  <a:miter lim="800000"/>
                </a:ln>
                <a:solidFill>
                  <a:srgbClr val="92D050"/>
                </a:solidFill>
                <a:effectLst>
                  <a:outerShdw blurRad="25500" dist="23000" dir="7020000" algn="tl">
                    <a:srgbClr val="000000">
                      <a:alpha val="50000"/>
                    </a:srgbClr>
                  </a:outerShdw>
                </a:effectLst>
                <a:latin typeface="+mn-lt"/>
                <a:cs typeface="+mn-cs"/>
              </a:rPr>
              <a:t>وقد حاول الإنسان التغلب على بعض المشاكل الناتجة عن ارتفاع وانخفاض الحرارة من خلال نظام الزراعة المحمية ( الصوب )  التي انتشرت في المملكة العربية السعودية ومصر ، لكن هذه الحلول لا نستطيع تعميمها حيث أنها ترتبط بمساحات صغيره وتكنولوجيا مرتفعة التكلفة </a:t>
            </a:r>
            <a:endParaRPr lang="ar-SA" sz="4800" b="1" dirty="0">
              <a:ln w="18000">
                <a:solidFill>
                  <a:schemeClr val="accent2">
                    <a:satMod val="140000"/>
                  </a:schemeClr>
                </a:solidFill>
                <a:prstDash val="solid"/>
                <a:miter lim="800000"/>
              </a:ln>
              <a:solidFill>
                <a:srgbClr val="92D050"/>
              </a:solid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endParaRPr lang="en-US"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9095" y="428605"/>
            <a:ext cx="8899984" cy="6032421"/>
          </a:xfrm>
          <a:prstGeom prst="rect">
            <a:avLst/>
          </a:prstGeom>
          <a:noFill/>
        </p:spPr>
        <p:txBody>
          <a:bodyPr>
            <a:spAutoFit/>
          </a:bodyPr>
          <a:lstStyle/>
          <a:p>
            <a:pPr algn="justLow" fontAlgn="auto">
              <a:spcBef>
                <a:spcPts val="0"/>
              </a:spcBef>
              <a:spcAft>
                <a:spcPts val="0"/>
              </a:spcAft>
              <a:defRPr/>
            </a:pPr>
            <a:r>
              <a:rPr lang="ar-SA" sz="6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المطر</a:t>
            </a:r>
            <a:endParaRPr lang="en-US" sz="6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SA"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يعتبر المطر أحد صور التساقط </a:t>
            </a:r>
            <a:r>
              <a:rPr lang="ar-SA" sz="44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الهامه</a:t>
            </a:r>
            <a:r>
              <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حيث يلعب دوراً هاماً في تنمية الكثير من مناطق العالم حيث تعتمد علية في </a:t>
            </a:r>
            <a:r>
              <a:rPr lang="ar-SA" sz="44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الرى</a:t>
            </a:r>
            <a:r>
              <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بشكل مباشر </a:t>
            </a:r>
            <a:r>
              <a:rPr lang="ar-SA" sz="44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أوغير</a:t>
            </a:r>
            <a:r>
              <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مباشر عن طريق استغلال مياه الآبار السطحية كما تؤثر الأمطار في طول فصل </a:t>
            </a:r>
            <a:r>
              <a:rPr lang="ar-SA" sz="44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النموالزراعى</a:t>
            </a:r>
            <a:r>
              <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والمساحة المزروعة ، وحجم الجريان السطحي في منطقة </a:t>
            </a:r>
            <a:r>
              <a:rPr lang="ar-SA" sz="4400" b="1" dirty="0" err="1">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الدراسه</a:t>
            </a:r>
            <a:r>
              <a:rPr lang="ar-SA"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 0</a:t>
            </a:r>
            <a:endParaRPr lang="en-US" sz="4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dirty="0">
              <a:latin typeface="+mn-lt"/>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14290"/>
            <a:ext cx="9906000" cy="5509200"/>
          </a:xfrm>
          <a:prstGeom prst="rect">
            <a:avLst/>
          </a:prstGeom>
          <a:noFill/>
        </p:spPr>
        <p:txBody>
          <a:bodyPr>
            <a:spAutoFit/>
          </a:bodyPr>
          <a:lstStyle/>
          <a:p>
            <a:pPr algn="just" fontAlgn="auto">
              <a:spcBef>
                <a:spcPts val="0"/>
              </a:spcBef>
              <a:spcAft>
                <a:spcPts val="0"/>
              </a:spcAft>
              <a:defRPr/>
            </a:pPr>
            <a:r>
              <a:rPr lang="ar-SA" sz="32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القيمه</a:t>
            </a:r>
            <a:r>
              <a:rPr lang="ar-SA"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الفعلية للأمطار</a:t>
            </a:r>
            <a:endParaRPr lang="en-US" sz="32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endParaRPr>
          </a:p>
          <a:p>
            <a:pPr algn="just" fontAlgn="auto">
              <a:spcBef>
                <a:spcPts val="0"/>
              </a:spcBef>
              <a:spcAft>
                <a:spcPts val="0"/>
              </a:spcAft>
              <a:defRPr/>
            </a:pPr>
            <a:r>
              <a:rPr lang="ar-EG" sz="2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تعتبر دراسة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القيمه</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الفعلية للأمطار من الدراسات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الهامه</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لأثرها على التوزيع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النباتى</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 والرطوبة الأرضية ، وكمية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المياة</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التي يمكن أن تضاف للخزان الجوفي ، والمياه التي يحتمل أن تجرى في الأودية 0 واهتم عدد كبير من الباحثين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بالقيمه</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الفعلية للمطر منهم :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لانج</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Lang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ودى</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مارتون</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De </a:t>
            </a:r>
            <a:r>
              <a:rPr lang="en-US"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Marton</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 أوستن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ميلر</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Austin Miller</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وكوبن</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W . </a:t>
            </a:r>
            <a:r>
              <a:rPr lang="en-US"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Kappen</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ثورنثويت</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en-US"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Thornthwaite</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وبنمان</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Penman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وغيرهم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وحاولووضع</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قوانين ومعادلات الغرض منها قياس التأثير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الفعلى</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للأمطار 0</a:t>
            </a:r>
            <a:endPar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endParaRPr>
          </a:p>
          <a:p>
            <a:pPr algn="just" fontAlgn="auto">
              <a:spcBef>
                <a:spcPts val="0"/>
              </a:spcBef>
              <a:spcAft>
                <a:spcPts val="0"/>
              </a:spcAft>
              <a:defRPr/>
            </a:pPr>
            <a:r>
              <a:rPr lang="ar-SA"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تصنيف </a:t>
            </a:r>
            <a:r>
              <a:rPr lang="ar-SA"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لانج</a:t>
            </a:r>
            <a:r>
              <a:rPr lang="ar-SA"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a:t>
            </a:r>
            <a:endPar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endParaRPr>
          </a:p>
          <a:p>
            <a:pPr algn="just" fontAlgn="auto">
              <a:spcBef>
                <a:spcPts val="0"/>
              </a:spcBef>
              <a:spcAft>
                <a:spcPts val="0"/>
              </a:spcAft>
              <a:defRPr/>
            </a:pP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فقد اقترح معادلة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والتى</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تعرف بمعامل المطر </a:t>
            </a:r>
            <a:r>
              <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Rain Factor Index </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وبحسب </a:t>
            </a:r>
            <a:r>
              <a:rPr lang="ar-EG" sz="24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المعادله</a:t>
            </a:r>
            <a:r>
              <a:rPr lang="ar-EG"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rPr>
              <a:t> التالية :</a:t>
            </a:r>
            <a:endParaRPr lang="en-US" sz="2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Bader" pitchFamily="2" charset="-78"/>
            </a:endParaRPr>
          </a:p>
          <a:p>
            <a:pPr algn="just" fontAlgn="auto">
              <a:spcBef>
                <a:spcPts val="0"/>
              </a:spcBef>
              <a:spcAft>
                <a:spcPts val="0"/>
              </a:spcAft>
              <a:defRPr/>
            </a:pPr>
            <a:r>
              <a:rPr lang="ar-SA"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endParaRPr lang="en-U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 fontAlgn="auto">
              <a:spcBef>
                <a:spcPts val="0"/>
              </a:spcBef>
              <a:spcAft>
                <a:spcPts val="0"/>
              </a:spcAft>
              <a:defRPr/>
            </a:pPr>
            <a:r>
              <a:rPr lang="ar-EG"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كمية الأمطار بالمليمتر</a:t>
            </a:r>
            <a:endParaRPr lang="en-US"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 fontAlgn="auto">
              <a:spcBef>
                <a:spcPts val="0"/>
              </a:spcBef>
              <a:spcAft>
                <a:spcPts val="0"/>
              </a:spcAft>
              <a:defRPr/>
            </a:pPr>
            <a:r>
              <a:rPr lang="ar-EG"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معامل المطر </a:t>
            </a:r>
            <a:r>
              <a:rPr lang="ar-SA"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a:t>
            </a:r>
            <a:endParaRPr lang="en-US"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 fontAlgn="auto">
              <a:spcBef>
                <a:spcPts val="0"/>
              </a:spcBef>
              <a:spcAft>
                <a:spcPts val="0"/>
              </a:spcAft>
              <a:defRPr/>
            </a:pPr>
            <a:r>
              <a:rPr lang="ar-SA" sz="20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متوسط درجة الحرارة </a:t>
            </a:r>
            <a:r>
              <a:rPr lang="ar-SA" sz="2000" b="1" u="sng"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السنوى</a:t>
            </a:r>
            <a:r>
              <a:rPr lang="ar-SA" sz="20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بالدرجات المئوية</a:t>
            </a:r>
            <a:endParaRPr lang="en-US" sz="20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 fontAlgn="auto">
              <a:spcBef>
                <a:spcPts val="0"/>
              </a:spcBef>
              <a:spcAft>
                <a:spcPts val="0"/>
              </a:spcAft>
              <a:defRPr/>
            </a:pPr>
            <a:r>
              <a:rPr lang="ar-SA" sz="3600" b="1" u="sng"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هام  جدا                            </a:t>
            </a:r>
          </a:p>
          <a:p>
            <a:pPr algn="just" fontAlgn="auto">
              <a:spcBef>
                <a:spcPts val="0"/>
              </a:spcBef>
              <a:spcAft>
                <a:spcPts val="0"/>
              </a:spcAft>
              <a:defRPr/>
            </a:pPr>
            <a:r>
              <a:rPr lang="ar-SA" sz="36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SA" sz="3600" b="1" u="sng"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واذا</a:t>
            </a:r>
            <a:r>
              <a:rPr lang="ar-SA" sz="36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كانت ناتج </a:t>
            </a:r>
            <a:r>
              <a:rPr lang="ar-SA" sz="3600" b="1" u="sng"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القسمه</a:t>
            </a:r>
            <a:r>
              <a:rPr lang="ar-SA" sz="36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أقل من 40 تعتبر المنطقة جافه 0</a:t>
            </a:r>
            <a:endParaRPr lang="en-US" sz="3600" b="1" u="sng"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sz="2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cxnSp>
        <p:nvCxnSpPr>
          <p:cNvPr id="4" name="Straight Connector 3"/>
          <p:cNvCxnSpPr/>
          <p:nvPr/>
        </p:nvCxnSpPr>
        <p:spPr>
          <a:xfrm rot="10800000" flipV="1">
            <a:off x="4643438" y="4857750"/>
            <a:ext cx="2632075" cy="71438"/>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9096" y="500042"/>
            <a:ext cx="8822593" cy="3570208"/>
          </a:xfrm>
          <a:prstGeom prst="rect">
            <a:avLst/>
          </a:prstGeom>
          <a:noFill/>
        </p:spPr>
        <p:txBody>
          <a:bodyPr>
            <a:spAutoFit/>
          </a:bodyPr>
          <a:lstStyle/>
          <a:p>
            <a:pPr fontAlgn="auto">
              <a:spcBef>
                <a:spcPts val="0"/>
              </a:spcBef>
              <a:spcAft>
                <a:spcPts val="0"/>
              </a:spcAft>
              <a:defRPr/>
            </a:pP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SA" sz="2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تصنيف </a:t>
            </a:r>
            <a:r>
              <a:rPr lang="ar-SA" sz="28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دى</a:t>
            </a:r>
            <a:r>
              <a:rPr lang="ar-SA" sz="2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SA" sz="2800"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مارتون</a:t>
            </a:r>
            <a:r>
              <a:rPr lang="ar-SA" sz="28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واقترح </a:t>
            </a:r>
            <a:r>
              <a:rPr lang="ar-EG"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دى</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EG"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مارتون</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في عام 1926 طريقه لحساب القيمة الفعلية للأمطار 0 </a:t>
            </a:r>
            <a:r>
              <a:rPr lang="ar-EG"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أومعامل</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الجفاف </a:t>
            </a:r>
            <a:r>
              <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Aridity Index </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وهى كمـــا </a:t>
            </a:r>
            <a:r>
              <a:rPr lang="ar-EG"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يلى</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r>
            <a:b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b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كمية الأمطار السنوية</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معامل الجفاف =</a:t>
            </a: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EG"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ـــــــــــــــــــــ</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SA" b="1" u="sng"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متوسط درجة الحرارة + 10</a:t>
            </a:r>
          </a:p>
          <a:p>
            <a:pPr fontAlgn="auto">
              <a:spcBef>
                <a:spcPts val="0"/>
              </a:spcBef>
              <a:spcAft>
                <a:spcPts val="0"/>
              </a:spcAft>
              <a:defRPr/>
            </a:pPr>
            <a:endParaRPr lang="en-US" b="1" u="sng"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واقترح </a:t>
            </a:r>
            <a:r>
              <a:rPr lang="ar-SA"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دى</a:t>
            </a: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r>
              <a:rPr lang="ar-SA"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مارتون</a:t>
            </a: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الجدول </a:t>
            </a:r>
            <a:r>
              <a:rPr lang="ar-SA" b="1" dirty="0" err="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التالى</a:t>
            </a: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r>
              <a:rPr lang="ar-SA"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a:t>
            </a: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p:txBody>
      </p:sp>
      <p:graphicFrame>
        <p:nvGraphicFramePr>
          <p:cNvPr id="3" name="Table 2"/>
          <p:cNvGraphicFramePr>
            <a:graphicFrameLocks noGrp="1"/>
          </p:cNvGraphicFramePr>
          <p:nvPr/>
        </p:nvGraphicFramePr>
        <p:xfrm>
          <a:off x="773113" y="3714750"/>
          <a:ext cx="7121525" cy="2786063"/>
        </p:xfrm>
        <a:graphic>
          <a:graphicData uri="http://schemas.openxmlformats.org/drawingml/2006/table">
            <a:tbl>
              <a:tblPr rtl="1"/>
              <a:tblGrid>
                <a:gridCol w="2659682"/>
                <a:gridCol w="2177250"/>
                <a:gridCol w="2283055"/>
              </a:tblGrid>
              <a:tr h="405021">
                <a:tc>
                  <a:txBody>
                    <a:bodyPr/>
                    <a:lstStyle/>
                    <a:p>
                      <a:pPr algn="ctr" rtl="1">
                        <a:lnSpc>
                          <a:spcPct val="90000"/>
                        </a:lnSpc>
                        <a:spcAft>
                          <a:spcPts val="0"/>
                        </a:spcAft>
                      </a:pPr>
                      <a:r>
                        <a:rPr lang="ar-EG" sz="2000" dirty="0" err="1">
                          <a:solidFill>
                            <a:srgbClr val="FF0000"/>
                          </a:solidFill>
                          <a:latin typeface="Arial"/>
                          <a:ea typeface="Times New Roman"/>
                          <a:cs typeface="Simplified Arabic"/>
                        </a:rPr>
                        <a:t>القيمه</a:t>
                      </a:r>
                      <a:r>
                        <a:rPr lang="ar-EG" sz="2000" dirty="0">
                          <a:solidFill>
                            <a:srgbClr val="FF0000"/>
                          </a:solidFill>
                          <a:latin typeface="Arial"/>
                          <a:ea typeface="Times New Roman"/>
                          <a:cs typeface="Simplified Arabic"/>
                        </a:rPr>
                        <a:t> الفعلية للمطر</a:t>
                      </a:r>
                      <a:endParaRPr lang="en-US" sz="1800" dirty="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EG" sz="2000">
                          <a:solidFill>
                            <a:srgbClr val="FF0000"/>
                          </a:solidFill>
                          <a:latin typeface="Arial"/>
                          <a:ea typeface="Times New Roman"/>
                          <a:cs typeface="Simplified Arabic"/>
                        </a:rPr>
                        <a:t>نوع المناخ</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pPr>
                      <a:r>
                        <a:rPr lang="ar-EG" sz="2000">
                          <a:solidFill>
                            <a:srgbClr val="FF0000"/>
                          </a:solidFill>
                          <a:latin typeface="Arial"/>
                          <a:ea typeface="Times New Roman"/>
                          <a:cs typeface="Simplified Arabic"/>
                        </a:rPr>
                        <a:t>الحياه النباتية</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0977">
                <a:tc>
                  <a:txBody>
                    <a:bodyPr/>
                    <a:lstStyle/>
                    <a:p>
                      <a:pPr algn="justLow" rtl="1">
                        <a:lnSpc>
                          <a:spcPct val="90000"/>
                        </a:lnSpc>
                        <a:spcAft>
                          <a:spcPts val="0"/>
                        </a:spcAft>
                      </a:pPr>
                      <a:r>
                        <a:rPr lang="ar-EG" sz="2000" dirty="0">
                          <a:solidFill>
                            <a:srgbClr val="FF0000"/>
                          </a:solidFill>
                          <a:latin typeface="Arial"/>
                          <a:ea typeface="Times New Roman"/>
                          <a:cs typeface="Simplified Arabic"/>
                        </a:rPr>
                        <a:t>أقل من 5</a:t>
                      </a:r>
                      <a:endParaRPr lang="en-US" sz="1800" dirty="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dirty="0">
                          <a:solidFill>
                            <a:srgbClr val="FF0000"/>
                          </a:solidFill>
                          <a:latin typeface="Arial"/>
                          <a:ea typeface="Times New Roman"/>
                          <a:cs typeface="Simplified Arabic"/>
                        </a:rPr>
                        <a:t>مناخ جاف</a:t>
                      </a:r>
                      <a:endParaRPr lang="en-US" sz="1800"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a:solidFill>
                            <a:srgbClr val="FF0000"/>
                          </a:solidFill>
                          <a:latin typeface="Arial"/>
                          <a:ea typeface="Times New Roman"/>
                          <a:cs typeface="Simplified Arabic"/>
                        </a:rPr>
                        <a:t>صحراء</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021">
                <a:tc>
                  <a:txBody>
                    <a:bodyPr/>
                    <a:lstStyle/>
                    <a:p>
                      <a:pPr algn="justLow" rtl="1">
                        <a:lnSpc>
                          <a:spcPct val="90000"/>
                        </a:lnSpc>
                        <a:spcAft>
                          <a:spcPts val="0"/>
                        </a:spcAft>
                      </a:pPr>
                      <a:r>
                        <a:rPr lang="ar-EG" sz="2000">
                          <a:solidFill>
                            <a:srgbClr val="FF0000"/>
                          </a:solidFill>
                          <a:latin typeface="Arial"/>
                          <a:ea typeface="Times New Roman"/>
                          <a:cs typeface="Simplified Arabic"/>
                        </a:rPr>
                        <a:t>من 5 - 10</a:t>
                      </a:r>
                      <a:endParaRPr lang="en-US" sz="180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a:solidFill>
                            <a:srgbClr val="FF0000"/>
                          </a:solidFill>
                          <a:latin typeface="Arial"/>
                          <a:ea typeface="Times New Roman"/>
                          <a:cs typeface="Simplified Arabic"/>
                        </a:rPr>
                        <a:t>مناخ شبه جاف</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dirty="0">
                          <a:solidFill>
                            <a:srgbClr val="FF0000"/>
                          </a:solidFill>
                          <a:latin typeface="Arial"/>
                          <a:ea typeface="Times New Roman"/>
                          <a:cs typeface="Simplified Arabic"/>
                        </a:rPr>
                        <a:t>أعشاب </a:t>
                      </a:r>
                      <a:r>
                        <a:rPr lang="ar-EG" sz="2000" dirty="0" err="1">
                          <a:solidFill>
                            <a:srgbClr val="FF0000"/>
                          </a:solidFill>
                          <a:latin typeface="Arial"/>
                          <a:ea typeface="Times New Roman"/>
                          <a:cs typeface="Simplified Arabic"/>
                        </a:rPr>
                        <a:t>فقيره</a:t>
                      </a:r>
                      <a:endParaRPr lang="en-US" sz="1800"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021">
                <a:tc>
                  <a:txBody>
                    <a:bodyPr/>
                    <a:lstStyle/>
                    <a:p>
                      <a:pPr algn="justLow" rtl="1">
                        <a:lnSpc>
                          <a:spcPct val="90000"/>
                        </a:lnSpc>
                        <a:spcAft>
                          <a:spcPts val="0"/>
                        </a:spcAft>
                      </a:pPr>
                      <a:r>
                        <a:rPr lang="ar-EG" sz="2000">
                          <a:solidFill>
                            <a:srgbClr val="FF0000"/>
                          </a:solidFill>
                          <a:latin typeface="Arial"/>
                          <a:ea typeface="Times New Roman"/>
                          <a:cs typeface="Simplified Arabic"/>
                        </a:rPr>
                        <a:t>من 10 - 20</a:t>
                      </a:r>
                      <a:endParaRPr lang="en-US" sz="180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a:solidFill>
                            <a:srgbClr val="FF0000"/>
                          </a:solidFill>
                          <a:latin typeface="Arial"/>
                          <a:ea typeface="Times New Roman"/>
                          <a:cs typeface="Simplified Arabic"/>
                        </a:rPr>
                        <a:t>مناخ رطب نسبيا</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dirty="0" err="1">
                          <a:solidFill>
                            <a:srgbClr val="FF0000"/>
                          </a:solidFill>
                          <a:latin typeface="Arial"/>
                          <a:ea typeface="Times New Roman"/>
                          <a:cs typeface="Simplified Arabic"/>
                        </a:rPr>
                        <a:t>استبس</a:t>
                      </a:r>
                      <a:endParaRPr lang="en-US" sz="1800"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021">
                <a:tc>
                  <a:txBody>
                    <a:bodyPr/>
                    <a:lstStyle/>
                    <a:p>
                      <a:pPr algn="justLow" rtl="1">
                        <a:lnSpc>
                          <a:spcPct val="90000"/>
                        </a:lnSpc>
                        <a:spcAft>
                          <a:spcPts val="0"/>
                        </a:spcAft>
                      </a:pPr>
                      <a:r>
                        <a:rPr lang="ar-EG" sz="2000">
                          <a:solidFill>
                            <a:srgbClr val="FF0000"/>
                          </a:solidFill>
                          <a:latin typeface="Arial"/>
                          <a:ea typeface="Times New Roman"/>
                          <a:cs typeface="Simplified Arabic"/>
                        </a:rPr>
                        <a:t>من 20 - 30</a:t>
                      </a:r>
                      <a:endParaRPr lang="en-US" sz="180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a:solidFill>
                            <a:srgbClr val="FF0000"/>
                          </a:solidFill>
                          <a:latin typeface="Arial"/>
                          <a:ea typeface="Times New Roman"/>
                          <a:cs typeface="Simplified Arabic"/>
                        </a:rPr>
                        <a:t>مناخ رطب</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dirty="0">
                          <a:solidFill>
                            <a:srgbClr val="FF0000"/>
                          </a:solidFill>
                          <a:latin typeface="Arial"/>
                          <a:ea typeface="Times New Roman"/>
                          <a:cs typeface="Simplified Arabic"/>
                        </a:rPr>
                        <a:t>حشائش غنية بالأشجار</a:t>
                      </a:r>
                      <a:endParaRPr lang="en-US" sz="1800"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021">
                <a:tc>
                  <a:txBody>
                    <a:bodyPr/>
                    <a:lstStyle/>
                    <a:p>
                      <a:pPr algn="justLow" rtl="1">
                        <a:lnSpc>
                          <a:spcPct val="90000"/>
                        </a:lnSpc>
                        <a:spcAft>
                          <a:spcPts val="0"/>
                        </a:spcAft>
                      </a:pPr>
                      <a:r>
                        <a:rPr lang="ar-EG" sz="2000">
                          <a:solidFill>
                            <a:srgbClr val="FF0000"/>
                          </a:solidFill>
                          <a:latin typeface="Arial"/>
                          <a:ea typeface="Times New Roman"/>
                          <a:cs typeface="Simplified Arabic"/>
                        </a:rPr>
                        <a:t>من 30 - 40</a:t>
                      </a:r>
                      <a:endParaRPr lang="en-US" sz="1800">
                        <a:solidFill>
                          <a:srgbClr val="FF0000"/>
                        </a:solidFill>
                        <a:latin typeface="Arial"/>
                        <a:ea typeface="Times New Roman"/>
                        <a:cs typeface="Simplified Arabic"/>
                      </a:endParaRPr>
                    </a:p>
                  </a:txBody>
                  <a:tcPr marL="74295" marR="74295"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a:solidFill>
                            <a:srgbClr val="FF0000"/>
                          </a:solidFill>
                          <a:latin typeface="Arial"/>
                          <a:ea typeface="Times New Roman"/>
                          <a:cs typeface="Simplified Arabic"/>
                        </a:rPr>
                        <a:t>مناخ شديد الرطوبه</a:t>
                      </a:r>
                      <a:endParaRPr lang="en-US" sz="180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justLow" rtl="1">
                        <a:lnSpc>
                          <a:spcPct val="90000"/>
                        </a:lnSpc>
                        <a:spcAft>
                          <a:spcPts val="0"/>
                        </a:spcAft>
                      </a:pPr>
                      <a:r>
                        <a:rPr lang="ar-EG" sz="2000" dirty="0">
                          <a:solidFill>
                            <a:srgbClr val="FF0000"/>
                          </a:solidFill>
                          <a:latin typeface="Arial"/>
                          <a:ea typeface="Times New Roman"/>
                          <a:cs typeface="Simplified Arabic"/>
                        </a:rPr>
                        <a:t>غابات</a:t>
                      </a:r>
                      <a:endParaRPr lang="en-US" sz="1800" dirty="0">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sp>
        <p:nvSpPr>
          <p:cNvPr id="145441" name="Rectangle 1"/>
          <p:cNvSpPr>
            <a:spLocks noChangeArrowheads="1"/>
          </p:cNvSpPr>
          <p:nvPr/>
        </p:nvSpPr>
        <p:spPr bwMode="auto">
          <a:xfrm>
            <a:off x="696913" y="2928938"/>
            <a:ext cx="6740525" cy="1108075"/>
          </a:xfrm>
          <a:prstGeom prst="rect">
            <a:avLst/>
          </a:prstGeom>
          <a:noFill/>
          <a:ln w="9525">
            <a:noFill/>
            <a:miter lim="800000"/>
            <a:headEnd/>
            <a:tailEnd/>
          </a:ln>
        </p:spPr>
        <p:txBody>
          <a:bodyPr anchor="ctr">
            <a:spAutoFit/>
          </a:bodyPr>
          <a:lstStyle/>
          <a:p>
            <a:pPr indent="457200" algn="ctr" eaLnBrk="0" hangingPunct="0"/>
            <a:endParaRPr lang="ar-SA">
              <a:solidFill>
                <a:srgbClr val="FF0000"/>
              </a:solidFill>
              <a:latin typeface="Lucida Sans Unicode" pitchFamily="34" charset="0"/>
              <a:ea typeface="Times New Roman" pitchFamily="18" charset="0"/>
              <a:cs typeface="Simplified Arabic" pitchFamily="2" charset="-78"/>
            </a:endParaRPr>
          </a:p>
          <a:p>
            <a:pPr indent="457200" algn="ctr" eaLnBrk="0" hangingPunct="0"/>
            <a:r>
              <a:rPr lang="ar-EG" sz="2400" b="1">
                <a:solidFill>
                  <a:srgbClr val="FF0000"/>
                </a:solidFill>
                <a:latin typeface="Lucida Sans Unicode" pitchFamily="34" charset="0"/>
                <a:ea typeface="Times New Roman" pitchFamily="18" charset="0"/>
                <a:cs typeface="Simplified Arabic" pitchFamily="2" charset="-78"/>
              </a:rPr>
              <a:t>القيمة الفعلية للأمطار </a:t>
            </a:r>
            <a:r>
              <a:rPr lang="en-US" sz="2400" b="1">
                <a:solidFill>
                  <a:srgbClr val="FF0000"/>
                </a:solidFill>
                <a:latin typeface="Lucida Sans Unicode" pitchFamily="34" charset="0"/>
                <a:ea typeface="Times New Roman" pitchFamily="18" charset="0"/>
                <a:cs typeface="Simplified Arabic" pitchFamily="2" charset="-78"/>
              </a:rPr>
              <a:t>–</a:t>
            </a:r>
            <a:r>
              <a:rPr lang="ar-EG" sz="2400" b="1">
                <a:solidFill>
                  <a:srgbClr val="FF0000"/>
                </a:solidFill>
                <a:latin typeface="Lucida Sans Unicode" pitchFamily="34" charset="0"/>
                <a:ea typeface="Times New Roman" pitchFamily="18" charset="0"/>
                <a:cs typeface="Simplified Arabic" pitchFamily="2" charset="-78"/>
              </a:rPr>
              <a:t> معامل الجفاف لدى مارتون</a:t>
            </a:r>
            <a:endParaRPr lang="en-US" b="1">
              <a:solidFill>
                <a:srgbClr val="FF0000"/>
              </a:solidFill>
              <a:latin typeface="Lucida Sans Unicode" pitchFamily="34" charset="0"/>
            </a:endParaRPr>
          </a:p>
          <a:p>
            <a:pPr indent="457200" algn="ctr" eaLnBrk="0" hangingPunct="0"/>
            <a:endParaRPr lang="en-US" sz="2400">
              <a:solidFill>
                <a:srgbClr val="FF0000"/>
              </a:solidFill>
              <a:latin typeface="Lucida Sans Unicode"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
            <a:ext cx="9441688" cy="5632311"/>
          </a:xfrm>
          <a:prstGeom prst="rect">
            <a:avLst/>
          </a:prstGeom>
          <a:noFill/>
        </p:spPr>
        <p:txBody>
          <a:bodyPr>
            <a:spAutoFit/>
          </a:bodyPr>
          <a:lstStyle/>
          <a:p>
            <a:pPr algn="justLow" fontAlgn="auto">
              <a:spcBef>
                <a:spcPts val="0"/>
              </a:spcBef>
              <a:spcAft>
                <a:spcPts val="0"/>
              </a:spcAft>
              <a:defRPr/>
            </a:pP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نجد  أن احتياجات النبات من المياه يرتبط  بدرجات الحرارة, ففي العروض العليا حيث لا تشتد الحرارة صيفا ولا تكون الرياح شديدة الجفاف فان ما يفقده النبات من رطوبة بواسطة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النتح</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أقل مما يفقده النبات في العروض السفلى حيث تعظم درجات الحرارة . ولتوضيح ذلك يكفي أن نذكر إن 15 بوصة من الأمطار كافية تماما لنمو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القمح في العروض المعتدلة الباردة ولكنها لا تكفي في العروض المعتدلة الدفيئة بل أن 30 بوصة من الأمطار سنويا لا تكفي لزراعته  في العروض المدارية وذلك لارتفاع الحرارة نسبيا ولشدة التبخر </a:t>
            </a:r>
            <a:r>
              <a:rPr lang="ar-SA" sz="3600" b="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a:t>
            </a:r>
            <a:endPar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357166"/>
            <a:ext cx="9519079" cy="5016758"/>
          </a:xfrm>
          <a:prstGeom prst="rect">
            <a:avLst/>
          </a:prstGeom>
          <a:noFill/>
        </p:spPr>
        <p:txBody>
          <a:bodyPr>
            <a:spAutoFit/>
          </a:bodyPr>
          <a:lstStyle/>
          <a:p>
            <a:pPr algn="just" fontAlgn="auto">
              <a:spcBef>
                <a:spcPts val="0"/>
              </a:spcBef>
              <a:spcAft>
                <a:spcPts val="0"/>
              </a:spcAft>
              <a:defRPr/>
            </a:pPr>
            <a:r>
              <a:rPr lang="ar-EG"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كذلك تختلف حاجة محصول القطن إلى المياه  في العروض المختلفة فقد يحتاج إلى 60 بوصة </a:t>
            </a:r>
            <a:r>
              <a:rPr lang="ar-EG" sz="3200" b="1" dirty="0" err="1">
                <a:ln w="18000">
                  <a:solidFill>
                    <a:srgbClr val="FF0000"/>
                  </a:solidFill>
                  <a:prstDash val="solid"/>
                  <a:miter lim="800000"/>
                </a:ln>
                <a:noFill/>
                <a:effectLst>
                  <a:outerShdw blurRad="25500" dist="23000" dir="7020000" algn="tl">
                    <a:srgbClr val="000000">
                      <a:alpha val="50000"/>
                    </a:srgbClr>
                  </a:outerShdw>
                </a:effectLst>
                <a:latin typeface="+mn-lt"/>
                <a:cs typeface="+mn-cs"/>
              </a:rPr>
              <a:t>أوما</a:t>
            </a:r>
            <a:r>
              <a:rPr lang="ar-EG"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 يعادلها من مياه الري إذا ما زرع في </a:t>
            </a:r>
            <a:r>
              <a:rPr lang="ar-EG" sz="3200" b="1" dirty="0">
                <a:ln w="18000">
                  <a:solidFill>
                    <a:srgbClr val="FF0000"/>
                  </a:solidFill>
                  <a:prstDash val="solid"/>
                  <a:miter lim="800000"/>
                </a:ln>
                <a:solidFill>
                  <a:srgbClr val="00B050"/>
                </a:solidFill>
                <a:effectLst>
                  <a:outerShdw blurRad="25500" dist="23000" dir="7020000" algn="tl">
                    <a:srgbClr val="000000">
                      <a:alpha val="50000"/>
                    </a:srgbClr>
                  </a:outerShdw>
                </a:effectLst>
                <a:latin typeface="+mn-lt"/>
                <a:cs typeface="+mn-cs"/>
              </a:rPr>
              <a:t>الأقاليم المدارية </a:t>
            </a:r>
            <a:r>
              <a:rPr lang="ar-SA"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a:t>
            </a:r>
          </a:p>
          <a:p>
            <a:pPr algn="just" fontAlgn="auto">
              <a:spcBef>
                <a:spcPts val="0"/>
              </a:spcBef>
              <a:spcAft>
                <a:spcPts val="0"/>
              </a:spcAft>
              <a:defRPr/>
            </a:pPr>
            <a:r>
              <a:rPr lang="ar-EG"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ومابين 30-40 بوصة في </a:t>
            </a:r>
            <a:r>
              <a:rPr lang="ar-EG" sz="3200" b="1" dirty="0">
                <a:ln w="18000">
                  <a:solidFill>
                    <a:srgbClr val="FF0000"/>
                  </a:solidFill>
                  <a:prstDash val="solid"/>
                  <a:miter lim="800000"/>
                </a:ln>
                <a:solidFill>
                  <a:srgbClr val="00B050"/>
                </a:solidFill>
                <a:effectLst>
                  <a:outerShdw blurRad="25500" dist="23000" dir="7020000" algn="tl">
                    <a:srgbClr val="000000">
                      <a:alpha val="50000"/>
                    </a:srgbClr>
                  </a:outerShdw>
                </a:effectLst>
                <a:latin typeface="+mn-lt"/>
                <a:cs typeface="+mn-cs"/>
              </a:rPr>
              <a:t>الإقليم الصيني </a:t>
            </a:r>
            <a:r>
              <a:rPr lang="ar-EG" sz="3200" b="1" dirty="0" err="1">
                <a:ln w="18000">
                  <a:solidFill>
                    <a:srgbClr val="FF0000"/>
                  </a:solidFill>
                  <a:prstDash val="solid"/>
                  <a:miter lim="800000"/>
                </a:ln>
                <a:noFill/>
                <a:effectLst>
                  <a:outerShdw blurRad="25500" dist="23000" dir="7020000" algn="tl">
                    <a:srgbClr val="000000">
                      <a:alpha val="50000"/>
                    </a:srgbClr>
                  </a:outerShdw>
                </a:effectLst>
                <a:latin typeface="+mn-lt"/>
                <a:cs typeface="+mn-cs"/>
              </a:rPr>
              <a:t>أوما</a:t>
            </a:r>
            <a:r>
              <a:rPr lang="ar-EG"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 يعادلها من مياه الري في إقليم البحر المتوسط . </a:t>
            </a:r>
            <a:endParaRPr lang="ar-SA"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endParaRPr>
          </a:p>
          <a:p>
            <a:pPr algn="just" fontAlgn="auto">
              <a:spcBef>
                <a:spcPts val="0"/>
              </a:spcBef>
              <a:spcAft>
                <a:spcPts val="0"/>
              </a:spcAft>
              <a:defRPr/>
            </a:pPr>
            <a:r>
              <a:rPr lang="ar-EG"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وقد تأخذ كمية تساقط 15-20 بوصة كحد أدنى لاحتياجات الزراعة في </a:t>
            </a:r>
            <a:r>
              <a:rPr lang="ar-EG" sz="3200" b="1" dirty="0">
                <a:ln w="18000">
                  <a:solidFill>
                    <a:srgbClr val="FF0000"/>
                  </a:solidFill>
                  <a:prstDash val="solid"/>
                  <a:miter lim="800000"/>
                </a:ln>
                <a:solidFill>
                  <a:srgbClr val="00B050"/>
                </a:solidFill>
                <a:effectLst>
                  <a:outerShdw blurRad="25500" dist="23000" dir="7020000" algn="tl">
                    <a:srgbClr val="000000">
                      <a:alpha val="50000"/>
                    </a:srgbClr>
                  </a:outerShdw>
                </a:effectLst>
                <a:latin typeface="+mn-lt"/>
                <a:cs typeface="+mn-cs"/>
              </a:rPr>
              <a:t>الأقاليم المعتدلة </a:t>
            </a:r>
            <a:r>
              <a:rPr lang="ar-EG"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rPr>
              <a:t>وما بين 30-40 بوصة في العروض المدارية . ويجب أن ندخل في الاعتبار سقوط الثلج في تقديرنا لكفاية الرطوبة إذ أن الثلج عند ذوبانه يمد التربة أيضا بقسط من الرطوبة.</a:t>
            </a:r>
            <a:endParaRPr lang="en-US"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endParaRPr>
          </a:p>
          <a:p>
            <a:pPr fontAlgn="auto">
              <a:spcBef>
                <a:spcPts val="0"/>
              </a:spcBef>
              <a:spcAft>
                <a:spcPts val="0"/>
              </a:spcAft>
              <a:defRPr/>
            </a:pPr>
            <a:endParaRPr lang="en-US" sz="3200" b="1" dirty="0">
              <a:ln w="18000">
                <a:solidFill>
                  <a:srgbClr val="FF0000"/>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9530" y="500042"/>
            <a:ext cx="9132158" cy="5355312"/>
          </a:xfrm>
          <a:prstGeom prst="rect">
            <a:avLst/>
          </a:prstGeom>
          <a:noFill/>
        </p:spPr>
        <p:txBody>
          <a:bodyPr>
            <a:spAutoFit/>
          </a:bodyPr>
          <a:lstStyle/>
          <a:p>
            <a:pPr algn="justLow" fontAlgn="auto">
              <a:spcBef>
                <a:spcPts val="0"/>
              </a:spcBef>
              <a:spcAft>
                <a:spcPts val="0"/>
              </a:spcAft>
              <a:defRPr/>
            </a:pPr>
            <a:r>
              <a:rPr lang="ar-SA"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الضوء</a:t>
            </a:r>
            <a:endParaRPr lang="en-US"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يلعب الضوء دورا في نمو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النبات  وتختلف أقاليم العالم في كمية الضوء  حيث تبلغ أعلاها عند خط الاستواء تقل مع الاتجاه نحو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القطبين حيث تبلغ عند القطب أدناها في الشتاء وتطول جدا في فصل الصيف مما يساعد على سرعة نمو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ونضج المحاصيل. حيث يؤثر الضوء على عملية زيادة التمثيل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الكلوروفلى</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 والتي يمكن بواسطتها تحويل الأملاح والمعادن الذائبة والتي يمتصها النبات من التربة الر عناصر غذائية تعمل على نمو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النبات </a:t>
            </a:r>
            <a:r>
              <a:rPr lang="ar-EG" dirty="0">
                <a:latin typeface="+mn-lt"/>
                <a:cs typeface="+mn-cs"/>
              </a:rPr>
              <a:t>. </a:t>
            </a:r>
            <a:endParaRPr lang="en-US" dirty="0">
              <a:latin typeface="+mn-lt"/>
              <a:cs typeface="+mn-cs"/>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14293"/>
            <a:ext cx="9441688" cy="6863417"/>
          </a:xfrm>
          <a:prstGeom prst="rect">
            <a:avLst/>
          </a:prstGeom>
          <a:noFill/>
        </p:spPr>
        <p:txBody>
          <a:bodyPr>
            <a:spAutoFit/>
          </a:bodyPr>
          <a:lstStyle/>
          <a:p>
            <a:pPr algn="justLow" fontAlgn="auto">
              <a:spcBef>
                <a:spcPts val="0"/>
              </a:spcBef>
              <a:spcAft>
                <a:spcPts val="0"/>
              </a:spcAft>
              <a:defRPr/>
            </a:pPr>
            <a:r>
              <a:rPr lang="ar-EG"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يتضح </a:t>
            </a:r>
            <a:r>
              <a:rPr lang="ar-SA" sz="40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cs typeface="+mn-cs"/>
              </a:rPr>
              <a:t> الضوء </a:t>
            </a:r>
            <a: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أثر هذا العامل في العروض العليا الباردة التي يطول </a:t>
            </a:r>
            <a:r>
              <a:rPr lang="ar-EG" sz="4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بها</a:t>
            </a:r>
            <a: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النهار صيفا فيزيد من سرعة نمو</a:t>
            </a:r>
            <a:r>
              <a:rPr lang="ar-SA"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النبات ونضجه  حيث  تقوم بالتعويض عن أثر انخفاض درجات الحرارة وبذلك يمكن توسيع مدى زراعة بعض الحبوب شمالا  كما </a:t>
            </a:r>
            <a:r>
              <a:rPr lang="ar-EG" sz="4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هوالحال</a:t>
            </a:r>
            <a: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في السويد والنرويج حيث يمكن إتمام نضج القمح الربيعي </a:t>
            </a:r>
            <a:r>
              <a:rPr lang="ar-EG" sz="4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بها</a:t>
            </a:r>
            <a:r>
              <a:rPr lang="ar-EG"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في فصل الصيف الشمالي القصير . وكذلك زراعة نوع من الشعير  في السويد ينضج بعد ثلاث شهور حين يبلغ طول النهار 18 ساعة صيفا. </a:t>
            </a:r>
            <a:endParaRPr lang="en-US"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312" y="285731"/>
            <a:ext cx="9132158" cy="5632311"/>
          </a:xfrm>
          <a:prstGeom prst="rect">
            <a:avLst/>
          </a:prstGeom>
          <a:noFill/>
        </p:spPr>
        <p:txBody>
          <a:bodyPr>
            <a:spAutoFit/>
          </a:bodyPr>
          <a:lstStyle/>
          <a:p>
            <a:pPr algn="justLow" fontAlgn="auto">
              <a:spcBef>
                <a:spcPts val="0"/>
              </a:spcBef>
              <a:spcAft>
                <a:spcPts val="0"/>
              </a:spcAft>
              <a:defRPr/>
            </a:pP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وتختلف قيمة هذا العامل من محصول لأخر فمحصول  القطن مثلا يرتبط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إنتاجة</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وجودتة</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بعدد الساعات المشمسة في فصل النمو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وهو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يحتاج في المتوسط إلى  ما بين 2400-2500 ساعة . وفي العروض الشمالية الباردة حيث يضعف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نموالنبات</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بصفة عامة تطول الأوراق والسيقان ومثل هذه الخاصية تساعد على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الأتجاه</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إلى إنتاج بعض النباتات التي تزرع بقصد الحصول على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اوراق</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اوسيقان</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الخضراء كما هو</a:t>
            </a:r>
            <a:r>
              <a:rPr lang="ar-SA"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الحال في زراعة الأنواع </a:t>
            </a:r>
            <a:r>
              <a:rPr lang="ar-EG" sz="36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المتعدده</a:t>
            </a:r>
            <a:r>
              <a:rPr lang="ar-EG"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من الخضر في العروض الشمالية </a:t>
            </a:r>
            <a:endParaRPr lang="en-U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endParaRPr lang="en-US" sz="3600" dirty="0">
              <a:latin typeface="+mn-lt"/>
              <a:cs typeface="+mn-c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921" y="0"/>
            <a:ext cx="9286940" cy="6832640"/>
          </a:xfrm>
          <a:prstGeom prst="rect">
            <a:avLst/>
          </a:prstGeom>
          <a:noFill/>
        </p:spPr>
        <p:txBody>
          <a:bodyPr>
            <a:spAutoFit/>
          </a:bodyPr>
          <a:lstStyle/>
          <a:p>
            <a:pPr algn="ctr" fontAlgn="auto">
              <a:spcBef>
                <a:spcPts val="0"/>
              </a:spcBef>
              <a:spcAft>
                <a:spcPts val="0"/>
              </a:spcAft>
              <a:defRPr/>
            </a:pPr>
            <a:r>
              <a:rPr lang="ar-SA" sz="5400"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latin typeface="+mn-lt"/>
                <a:cs typeface="+mn-cs"/>
              </a:rPr>
              <a:t>الصقيع</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p>
          <a:p>
            <a:pPr algn="justLow" fontAlgn="auto">
              <a:spcBef>
                <a:spcPts val="0"/>
              </a:spcBef>
              <a:spcAft>
                <a:spcPts val="0"/>
              </a:spcAft>
              <a:defRPr/>
            </a:pPr>
            <a:r>
              <a:rPr lang="ar-EG"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ويحدد تجمد المياه</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في التربة ( الصقيع ) مدي </a:t>
            </a:r>
            <a:r>
              <a:rPr lang="ar-SA" sz="32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إنتشار</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الأشجار والنباتات </a:t>
            </a:r>
            <a:r>
              <a:rPr lang="ar-SA" sz="32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وهومضر</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بالنباتات إذ يتعذر عليها في هذه الحالة امتصاص المواد الغذائية بواسطة </a:t>
            </a:r>
            <a:r>
              <a:rPr lang="ar-SA" sz="32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جزيراتها</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الشعرية. وكثيرا ما يقضي هذا العامل علي </a:t>
            </a:r>
            <a:r>
              <a:rPr lang="ar-SA" sz="32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نموكثير</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من المحاصيل بل أنه كثيرا ما يقضي علي محاصيل بأكملها كما حدث لمحصول الزيتون بسوريا سنة 1950 ) وفي شمال سيناء عام 1992 حيث أدت موجة الصقيع إلى حرق أوراق الطماطم مما أدى للقضاء على جزء كبير من المحصول. ويمكن اتخاذ </a:t>
            </a:r>
            <a:r>
              <a:rPr lang="ar-SA" sz="3200" b="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الاحتياطيات نحو حدوث </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نوبات الصقيع باختيار الجهات المحمية المعدة للزراعة </a:t>
            </a:r>
            <a:r>
              <a:rPr lang="ar-SA" sz="32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أوتدفئة</a:t>
            </a:r>
            <a:r>
              <a:rPr lang="ar-SA"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التربة باستخدام المواقد البترولية وإنشاء غطاء من الأدخنة في الليالي الباردة الهادئة الرياح وبخاصة بين أشجار الموالح علي أن مثل هذه الوسائل تزيد من تكلفة الإنتاج.</a:t>
            </a:r>
            <a:endParaRPr lang="en-US"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a:p>
            <a:pPr algn="justLow" fontAlgn="auto">
              <a:spcBef>
                <a:spcPts val="0"/>
              </a:spcBef>
              <a:spcAft>
                <a:spcPts val="0"/>
              </a:spcAft>
              <a:defRPr/>
            </a:pPr>
            <a:endParaRPr lang="en-US"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Box 1"/>
          <p:cNvSpPr txBox="1">
            <a:spLocks noChangeArrowheads="1"/>
          </p:cNvSpPr>
          <p:nvPr/>
        </p:nvSpPr>
        <p:spPr bwMode="auto">
          <a:xfrm>
            <a:off x="1" y="357189"/>
            <a:ext cx="9441656" cy="6032421"/>
          </a:xfrm>
          <a:prstGeom prst="rect">
            <a:avLst/>
          </a:prstGeom>
          <a:noFill/>
          <a:ln w="9525">
            <a:noFill/>
            <a:miter lim="800000"/>
            <a:headEnd/>
            <a:tailEnd/>
          </a:ln>
        </p:spPr>
        <p:txBody>
          <a:bodyPr>
            <a:spAutoFit/>
          </a:bodyPr>
          <a:lstStyle/>
          <a:p>
            <a:pPr fontAlgn="auto">
              <a:spcBef>
                <a:spcPts val="0"/>
              </a:spcBef>
              <a:spcAft>
                <a:spcPts val="0"/>
              </a:spcAft>
              <a:defRPr/>
            </a:pPr>
            <a:r>
              <a:rPr lang="ar-SA" sz="7200" dirty="0">
                <a:solidFill>
                  <a:srgbClr val="FF0000"/>
                </a:solidFill>
                <a:effectLst>
                  <a:glow rad="101600">
                    <a:schemeClr val="accent1">
                      <a:satMod val="175000"/>
                      <a:alpha val="40000"/>
                    </a:schemeClr>
                  </a:glow>
                </a:effectLst>
                <a:latin typeface="+mn-lt"/>
                <a:cs typeface="+mn-cs"/>
              </a:rPr>
              <a:t>الثلج :-</a:t>
            </a:r>
            <a:endParaRPr lang="en-US" sz="7200" dirty="0">
              <a:solidFill>
                <a:srgbClr val="FF0000"/>
              </a:solidFill>
              <a:effectLst>
                <a:glow rad="101600">
                  <a:schemeClr val="accent1">
                    <a:satMod val="175000"/>
                    <a:alpha val="40000"/>
                  </a:schemeClr>
                </a:glow>
              </a:effectLst>
              <a:latin typeface="+mn-lt"/>
              <a:cs typeface="+mn-cs"/>
            </a:endParaRPr>
          </a:p>
          <a:p>
            <a:pPr algn="ctr" fontAlgn="auto">
              <a:spcBef>
                <a:spcPts val="0"/>
              </a:spcBef>
              <a:spcAft>
                <a:spcPts val="0"/>
              </a:spcAft>
              <a:defRPr/>
            </a:pPr>
            <a:r>
              <a:rPr lang="ar-SA" sz="5400" dirty="0">
                <a:effectLst>
                  <a:glow rad="101600">
                    <a:schemeClr val="accent1">
                      <a:satMod val="175000"/>
                      <a:alpha val="40000"/>
                    </a:schemeClr>
                  </a:glow>
                </a:effectLst>
                <a:latin typeface="+mn-lt"/>
                <a:cs typeface="+mn-cs"/>
              </a:rPr>
              <a:t>سقوط الثلج في حد ذاته لا يعرقل </a:t>
            </a:r>
            <a:r>
              <a:rPr lang="ar-SA" sz="5400" dirty="0" err="1">
                <a:effectLst>
                  <a:glow rad="101600">
                    <a:schemeClr val="accent1">
                      <a:satMod val="175000"/>
                      <a:alpha val="40000"/>
                    </a:schemeClr>
                  </a:glow>
                </a:effectLst>
                <a:latin typeface="+mn-lt"/>
                <a:cs typeface="+mn-cs"/>
              </a:rPr>
              <a:t>نموالنباتات</a:t>
            </a:r>
            <a:r>
              <a:rPr lang="ar-SA" sz="5400" dirty="0">
                <a:effectLst>
                  <a:glow rad="101600">
                    <a:schemeClr val="accent1">
                      <a:satMod val="175000"/>
                      <a:alpha val="40000"/>
                    </a:schemeClr>
                  </a:glow>
                </a:effectLst>
                <a:latin typeface="+mn-lt"/>
                <a:cs typeface="+mn-cs"/>
              </a:rPr>
              <a:t> ، ولكن تراكم الثلج وتحوله إلي جليد بفعل الضغط يقضي علي الزراعات المختلفة ، والثلج في حد ذاته يعتبر طبقة عازلة تحمي التربة.</a:t>
            </a:r>
            <a:endParaRPr lang="en-US" sz="5400" dirty="0">
              <a:effectLst>
                <a:glow rad="101600">
                  <a:schemeClr val="accent1">
                    <a:satMod val="175000"/>
                    <a:alpha val="40000"/>
                  </a:schemeClr>
                </a:glow>
              </a:effectLst>
              <a:latin typeface="+mn-lt"/>
              <a:cs typeface="+mn-cs"/>
            </a:endParaRPr>
          </a:p>
          <a:p>
            <a:pPr fontAlgn="auto">
              <a:spcBef>
                <a:spcPts val="0"/>
              </a:spcBef>
              <a:spcAft>
                <a:spcPts val="0"/>
              </a:spcAft>
              <a:defRPr/>
            </a:pPr>
            <a:endParaRPr lang="en-US" sz="4400" dirty="0">
              <a:effectLst>
                <a:glow rad="101600">
                  <a:schemeClr val="accent1">
                    <a:satMod val="175000"/>
                    <a:alpha val="40000"/>
                  </a:schemeClr>
                </a:glow>
              </a:effectLst>
              <a:latin typeface="+mn-lt"/>
              <a:cs typeface="+mn-cs"/>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Box 1"/>
          <p:cNvSpPr txBox="1">
            <a:spLocks noChangeArrowheads="1"/>
          </p:cNvSpPr>
          <p:nvPr/>
        </p:nvSpPr>
        <p:spPr bwMode="auto">
          <a:xfrm>
            <a:off x="0" y="1"/>
            <a:ext cx="9906000" cy="7448193"/>
          </a:xfrm>
          <a:prstGeom prst="rect">
            <a:avLst/>
          </a:prstGeom>
          <a:noFill/>
          <a:ln w="9525">
            <a:noFill/>
            <a:miter lim="800000"/>
            <a:headEnd/>
            <a:tailEnd/>
          </a:ln>
        </p:spPr>
        <p:txBody>
          <a:bodyPr>
            <a:spAutoFit/>
          </a:bodyPr>
          <a:lstStyle/>
          <a:p>
            <a:pPr algn="ctr" fontAlgn="auto">
              <a:spcBef>
                <a:spcPts val="0"/>
              </a:spcBef>
              <a:spcAft>
                <a:spcPts val="0"/>
              </a:spcAft>
              <a:defRPr/>
            </a:pPr>
            <a:r>
              <a:rPr lang="ar-SA" sz="6000" dirty="0">
                <a:solidFill>
                  <a:srgbClr val="FF0000"/>
                </a:solidFill>
                <a:effectLst>
                  <a:glow rad="139700">
                    <a:schemeClr val="accent1">
                      <a:satMod val="175000"/>
                      <a:alpha val="40000"/>
                    </a:schemeClr>
                  </a:glow>
                </a:effectLst>
                <a:latin typeface="+mn-lt"/>
                <a:cs typeface="+mn-cs"/>
              </a:rPr>
              <a:t>غطاء السحب والندي والرياح : - </a:t>
            </a:r>
            <a:endParaRPr lang="en-US" sz="6000" dirty="0">
              <a:solidFill>
                <a:srgbClr val="FF0000"/>
              </a:solidFill>
              <a:effectLst>
                <a:glow rad="139700">
                  <a:schemeClr val="accent1">
                    <a:satMod val="175000"/>
                    <a:alpha val="40000"/>
                  </a:schemeClr>
                </a:glow>
              </a:effectLst>
              <a:latin typeface="+mn-lt"/>
              <a:cs typeface="+mn-cs"/>
            </a:endParaRPr>
          </a:p>
          <a:p>
            <a:pPr algn="justLow" fontAlgn="auto">
              <a:spcBef>
                <a:spcPts val="0"/>
              </a:spcBef>
              <a:spcAft>
                <a:spcPts val="0"/>
              </a:spcAft>
              <a:defRPr/>
            </a:pPr>
            <a:r>
              <a:rPr lang="ar-SA" sz="5400" dirty="0">
                <a:effectLst>
                  <a:glow rad="139700">
                    <a:schemeClr val="accent1">
                      <a:satMod val="175000"/>
                      <a:alpha val="40000"/>
                    </a:schemeClr>
                  </a:glow>
                </a:effectLst>
                <a:latin typeface="+mn-lt"/>
                <a:cs typeface="+mn-cs"/>
              </a:rPr>
              <a:t>تحتاج بعض النباتات في بدء نموها إلي غطاء واق من السحب كالبن الذي تجود زراعته علي الهضاب في الأقاليم الموسمية وقد تساعد ظاهرة الندي في بعض الجهات شبه الصحراوية الساحلية علي مد المحاصيل بجزء من حاجتها من المياه بدلا من الاستعانة بمياه الري. </a:t>
            </a:r>
            <a:endParaRPr lang="en-US" sz="5400" dirty="0">
              <a:effectLst>
                <a:glow rad="139700">
                  <a:schemeClr val="accent1">
                    <a:satMod val="175000"/>
                    <a:alpha val="40000"/>
                  </a:schemeClr>
                </a:glow>
              </a:effectLst>
              <a:latin typeface="+mn-lt"/>
              <a:cs typeface="+mn-cs"/>
            </a:endParaRPr>
          </a:p>
          <a:p>
            <a:pPr fontAlgn="auto">
              <a:spcBef>
                <a:spcPts val="0"/>
              </a:spcBef>
              <a:spcAft>
                <a:spcPts val="0"/>
              </a:spcAft>
              <a:defRPr/>
            </a:pPr>
            <a:endParaRPr lang="en-US" sz="4000" dirty="0">
              <a:effectLst>
                <a:glow rad="139700">
                  <a:schemeClr val="accent1">
                    <a:satMod val="175000"/>
                    <a:alpha val="40000"/>
                  </a:schemeClr>
                </a:glow>
              </a:effectLst>
              <a:latin typeface="+mn-lt"/>
              <a:cs typeface="+mn-cs"/>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Box 1"/>
          <p:cNvSpPr txBox="1">
            <a:spLocks noChangeArrowheads="1"/>
          </p:cNvSpPr>
          <p:nvPr/>
        </p:nvSpPr>
        <p:spPr bwMode="auto">
          <a:xfrm>
            <a:off x="309562" y="0"/>
            <a:ext cx="9054704" cy="6617196"/>
          </a:xfrm>
          <a:prstGeom prst="rect">
            <a:avLst/>
          </a:prstGeom>
          <a:noFill/>
          <a:ln w="9525">
            <a:noFill/>
            <a:miter lim="800000"/>
            <a:headEnd/>
            <a:tailEnd/>
          </a:ln>
        </p:spPr>
        <p:txBody>
          <a:bodyPr>
            <a:spAutoFit/>
          </a:bodyPr>
          <a:lstStyle/>
          <a:p>
            <a:pPr algn="ctr" fontAlgn="auto">
              <a:spcBef>
                <a:spcPts val="0"/>
              </a:spcBef>
              <a:spcAft>
                <a:spcPts val="0"/>
              </a:spcAft>
              <a:defRPr/>
            </a:pPr>
            <a:r>
              <a:rPr lang="ar-EG" sz="4400" dirty="0">
                <a:solidFill>
                  <a:srgbClr val="7030A0"/>
                </a:solidFill>
                <a:effectLst>
                  <a:glow rad="63500">
                    <a:schemeClr val="accent1">
                      <a:satMod val="175000"/>
                      <a:alpha val="40000"/>
                    </a:schemeClr>
                  </a:glow>
                </a:effectLst>
                <a:latin typeface="+mn-lt"/>
                <a:cs typeface="+mn-cs"/>
              </a:rPr>
              <a:t>أما الرياح </a:t>
            </a:r>
            <a:endParaRPr lang="ar-SA" sz="4400" dirty="0">
              <a:solidFill>
                <a:srgbClr val="7030A0"/>
              </a:solidFill>
              <a:effectLst>
                <a:glow rad="63500">
                  <a:schemeClr val="accent1">
                    <a:satMod val="175000"/>
                    <a:alpha val="40000"/>
                  </a:schemeClr>
                </a:glow>
              </a:effectLst>
              <a:latin typeface="+mn-lt"/>
              <a:cs typeface="+mn-cs"/>
            </a:endParaRPr>
          </a:p>
          <a:p>
            <a:pPr fontAlgn="auto">
              <a:spcBef>
                <a:spcPts val="0"/>
              </a:spcBef>
              <a:spcAft>
                <a:spcPts val="0"/>
              </a:spcAft>
              <a:defRPr/>
            </a:pPr>
            <a:r>
              <a:rPr lang="ar-EG" sz="3200" dirty="0">
                <a:solidFill>
                  <a:srgbClr val="FF0000"/>
                </a:solidFill>
                <a:effectLst>
                  <a:glow rad="63500">
                    <a:schemeClr val="accent1">
                      <a:satMod val="175000"/>
                      <a:alpha val="40000"/>
                    </a:schemeClr>
                  </a:glow>
                </a:effectLst>
                <a:latin typeface="+mn-lt"/>
                <a:cs typeface="+mn-cs"/>
              </a:rPr>
              <a:t>فكان لها أثرها بالنسبة للنبات ،</a:t>
            </a:r>
            <a:r>
              <a:rPr lang="ar-SA" sz="3200" dirty="0">
                <a:solidFill>
                  <a:srgbClr val="FF0000"/>
                </a:solidFill>
                <a:effectLst>
                  <a:glow rad="63500">
                    <a:schemeClr val="accent1">
                      <a:satMod val="175000"/>
                      <a:alpha val="40000"/>
                    </a:schemeClr>
                  </a:glow>
                </a:effectLst>
                <a:latin typeface="+mn-lt"/>
                <a:cs typeface="+mn-cs"/>
              </a:rPr>
              <a:t> فهبوب الرياح الشديدة علي بعض </a:t>
            </a:r>
            <a:r>
              <a:rPr lang="ar-SA" sz="3200" dirty="0" err="1">
                <a:solidFill>
                  <a:srgbClr val="FF0000"/>
                </a:solidFill>
                <a:effectLst>
                  <a:glow rad="63500">
                    <a:schemeClr val="accent1">
                      <a:satMod val="175000"/>
                      <a:alpha val="40000"/>
                    </a:schemeClr>
                  </a:glow>
                </a:effectLst>
                <a:latin typeface="+mn-lt"/>
                <a:cs typeface="+mn-cs"/>
              </a:rPr>
              <a:t>الغلات</a:t>
            </a:r>
            <a:r>
              <a:rPr lang="ar-SA" sz="3200" dirty="0">
                <a:solidFill>
                  <a:srgbClr val="FF0000"/>
                </a:solidFill>
                <a:effectLst>
                  <a:glow rad="63500">
                    <a:schemeClr val="accent1">
                      <a:satMod val="175000"/>
                      <a:alpha val="40000"/>
                    </a:schemeClr>
                  </a:glow>
                </a:effectLst>
                <a:latin typeface="+mn-lt"/>
                <a:cs typeface="+mn-cs"/>
              </a:rPr>
              <a:t> الشجرية تسقط ثمارها كأشجار جوز الهند وأشجار الكاكاو والتفاح والموالح. وكثيرا ما تخرب عواصف </a:t>
            </a:r>
            <a:r>
              <a:rPr lang="ar-SA" sz="3200" dirty="0" err="1">
                <a:solidFill>
                  <a:srgbClr val="FF0000"/>
                </a:solidFill>
                <a:effectLst>
                  <a:glow rad="63500">
                    <a:schemeClr val="accent1">
                      <a:satMod val="175000"/>
                      <a:alpha val="40000"/>
                    </a:schemeClr>
                  </a:glow>
                </a:effectLst>
                <a:latin typeface="+mn-lt"/>
                <a:cs typeface="+mn-cs"/>
              </a:rPr>
              <a:t>الهاريكين</a:t>
            </a:r>
            <a:r>
              <a:rPr lang="ar-SA" sz="3200" dirty="0">
                <a:solidFill>
                  <a:srgbClr val="FF0000"/>
                </a:solidFill>
                <a:effectLst>
                  <a:glow rad="63500">
                    <a:schemeClr val="accent1">
                      <a:satMod val="175000"/>
                      <a:alpha val="40000"/>
                    </a:schemeClr>
                  </a:glow>
                </a:effectLst>
                <a:latin typeface="+mn-lt"/>
                <a:cs typeface="+mn-cs"/>
              </a:rPr>
              <a:t> زراعات الموز في جزر الهند الغربية وعلي السواحل الشرقية لأمريكا الوسطي. وفي الأجواء الجافة يزيد هبوب الرياح الجافة من عملية التبخر وتؤثر بذلك غلي كثير من </a:t>
            </a:r>
            <a:r>
              <a:rPr lang="ar-SA" sz="3200" dirty="0" err="1">
                <a:solidFill>
                  <a:srgbClr val="FF0000"/>
                </a:solidFill>
                <a:effectLst>
                  <a:glow rad="63500">
                    <a:schemeClr val="accent1">
                      <a:satMod val="175000"/>
                      <a:alpha val="40000"/>
                    </a:schemeClr>
                  </a:glow>
                </a:effectLst>
                <a:latin typeface="+mn-lt"/>
                <a:cs typeface="+mn-cs"/>
              </a:rPr>
              <a:t>الغلات</a:t>
            </a:r>
            <a:r>
              <a:rPr lang="ar-SA" sz="3200" dirty="0">
                <a:solidFill>
                  <a:srgbClr val="FF0000"/>
                </a:solidFill>
                <a:effectLst>
                  <a:glow rad="63500">
                    <a:schemeClr val="accent1">
                      <a:satMod val="175000"/>
                      <a:alpha val="40000"/>
                    </a:schemeClr>
                  </a:glow>
                </a:effectLst>
                <a:latin typeface="+mn-lt"/>
                <a:cs typeface="+mn-cs"/>
              </a:rPr>
              <a:t> ويلزم تعويض ما تفقده بمياه الري. وبعضها يعمل علي تحوير نفسه بطرق مختلفة لتقاوم الجفاف كتكوين مادة شمعية تكسر الأوراق </a:t>
            </a:r>
            <a:r>
              <a:rPr lang="ar-SA" sz="3200" dirty="0" err="1">
                <a:solidFill>
                  <a:srgbClr val="FF0000"/>
                </a:solidFill>
                <a:effectLst>
                  <a:glow rad="63500">
                    <a:schemeClr val="accent1">
                      <a:satMod val="175000"/>
                      <a:alpha val="40000"/>
                    </a:schemeClr>
                  </a:glow>
                </a:effectLst>
                <a:latin typeface="+mn-lt"/>
                <a:cs typeface="+mn-cs"/>
              </a:rPr>
              <a:t>أومادة</a:t>
            </a:r>
            <a:r>
              <a:rPr lang="ar-SA" sz="3200" dirty="0">
                <a:solidFill>
                  <a:srgbClr val="FF0000"/>
                </a:solidFill>
                <a:effectLst>
                  <a:glow rad="63500">
                    <a:schemeClr val="accent1">
                      <a:satMod val="175000"/>
                      <a:alpha val="40000"/>
                    </a:schemeClr>
                  </a:glow>
                </a:effectLst>
                <a:latin typeface="+mn-lt"/>
                <a:cs typeface="+mn-cs"/>
              </a:rPr>
              <a:t> صمغية لمنع التبخر </a:t>
            </a:r>
            <a:r>
              <a:rPr lang="ar-SA" sz="3200" dirty="0" err="1">
                <a:solidFill>
                  <a:srgbClr val="FF0000"/>
                </a:solidFill>
                <a:effectLst>
                  <a:glow rad="63500">
                    <a:schemeClr val="accent1">
                      <a:satMod val="175000"/>
                      <a:alpha val="40000"/>
                    </a:schemeClr>
                  </a:glow>
                </a:effectLst>
                <a:latin typeface="+mn-lt"/>
                <a:cs typeface="+mn-cs"/>
              </a:rPr>
              <a:t>المستمرأومد</a:t>
            </a:r>
            <a:r>
              <a:rPr lang="ar-SA" sz="3200" dirty="0">
                <a:solidFill>
                  <a:srgbClr val="FF0000"/>
                </a:solidFill>
                <a:effectLst>
                  <a:glow rad="63500">
                    <a:schemeClr val="accent1">
                      <a:satMod val="175000"/>
                      <a:alpha val="40000"/>
                    </a:schemeClr>
                  </a:glow>
                </a:effectLst>
                <a:latin typeface="+mn-lt"/>
                <a:cs typeface="+mn-cs"/>
              </a:rPr>
              <a:t> جذورها تحت التربة لتحصل علي الرطوبة اللازمة لنموها. أو تخزن العصارة في سوقها </a:t>
            </a:r>
            <a:r>
              <a:rPr lang="ar-SA" sz="3200" dirty="0" err="1">
                <a:solidFill>
                  <a:srgbClr val="FF0000"/>
                </a:solidFill>
                <a:effectLst>
                  <a:glow rad="63500">
                    <a:schemeClr val="accent1">
                      <a:satMod val="175000"/>
                      <a:alpha val="40000"/>
                    </a:schemeClr>
                  </a:glow>
                </a:effectLst>
                <a:latin typeface="+mn-lt"/>
                <a:cs typeface="+mn-cs"/>
              </a:rPr>
              <a:t>أوأوراقها</a:t>
            </a:r>
            <a:r>
              <a:rPr lang="ar-SA" sz="3200" dirty="0">
                <a:solidFill>
                  <a:srgbClr val="FF0000"/>
                </a:solidFill>
                <a:effectLst>
                  <a:glow rad="63500">
                    <a:schemeClr val="accent1">
                      <a:satMod val="175000"/>
                      <a:alpha val="40000"/>
                    </a:schemeClr>
                  </a:glow>
                </a:effectLst>
                <a:latin typeface="+mn-lt"/>
                <a:cs typeface="+mn-cs"/>
              </a:rPr>
              <a:t> كالصبار والتين </a:t>
            </a:r>
            <a:r>
              <a:rPr lang="ar-SA" sz="3200" dirty="0" err="1">
                <a:solidFill>
                  <a:srgbClr val="FF0000"/>
                </a:solidFill>
                <a:effectLst>
                  <a:glow rad="63500">
                    <a:schemeClr val="accent1">
                      <a:satMod val="175000"/>
                      <a:alpha val="40000"/>
                    </a:schemeClr>
                  </a:glow>
                </a:effectLst>
                <a:latin typeface="+mn-lt"/>
                <a:cs typeface="+mn-cs"/>
              </a:rPr>
              <a:t>الشوكي</a:t>
            </a:r>
            <a:r>
              <a:rPr lang="ar-SA" sz="3200" dirty="0">
                <a:solidFill>
                  <a:srgbClr val="FF0000"/>
                </a:solidFill>
                <a:effectLst>
                  <a:glow rad="63500">
                    <a:schemeClr val="accent1">
                      <a:satMod val="175000"/>
                      <a:alpha val="40000"/>
                    </a:schemeClr>
                  </a:glow>
                </a:effectLst>
                <a:latin typeface="+mn-lt"/>
                <a:cs typeface="+mn-cs"/>
              </a:rPr>
              <a:t>.......الخ.  </a:t>
            </a:r>
            <a:endParaRPr lang="en-US" sz="3200" dirty="0">
              <a:solidFill>
                <a:srgbClr val="FF0000"/>
              </a:solidFill>
              <a:effectLst>
                <a:glow rad="63500">
                  <a:schemeClr val="accent1">
                    <a:satMod val="175000"/>
                    <a:alpha val="40000"/>
                  </a:schemeClr>
                </a:glow>
              </a:effectLst>
              <a:latin typeface="+mn-lt"/>
              <a:cs typeface="+mn-cs"/>
            </a:endParaRPr>
          </a:p>
          <a:p>
            <a:pPr fontAlgn="auto">
              <a:spcBef>
                <a:spcPts val="0"/>
              </a:spcBef>
              <a:spcAft>
                <a:spcPts val="0"/>
              </a:spcAft>
              <a:defRPr/>
            </a:pPr>
            <a:endParaRPr lang="en-US" sz="3200" dirty="0">
              <a:solidFill>
                <a:srgbClr val="00B050"/>
              </a:solidFill>
              <a:effectLst>
                <a:glow rad="63500">
                  <a:schemeClr val="accent1">
                    <a:satMod val="175000"/>
                    <a:alpha val="40000"/>
                  </a:schemeClr>
                </a:glow>
              </a:effectLst>
              <a:latin typeface="+mn-lt"/>
              <a:cs typeface="+mn-cs"/>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Kép 1" descr="1254638561LWR1MEe.jpg"/>
          <p:cNvPicPr>
            <a:picLocks noChangeAspect="1"/>
          </p:cNvPicPr>
          <p:nvPr/>
        </p:nvPicPr>
        <p:blipFill>
          <a:blip r:embed="rId3"/>
          <a:srcRect/>
          <a:stretch>
            <a:fillRect/>
          </a:stretch>
        </p:blipFill>
        <p:spPr bwMode="auto">
          <a:xfrm>
            <a:off x="0" y="0"/>
            <a:ext cx="9906000" cy="6858000"/>
          </a:xfrm>
          <a:prstGeom prst="rect">
            <a:avLst/>
          </a:prstGeom>
          <a:noFill/>
          <a:ln w="9525">
            <a:noFill/>
            <a:miter lim="800000"/>
            <a:headEnd/>
            <a:tailEnd/>
          </a:ln>
        </p:spPr>
      </p:pic>
      <p:sp>
        <p:nvSpPr>
          <p:cNvPr id="3" name="TextBox 2"/>
          <p:cNvSpPr txBox="1"/>
          <p:nvPr/>
        </p:nvSpPr>
        <p:spPr>
          <a:xfrm>
            <a:off x="5726912" y="5572141"/>
            <a:ext cx="3714776" cy="1015663"/>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ar-SA"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العواصف</a:t>
            </a:r>
            <a:endParaRPr lang="en-US"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313" y="500043"/>
            <a:ext cx="8977375" cy="4401205"/>
          </a:xfrm>
          <a:prstGeom prst="rect">
            <a:avLst/>
          </a:prstGeom>
          <a:noFill/>
        </p:spPr>
        <p:txBody>
          <a:bodyPr>
            <a:spAutoFit/>
          </a:bodyPr>
          <a:lstStyle/>
          <a:p>
            <a:pPr algn="justLow" fontAlgn="auto">
              <a:spcBef>
                <a:spcPts val="0"/>
              </a:spcBef>
              <a:spcAft>
                <a:spcPts val="0"/>
              </a:spcAft>
              <a:defRPr/>
            </a:pPr>
            <a:r>
              <a:rPr lang="ar-EG" sz="2800" dirty="0">
                <a:solidFill>
                  <a:srgbClr val="FF0000"/>
                </a:solidFill>
                <a:effectLst>
                  <a:glow rad="101600">
                    <a:schemeClr val="accent1">
                      <a:satMod val="175000"/>
                      <a:alpha val="40000"/>
                    </a:schemeClr>
                  </a:glow>
                </a:effectLst>
                <a:latin typeface="+mn-lt"/>
                <a:cs typeface="+mn-cs"/>
              </a:rPr>
              <a:t>كما تعمل الرياح على </a:t>
            </a:r>
            <a:r>
              <a:rPr lang="ar-SA" sz="2800" dirty="0">
                <a:solidFill>
                  <a:srgbClr val="FF0000"/>
                </a:solidFill>
                <a:effectLst>
                  <a:glow rad="101600">
                    <a:schemeClr val="accent1">
                      <a:satMod val="175000"/>
                      <a:alpha val="40000"/>
                    </a:schemeClr>
                  </a:glow>
                </a:effectLst>
                <a:latin typeface="+mn-lt"/>
                <a:cs typeface="+mn-cs"/>
              </a:rPr>
              <a:t>:</a:t>
            </a:r>
            <a:r>
              <a:rPr lang="ar-EG" sz="2800" dirty="0">
                <a:solidFill>
                  <a:srgbClr val="7030A0"/>
                </a:solidFill>
                <a:effectLst>
                  <a:glow rad="101600">
                    <a:schemeClr val="accent1">
                      <a:satMod val="175000"/>
                      <a:alpha val="40000"/>
                    </a:schemeClr>
                  </a:glow>
                </a:effectLst>
                <a:latin typeface="+mn-lt"/>
                <a:cs typeface="+mn-cs"/>
              </a:rPr>
              <a:t>إيجابيات الرياح </a:t>
            </a:r>
            <a:endParaRPr lang="ar-SA" sz="2800" dirty="0">
              <a:solidFill>
                <a:srgbClr val="7030A0"/>
              </a:solidFill>
              <a:effectLst>
                <a:glow rad="101600">
                  <a:schemeClr val="accent1">
                    <a:satMod val="175000"/>
                    <a:alpha val="40000"/>
                  </a:schemeClr>
                </a:glow>
              </a:effectLst>
              <a:latin typeface="+mn-lt"/>
              <a:cs typeface="+mn-cs"/>
            </a:endParaRPr>
          </a:p>
          <a:p>
            <a:pPr algn="justLow" fontAlgn="auto">
              <a:spcBef>
                <a:spcPts val="0"/>
              </a:spcBef>
              <a:spcAft>
                <a:spcPts val="0"/>
              </a:spcAft>
              <a:buFontTx/>
              <a:buChar char="-"/>
              <a:defRPr/>
            </a:pPr>
            <a:r>
              <a:rPr lang="ar-SA" sz="2800" dirty="0">
                <a:solidFill>
                  <a:srgbClr val="FF0000"/>
                </a:solidFill>
                <a:effectLst>
                  <a:glow rad="101600">
                    <a:schemeClr val="accent1">
                      <a:satMod val="175000"/>
                      <a:alpha val="40000"/>
                    </a:schemeClr>
                  </a:glow>
                </a:effectLst>
                <a:latin typeface="+mn-lt"/>
                <a:cs typeface="+mn-cs"/>
              </a:rPr>
              <a:t> </a:t>
            </a:r>
            <a:r>
              <a:rPr lang="ar-EG" sz="2800" dirty="0">
                <a:solidFill>
                  <a:srgbClr val="FF0000"/>
                </a:solidFill>
                <a:effectLst>
                  <a:glow rad="101600">
                    <a:schemeClr val="accent1">
                      <a:satMod val="175000"/>
                      <a:alpha val="40000"/>
                    </a:schemeClr>
                  </a:glow>
                </a:effectLst>
                <a:latin typeface="+mn-lt"/>
                <a:cs typeface="+mn-cs"/>
              </a:rPr>
              <a:t>نثر حبوب اللقاح </a:t>
            </a:r>
            <a:r>
              <a:rPr lang="ar-EG" sz="2800" dirty="0" err="1">
                <a:solidFill>
                  <a:srgbClr val="FF0000"/>
                </a:solidFill>
                <a:effectLst>
                  <a:glow rad="101600">
                    <a:schemeClr val="accent1">
                      <a:satMod val="175000"/>
                      <a:alpha val="40000"/>
                    </a:schemeClr>
                  </a:glow>
                </a:effectLst>
                <a:latin typeface="+mn-lt"/>
                <a:cs typeface="+mn-cs"/>
              </a:rPr>
              <a:t>والتى</a:t>
            </a:r>
            <a:r>
              <a:rPr lang="ar-EG" sz="2800" dirty="0">
                <a:solidFill>
                  <a:srgbClr val="FF0000"/>
                </a:solidFill>
                <a:effectLst>
                  <a:glow rad="101600">
                    <a:schemeClr val="accent1">
                      <a:satMod val="175000"/>
                      <a:alpha val="40000"/>
                    </a:schemeClr>
                  </a:glow>
                </a:effectLst>
                <a:latin typeface="+mn-lt"/>
                <a:cs typeface="+mn-cs"/>
              </a:rPr>
              <a:t> ينتج عنها التلقيح </a:t>
            </a:r>
            <a:r>
              <a:rPr lang="ar-EG" sz="2800" dirty="0" err="1">
                <a:solidFill>
                  <a:srgbClr val="FF0000"/>
                </a:solidFill>
                <a:effectLst>
                  <a:glow rad="101600">
                    <a:schemeClr val="accent1">
                      <a:satMod val="175000"/>
                      <a:alpha val="40000"/>
                    </a:schemeClr>
                  </a:glow>
                </a:effectLst>
                <a:latin typeface="+mn-lt"/>
                <a:cs typeface="+mn-cs"/>
              </a:rPr>
              <a:t>الطبيعى</a:t>
            </a:r>
            <a:r>
              <a:rPr lang="ar-EG" sz="2800" dirty="0">
                <a:solidFill>
                  <a:srgbClr val="FF0000"/>
                </a:solidFill>
                <a:effectLst>
                  <a:glow rad="101600">
                    <a:schemeClr val="accent1">
                      <a:satMod val="175000"/>
                      <a:alpha val="40000"/>
                    </a:schemeClr>
                  </a:glow>
                </a:effectLst>
                <a:latin typeface="+mn-lt"/>
                <a:cs typeface="+mn-cs"/>
              </a:rPr>
              <a:t>  </a:t>
            </a:r>
            <a:r>
              <a:rPr lang="ar-SA" sz="2800" dirty="0">
                <a:solidFill>
                  <a:srgbClr val="FF0000"/>
                </a:solidFill>
                <a:effectLst>
                  <a:glow rad="101600">
                    <a:schemeClr val="accent1">
                      <a:satMod val="175000"/>
                      <a:alpha val="40000"/>
                    </a:schemeClr>
                  </a:glow>
                </a:effectLst>
                <a:latin typeface="+mn-lt"/>
                <a:cs typeface="+mn-cs"/>
              </a:rPr>
              <a:t>.</a:t>
            </a:r>
          </a:p>
          <a:p>
            <a:pPr algn="justLow" fontAlgn="auto">
              <a:spcBef>
                <a:spcPts val="0"/>
              </a:spcBef>
              <a:spcAft>
                <a:spcPts val="0"/>
              </a:spcAft>
              <a:buFontTx/>
              <a:buChar char="-"/>
              <a:defRPr/>
            </a:pPr>
            <a:r>
              <a:rPr lang="ar-SA" sz="2800" dirty="0">
                <a:solidFill>
                  <a:srgbClr val="FF0000"/>
                </a:solidFill>
                <a:effectLst>
                  <a:glow rad="101600">
                    <a:schemeClr val="accent1">
                      <a:satMod val="175000"/>
                      <a:alpha val="40000"/>
                    </a:schemeClr>
                  </a:glow>
                </a:effectLst>
                <a:latin typeface="+mn-lt"/>
                <a:cs typeface="+mn-cs"/>
              </a:rPr>
              <a:t> </a:t>
            </a:r>
            <a:r>
              <a:rPr lang="ar-EG" sz="2800" dirty="0">
                <a:solidFill>
                  <a:srgbClr val="FF0000"/>
                </a:solidFill>
                <a:effectLst>
                  <a:glow rad="101600">
                    <a:schemeClr val="accent1">
                      <a:satMod val="175000"/>
                      <a:alpha val="40000"/>
                    </a:schemeClr>
                  </a:glow>
                </a:effectLst>
                <a:latin typeface="+mn-lt"/>
                <a:cs typeface="+mn-cs"/>
              </a:rPr>
              <a:t>نقل البذور من  مكان لأخر </a:t>
            </a:r>
            <a:r>
              <a:rPr lang="ar-EG" sz="2800" dirty="0" err="1">
                <a:solidFill>
                  <a:srgbClr val="FF0000"/>
                </a:solidFill>
                <a:effectLst>
                  <a:glow rad="101600">
                    <a:schemeClr val="accent1">
                      <a:satMod val="175000"/>
                      <a:alpha val="40000"/>
                    </a:schemeClr>
                  </a:glow>
                </a:effectLst>
                <a:latin typeface="+mn-lt"/>
                <a:cs typeface="+mn-cs"/>
              </a:rPr>
              <a:t>والتى</a:t>
            </a:r>
            <a:r>
              <a:rPr lang="ar-EG" sz="2800" dirty="0">
                <a:solidFill>
                  <a:srgbClr val="FF0000"/>
                </a:solidFill>
                <a:effectLst>
                  <a:glow rad="101600">
                    <a:schemeClr val="accent1">
                      <a:satMod val="175000"/>
                      <a:alpha val="40000"/>
                    </a:schemeClr>
                  </a:glow>
                </a:effectLst>
                <a:latin typeface="+mn-lt"/>
                <a:cs typeface="+mn-cs"/>
              </a:rPr>
              <a:t> تحتوى على أجنحة وشعيرات </a:t>
            </a:r>
            <a:r>
              <a:rPr lang="ar-SA" sz="2800" dirty="0">
                <a:solidFill>
                  <a:srgbClr val="FF0000"/>
                </a:solidFill>
                <a:effectLst>
                  <a:glow rad="101600">
                    <a:schemeClr val="accent1">
                      <a:satMod val="175000"/>
                      <a:alpha val="40000"/>
                    </a:schemeClr>
                  </a:glow>
                </a:effectLst>
                <a:latin typeface="+mn-lt"/>
                <a:cs typeface="+mn-cs"/>
              </a:rPr>
              <a:t>.</a:t>
            </a:r>
          </a:p>
          <a:p>
            <a:pPr algn="justLow" fontAlgn="auto">
              <a:spcBef>
                <a:spcPts val="0"/>
              </a:spcBef>
              <a:spcAft>
                <a:spcPts val="0"/>
              </a:spcAft>
              <a:buFontTx/>
              <a:buChar char="-"/>
              <a:defRPr/>
            </a:pPr>
            <a:r>
              <a:rPr lang="ar-SA" sz="2800" dirty="0">
                <a:solidFill>
                  <a:srgbClr val="FF0000"/>
                </a:solidFill>
                <a:effectLst>
                  <a:glow rad="101600">
                    <a:schemeClr val="accent1">
                      <a:satMod val="175000"/>
                      <a:alpha val="40000"/>
                    </a:schemeClr>
                  </a:glow>
                </a:effectLst>
                <a:latin typeface="+mn-lt"/>
                <a:cs typeface="+mn-cs"/>
              </a:rPr>
              <a:t> </a:t>
            </a:r>
            <a:r>
              <a:rPr lang="ar-EG" sz="2800" dirty="0">
                <a:solidFill>
                  <a:srgbClr val="FF0000"/>
                </a:solidFill>
                <a:effectLst>
                  <a:glow rad="101600">
                    <a:schemeClr val="accent1">
                      <a:satMod val="175000"/>
                      <a:alpha val="40000"/>
                    </a:schemeClr>
                  </a:glow>
                </a:effectLst>
                <a:latin typeface="+mn-lt"/>
                <a:cs typeface="+mn-cs"/>
              </a:rPr>
              <a:t>تساعد الرياح على تقليل خطر الصقيع لأنها</a:t>
            </a:r>
            <a:r>
              <a:rPr lang="ar-SA" sz="2800" dirty="0">
                <a:solidFill>
                  <a:srgbClr val="FF0000"/>
                </a:solidFill>
                <a:effectLst>
                  <a:glow rad="101600">
                    <a:schemeClr val="accent1">
                      <a:satMod val="175000"/>
                      <a:alpha val="40000"/>
                    </a:schemeClr>
                  </a:glow>
                </a:effectLst>
                <a:latin typeface="+mn-lt"/>
                <a:cs typeface="+mn-cs"/>
              </a:rPr>
              <a:t> </a:t>
            </a:r>
            <a:r>
              <a:rPr lang="ar-EG" sz="2800" dirty="0">
                <a:solidFill>
                  <a:srgbClr val="FF0000"/>
                </a:solidFill>
                <a:effectLst>
                  <a:glow rad="101600">
                    <a:schemeClr val="accent1">
                      <a:satMod val="175000"/>
                      <a:alpha val="40000"/>
                    </a:schemeClr>
                  </a:glow>
                </a:effectLst>
                <a:latin typeface="+mn-lt"/>
                <a:cs typeface="+mn-cs"/>
              </a:rPr>
              <a:t>تعمل على مزج طبقة الهواء  الباردة القريبة من سطح </a:t>
            </a:r>
            <a:r>
              <a:rPr lang="ar-EG" sz="2800" dirty="0" err="1">
                <a:solidFill>
                  <a:srgbClr val="FF0000"/>
                </a:solidFill>
                <a:effectLst>
                  <a:glow rad="101600">
                    <a:schemeClr val="accent1">
                      <a:satMod val="175000"/>
                      <a:alpha val="40000"/>
                    </a:schemeClr>
                  </a:glow>
                </a:effectLst>
                <a:latin typeface="+mn-lt"/>
                <a:cs typeface="+mn-cs"/>
              </a:rPr>
              <a:t>الارض</a:t>
            </a:r>
            <a:r>
              <a:rPr lang="ar-EG" sz="2800" dirty="0">
                <a:solidFill>
                  <a:srgbClr val="FF0000"/>
                </a:solidFill>
                <a:effectLst>
                  <a:glow rad="101600">
                    <a:schemeClr val="accent1">
                      <a:satMod val="175000"/>
                      <a:alpha val="40000"/>
                    </a:schemeClr>
                  </a:glow>
                </a:effectLst>
                <a:latin typeface="+mn-lt"/>
                <a:cs typeface="+mn-cs"/>
              </a:rPr>
              <a:t> مع طبقة الهواء العليا الدافئة0 ذات أثر  </a:t>
            </a:r>
            <a:r>
              <a:rPr lang="ar-SA" sz="2800" dirty="0">
                <a:solidFill>
                  <a:srgbClr val="FF0000"/>
                </a:solidFill>
                <a:effectLst>
                  <a:glow rad="101600">
                    <a:schemeClr val="accent1">
                      <a:satMod val="175000"/>
                      <a:alpha val="40000"/>
                    </a:schemeClr>
                  </a:glow>
                </a:effectLst>
                <a:latin typeface="+mn-lt"/>
                <a:cs typeface="+mn-cs"/>
              </a:rPr>
              <a:t>.</a:t>
            </a:r>
          </a:p>
          <a:p>
            <a:pPr algn="justLow" fontAlgn="auto">
              <a:spcBef>
                <a:spcPts val="0"/>
              </a:spcBef>
              <a:spcAft>
                <a:spcPts val="0"/>
              </a:spcAft>
              <a:defRPr/>
            </a:pPr>
            <a:r>
              <a:rPr lang="ar-EG" sz="2800" dirty="0">
                <a:solidFill>
                  <a:srgbClr val="FF0000"/>
                </a:solidFill>
                <a:effectLst>
                  <a:glow rad="101600">
                    <a:schemeClr val="accent1">
                      <a:satMod val="175000"/>
                      <a:alpha val="40000"/>
                    </a:schemeClr>
                  </a:glow>
                </a:effectLst>
                <a:latin typeface="+mn-lt"/>
                <a:cs typeface="+mn-cs"/>
              </a:rPr>
              <a:t>سلبيات</a:t>
            </a:r>
            <a:r>
              <a:rPr lang="ar-SA" sz="2800" dirty="0">
                <a:solidFill>
                  <a:srgbClr val="FF0000"/>
                </a:solidFill>
                <a:effectLst>
                  <a:glow rad="101600">
                    <a:schemeClr val="accent1">
                      <a:satMod val="175000"/>
                      <a:alpha val="40000"/>
                    </a:schemeClr>
                  </a:glow>
                </a:effectLst>
                <a:latin typeface="+mn-lt"/>
                <a:cs typeface="+mn-cs"/>
              </a:rPr>
              <a:t> الرياح </a:t>
            </a:r>
            <a:r>
              <a:rPr lang="ar-EG" sz="2800" dirty="0">
                <a:solidFill>
                  <a:srgbClr val="FF0000"/>
                </a:solidFill>
                <a:effectLst>
                  <a:glow rad="101600">
                    <a:schemeClr val="accent1">
                      <a:satMod val="175000"/>
                      <a:alpha val="40000"/>
                    </a:schemeClr>
                  </a:glow>
                </a:effectLst>
                <a:latin typeface="+mn-lt"/>
                <a:cs typeface="+mn-cs"/>
              </a:rPr>
              <a:t> على الإنتاج </a:t>
            </a:r>
            <a:r>
              <a:rPr lang="ar-EG" sz="2800" dirty="0" err="1">
                <a:solidFill>
                  <a:srgbClr val="FF0000"/>
                </a:solidFill>
                <a:effectLst>
                  <a:glow rad="101600">
                    <a:schemeClr val="accent1">
                      <a:satMod val="175000"/>
                      <a:alpha val="40000"/>
                    </a:schemeClr>
                  </a:glow>
                </a:effectLst>
                <a:latin typeface="+mn-lt"/>
                <a:cs typeface="+mn-cs"/>
              </a:rPr>
              <a:t>الـزراعى</a:t>
            </a:r>
            <a:r>
              <a:rPr lang="ar-EG" sz="2800" dirty="0">
                <a:solidFill>
                  <a:srgbClr val="FF0000"/>
                </a:solidFill>
                <a:effectLst>
                  <a:glow rad="101600">
                    <a:schemeClr val="accent1">
                      <a:satMod val="175000"/>
                      <a:alpha val="40000"/>
                    </a:schemeClr>
                  </a:glow>
                </a:effectLst>
                <a:latin typeface="+mn-lt"/>
                <a:cs typeface="+mn-cs"/>
              </a:rPr>
              <a:t> تكون ذات أثر من شأنه التأثير في</a:t>
            </a:r>
            <a:r>
              <a:rPr lang="ar-SA" sz="2800" dirty="0">
                <a:solidFill>
                  <a:srgbClr val="FF0000"/>
                </a:solidFill>
                <a:effectLst>
                  <a:glow rad="101600">
                    <a:schemeClr val="accent1">
                      <a:satMod val="175000"/>
                      <a:alpha val="40000"/>
                    </a:schemeClr>
                  </a:glow>
                </a:effectLst>
                <a:latin typeface="+mn-lt"/>
                <a:cs typeface="+mn-cs"/>
              </a:rPr>
              <a:t>:</a:t>
            </a:r>
            <a:r>
              <a:rPr lang="ar-EG" sz="2800" dirty="0">
                <a:solidFill>
                  <a:srgbClr val="FF0000"/>
                </a:solidFill>
                <a:effectLst>
                  <a:glow rad="101600">
                    <a:schemeClr val="accent1">
                      <a:satMod val="175000"/>
                      <a:alpha val="40000"/>
                    </a:schemeClr>
                  </a:glow>
                </a:effectLst>
                <a:latin typeface="+mn-lt"/>
                <a:cs typeface="+mn-cs"/>
              </a:rPr>
              <a:t> </a:t>
            </a:r>
            <a:r>
              <a:rPr lang="ar-SA" sz="2800" dirty="0">
                <a:solidFill>
                  <a:srgbClr val="FF0000"/>
                </a:solidFill>
                <a:effectLst>
                  <a:glow rad="101600">
                    <a:schemeClr val="accent1">
                      <a:satMod val="175000"/>
                      <a:alpha val="40000"/>
                    </a:schemeClr>
                  </a:glow>
                </a:effectLst>
                <a:latin typeface="+mn-lt"/>
                <a:cs typeface="+mn-cs"/>
              </a:rPr>
              <a:t>- </a:t>
            </a:r>
            <a:r>
              <a:rPr lang="ar-EG" sz="2800" dirty="0">
                <a:solidFill>
                  <a:srgbClr val="FF0000"/>
                </a:solidFill>
                <a:effectLst>
                  <a:glow rad="101600">
                    <a:schemeClr val="accent1">
                      <a:satMod val="175000"/>
                      <a:alpha val="40000"/>
                    </a:schemeClr>
                  </a:glow>
                </a:effectLst>
                <a:latin typeface="+mn-lt"/>
                <a:cs typeface="+mn-cs"/>
              </a:rPr>
              <a:t>كمية ونوعية  الإنتاج </a:t>
            </a:r>
            <a:r>
              <a:rPr lang="ar-EG" sz="2800" dirty="0" err="1">
                <a:solidFill>
                  <a:srgbClr val="FF0000"/>
                </a:solidFill>
                <a:effectLst>
                  <a:glow rad="101600">
                    <a:schemeClr val="accent1">
                      <a:satMod val="175000"/>
                      <a:alpha val="40000"/>
                    </a:schemeClr>
                  </a:glow>
                </a:effectLst>
                <a:latin typeface="+mn-lt"/>
                <a:cs typeface="+mn-cs"/>
              </a:rPr>
              <a:t>الـزراعى</a:t>
            </a:r>
            <a:r>
              <a:rPr lang="ar-EG" sz="2800" dirty="0">
                <a:solidFill>
                  <a:srgbClr val="FF0000"/>
                </a:solidFill>
                <a:effectLst>
                  <a:glow rad="101600">
                    <a:schemeClr val="accent1">
                      <a:satMod val="175000"/>
                      <a:alpha val="40000"/>
                    </a:schemeClr>
                  </a:glow>
                </a:effectLst>
                <a:latin typeface="+mn-lt"/>
                <a:cs typeface="+mn-cs"/>
              </a:rPr>
              <a:t> </a:t>
            </a:r>
            <a:r>
              <a:rPr lang="ar-SA" sz="2800" baseline="30000" dirty="0">
                <a:solidFill>
                  <a:srgbClr val="FF0000"/>
                </a:solidFill>
                <a:effectLst>
                  <a:glow rad="101600">
                    <a:schemeClr val="accent1">
                      <a:satMod val="175000"/>
                      <a:alpha val="40000"/>
                    </a:schemeClr>
                  </a:glow>
                </a:effectLst>
                <a:latin typeface="+mn-lt"/>
                <a:cs typeface="+mn-cs"/>
              </a:rPr>
              <a:t>.</a:t>
            </a:r>
            <a:r>
              <a:rPr lang="ar-EG" sz="2800" dirty="0">
                <a:solidFill>
                  <a:srgbClr val="FF0000"/>
                </a:solidFill>
                <a:effectLst>
                  <a:glow rad="101600">
                    <a:schemeClr val="accent1">
                      <a:satMod val="175000"/>
                      <a:alpha val="40000"/>
                    </a:schemeClr>
                  </a:glow>
                </a:effectLst>
                <a:latin typeface="+mn-lt"/>
                <a:cs typeface="+mn-cs"/>
              </a:rPr>
              <a:t> </a:t>
            </a:r>
            <a:endParaRPr lang="ar-SA" sz="2800" dirty="0">
              <a:solidFill>
                <a:srgbClr val="FF0000"/>
              </a:solidFill>
              <a:effectLst>
                <a:glow rad="101600">
                  <a:schemeClr val="accent1">
                    <a:satMod val="175000"/>
                    <a:alpha val="40000"/>
                  </a:schemeClr>
                </a:glow>
              </a:effectLst>
              <a:latin typeface="+mn-lt"/>
              <a:cs typeface="+mn-cs"/>
            </a:endParaRPr>
          </a:p>
          <a:p>
            <a:pPr algn="justLow" fontAlgn="auto">
              <a:spcBef>
                <a:spcPts val="0"/>
              </a:spcBef>
              <a:spcAft>
                <a:spcPts val="0"/>
              </a:spcAft>
              <a:buFontTx/>
              <a:buChar char="-"/>
              <a:defRPr/>
            </a:pPr>
            <a:r>
              <a:rPr lang="ar-EG" sz="2800" dirty="0">
                <a:solidFill>
                  <a:srgbClr val="FF0000"/>
                </a:solidFill>
                <a:effectLst>
                  <a:glow rad="101600">
                    <a:schemeClr val="accent1">
                      <a:satMod val="175000"/>
                      <a:alpha val="40000"/>
                    </a:schemeClr>
                  </a:glow>
                </a:effectLst>
                <a:latin typeface="+mn-lt"/>
                <a:cs typeface="+mn-cs"/>
              </a:rPr>
              <a:t>تساقط أزهار النبات التي تؤثر في كمية المحصول كما حدث في عام 1989 عندما هبت رياح شديدة أدت لتسـاقط أزهار البرتقال  في شمال سيناء0</a:t>
            </a:r>
            <a:r>
              <a:rPr lang="ar-SA" sz="2800" dirty="0">
                <a:solidFill>
                  <a:srgbClr val="FF0000"/>
                </a:solidFill>
                <a:effectLst>
                  <a:glow rad="101600">
                    <a:schemeClr val="accent1">
                      <a:satMod val="175000"/>
                      <a:alpha val="40000"/>
                    </a:schemeClr>
                  </a:glow>
                </a:effectLst>
                <a:latin typeface="+mn-lt"/>
                <a:cs typeface="+mn-cs"/>
              </a:rPr>
              <a:t>0</a:t>
            </a:r>
            <a:endParaRPr lang="en-US" sz="2800" dirty="0">
              <a:solidFill>
                <a:srgbClr val="FF0000"/>
              </a:solidFill>
              <a:effectLst>
                <a:glow rad="101600">
                  <a:schemeClr val="accent1">
                    <a:satMod val="175000"/>
                    <a:alpha val="40000"/>
                  </a:schemeClr>
                </a:glow>
              </a:effectLst>
              <a:latin typeface="+mn-lt"/>
              <a:cs typeface="+mn-cs"/>
            </a:endParaRPr>
          </a:p>
          <a:p>
            <a:pPr algn="justLow" fontAlgn="auto">
              <a:spcBef>
                <a:spcPts val="0"/>
              </a:spcBef>
              <a:spcAft>
                <a:spcPts val="0"/>
              </a:spcAft>
              <a:defRPr/>
            </a:pPr>
            <a:endParaRPr lang="en-US" sz="2800" dirty="0">
              <a:solidFill>
                <a:srgbClr val="FF0000"/>
              </a:solidFill>
              <a:effectLst>
                <a:glow rad="101600">
                  <a:schemeClr val="accent1">
                    <a:satMod val="175000"/>
                    <a:alpha val="40000"/>
                  </a:schemeClr>
                </a:glow>
              </a:effectLst>
              <a:latin typeface="+mn-lt"/>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1703" y="214291"/>
            <a:ext cx="9364297" cy="5355312"/>
          </a:xfrm>
          <a:prstGeom prst="rect">
            <a:avLst/>
          </a:prstGeom>
          <a:noFill/>
        </p:spPr>
        <p:txBody>
          <a:bodyPr>
            <a:spAutoFit/>
          </a:bodyPr>
          <a:lstStyle/>
          <a:p>
            <a:pPr algn="ctr" fontAlgn="auto">
              <a:spcBef>
                <a:spcPts val="0"/>
              </a:spcBef>
              <a:spcAft>
                <a:spcPts val="0"/>
              </a:spcAft>
              <a:defRPr/>
            </a:pPr>
            <a:r>
              <a:rPr lang="ar-SA" sz="5400" dirty="0">
                <a:solidFill>
                  <a:srgbClr val="FF0000"/>
                </a:solidFill>
                <a:effectLst>
                  <a:glow rad="101600">
                    <a:schemeClr val="accent1">
                      <a:satMod val="175000"/>
                      <a:alpha val="40000"/>
                    </a:schemeClr>
                  </a:glow>
                </a:effectLst>
                <a:latin typeface="+mn-lt"/>
                <a:cs typeface="+mn-cs"/>
              </a:rPr>
              <a:t>هام  :</a:t>
            </a:r>
          </a:p>
          <a:p>
            <a:pPr algn="ctr" fontAlgn="auto">
              <a:spcBef>
                <a:spcPts val="0"/>
              </a:spcBef>
              <a:spcAft>
                <a:spcPts val="0"/>
              </a:spcAft>
              <a:defRPr/>
            </a:pPr>
            <a:r>
              <a:rPr lang="ar-EG" sz="5400" dirty="0">
                <a:solidFill>
                  <a:srgbClr val="FF0000"/>
                </a:solidFill>
                <a:effectLst>
                  <a:glow rad="101600">
                    <a:schemeClr val="accent1">
                      <a:satMod val="175000"/>
                      <a:alpha val="40000"/>
                    </a:schemeClr>
                  </a:glow>
                </a:effectLst>
                <a:latin typeface="+mn-lt"/>
                <a:cs typeface="+mn-cs"/>
              </a:rPr>
              <a:t>على الرغم من أهميتها في نقل حبوب اللقاح فإنها قد تعمل على نقل بذور بعض النباتات غير المرغوبة فيها كالأعشاب الضارة مثل فصيلة </a:t>
            </a:r>
            <a:r>
              <a:rPr lang="ar-EG" sz="5400" dirty="0" err="1">
                <a:solidFill>
                  <a:srgbClr val="FF0000"/>
                </a:solidFill>
                <a:effectLst>
                  <a:glow rad="101600">
                    <a:schemeClr val="accent1">
                      <a:satMod val="175000"/>
                      <a:alpha val="40000"/>
                    </a:schemeClr>
                  </a:glow>
                </a:effectLst>
                <a:latin typeface="+mn-lt"/>
                <a:cs typeface="+mn-cs"/>
              </a:rPr>
              <a:t>النجيليات</a:t>
            </a:r>
            <a:r>
              <a:rPr lang="ar-EG" sz="5400" dirty="0">
                <a:solidFill>
                  <a:srgbClr val="FF0000"/>
                </a:solidFill>
                <a:effectLst>
                  <a:glow rad="101600">
                    <a:schemeClr val="accent1">
                      <a:satMod val="175000"/>
                      <a:alpha val="40000"/>
                    </a:schemeClr>
                  </a:glow>
                </a:effectLst>
                <a:latin typeface="+mn-lt"/>
                <a:cs typeface="+mn-cs"/>
              </a:rPr>
              <a:t>، </a:t>
            </a:r>
            <a:r>
              <a:rPr lang="ar-EG" sz="5400" dirty="0" err="1">
                <a:solidFill>
                  <a:srgbClr val="FF0000"/>
                </a:solidFill>
                <a:effectLst>
                  <a:glow rad="101600">
                    <a:schemeClr val="accent1">
                      <a:satMod val="175000"/>
                      <a:alpha val="40000"/>
                    </a:schemeClr>
                  </a:glow>
                </a:effectLst>
                <a:latin typeface="+mn-lt"/>
                <a:cs typeface="+mn-cs"/>
              </a:rPr>
              <a:t>والرطريط</a:t>
            </a:r>
            <a:r>
              <a:rPr lang="ar-EG" sz="5400" dirty="0">
                <a:solidFill>
                  <a:srgbClr val="FF0000"/>
                </a:solidFill>
                <a:effectLst>
                  <a:glow rad="101600">
                    <a:schemeClr val="accent1">
                      <a:satMod val="175000"/>
                      <a:alpha val="40000"/>
                    </a:schemeClr>
                  </a:glow>
                </a:effectLst>
                <a:latin typeface="+mn-lt"/>
                <a:cs typeface="+mn-cs"/>
              </a:rPr>
              <a:t>  </a:t>
            </a:r>
            <a:r>
              <a:rPr lang="ar-EG" sz="5400" dirty="0" err="1">
                <a:solidFill>
                  <a:srgbClr val="FF0000"/>
                </a:solidFill>
                <a:effectLst>
                  <a:glow rad="101600">
                    <a:schemeClr val="accent1">
                      <a:satMod val="175000"/>
                      <a:alpha val="40000"/>
                    </a:schemeClr>
                  </a:glow>
                </a:effectLst>
                <a:latin typeface="+mn-lt"/>
                <a:cs typeface="+mn-cs"/>
              </a:rPr>
              <a:t>للأراضى</a:t>
            </a:r>
            <a:r>
              <a:rPr lang="ar-EG" sz="5400" dirty="0">
                <a:solidFill>
                  <a:srgbClr val="FF0000"/>
                </a:solidFill>
                <a:effectLst>
                  <a:glow rad="101600">
                    <a:schemeClr val="accent1">
                      <a:satMod val="175000"/>
                      <a:alpha val="40000"/>
                    </a:schemeClr>
                  </a:glow>
                </a:effectLst>
                <a:latin typeface="+mn-lt"/>
                <a:cs typeface="+mn-cs"/>
              </a:rPr>
              <a:t> الزراعية .</a:t>
            </a:r>
            <a:endParaRPr lang="en-US" sz="5400" dirty="0">
              <a:solidFill>
                <a:srgbClr val="FF0000"/>
              </a:solidFill>
              <a:effectLst>
                <a:glow rad="101600">
                  <a:schemeClr val="accent1">
                    <a:satMod val="175000"/>
                    <a:alpha val="40000"/>
                  </a:schemeClr>
                </a:glow>
              </a:effectLst>
              <a:latin typeface="+mn-lt"/>
              <a:cs typeface="+mn-cs"/>
            </a:endParaRPr>
          </a:p>
          <a:p>
            <a:pPr fontAlgn="auto">
              <a:spcBef>
                <a:spcPts val="0"/>
              </a:spcBef>
              <a:spcAft>
                <a:spcPts val="0"/>
              </a:spcAft>
              <a:defRPr/>
            </a:pPr>
            <a:endParaRPr lang="en-US" dirty="0">
              <a:latin typeface="+mn-lt"/>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extBox 1"/>
          <p:cNvSpPr txBox="1">
            <a:spLocks noChangeArrowheads="1"/>
          </p:cNvSpPr>
          <p:nvPr/>
        </p:nvSpPr>
        <p:spPr bwMode="auto">
          <a:xfrm>
            <a:off x="231775" y="357188"/>
            <a:ext cx="9364663" cy="6432550"/>
          </a:xfrm>
          <a:prstGeom prst="rect">
            <a:avLst/>
          </a:prstGeom>
          <a:noFill/>
          <a:ln w="9525">
            <a:noFill/>
            <a:miter lim="800000"/>
            <a:headEnd/>
            <a:tailEnd/>
          </a:ln>
        </p:spPr>
        <p:txBody>
          <a:bodyPr>
            <a:spAutoFit/>
          </a:bodyPr>
          <a:lstStyle/>
          <a:p>
            <a:pPr algn="justLow"/>
            <a:r>
              <a:rPr lang="ar-EG" sz="3200">
                <a:solidFill>
                  <a:srgbClr val="FF0000"/>
                </a:solidFill>
                <a:latin typeface="Calibri" pitchFamily="34" charset="0"/>
              </a:rPr>
              <a:t>كما تؤثر </a:t>
            </a:r>
            <a:r>
              <a:rPr lang="ar-EG" sz="3200" b="1" i="1">
                <a:solidFill>
                  <a:srgbClr val="FF0000"/>
                </a:solidFill>
                <a:latin typeface="Calibri" pitchFamily="34" charset="0"/>
              </a:rPr>
              <a:t>الرياح </a:t>
            </a:r>
            <a:r>
              <a:rPr lang="ar-EG" sz="3200">
                <a:solidFill>
                  <a:srgbClr val="FF0000"/>
                </a:solidFill>
                <a:latin typeface="Calibri" pitchFamily="34" charset="0"/>
              </a:rPr>
              <a:t> كذلك في النواحى الفسيولوجية</a:t>
            </a:r>
            <a:r>
              <a:rPr lang="ar-SA" sz="3200">
                <a:solidFill>
                  <a:srgbClr val="FF0000"/>
                </a:solidFill>
                <a:latin typeface="Calibri" pitchFamily="34" charset="0"/>
              </a:rPr>
              <a:t> مثل :</a:t>
            </a:r>
          </a:p>
          <a:p>
            <a:pPr algn="justLow"/>
            <a:r>
              <a:rPr lang="ar-EG" sz="2400">
                <a:latin typeface="Calibri" pitchFamily="34" charset="0"/>
              </a:rPr>
              <a:t> </a:t>
            </a:r>
            <a:r>
              <a:rPr lang="ar-EG" sz="3200">
                <a:solidFill>
                  <a:srgbClr val="00B050"/>
                </a:solidFill>
                <a:latin typeface="Calibri" pitchFamily="34" charset="0"/>
              </a:rPr>
              <a:t>كجفاف الأوراق وسقوطها وتكسر الأغصان نتيجة لهبوب أعاصير ورياح شديدة 0 كما أنها تؤثر وتحدث أضرارا مادية في الكثير من المحاصيل الزراعية وخاصة إذا هبت الرياح في</a:t>
            </a:r>
            <a:r>
              <a:rPr lang="ar-SA" sz="3200">
                <a:solidFill>
                  <a:srgbClr val="00B050"/>
                </a:solidFill>
                <a:latin typeface="Calibri" pitchFamily="34" charset="0"/>
              </a:rPr>
              <a:t> </a:t>
            </a:r>
            <a:r>
              <a:rPr lang="ar-EG" sz="3200">
                <a:solidFill>
                  <a:srgbClr val="00B050"/>
                </a:solidFill>
                <a:latin typeface="Calibri" pitchFamily="34" charset="0"/>
              </a:rPr>
              <a:t>أوقات التزهير والإثمار والتى ينتج عنها سقوط الأزهار والثمار 0 وكثيرا ما تتلف العواصف الرملية في المناطق المفتوحة المحاصيل الزراعية بالدرجة التي تتطلب حماية تلك المحاصيل عن طريق أسيجة ومصدات رياح لذا يقوم الأهالي بعمل أسيجة من أشجار الكافور والجازورينا في مزارع وادى العريش في مصر وفي منطقتى الخرج والإحساء في المملكة العربية السعودية. كما يقوم الأهالي بعمل أسيجة وأسوار من أشجار التين الشوكى كما في رفح والشيخ زويد في سيناء حيث يزرع التين الشوكى ليكون بمثابة حواجز تحمى الزراعات الداخلية من المؤثرات الخارجية 0 </a:t>
            </a:r>
            <a:endParaRPr lang="en-US" sz="2800">
              <a:solidFill>
                <a:srgbClr val="00B050"/>
              </a:solidFill>
              <a:latin typeface="Calibri" pitchFamily="34" charset="0"/>
            </a:endParaRPr>
          </a:p>
          <a:p>
            <a:pPr algn="justLow"/>
            <a:r>
              <a:rPr lang="ar-EG" sz="2800">
                <a:latin typeface="Calibri" pitchFamily="34" charset="0"/>
              </a:rPr>
              <a:t>       </a:t>
            </a:r>
            <a:endParaRPr lang="en-US" sz="2800">
              <a:latin typeface="Calibri"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312" y="357167"/>
            <a:ext cx="9441688" cy="5078313"/>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Low" fontAlgn="auto">
              <a:spcBef>
                <a:spcPts val="0"/>
              </a:spcBef>
              <a:spcAft>
                <a:spcPts val="0"/>
              </a:spcAft>
              <a:defRPr/>
            </a:pPr>
            <a:r>
              <a:rPr lang="ar-EG"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وهنالك أثار واضحة لتأثير الرياح على طبيعة التربة  حيث تعمل على تعرية التربة وإزالة الطبقة الخصبة منها وساعدها على ذلك التربة الرملية المفككة التي تنتشر في المنطقة ، وكثيرا </a:t>
            </a:r>
            <a:r>
              <a:rPr lang="ar-EG" sz="36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ماتقوم</a:t>
            </a:r>
            <a:r>
              <a:rPr lang="ar-EG"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الرياح بعملية تنقل التربة من مكان لأخر مسببة قلة في بعض المناطق ووفرة في بعض المناطق ، كما تعمل على تعرية جذور الأشجار مما يؤثر على نموها 0كماتؤثر الرياح من خلال العواصف الرملية  على عملية </a:t>
            </a:r>
            <a:r>
              <a:rPr lang="ar-EG" sz="36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الرعى</a:t>
            </a:r>
            <a:r>
              <a:rPr lang="ar-EG"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في المناطق الصحراوية حيث تؤثر على الحيوان </a:t>
            </a:r>
            <a:r>
              <a:rPr lang="ar-EG" sz="36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والراعى</a:t>
            </a:r>
            <a:r>
              <a:rPr lang="ar-EG"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فغير محبب السير </a:t>
            </a:r>
            <a:r>
              <a:rPr lang="ar-EG" sz="36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اثناء</a:t>
            </a:r>
            <a:r>
              <a:rPr lang="ar-EG"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الرياح العاصفة</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extBox 1"/>
          <p:cNvSpPr txBox="1">
            <a:spLocks noChangeArrowheads="1"/>
          </p:cNvSpPr>
          <p:nvPr/>
        </p:nvSpPr>
        <p:spPr bwMode="auto">
          <a:xfrm>
            <a:off x="465138" y="285750"/>
            <a:ext cx="8667750" cy="6370638"/>
          </a:xfrm>
          <a:prstGeom prst="rect">
            <a:avLst/>
          </a:prstGeom>
          <a:noFill/>
          <a:ln w="9525">
            <a:noFill/>
            <a:miter lim="800000"/>
            <a:headEnd/>
            <a:tailEnd/>
          </a:ln>
        </p:spPr>
        <p:txBody>
          <a:bodyPr>
            <a:spAutoFit/>
          </a:bodyPr>
          <a:lstStyle/>
          <a:p>
            <a:pPr algn="justLow"/>
            <a:r>
              <a:rPr lang="ar-EG" sz="3200">
                <a:solidFill>
                  <a:srgbClr val="FF0000"/>
                </a:solidFill>
                <a:latin typeface="Calibri" pitchFamily="34" charset="0"/>
              </a:rPr>
              <a:t>وتعد الرياح وسرعتها من العوامل التي يجب أن تؤخذ في الإعتبار  عند الذهاب للصيد في البحر  ففي أثناء العواصف الشديدة من الخطورة الذهاب للصيد خاصة في البحر المتوسط ، ويقل الخوف قليلا من العواصف في حالة بحيرة البردويل لقلة أعماقها جعل معدل الخطورة أقل من الصيد في عرض البحر 0كما تؤدى الرياح إلى  زيادة التبخر والنتح نتيجة لسرعة الرياح مما  يتطلب كميات إضافية من مياه الرى  للماء  لتعويض الفاقد0وعلى ذلك نجد  أن المهتمين بدراسة الرياح يضعوا في اهتمامهم دراسة إتجاهات الرياح وهوعلى جانب كبير من الأهمية بالنسبة للزراعة بحيث تدرس بشكل مفصل حتى يمكن تلافي المشاكل التي  تحدث عن الرياح خاصة في المناطق المعرضة للرمال المفككة كثيرة وتتحرك وتطمر الأراضى المزروعة 0</a:t>
            </a:r>
            <a:endParaRPr lang="en-US" sz="3200">
              <a:solidFill>
                <a:srgbClr val="FF0000"/>
              </a:solidFill>
              <a:latin typeface="Calibri" pitchFamily="34" charset="0"/>
            </a:endParaRPr>
          </a:p>
          <a:p>
            <a:pPr algn="justLow"/>
            <a:endParaRPr lang="en-US" sz="2400">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extBox 1"/>
          <p:cNvSpPr txBox="1">
            <a:spLocks noChangeArrowheads="1"/>
          </p:cNvSpPr>
          <p:nvPr/>
        </p:nvSpPr>
        <p:spPr bwMode="auto">
          <a:xfrm>
            <a:off x="387350" y="214313"/>
            <a:ext cx="9286875" cy="5078412"/>
          </a:xfrm>
          <a:prstGeom prst="rect">
            <a:avLst/>
          </a:prstGeom>
          <a:noFill/>
          <a:ln w="9525">
            <a:noFill/>
            <a:miter lim="800000"/>
            <a:headEnd/>
            <a:tailEnd/>
          </a:ln>
        </p:spPr>
        <p:txBody>
          <a:bodyPr>
            <a:spAutoFit/>
          </a:bodyPr>
          <a:lstStyle/>
          <a:p>
            <a:pPr algn="justLow"/>
            <a:r>
              <a:rPr lang="ar-EG" sz="3600">
                <a:solidFill>
                  <a:srgbClr val="FF0000"/>
                </a:solidFill>
                <a:latin typeface="Calibri" pitchFamily="34" charset="0"/>
              </a:rPr>
              <a:t>أما مناطق الزراعة المحمية فيجب إستخدام  أغطية من  البلاستيك لحماية النباتات من البرودة والعوامل الجوية المختلفة مما جعلها عرضة للتمزق بفعل الرياح ، وعلى ذلك فإن الأهالى استخدموا الصوب  البلاستيكية والأنفاق على أن تكون في نفس </a:t>
            </a:r>
            <a:r>
              <a:rPr lang="ar-SA" sz="3600">
                <a:solidFill>
                  <a:srgbClr val="FF0000"/>
                </a:solidFill>
                <a:latin typeface="Calibri" pitchFamily="34" charset="0"/>
              </a:rPr>
              <a:t>إ</a:t>
            </a:r>
            <a:r>
              <a:rPr lang="ar-EG" sz="3600">
                <a:solidFill>
                  <a:srgbClr val="FF0000"/>
                </a:solidFill>
                <a:latin typeface="Calibri" pitchFamily="34" charset="0"/>
              </a:rPr>
              <a:t>تجاه الرياح السائدة أى الشمالية - جنوبية  أى يجب أن تكون الصوب موازية للرياح حتى لاتتعرض للتمزق0 وقد فطن البدو</a:t>
            </a:r>
            <a:r>
              <a:rPr lang="ar-SA" sz="3600">
                <a:solidFill>
                  <a:srgbClr val="FF0000"/>
                </a:solidFill>
                <a:latin typeface="Calibri" pitchFamily="34" charset="0"/>
              </a:rPr>
              <a:t> </a:t>
            </a:r>
            <a:r>
              <a:rPr lang="ar-EG" sz="3600">
                <a:solidFill>
                  <a:srgbClr val="FF0000"/>
                </a:solidFill>
                <a:latin typeface="Calibri" pitchFamily="34" charset="0"/>
              </a:rPr>
              <a:t>في المملكة العربية السعودية ومصر بصفة عامة  لأثر الرياح منذ القدم حيث كان يتم بناء الخيمة على أن تكون فتحتها في منصرف الرياح حتى لاتقلعها الرياح الشديدة</a:t>
            </a:r>
            <a:r>
              <a:rPr lang="ar-SA" sz="3600">
                <a:solidFill>
                  <a:srgbClr val="FF0000"/>
                </a:solidFill>
                <a:latin typeface="Calibri" pitchFamily="34" charset="0"/>
              </a:rPr>
              <a:t>.</a:t>
            </a:r>
            <a:endParaRPr lang="en-US" sz="3600">
              <a:latin typeface="Calibri"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5F9EB228-BA38-48D7-BAE8-351213B58A6A}" type="slidenum">
              <a:rPr lang="ar-SA" sz="1200">
                <a:solidFill>
                  <a:schemeClr val="bg1"/>
                </a:solidFill>
                <a:latin typeface="Calibri" pitchFamily="34" charset="0"/>
              </a:rPr>
              <a:pPr rtl="0"/>
              <a:t>82</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80228"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80230"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80231"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8023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ctrTitle" idx="4294967295"/>
          </p:nvPr>
        </p:nvSpPr>
        <p:spPr>
          <a:xfrm>
            <a:off x="742950" y="2130425"/>
            <a:ext cx="8420100" cy="1470025"/>
          </a:xfrm>
        </p:spPr>
        <p:txBody>
          <a:bodyPr/>
          <a:lstStyle/>
          <a:p>
            <a:pPr algn="ctr" eaLnBrk="1" hangingPunct="1"/>
            <a:endParaRPr lang="ar-SA" smtClean="0"/>
          </a:p>
        </p:txBody>
      </p:sp>
      <p:sp>
        <p:nvSpPr>
          <p:cNvPr id="3" name="Subtitle 2"/>
          <p:cNvSpPr>
            <a:spLocks noGrp="1"/>
          </p:cNvSpPr>
          <p:nvPr>
            <p:ph type="subTitle" idx="4294967295"/>
          </p:nvPr>
        </p:nvSpPr>
        <p:spPr>
          <a:xfrm>
            <a:off x="1485900" y="3886200"/>
            <a:ext cx="6934200" cy="1752600"/>
          </a:xfrm>
        </p:spPr>
        <p:txBody>
          <a:bodyPr rtlCol="0">
            <a:normAutofit/>
          </a:bodyPr>
          <a:lstStyle/>
          <a:p>
            <a:pPr marL="0" indent="0" algn="ctr" eaLnBrk="1" fontAlgn="auto" hangingPunct="1">
              <a:spcAft>
                <a:spcPts val="0"/>
              </a:spcAft>
              <a:buFont typeface="Arial" pitchFamily="34" charset="0"/>
              <a:buNone/>
              <a:defRPr/>
            </a:pPr>
            <a:endParaRPr lang="en-US" smtClean="0">
              <a:solidFill>
                <a:schemeClr val="tx1">
                  <a:tint val="75000"/>
                </a:schemeClr>
              </a:solidFill>
              <a:cs typeface="+mn-cs"/>
            </a:endParaRPr>
          </a:p>
        </p:txBody>
      </p:sp>
      <p:sp>
        <p:nvSpPr>
          <p:cNvPr id="181252"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3DEC0D45-3B74-45D5-B36F-7A0D419D29DC}" type="slidenum">
              <a:rPr lang="ar-SA" sz="1200">
                <a:solidFill>
                  <a:schemeClr val="bg1"/>
                </a:solidFill>
                <a:latin typeface="Calibri" pitchFamily="34" charset="0"/>
              </a:rPr>
              <a:pPr rtl="0"/>
              <a:t>83</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181255" name="Subtitle 2"/>
          <p:cNvSpPr txBox="1">
            <a:spLocks/>
          </p:cNvSpPr>
          <p:nvPr/>
        </p:nvSpPr>
        <p:spPr bwMode="auto">
          <a:xfrm>
            <a:off x="4038600" y="4648200"/>
            <a:ext cx="5530850" cy="1066800"/>
          </a:xfrm>
          <a:prstGeom prst="rect">
            <a:avLst/>
          </a:prstGeom>
          <a:noFill/>
          <a:ln w="9525">
            <a:noFill/>
            <a:miter lim="800000"/>
            <a:headEnd/>
            <a:tailEnd/>
          </a:ln>
        </p:spPr>
        <p:txBody>
          <a:bodyPr/>
          <a:lstStyle/>
          <a:p>
            <a:pPr algn="ctr" rtl="0">
              <a:spcBef>
                <a:spcPct val="20000"/>
              </a:spcBef>
              <a:buFont typeface="Arial"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charset="0"/>
              <a:buNone/>
            </a:pPr>
            <a:r>
              <a:rPr lang="en-US" sz="2800" b="1">
                <a:solidFill>
                  <a:srgbClr val="898989"/>
                </a:solidFill>
                <a:latin typeface="Calibri" pitchFamily="34" charset="0"/>
              </a:rPr>
              <a:t>  </a:t>
            </a:r>
            <a:r>
              <a:rPr lang="ar-SA" sz="2800" b="1">
                <a:solidFill>
                  <a:srgbClr val="898989"/>
                </a:solidFill>
                <a:latin typeface="Calibri" pitchFamily="34" charset="0"/>
              </a:rPr>
              <a:t>الدراسات ا</a:t>
            </a:r>
            <a:r>
              <a:rPr lang="ar-EG" sz="2800" b="1">
                <a:solidFill>
                  <a:srgbClr val="898989"/>
                </a:solidFill>
                <a:latin typeface="Calibri" pitchFamily="34" charset="0"/>
              </a:rPr>
              <a:t>لاجتماعي</a:t>
            </a:r>
            <a:r>
              <a:rPr lang="ar-SA" sz="2800" b="1">
                <a:solidFill>
                  <a:srgbClr val="898989"/>
                </a:solidFill>
                <a:latin typeface="Calibri" pitchFamily="34" charset="0"/>
              </a:rPr>
              <a:t>ة</a:t>
            </a:r>
            <a:r>
              <a:rPr lang="en-US" sz="2800" b="1">
                <a:solidFill>
                  <a:srgbClr val="898989"/>
                </a:solidFill>
                <a:latin typeface="Calibri" pitchFamily="34" charset="0"/>
              </a:rPr>
              <a:t> </a:t>
            </a:r>
            <a:r>
              <a:rPr lang="ar-SA" sz="2800" b="1">
                <a:solidFill>
                  <a:srgbClr val="898989"/>
                </a:solidFill>
                <a:latin typeface="Calibri" pitchFamily="34" charset="0"/>
              </a:rPr>
              <a:t>  </a:t>
            </a:r>
            <a:r>
              <a:rPr lang="ar-EG" sz="2600">
                <a:solidFill>
                  <a:srgbClr val="898989"/>
                </a:solidFill>
                <a:latin typeface="Calibri" pitchFamily="34" charset="0"/>
              </a:rPr>
              <a:t>كلية </a:t>
            </a:r>
            <a:r>
              <a:rPr lang="ar-SA" sz="2600">
                <a:solidFill>
                  <a:srgbClr val="898989"/>
                </a:solidFill>
                <a:latin typeface="Calibri" pitchFamily="34" charset="0"/>
              </a:rPr>
              <a:t>الآداب</a:t>
            </a:r>
            <a:r>
              <a:rPr lang="ar-EG" sz="2600">
                <a:solidFill>
                  <a:srgbClr val="898989"/>
                </a:solidFill>
                <a:latin typeface="Calibri" pitchFamily="34" charset="0"/>
              </a:rPr>
              <a:t>– قسم</a:t>
            </a:r>
            <a:endParaRPr lang="en-US" sz="2600">
              <a:solidFill>
                <a:srgbClr val="898989"/>
              </a:solidFill>
              <a:latin typeface="Calibri" pitchFamily="34" charset="0"/>
            </a:endParaRPr>
          </a:p>
        </p:txBody>
      </p:sp>
      <p:grpSp>
        <p:nvGrpSpPr>
          <p:cNvPr id="181256"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81258"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18126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a:solidFill>
                  <a:srgbClr val="376092"/>
                </a:solidFill>
                <a:latin typeface="AYM Wadiy S_U normal."/>
                <a:cs typeface="Times New Roman" pitchFamily="18" charset="0"/>
              </a:rPr>
              <a:t>الجغرافيا الاقتصادية</a:t>
            </a:r>
          </a:p>
          <a:p>
            <a:pPr algn="l">
              <a:lnSpc>
                <a:spcPct val="80000"/>
              </a:lnSpc>
            </a:pPr>
            <a:r>
              <a:rPr lang="ar-SA" b="1"/>
              <a:t>**********************************</a:t>
            </a: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ar-EG" sz="2600" b="1">
                <a:solidFill>
                  <a:srgbClr val="7F7F7F"/>
                </a:solidFill>
                <a:latin typeface="Calibri" pitchFamily="34" charset="0"/>
                <a:cs typeface="Times New Roman" pitchFamily="18" charset="0"/>
              </a:rPr>
              <a:t>د.حسين المهدي</a:t>
            </a:r>
            <a:endParaRPr lang="en-US" sz="2600" b="1">
              <a:solidFill>
                <a:srgbClr val="7F7F7F"/>
              </a:solidFill>
              <a:latin typeface="Calibri" pitchFamily="34" charset="0"/>
            </a:endParaRPr>
          </a:p>
        </p:txBody>
      </p:sp>
      <p:sp>
        <p:nvSpPr>
          <p:cNvPr id="18126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3F452732-A485-411D-9AAA-AB62DAB0D7D9}" type="slidenum">
              <a:rPr lang="ar-SA" sz="1200">
                <a:solidFill>
                  <a:schemeClr val="bg1"/>
                </a:solidFill>
                <a:latin typeface="Calibri" pitchFamily="34" charset="0"/>
              </a:rPr>
              <a:pPr rtl="0"/>
              <a:t>83</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3733800"/>
            <a:ext cx="8745202" cy="2062103"/>
          </a:xfrm>
          <a:prstGeom prst="rect">
            <a:avLst/>
          </a:prstGeom>
          <a:noFill/>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lnSpc>
                <a:spcPct val="80000"/>
              </a:lnSpc>
              <a:spcBef>
                <a:spcPct val="20000"/>
              </a:spcBef>
              <a:defRPr/>
            </a:pPr>
            <a:r>
              <a:rPr lang="ar-EG" sz="8000" b="1" dirty="0">
                <a:ln/>
                <a:solidFill>
                  <a:srgbClr val="FF0000"/>
                </a:solidFill>
                <a:latin typeface="Arial" pitchFamily="34" charset="0"/>
                <a:cs typeface="AL-Mateen Outline" pitchFamily="2" charset="-78"/>
              </a:rPr>
              <a:t>الموارد الزراعية وجغرافية الإنتاج الزراعي</a:t>
            </a:r>
            <a:endParaRPr lang="en-US" sz="8000" b="1" dirty="0">
              <a:ln/>
              <a:solidFill>
                <a:srgbClr val="FF0000"/>
              </a:solidFill>
              <a:latin typeface="Arial" pitchFamily="34" charset="0"/>
              <a:cs typeface="AL-Mateen Outline" pitchFamily="2" charset="-78"/>
            </a:endParaRPr>
          </a:p>
        </p:txBody>
      </p:sp>
      <p:sp>
        <p:nvSpPr>
          <p:cNvPr id="3" name="عنوان 1"/>
          <p:cNvSpPr txBox="1">
            <a:spLocks/>
          </p:cNvSpPr>
          <p:nvPr/>
        </p:nvSpPr>
        <p:spPr bwMode="auto">
          <a:xfrm>
            <a:off x="457200" y="2209800"/>
            <a:ext cx="8915400" cy="1143000"/>
          </a:xfrm>
          <a:prstGeom prst="rect">
            <a:avLst/>
          </a:prstGeom>
          <a:noFill/>
          <a:ln w="9525">
            <a:noFill/>
            <a:miter lim="800000"/>
            <a:headEnd/>
            <a:tailEnd/>
          </a:ln>
        </p:spPr>
        <p:txBody>
          <a:bodyPr anchor="ctr"/>
          <a:ls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eaLnBrk="0" hangingPunct="0">
              <a:defRPr/>
            </a:pPr>
            <a:r>
              <a:rPr lang="ar-SA" sz="4400" dirty="0" smtClean="0">
                <a:solidFill>
                  <a:schemeClr val="accent1">
                    <a:lumMod val="75000"/>
                  </a:schemeClr>
                </a:solidFill>
                <a:latin typeface="+mj-lt"/>
                <a:ea typeface="+mj-ea"/>
                <a:cs typeface="Arial" charset="0"/>
              </a:rPr>
              <a:t>المحاضرة الخامسة</a:t>
            </a:r>
            <a:endParaRPr lang="ar-SA" sz="4400" dirty="0">
              <a:solidFill>
                <a:schemeClr val="accent1">
                  <a:lumMod val="75000"/>
                </a:schemeClr>
              </a:solidFill>
              <a:latin typeface="+mj-lt"/>
              <a:ea typeface="+mj-ea"/>
              <a:cs typeface="Arial" charset="0"/>
            </a:endParaRP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1775" y="214313"/>
            <a:ext cx="9209088" cy="46482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justLow">
              <a:lnSpc>
                <a:spcPct val="80000"/>
              </a:lnSpc>
              <a:spcBef>
                <a:spcPct val="20000"/>
              </a:spcBef>
              <a:defRPr/>
            </a:pPr>
            <a:r>
              <a:rPr lang="ar-SA" sz="4000">
                <a:solidFill>
                  <a:srgbClr val="FF0000"/>
                </a:solidFill>
                <a:cs typeface="AL-Mateen" pitchFamily="2" charset="-78"/>
              </a:rPr>
              <a:t>مقدمة :</a:t>
            </a:r>
          </a:p>
          <a:p>
            <a:pPr algn="justLow">
              <a:lnSpc>
                <a:spcPct val="80000"/>
              </a:lnSpc>
              <a:spcBef>
                <a:spcPct val="20000"/>
              </a:spcBef>
              <a:defRPr/>
            </a:pPr>
            <a:r>
              <a:rPr lang="ar-EG" sz="4000">
                <a:solidFill>
                  <a:srgbClr val="FF0000"/>
                </a:solidFill>
                <a:cs typeface="AL-Mateen" pitchFamily="2" charset="-78"/>
              </a:rPr>
              <a:t>كانت الزراعة منذ القدم ولا تزال الحرفة الرئيسية لمعظم سكان العالم. ويمارسها في الوقت الحاضر أكثر من نصف القوي العاملة به وإذا أضفنا إلي هؤلاء من يستغل بحرفة الري إلي جانب الزراعة أويشتغلون بتجهيز المواد الغذائية والخيوط الحيوانية والألياف النباتية والمنتجات الشجرية ونقلها وتجهيزها لبلغ عدد من يعتمدون علي حرفة الزراعة أكثر من ثلاثة أرباع سكان العالم. وهؤلاء يتوقف مستوى معيشتهم علي أسعار منتجاتها وتقلباتها وعلي عرضها أوالطلب عليها.</a:t>
            </a:r>
            <a:endParaRPr lang="en-US" sz="4000">
              <a:solidFill>
                <a:srgbClr val="FF0000"/>
              </a:solidFill>
              <a:cs typeface="AL-Mateen" pitchFamily="2" charset="-78"/>
            </a:endParaRP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65630" y="198122"/>
            <a:ext cx="8040370" cy="6050887"/>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Low">
              <a:lnSpc>
                <a:spcPct val="80000"/>
              </a:lnSpc>
              <a:spcBef>
                <a:spcPct val="20000"/>
              </a:spcBef>
              <a:defRPr/>
            </a:pPr>
            <a:r>
              <a:rPr lang="ar-EG" sz="36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ماهية الزراعة ؟</a:t>
            </a:r>
            <a:endParaRPr lang="en-US" sz="36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r>
              <a:rPr lang="ar-EG" sz="2400" b="1" spc="50">
                <a:ln w="11430">
                  <a:solidFill>
                    <a:srgbClr val="FF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mn-cs"/>
              </a:rPr>
              <a:t>     	</a:t>
            </a:r>
            <a:r>
              <a:rPr lang="ar-EG"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كان لإكتشاف الزراعة  خطوه كبرى في سبيل الحضارة لأنها</a:t>
            </a:r>
            <a:r>
              <a:rPr lang="ar-SA"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 أدت إلي :</a:t>
            </a:r>
          </a:p>
          <a:p>
            <a:pPr algn="justLow">
              <a:lnSpc>
                <a:spcPct val="80000"/>
              </a:lnSpc>
              <a:spcBef>
                <a:spcPct val="20000"/>
              </a:spcBef>
              <a:defRPr/>
            </a:pPr>
            <a:r>
              <a:rPr lang="ar-SA"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 استقرار </a:t>
            </a:r>
            <a:r>
              <a:rPr lang="ar-EG"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الإنسان وبسببها أصبح منشئا للحضارة والمدنية وصانعا للتاريخ 0</a:t>
            </a:r>
            <a:endParaRPr lang="en-US"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r>
              <a:rPr lang="ar-EG"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     ويعتقد البعض أن تعريف الزراعة</a:t>
            </a:r>
            <a:r>
              <a:rPr lang="ar-SA" sz="3200" spc="50" baseline="3000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 </a:t>
            </a:r>
            <a:r>
              <a:rPr lang="ar-EG"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الذى وضعته جمعية الاقتصاد الزراعى الفرنسى عام 1949 من أنسبها فقد عرفها بأنها ، عمل غرضه أن يسوس قوى الطبيعة من أجل </a:t>
            </a:r>
            <a:r>
              <a:rPr lang="ar-SA"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انتاج </a:t>
            </a:r>
            <a:r>
              <a:rPr lang="ar-EG"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محاصيل نباتية وحيوانية تسد حاجة الإنسان </a:t>
            </a:r>
            <a:r>
              <a:rPr lang="ar-SA"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a:t>
            </a:r>
            <a:r>
              <a:rPr lang="ar-EG"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 يدخل ضمن تعريف الزراعة جمع الطعام والصيد والقنص 0 </a:t>
            </a:r>
            <a:r>
              <a:rPr lang="en-US" sz="3200" spc="50" baseline="3000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hlinkClick r:id="" action="ppaction://hlinkfile"/>
              </a:rPr>
              <a:t>()</a:t>
            </a:r>
            <a:r>
              <a:rPr lang="en-US"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 </a:t>
            </a:r>
            <a:endParaRPr lang="ar-SA"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r>
              <a:rPr lang="en-US"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 </a:t>
            </a:r>
            <a:r>
              <a:rPr lang="ar-SA" sz="3200" spc="50">
                <a:ln w="11430">
                  <a:solidFill>
                    <a:srgbClr val="FF0000"/>
                  </a:solidFill>
                </a:ln>
                <a:solidFill>
                  <a:srgbClr val="7030A0"/>
                </a:solidFill>
                <a:effectLst>
                  <a:outerShdw blurRad="38100" dist="38100" dir="2700000" algn="tl">
                    <a:srgbClr val="000000">
                      <a:alpha val="43137"/>
                    </a:srgbClr>
                  </a:outerShdw>
                </a:effectLst>
                <a:latin typeface="Arial" pitchFamily="34" charset="0"/>
                <a:cs typeface="+mn-cs"/>
              </a:rPr>
              <a:t>أما التعريف الحرفى لكلمة الزراعة </a:t>
            </a:r>
            <a:r>
              <a:rPr lang="en-US" sz="3200"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mn-cs"/>
              </a:rPr>
              <a:t>Agriculture </a:t>
            </a:r>
            <a:r>
              <a:rPr lang="ar-SA" sz="3200"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mn-cs"/>
              </a:rPr>
              <a:t> فيقول انها تتكون من مقطعين مقطع </a:t>
            </a:r>
            <a:r>
              <a:rPr lang="en-US" sz="3200"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mn-cs"/>
              </a:rPr>
              <a:t>Ager </a:t>
            </a:r>
            <a:r>
              <a:rPr lang="ar-SA" sz="3200"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mn-cs"/>
              </a:rPr>
              <a:t> بمعنى حقل ، أوتربه </a:t>
            </a:r>
            <a:r>
              <a:rPr lang="en-US" sz="3200"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mn-cs"/>
              </a:rPr>
              <a:t>Soil </a:t>
            </a:r>
            <a:r>
              <a:rPr lang="ar-SA" sz="3200"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mn-cs"/>
              </a:rPr>
              <a:t> ومقطع </a:t>
            </a:r>
            <a:r>
              <a:rPr lang="en-US" sz="3200"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mn-cs"/>
              </a:rPr>
              <a:t>Cultura  </a:t>
            </a:r>
            <a:r>
              <a:rPr lang="ar-SA" sz="3200"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mn-cs"/>
              </a:rPr>
              <a:t>بمعنى العناية بالأرض ، أوحراثة وفلاحة الأرض </a:t>
            </a:r>
            <a:r>
              <a:rPr lang="en-US" sz="3200"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mn-cs"/>
              </a:rPr>
              <a:t>Tiling  </a:t>
            </a:r>
            <a:r>
              <a:rPr lang="ar-SA" sz="3200"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mn-cs"/>
              </a:rPr>
              <a:t> </a:t>
            </a:r>
            <a:r>
              <a:rPr lang="ar-SA" sz="3200"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0</a:t>
            </a:r>
            <a:endParaRPr lang="en-US" sz="32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0060" y="571480"/>
            <a:ext cx="7923801" cy="5373779"/>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80000"/>
              </a:lnSpc>
              <a:spcBef>
                <a:spcPct val="20000"/>
              </a:spcBef>
              <a:defRPr/>
            </a:pPr>
            <a:r>
              <a:rPr lang="ar-EG" sz="5400" b="1" u="sng" spc="50">
                <a:ln w="11430"/>
                <a:solidFill>
                  <a:srgbClr val="00B050"/>
                </a:solidFill>
                <a:effectLst>
                  <a:outerShdw blurRad="76200" dist="50800" dir="5400000" algn="tl" rotWithShape="0">
                    <a:srgbClr val="000000">
                      <a:alpha val="65000"/>
                    </a:srgbClr>
                  </a:outerShdw>
                </a:effectLst>
                <a:latin typeface="Arial" pitchFamily="34" charset="0"/>
                <a:cs typeface="AL-Mateen" pitchFamily="2" charset="-78"/>
              </a:rPr>
              <a:t>وظيفة الزراعة :</a:t>
            </a:r>
            <a:endParaRPr lang="en-US" sz="5400" b="1" u="sng" spc="50">
              <a:ln w="11430"/>
              <a:solidFill>
                <a:srgbClr val="00B050"/>
              </a:solidFill>
              <a:effectLst>
                <a:outerShdw blurRad="76200" dist="50800" dir="5400000" algn="tl" rotWithShape="0">
                  <a:srgbClr val="000000">
                    <a:alpha val="65000"/>
                  </a:srgbClr>
                </a:outerShdw>
              </a:effectLst>
              <a:latin typeface="Arial" pitchFamily="34" charset="0"/>
              <a:cs typeface="AL-Mateen" pitchFamily="2" charset="-78"/>
            </a:endParaRPr>
          </a:p>
          <a:p>
            <a:pPr algn="justLow">
              <a:lnSpc>
                <a:spcPct val="80000"/>
              </a:lnSpc>
              <a:spcBef>
                <a:spcPct val="20000"/>
              </a:spcBef>
              <a:defRPr/>
            </a:pPr>
            <a:r>
              <a:rPr lang="ar-SA"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 </a:t>
            </a:r>
            <a:r>
              <a:rPr lang="ar-EG"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توفير الغذاء </a:t>
            </a:r>
            <a:r>
              <a:rPr lang="ar-EG" sz="44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للانسان</a:t>
            </a:r>
            <a:r>
              <a:rPr lang="ar-EG"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 .</a:t>
            </a:r>
            <a:endParaRPr lang="en-US"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endParaRPr>
          </a:p>
          <a:p>
            <a:pPr algn="justLow">
              <a:lnSpc>
                <a:spcPct val="80000"/>
              </a:lnSpc>
              <a:spcBef>
                <a:spcPct val="20000"/>
              </a:spcBef>
              <a:defRPr/>
            </a:pPr>
            <a:r>
              <a:rPr lang="ar-SA"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 </a:t>
            </a:r>
            <a:r>
              <a:rPr lang="ar-EG"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توفير اعداد الخامات اللازمه للصناعه مثل التبغ والقطن ولب الخشب والمطاط والزيوت النباتية  0</a:t>
            </a:r>
            <a:endParaRPr lang="en-US"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endParaRPr>
          </a:p>
          <a:p>
            <a:pPr algn="justLow">
              <a:lnSpc>
                <a:spcPct val="80000"/>
              </a:lnSpc>
              <a:spcBef>
                <a:spcPct val="20000"/>
              </a:spcBef>
              <a:defRPr/>
            </a:pPr>
            <a:r>
              <a:rPr lang="ar-SA"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 *</a:t>
            </a:r>
            <a:r>
              <a:rPr lang="ar-EG"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توفير عمل للسكان.</a:t>
            </a:r>
            <a:endParaRPr lang="en-US"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endParaRPr>
          </a:p>
          <a:p>
            <a:pPr algn="justLow">
              <a:lnSpc>
                <a:spcPct val="80000"/>
              </a:lnSpc>
              <a:spcBef>
                <a:spcPct val="20000"/>
              </a:spcBef>
              <a:defRPr/>
            </a:pPr>
            <a:r>
              <a:rPr lang="ar-SA"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 *</a:t>
            </a:r>
            <a:r>
              <a:rPr lang="ar-EG"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رفع مستوى المعيشة.</a:t>
            </a:r>
            <a:endParaRPr lang="en-US"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endParaRPr>
          </a:p>
          <a:p>
            <a:pPr algn="justLow">
              <a:lnSpc>
                <a:spcPct val="80000"/>
              </a:lnSpc>
              <a:spcBef>
                <a:spcPct val="20000"/>
              </a:spcBef>
              <a:defRPr/>
            </a:pPr>
            <a:r>
              <a:rPr lang="ar-SA"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 * </a:t>
            </a:r>
            <a:r>
              <a:rPr lang="ar-EG"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مصدر دخل هام وحيوى أحيانا أساسى للدول الزراعية . </a:t>
            </a:r>
            <a:endParaRPr lang="en-US" sz="40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endParaRPr>
          </a:p>
          <a:p>
            <a:pPr algn="justLow">
              <a:lnSpc>
                <a:spcPct val="80000"/>
              </a:lnSpc>
              <a:spcBef>
                <a:spcPct val="20000"/>
              </a:spcBef>
              <a:defRPr/>
            </a:pPr>
            <a:endParaRPr lang="en-US" sz="3200" b="1" spc="50">
              <a:ln w="11430"/>
              <a:solidFill>
                <a:srgbClr val="FF0000"/>
              </a:solidFill>
              <a:effectLst>
                <a:outerShdw blurRad="76200" dist="50800" dir="5400000" algn="tl" rotWithShape="0">
                  <a:srgbClr val="000000">
                    <a:alpha val="65000"/>
                  </a:srgbClr>
                </a:outerShdw>
              </a:effectLst>
              <a:latin typeface="Arial" pitchFamily="34" charset="0"/>
              <a:cs typeface="AL-Mateen" pitchFamily="2" charset="-78"/>
            </a:endParaRP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312" y="642918"/>
            <a:ext cx="9054767" cy="4315027"/>
          </a:xfrm>
          <a:prstGeom prst="rect">
            <a:avLst/>
          </a:prstGeom>
          <a:noFill/>
        </p:spPr>
        <p:txBody>
          <a:bodyPr>
            <a:spAutoFit/>
          </a:bodyPr>
          <a:lstStyle/>
          <a:p>
            <a:pPr algn="ctr">
              <a:lnSpc>
                <a:spcPct val="80000"/>
              </a:lnSpc>
              <a:spcBef>
                <a:spcPct val="20000"/>
              </a:spcBef>
              <a:defRPr/>
            </a:pPr>
            <a:r>
              <a:rPr lang="ar-EG" sz="5400" u="sng">
                <a:ln>
                  <a:solidFill>
                    <a:srgbClr val="FF0000"/>
                  </a:solidFill>
                </a:ln>
                <a:solidFill>
                  <a:srgbClr val="00B050"/>
                </a:solidFill>
                <a:latin typeface="Arial" pitchFamily="34" charset="0"/>
                <a:cs typeface="+mn-cs"/>
              </a:rPr>
              <a:t>أهمية الزراعة :</a:t>
            </a:r>
            <a:endParaRPr lang="en-US" sz="5400" u="sng">
              <a:ln>
                <a:solidFill>
                  <a:srgbClr val="FF0000"/>
                </a:solidFill>
              </a:ln>
              <a:solidFill>
                <a:srgbClr val="00B050"/>
              </a:solidFill>
              <a:latin typeface="Arial" pitchFamily="34" charset="0"/>
              <a:cs typeface="+mn-cs"/>
            </a:endParaRPr>
          </a:p>
          <a:p>
            <a:pPr algn="justLow">
              <a:lnSpc>
                <a:spcPct val="80000"/>
              </a:lnSpc>
              <a:spcBef>
                <a:spcPct val="20000"/>
              </a:spcBef>
              <a:defRPr/>
            </a:pPr>
            <a:r>
              <a:rPr lang="ar-SA" sz="2800">
                <a:ln>
                  <a:solidFill>
                    <a:srgbClr val="FF0000"/>
                  </a:solidFill>
                </a:ln>
                <a:solidFill>
                  <a:srgbClr val="FF0000"/>
                </a:solidFill>
                <a:latin typeface="Arial" pitchFamily="34" charset="0"/>
                <a:cs typeface="+mn-cs"/>
              </a:rPr>
              <a:t>1- </a:t>
            </a:r>
            <a:r>
              <a:rPr lang="ar-EG" sz="2800">
                <a:ln>
                  <a:solidFill>
                    <a:srgbClr val="FF0000"/>
                  </a:solidFill>
                </a:ln>
                <a:solidFill>
                  <a:srgbClr val="FF0000"/>
                </a:solidFill>
                <a:latin typeface="Arial" pitchFamily="34" charset="0"/>
                <a:cs typeface="+mn-cs"/>
              </a:rPr>
              <a:t>أكثر الحرف أهمية من حيث عدد المشتغليين والعائد منها  حيث  تهدف الزراعة إلى مد الإنسان بالمواد الغذائية </a:t>
            </a:r>
            <a:r>
              <a:rPr lang="ar-SA" sz="2800">
                <a:ln>
                  <a:solidFill>
                    <a:srgbClr val="FF0000"/>
                  </a:solidFill>
                </a:ln>
                <a:solidFill>
                  <a:srgbClr val="FF0000"/>
                </a:solidFill>
                <a:latin typeface="Arial" pitchFamily="34" charset="0"/>
                <a:cs typeface="+mn-cs"/>
              </a:rPr>
              <a:t>.</a:t>
            </a:r>
          </a:p>
          <a:p>
            <a:pPr algn="justLow">
              <a:lnSpc>
                <a:spcPct val="80000"/>
              </a:lnSpc>
              <a:spcBef>
                <a:spcPct val="20000"/>
              </a:spcBef>
              <a:defRPr/>
            </a:pPr>
            <a:r>
              <a:rPr lang="ar-SA" sz="2800">
                <a:ln>
                  <a:solidFill>
                    <a:srgbClr val="FF0000"/>
                  </a:solidFill>
                </a:ln>
                <a:solidFill>
                  <a:srgbClr val="FF0000"/>
                </a:solidFill>
                <a:latin typeface="Arial" pitchFamily="34" charset="0"/>
                <a:cs typeface="+mn-cs"/>
              </a:rPr>
              <a:t>2-</a:t>
            </a:r>
            <a:r>
              <a:rPr lang="ar-EG" sz="2800">
                <a:ln>
                  <a:solidFill>
                    <a:srgbClr val="FF0000"/>
                  </a:solidFill>
                </a:ln>
                <a:solidFill>
                  <a:srgbClr val="FF0000"/>
                </a:solidFill>
                <a:latin typeface="Arial" pitchFamily="34" charset="0"/>
                <a:cs typeface="+mn-cs"/>
              </a:rPr>
              <a:t>وتوفير الخامات النباتية والحيوانية لمصانعه </a:t>
            </a:r>
            <a:r>
              <a:rPr lang="ar-SA" sz="2800">
                <a:ln>
                  <a:solidFill>
                    <a:srgbClr val="FF0000"/>
                  </a:solidFill>
                </a:ln>
                <a:solidFill>
                  <a:srgbClr val="FF0000"/>
                </a:solidFill>
                <a:latin typeface="Arial" pitchFamily="34" charset="0"/>
                <a:cs typeface="+mn-cs"/>
              </a:rPr>
              <a:t>.</a:t>
            </a:r>
          </a:p>
          <a:p>
            <a:pPr algn="justLow">
              <a:lnSpc>
                <a:spcPct val="80000"/>
              </a:lnSpc>
              <a:spcBef>
                <a:spcPct val="20000"/>
              </a:spcBef>
              <a:defRPr/>
            </a:pPr>
            <a:r>
              <a:rPr lang="ar-SA" sz="2800">
                <a:ln>
                  <a:solidFill>
                    <a:srgbClr val="FF0000"/>
                  </a:solidFill>
                </a:ln>
                <a:solidFill>
                  <a:srgbClr val="FF0000"/>
                </a:solidFill>
                <a:latin typeface="Arial" pitchFamily="34" charset="0"/>
                <a:cs typeface="+mn-cs"/>
              </a:rPr>
              <a:t>3-</a:t>
            </a:r>
            <a:r>
              <a:rPr lang="ar-EG" sz="2800">
                <a:ln>
                  <a:solidFill>
                    <a:srgbClr val="FF0000"/>
                  </a:solidFill>
                </a:ln>
                <a:solidFill>
                  <a:srgbClr val="FF0000"/>
                </a:solidFill>
                <a:latin typeface="Arial" pitchFamily="34" charset="0"/>
                <a:cs typeface="+mn-cs"/>
              </a:rPr>
              <a:t>الزراعة بأنها حرفه عالمية وواسعة الإنتشار الجغرافى لأن عوامل قيامها كذلك على عكس الأنشطة البشرية الأخرى 0</a:t>
            </a:r>
            <a:endParaRPr lang="ar-SA" sz="2800">
              <a:ln>
                <a:solidFill>
                  <a:srgbClr val="FF0000"/>
                </a:solidFill>
              </a:ln>
              <a:solidFill>
                <a:srgbClr val="FF0000"/>
              </a:solidFill>
              <a:latin typeface="Arial" pitchFamily="34" charset="0"/>
              <a:cs typeface="+mn-cs"/>
            </a:endParaRPr>
          </a:p>
          <a:p>
            <a:pPr algn="justLow">
              <a:lnSpc>
                <a:spcPct val="80000"/>
              </a:lnSpc>
              <a:spcBef>
                <a:spcPct val="20000"/>
              </a:spcBef>
              <a:defRPr/>
            </a:pPr>
            <a:endParaRPr lang="ar-SA" sz="2800">
              <a:ln>
                <a:solidFill>
                  <a:srgbClr val="FF0000"/>
                </a:solidFill>
              </a:ln>
              <a:solidFill>
                <a:srgbClr val="FF0000"/>
              </a:solidFill>
              <a:latin typeface="Arial" pitchFamily="34" charset="0"/>
              <a:cs typeface="+mn-cs"/>
            </a:endParaRPr>
          </a:p>
          <a:p>
            <a:pPr algn="justLow">
              <a:lnSpc>
                <a:spcPct val="80000"/>
              </a:lnSpc>
              <a:spcBef>
                <a:spcPct val="20000"/>
              </a:spcBef>
              <a:defRPr/>
            </a:pPr>
            <a:r>
              <a:rPr lang="ar-EG" sz="2800">
                <a:ln>
                  <a:solidFill>
                    <a:srgbClr val="FF0000"/>
                  </a:solidFill>
                </a:ln>
                <a:solidFill>
                  <a:srgbClr val="FF0000"/>
                </a:solidFill>
                <a:latin typeface="Arial" pitchFamily="34" charset="0"/>
                <a:cs typeface="+mn-cs"/>
              </a:rPr>
              <a:t> فالصناعة الحديثة مركزه في عدة مناطق معينه قليلة </a:t>
            </a:r>
            <a:r>
              <a:rPr lang="ar-SA" sz="2800">
                <a:ln>
                  <a:solidFill>
                    <a:srgbClr val="FF0000"/>
                  </a:solidFill>
                </a:ln>
                <a:solidFill>
                  <a:srgbClr val="FF0000"/>
                </a:solidFill>
                <a:latin typeface="Arial" pitchFamily="34" charset="0"/>
                <a:cs typeface="+mn-cs"/>
              </a:rPr>
              <a:t>، </a:t>
            </a:r>
            <a:r>
              <a:rPr lang="ar-EG" sz="2800">
                <a:ln>
                  <a:solidFill>
                    <a:srgbClr val="FF0000"/>
                  </a:solidFill>
                </a:ln>
                <a:solidFill>
                  <a:srgbClr val="FF0000"/>
                </a:solidFill>
                <a:latin typeface="Arial" pitchFamily="34" charset="0"/>
                <a:cs typeface="+mn-cs"/>
              </a:rPr>
              <a:t>ويتركز التعدين في عدة أماكن محدودة 0 أما الزراعة فتكاد توجد في كل مكان وعند أى جماعه 0</a:t>
            </a:r>
            <a:endParaRPr lang="en-US" sz="2800">
              <a:ln>
                <a:solidFill>
                  <a:srgbClr val="FF0000"/>
                </a:solidFill>
              </a:ln>
              <a:solidFill>
                <a:srgbClr val="FF0000"/>
              </a:solidFill>
              <a:latin typeface="Arial" pitchFamily="34" charset="0"/>
              <a:cs typeface="+mn-cs"/>
            </a:endParaRPr>
          </a:p>
          <a:p>
            <a:pPr algn="justLow">
              <a:lnSpc>
                <a:spcPct val="80000"/>
              </a:lnSpc>
              <a:spcBef>
                <a:spcPct val="20000"/>
              </a:spcBef>
              <a:defRPr/>
            </a:pPr>
            <a:endParaRPr lang="en-US" sz="2400">
              <a:ln>
                <a:solidFill>
                  <a:srgbClr val="FF0000"/>
                </a:solidFill>
              </a:ln>
              <a:solidFill>
                <a:srgbClr val="FF0000"/>
              </a:solidFill>
              <a:latin typeface="Arial" pitchFamily="34" charset="0"/>
              <a:cs typeface="+mn-cs"/>
            </a:endParaRP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6570" y="214291"/>
            <a:ext cx="8139430" cy="644484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Low">
              <a:lnSpc>
                <a:spcPct val="80000"/>
              </a:lnSpc>
              <a:spcBef>
                <a:spcPct val="20000"/>
              </a:spcBef>
              <a:defRPr/>
            </a:pPr>
            <a:r>
              <a:rPr lang="ar-SA" sz="3600" b="1" spc="50">
                <a:ln w="11430"/>
                <a:solidFill>
                  <a:srgbClr val="00B050"/>
                </a:solidFill>
                <a:effectLst>
                  <a:outerShdw blurRad="76200" dist="50800" dir="5400000" algn="tl" rotWithShape="0">
                    <a:srgbClr val="000000">
                      <a:alpha val="65000"/>
                    </a:srgbClr>
                  </a:outerShdw>
                </a:effectLst>
                <a:latin typeface="Arial" pitchFamily="34" charset="0"/>
                <a:cs typeface="+mn-cs"/>
              </a:rPr>
              <a:t>السكان والنشاط الزراعي</a:t>
            </a:r>
          </a:p>
          <a:p>
            <a:pPr algn="justLow">
              <a:lnSpc>
                <a:spcPct val="80000"/>
              </a:lnSpc>
              <a:spcBef>
                <a:spcPct val="20000"/>
              </a:spcBef>
              <a:defRPr/>
            </a:pPr>
            <a:r>
              <a:rPr lang="ar-EG" sz="3200" b="1" spc="50">
                <a:ln w="11430"/>
                <a:solidFill>
                  <a:srgbClr val="FF0000"/>
                </a:solidFill>
                <a:effectLst>
                  <a:outerShdw blurRad="76200" dist="50800" dir="5400000" algn="tl" rotWithShape="0">
                    <a:srgbClr val="000000">
                      <a:alpha val="65000"/>
                    </a:srgbClr>
                  </a:outerShdw>
                </a:effectLst>
                <a:latin typeface="Arial" pitchFamily="34" charset="0"/>
                <a:cs typeface="+mn-cs"/>
              </a:rPr>
              <a:t>بلغ عدد سكان العالم سنة 2010 نحو6,4 مليار  نسمه </a:t>
            </a:r>
            <a:r>
              <a:rPr lang="ar-SA" sz="3200" b="1" spc="50">
                <a:ln w="11430"/>
                <a:solidFill>
                  <a:srgbClr val="FF0000"/>
                </a:solidFill>
                <a:effectLst>
                  <a:outerShdw blurRad="76200" dist="50800" dir="5400000" algn="tl" rotWithShape="0">
                    <a:srgbClr val="000000">
                      <a:alpha val="65000"/>
                    </a:srgbClr>
                  </a:outerShdw>
                </a:effectLst>
                <a:latin typeface="Arial" pitchFamily="34" charset="0"/>
                <a:cs typeface="+mn-cs"/>
              </a:rPr>
              <a:t>،</a:t>
            </a:r>
            <a:r>
              <a:rPr lang="ar-EG" sz="3200" b="1" spc="50">
                <a:ln w="11430"/>
                <a:solidFill>
                  <a:srgbClr val="FF0000"/>
                </a:solidFill>
                <a:effectLst>
                  <a:outerShdw blurRad="76200" dist="50800" dir="5400000" algn="tl" rotWithShape="0">
                    <a:srgbClr val="000000">
                      <a:alpha val="65000"/>
                    </a:srgbClr>
                  </a:outerShdw>
                </a:effectLst>
                <a:latin typeface="Arial" pitchFamily="34" charset="0"/>
                <a:cs typeface="+mn-cs"/>
              </a:rPr>
              <a:t>ويعتمد على الزراعة وتربية الحيوان نحو45 % من سكان العالم ي الوقت الحاضر 0 وكون عمال الزراعة 4</a:t>
            </a:r>
            <a:r>
              <a:rPr lang="ar-SA" sz="3200" b="1" spc="50">
                <a:ln w="11430"/>
                <a:solidFill>
                  <a:srgbClr val="FF0000"/>
                </a:solidFill>
                <a:effectLst>
                  <a:outerShdw blurRad="76200" dist="50800" dir="5400000" algn="tl" rotWithShape="0">
                    <a:srgbClr val="000000">
                      <a:alpha val="65000"/>
                    </a:srgbClr>
                  </a:outerShdw>
                </a:effectLst>
                <a:latin typeface="Arial" pitchFamily="34" charset="0"/>
                <a:cs typeface="+mn-cs"/>
              </a:rPr>
              <a:t>5</a:t>
            </a:r>
            <a:r>
              <a:rPr lang="ar-EG" sz="3200" b="1" spc="50">
                <a:ln w="11430"/>
                <a:solidFill>
                  <a:srgbClr val="FF0000"/>
                </a:solidFill>
                <a:effectLst>
                  <a:outerShdw blurRad="76200" dist="50800" dir="5400000" algn="tl" rotWithShape="0">
                    <a:srgbClr val="000000">
                      <a:alpha val="65000"/>
                    </a:srgbClr>
                  </a:outerShdw>
                </a:effectLst>
                <a:latin typeface="Arial" pitchFamily="34" charset="0"/>
                <a:cs typeface="+mn-cs"/>
              </a:rPr>
              <a:t> % من جملة العمال في العالم 0 ومعنى هذا أنها أهم الحرف على الاطلاق 0 وعلى الرغم من زيادة أهمية التعدين أوالصناعة التحويلية أوالصيد في بعض الدول الا أن الزراعة تظل غاية في الأهمية </a:t>
            </a:r>
            <a:endParaRPr lang="ar-SA" sz="3200" b="1" spc="50">
              <a:ln w="11430"/>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r>
              <a:rPr lang="ar-SA" sz="3200" b="1" spc="50">
                <a:ln w="11430"/>
                <a:solidFill>
                  <a:srgbClr val="FF0000"/>
                </a:solidFill>
                <a:effectLst>
                  <a:outerShdw blurRad="76200" dist="50800" dir="5400000" algn="tl" rotWithShape="0">
                    <a:srgbClr val="000000">
                      <a:alpha val="65000"/>
                    </a:srgbClr>
                  </a:outerShdw>
                </a:effectLst>
                <a:latin typeface="Arial" pitchFamily="34" charset="0"/>
                <a:cs typeface="+mn-cs"/>
              </a:rPr>
              <a:t>الدليل علي ذلك :</a:t>
            </a:r>
          </a:p>
          <a:p>
            <a:pPr algn="justLow">
              <a:lnSpc>
                <a:spcPct val="80000"/>
              </a:lnSpc>
              <a:spcBef>
                <a:spcPct val="20000"/>
              </a:spcBef>
              <a:defRPr/>
            </a:pPr>
            <a:r>
              <a:rPr lang="ar-SA" sz="3200" b="1" spc="50">
                <a:ln w="11430"/>
                <a:solidFill>
                  <a:srgbClr val="FF0000"/>
                </a:solidFill>
                <a:effectLst>
                  <a:outerShdw blurRad="76200" dist="50800" dir="5400000" algn="tl" rotWithShape="0">
                    <a:srgbClr val="000000">
                      <a:alpha val="65000"/>
                    </a:srgbClr>
                  </a:outerShdw>
                </a:effectLst>
                <a:latin typeface="Arial" pitchFamily="34" charset="0"/>
                <a:cs typeface="+mn-cs"/>
              </a:rPr>
              <a:t>* </a:t>
            </a:r>
            <a:r>
              <a:rPr lang="ar-EG" sz="3200" b="1" spc="50">
                <a:ln w="11430"/>
                <a:solidFill>
                  <a:srgbClr val="7030A0"/>
                </a:solidFill>
                <a:effectLst>
                  <a:outerShdw blurRad="76200" dist="50800" dir="5400000" algn="tl" rotWithShape="0">
                    <a:srgbClr val="000000">
                      <a:alpha val="65000"/>
                    </a:srgbClr>
                  </a:outerShdw>
                </a:effectLst>
                <a:latin typeface="Arial" pitchFamily="34" charset="0"/>
                <a:cs typeface="+mn-cs"/>
              </a:rPr>
              <a:t>انجلترا دوله صناعية من الدرجة الاولى ولا يعتمد على الزراعة فيها سوى 5 % من جملة السكان ، ومع ذلك تنال الزراعة قدرا  من الأهمية 0 وتعتبر الزراعة أهم حرفه في النرويج على الاطلاق بالرغم من أن الظروف ليست مواتية لها </a:t>
            </a:r>
            <a:r>
              <a:rPr lang="ar-SA" sz="3200" b="1" spc="50">
                <a:ln w="11430"/>
                <a:solidFill>
                  <a:srgbClr val="7030A0"/>
                </a:solidFill>
                <a:effectLst>
                  <a:outerShdw blurRad="76200" dist="50800" dir="5400000" algn="tl" rotWithShape="0">
                    <a:srgbClr val="000000">
                      <a:alpha val="65000"/>
                    </a:srgbClr>
                  </a:outerShdw>
                </a:effectLst>
                <a:latin typeface="Arial" pitchFamily="34" charset="0"/>
                <a:cs typeface="+mn-cs"/>
              </a:rPr>
              <a:t>بسبب البرودة الشديدة </a:t>
            </a:r>
            <a:r>
              <a:rPr lang="ar-EG" sz="3200" b="1" spc="50">
                <a:ln w="11430"/>
                <a:solidFill>
                  <a:srgbClr val="7030A0"/>
                </a:solidFill>
                <a:effectLst>
                  <a:outerShdw blurRad="76200" dist="50800" dir="5400000" algn="tl" rotWithShape="0">
                    <a:srgbClr val="000000">
                      <a:alpha val="65000"/>
                    </a:srgbClr>
                  </a:outerShdw>
                </a:effectLst>
                <a:latin typeface="Arial" pitchFamily="34" charset="0"/>
                <a:cs typeface="+mn-cs"/>
              </a:rPr>
              <a:t> 0</a:t>
            </a:r>
            <a:endParaRPr lang="en-US" sz="3200" b="1" spc="50">
              <a:ln w="11430"/>
              <a:solidFill>
                <a:srgbClr val="7030A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endParaRPr lang="en-US" sz="3200" b="1" spc="50">
              <a:ln w="11430"/>
              <a:solidFill>
                <a:srgbClr val="FF0000"/>
              </a:solidFill>
              <a:effectLst>
                <a:outerShdw blurRad="76200" dist="50800" dir="5400000" algn="tl" rotWithShape="0">
                  <a:srgbClr val="000000">
                    <a:alpha val="65000"/>
                  </a:srgbClr>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6840" y="111538"/>
            <a:ext cx="8208597" cy="6438686"/>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Low">
              <a:lnSpc>
                <a:spcPct val="80000"/>
              </a:lnSpc>
              <a:spcBef>
                <a:spcPct val="20000"/>
              </a:spcBef>
              <a:defRPr/>
            </a:pPr>
            <a:r>
              <a:rPr lang="ar-EG" b="1" spc="50">
                <a:ln w="11430">
                  <a:solidFill>
                    <a:srgbClr val="FF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mn-cs"/>
              </a:rPr>
              <a:t> </a:t>
            </a:r>
            <a:endParaRPr lang="ar-SA" b="1" spc="50">
              <a:ln w="11430">
                <a:solidFill>
                  <a:srgbClr val="FF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mn-cs"/>
            </a:endParaRPr>
          </a:p>
          <a:p>
            <a:pPr algn="ctr">
              <a:lnSpc>
                <a:spcPct val="80000"/>
              </a:lnSpc>
              <a:spcBef>
                <a:spcPct val="20000"/>
              </a:spcBef>
              <a:defRPr/>
            </a:pPr>
            <a:r>
              <a:rPr lang="ar-SA" sz="36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AL-Mateen" pitchFamily="2" charset="-78"/>
              </a:rPr>
              <a:t>توزيع سكان العالم الزراعيين </a:t>
            </a:r>
            <a:r>
              <a:rPr lang="ar-SA" sz="2000" b="1"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mn-cs"/>
              </a:rPr>
              <a:t>:</a:t>
            </a:r>
          </a:p>
          <a:p>
            <a:pPr algn="justLow">
              <a:lnSpc>
                <a:spcPct val="80000"/>
              </a:lnSpc>
              <a:spcBef>
                <a:spcPct val="20000"/>
              </a:spcBef>
              <a:defRPr/>
            </a:pPr>
            <a:r>
              <a:rPr lang="ar-SA"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1- </a:t>
            </a:r>
            <a:r>
              <a:rPr lang="ar-EG"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يتركز نحو73 % من سكان العالم الزراعيين في الشرق الأقصى </a:t>
            </a:r>
            <a:r>
              <a:rPr lang="ar-SA"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a:t>
            </a:r>
          </a:p>
          <a:p>
            <a:pPr algn="justLow">
              <a:lnSpc>
                <a:spcPct val="80000"/>
              </a:lnSpc>
              <a:spcBef>
                <a:spcPct val="20000"/>
              </a:spcBef>
              <a:defRPr/>
            </a:pPr>
            <a:r>
              <a:rPr lang="ar-SA"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2- </a:t>
            </a:r>
            <a:r>
              <a:rPr lang="ar-EG"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14 % في افريقيا </a:t>
            </a:r>
            <a:endParaRPr lang="ar-SA"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r>
              <a:rPr lang="ar-SA"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3-  </a:t>
            </a:r>
            <a:r>
              <a:rPr lang="ar-EG"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 6.5 % </a:t>
            </a:r>
            <a:r>
              <a:rPr lang="ar-SA"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 في قارتي أمريكا الشمالية والجنوبية </a:t>
            </a:r>
          </a:p>
          <a:p>
            <a:pPr algn="justLow">
              <a:lnSpc>
                <a:spcPct val="80000"/>
              </a:lnSpc>
              <a:spcBef>
                <a:spcPct val="20000"/>
              </a:spcBef>
              <a:defRPr/>
            </a:pPr>
            <a:r>
              <a:rPr lang="ar-SA"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4- والباقي في استراليا وجز ر المحيط الهادي .</a:t>
            </a:r>
          </a:p>
          <a:p>
            <a:pPr algn="justLow">
              <a:lnSpc>
                <a:spcPct val="80000"/>
              </a:lnSpc>
              <a:spcBef>
                <a:spcPct val="20000"/>
              </a:spcBef>
              <a:defRPr/>
            </a:pPr>
            <a:endParaRPr lang="ar-SA"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r>
              <a:rPr lang="ar-SA"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ملاحظة: </a:t>
            </a:r>
            <a:r>
              <a:rPr lang="ar-EG"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الشرق الأقصى هومركز الثقل الزراعى بمعيار عدد ا</a:t>
            </a:r>
            <a:r>
              <a:rPr lang="ar-EG" sz="20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لسكان الزراعيين 0</a:t>
            </a:r>
            <a:endParaRPr lang="ar-SA" sz="20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endParaRPr lang="ar-SA" sz="2000" b="1"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r>
              <a:rPr lang="ar-SA" sz="2800" b="1" spc="50">
                <a:ln w="11430">
                  <a:solidFill>
                    <a:srgbClr val="FF0000"/>
                  </a:solidFill>
                </a:ln>
                <a:solidFill>
                  <a:srgbClr val="FF0000"/>
                </a:solidFill>
                <a:effectLst>
                  <a:outerShdw blurRad="76200" dist="50800" dir="5400000" algn="tl" rotWithShape="0">
                    <a:srgbClr val="000000">
                      <a:alpha val="65000"/>
                    </a:srgbClr>
                  </a:outerShdw>
                </a:effectLst>
                <a:latin typeface="Arial" pitchFamily="34" charset="0"/>
                <a:cs typeface="+mn-cs"/>
              </a:rPr>
              <a:t>ماهي أسباب ذلك ؟؟؟؟؟؟؟؟</a:t>
            </a:r>
          </a:p>
          <a:p>
            <a:pPr algn="justLow">
              <a:lnSpc>
                <a:spcPct val="80000"/>
              </a:lnSpc>
              <a:spcBef>
                <a:spcPct val="20000"/>
              </a:spcBef>
              <a:defRPr/>
            </a:pPr>
            <a:endParaRPr lang="en-US" b="1" spc="50">
              <a:ln w="11430">
                <a:solidFill>
                  <a:srgbClr val="FF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r>
              <a:rPr lang="ar-EG" b="1" spc="50">
                <a:ln w="11430">
                  <a:solidFill>
                    <a:srgbClr val="FF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mn-cs"/>
              </a:rPr>
              <a:t>     </a:t>
            </a:r>
            <a:r>
              <a:rPr lang="ar-EG" sz="3200"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AL-Mateen" pitchFamily="2" charset="-78"/>
              </a:rPr>
              <a:t>وتختلف نسبة الزراعيين من دولة لأخرى فهى 35 % في يوغوسلافيا و4% فى الولايات المتحدة و2 % في المملكة المتحدة  نتيجة لحركة العمران بهما.</a:t>
            </a:r>
            <a:endParaRPr lang="en-US" sz="3200" spc="50">
              <a:ln w="11430">
                <a:solidFill>
                  <a:srgbClr val="FF0000"/>
                </a:solidFill>
              </a:ln>
              <a:solidFill>
                <a:srgbClr val="7030A0"/>
              </a:solidFill>
              <a:effectLst>
                <a:outerShdw blurRad="76200" dist="50800" dir="5400000" algn="tl" rotWithShape="0">
                  <a:srgbClr val="000000">
                    <a:alpha val="65000"/>
                  </a:srgbClr>
                </a:outerShdw>
              </a:effectLst>
              <a:latin typeface="Arial" pitchFamily="34" charset="0"/>
              <a:cs typeface="AL-Mateen" pitchFamily="2" charset="-78"/>
            </a:endParaRP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7980" y="571481"/>
            <a:ext cx="7668925" cy="5139869"/>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Low">
              <a:lnSpc>
                <a:spcPct val="80000"/>
              </a:lnSpc>
              <a:spcBef>
                <a:spcPct val="20000"/>
              </a:spcBef>
              <a:defRPr/>
            </a:pPr>
            <a:r>
              <a:rPr lang="ar-EG" sz="4000" b="1" spc="50">
                <a:ln w="11430"/>
                <a:solidFill>
                  <a:srgbClr val="FF0000"/>
                </a:solidFill>
                <a:effectLst>
                  <a:outerShdw blurRad="76200" dist="50800" dir="5400000" algn="tl" rotWithShape="0">
                    <a:srgbClr val="000000">
                      <a:alpha val="65000"/>
                    </a:srgbClr>
                  </a:outerShdw>
                </a:effectLst>
                <a:latin typeface="Arial" pitchFamily="34" charset="0"/>
                <a:cs typeface="+mn-cs"/>
              </a:rPr>
              <a:t>وتتناقص باستمرار نسبة العمالة الزراعية بالنسبة لجملة السكان في معظم دول العالم </a:t>
            </a:r>
            <a:r>
              <a:rPr lang="en-US" sz="4000" b="1" spc="50">
                <a:ln w="11430"/>
                <a:solidFill>
                  <a:srgbClr val="FF0000"/>
                </a:solidFill>
                <a:effectLst>
                  <a:outerShdw blurRad="76200" dist="50800" dir="5400000" algn="tl" rotWithShape="0">
                    <a:srgbClr val="000000">
                      <a:alpha val="65000"/>
                    </a:srgbClr>
                  </a:outerShdw>
                </a:effectLst>
                <a:latin typeface="Arial" pitchFamily="34" charset="0"/>
                <a:cs typeface="+mn-cs"/>
              </a:rPr>
              <a:t>…</a:t>
            </a:r>
            <a:r>
              <a:rPr lang="ar-EG" sz="4000" b="1" spc="50">
                <a:ln w="11430"/>
                <a:solidFill>
                  <a:srgbClr val="FF0000"/>
                </a:solidFill>
                <a:effectLst>
                  <a:outerShdw blurRad="76200" dist="50800" dir="5400000" algn="tl" rotWithShape="0">
                    <a:srgbClr val="000000">
                      <a:alpha val="65000"/>
                    </a:srgbClr>
                  </a:outerShdw>
                </a:effectLst>
                <a:latin typeface="Arial" pitchFamily="34" charset="0"/>
                <a:cs typeface="+mn-cs"/>
              </a:rPr>
              <a:t>. </a:t>
            </a:r>
            <a:endParaRPr lang="ar-SA" sz="4000" b="1" spc="50">
              <a:ln w="11430"/>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endParaRPr lang="ar-SA" sz="4000" b="1" spc="50">
              <a:ln w="11430"/>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endParaRPr lang="ar-SA" sz="4000" b="1" spc="50">
              <a:ln w="11430"/>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r>
              <a:rPr lang="ar-EG" sz="4000" b="1" spc="50">
                <a:ln w="11430"/>
                <a:solidFill>
                  <a:srgbClr val="FF0000"/>
                </a:solidFill>
                <a:effectLst>
                  <a:outerShdw blurRad="76200" dist="50800" dir="5400000" algn="tl" rotWithShape="0">
                    <a:srgbClr val="000000">
                      <a:alpha val="65000"/>
                    </a:srgbClr>
                  </a:outerShdw>
                </a:effectLst>
                <a:latin typeface="Arial" pitchFamily="34" charset="0"/>
                <a:cs typeface="+mn-cs"/>
              </a:rPr>
              <a:t> لماذا يتناقص عدد العمال الزراعيين في العالم ؟</a:t>
            </a:r>
            <a:endParaRPr lang="ar-SA" sz="4000" b="1" spc="50">
              <a:ln w="11430"/>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endParaRPr lang="en-US" sz="4000" b="1" spc="50">
              <a:ln w="11430"/>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endParaRPr lang="en-US" sz="4000" b="1" spc="50">
              <a:ln w="11430"/>
              <a:solidFill>
                <a:srgbClr val="FF0000"/>
              </a:solidFill>
              <a:effectLst>
                <a:outerShdw blurRad="76200" dist="50800" dir="5400000" algn="tl" rotWithShape="0">
                  <a:srgbClr val="000000">
                    <a:alpha val="65000"/>
                  </a:srgbClr>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7980" y="1"/>
            <a:ext cx="8288020" cy="6001643"/>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Low">
              <a:lnSpc>
                <a:spcPct val="80000"/>
              </a:lnSpc>
              <a:spcBef>
                <a:spcPct val="20000"/>
              </a:spcBef>
              <a:defRPr/>
            </a:pPr>
            <a:r>
              <a:rPr lang="ar-EG" sz="3600" b="1">
                <a:ln w="11430"/>
                <a:solidFill>
                  <a:srgbClr val="FF0000"/>
                </a:solidFill>
                <a:effectLst>
                  <a:outerShdw blurRad="50800" dist="39000" dir="5460000" algn="tl">
                    <a:srgbClr val="000000">
                      <a:alpha val="38000"/>
                    </a:srgbClr>
                  </a:outerShdw>
                </a:effectLst>
                <a:latin typeface="Arial" pitchFamily="34" charset="0"/>
                <a:cs typeface="+mn-cs"/>
              </a:rPr>
              <a:t>وعلى سبيل المثال نقصت نسب</a:t>
            </a:r>
            <a:r>
              <a:rPr lang="ar-SA" sz="3600" b="1">
                <a:ln w="11430"/>
                <a:solidFill>
                  <a:srgbClr val="FF0000"/>
                </a:solidFill>
                <a:effectLst>
                  <a:outerShdw blurRad="50800" dist="39000" dir="5460000" algn="tl">
                    <a:srgbClr val="000000">
                      <a:alpha val="38000"/>
                    </a:srgbClr>
                  </a:outerShdw>
                </a:effectLst>
                <a:latin typeface="Arial" pitchFamily="34" charset="0"/>
                <a:cs typeface="+mn-cs"/>
              </a:rPr>
              <a:t>ة العمالة الزراعية </a:t>
            </a:r>
            <a:r>
              <a:rPr lang="ar-EG" sz="3600" b="1">
                <a:ln w="11430"/>
                <a:solidFill>
                  <a:srgbClr val="FF0000"/>
                </a:solidFill>
                <a:effectLst>
                  <a:outerShdw blurRad="50800" dist="39000" dir="5460000" algn="tl">
                    <a:srgbClr val="000000">
                      <a:alpha val="38000"/>
                    </a:srgbClr>
                  </a:outerShdw>
                </a:effectLst>
                <a:latin typeface="Arial" pitchFamily="34" charset="0"/>
                <a:cs typeface="+mn-cs"/>
              </a:rPr>
              <a:t> في مصر من 70 % سنة 1947 إلى 49 % من جملة العاملين إلى 52% سنة 1995   </a:t>
            </a:r>
            <a:r>
              <a:rPr lang="ar-SA" sz="3600" b="1">
                <a:ln w="11430"/>
                <a:solidFill>
                  <a:srgbClr val="FF0000"/>
                </a:solidFill>
                <a:effectLst>
                  <a:outerShdw blurRad="50800" dist="39000" dir="5460000" algn="tl">
                    <a:srgbClr val="000000">
                      <a:alpha val="38000"/>
                    </a:srgbClr>
                  </a:outerShdw>
                </a:effectLst>
                <a:latin typeface="Arial" pitchFamily="34" charset="0"/>
                <a:cs typeface="+mn-cs"/>
              </a:rPr>
              <a:t>إلي 45 % في 2009م </a:t>
            </a:r>
            <a:r>
              <a:rPr lang="ar-EG" sz="3600" b="1">
                <a:ln w="11430"/>
                <a:solidFill>
                  <a:srgbClr val="FF0000"/>
                </a:solidFill>
                <a:effectLst>
                  <a:outerShdw blurRad="50800" dist="39000" dir="5460000" algn="tl">
                    <a:srgbClr val="000000">
                      <a:alpha val="38000"/>
                    </a:srgbClr>
                  </a:outerShdw>
                </a:effectLst>
                <a:latin typeface="Arial" pitchFamily="34" charset="0"/>
                <a:cs typeface="+mn-cs"/>
              </a:rPr>
              <a:t>وعلى الرغم من ذلك لم ينخفض الإنتاج الزراعى بل على العكس تزايد في جملته العامة ويرجع ذلك إلى :</a:t>
            </a:r>
            <a:endParaRPr lang="en-US" sz="3600" b="1">
              <a:ln w="11430"/>
              <a:solidFill>
                <a:srgbClr val="FF000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SA" sz="3200" b="1">
                <a:ln w="11430"/>
                <a:solidFill>
                  <a:srgbClr val="7030A0"/>
                </a:solidFill>
                <a:effectLst>
                  <a:outerShdw blurRad="50800" dist="39000" dir="5460000" algn="tl">
                    <a:srgbClr val="000000">
                      <a:alpha val="38000"/>
                    </a:srgbClr>
                  </a:outerShdw>
                </a:effectLst>
                <a:latin typeface="Arial" pitchFamily="34" charset="0"/>
                <a:cs typeface="+mn-cs"/>
              </a:rPr>
              <a:t>* </a:t>
            </a:r>
            <a:r>
              <a:rPr lang="ar-EG" sz="3200" b="1">
                <a:ln w="11430"/>
                <a:solidFill>
                  <a:srgbClr val="7030A0"/>
                </a:solidFill>
                <a:effectLst>
                  <a:outerShdw blurRad="50800" dist="39000" dir="5460000" algn="tl">
                    <a:srgbClr val="000000">
                      <a:alpha val="38000"/>
                    </a:srgbClr>
                  </a:outerShdw>
                </a:effectLst>
                <a:latin typeface="Arial" pitchFamily="34" charset="0"/>
                <a:cs typeface="+mn-cs"/>
              </a:rPr>
              <a:t>التوسع الافقى  بزراعة مساحات جديدة من هوامش الدلتا </a:t>
            </a:r>
            <a:endParaRPr lang="en-US" sz="3200" b="1">
              <a:ln w="11430"/>
              <a:solidFill>
                <a:srgbClr val="7030A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EG" sz="3200" b="1">
                <a:ln w="11430"/>
                <a:solidFill>
                  <a:srgbClr val="7030A0"/>
                </a:solidFill>
                <a:effectLst>
                  <a:outerShdw blurRad="50800" dist="39000" dir="5460000" algn="tl">
                    <a:srgbClr val="000000">
                      <a:alpha val="38000"/>
                    </a:srgbClr>
                  </a:outerShdw>
                </a:effectLst>
                <a:latin typeface="Arial" pitchFamily="34" charset="0"/>
                <a:cs typeface="+mn-cs"/>
              </a:rPr>
              <a:t> </a:t>
            </a:r>
            <a:r>
              <a:rPr lang="ar-SA" sz="3200" b="1">
                <a:ln w="11430"/>
                <a:solidFill>
                  <a:srgbClr val="7030A0"/>
                </a:solidFill>
                <a:effectLst>
                  <a:outerShdw blurRad="50800" dist="39000" dir="5460000" algn="tl">
                    <a:srgbClr val="000000">
                      <a:alpha val="38000"/>
                    </a:srgbClr>
                  </a:outerShdw>
                </a:effectLst>
                <a:latin typeface="Arial" pitchFamily="34" charset="0"/>
                <a:cs typeface="+mn-cs"/>
              </a:rPr>
              <a:t>* </a:t>
            </a:r>
            <a:r>
              <a:rPr lang="ar-EG" sz="3200" b="1">
                <a:ln w="11430"/>
                <a:solidFill>
                  <a:srgbClr val="7030A0"/>
                </a:solidFill>
                <a:effectLst>
                  <a:outerShdw blurRad="50800" dist="39000" dir="5460000" algn="tl">
                    <a:srgbClr val="000000">
                      <a:alpha val="38000"/>
                    </a:srgbClr>
                  </a:outerShdw>
                </a:effectLst>
                <a:latin typeface="Arial" pitchFamily="34" charset="0"/>
                <a:cs typeface="+mn-cs"/>
              </a:rPr>
              <a:t>التوسع الرئيسى بإستبناط انواع غزيرة الإنتاج مثل القمح المكسيكى .</a:t>
            </a:r>
            <a:endParaRPr lang="en-US" sz="3200" b="1">
              <a:ln w="11430"/>
              <a:solidFill>
                <a:srgbClr val="7030A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SA" sz="3200" b="1">
                <a:ln w="11430"/>
                <a:solidFill>
                  <a:srgbClr val="7030A0"/>
                </a:solidFill>
                <a:effectLst>
                  <a:outerShdw blurRad="50800" dist="39000" dir="5460000" algn="tl">
                    <a:srgbClr val="000000">
                      <a:alpha val="38000"/>
                    </a:srgbClr>
                  </a:outerShdw>
                </a:effectLst>
                <a:latin typeface="Arial" pitchFamily="34" charset="0"/>
                <a:cs typeface="+mn-cs"/>
              </a:rPr>
              <a:t>* </a:t>
            </a:r>
            <a:r>
              <a:rPr lang="ar-EG" sz="3200" b="1">
                <a:ln w="11430"/>
                <a:solidFill>
                  <a:srgbClr val="7030A0"/>
                </a:solidFill>
                <a:effectLst>
                  <a:outerShdw blurRad="50800" dist="39000" dir="5460000" algn="tl">
                    <a:srgbClr val="000000">
                      <a:alpha val="38000"/>
                    </a:srgbClr>
                  </a:outerShdw>
                </a:effectLst>
                <a:latin typeface="Arial" pitchFamily="34" charset="0"/>
                <a:cs typeface="+mn-cs"/>
              </a:rPr>
              <a:t>الهجرة من الريف للمدن.</a:t>
            </a:r>
            <a:endParaRPr lang="en-US" sz="3200" b="1">
              <a:ln w="11430"/>
              <a:solidFill>
                <a:srgbClr val="7030A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SA" sz="3200" b="1">
                <a:ln w="11430"/>
                <a:solidFill>
                  <a:srgbClr val="7030A0"/>
                </a:solidFill>
                <a:effectLst>
                  <a:outerShdw blurRad="50800" dist="39000" dir="5460000" algn="tl">
                    <a:srgbClr val="000000">
                      <a:alpha val="38000"/>
                    </a:srgbClr>
                  </a:outerShdw>
                </a:effectLst>
                <a:latin typeface="Arial" pitchFamily="34" charset="0"/>
                <a:cs typeface="+mn-cs"/>
              </a:rPr>
              <a:t>* </a:t>
            </a:r>
            <a:r>
              <a:rPr lang="ar-EG" sz="3200" b="1">
                <a:ln w="11430"/>
                <a:solidFill>
                  <a:srgbClr val="7030A0"/>
                </a:solidFill>
                <a:effectLst>
                  <a:outerShdw blurRad="50800" dist="39000" dir="5460000" algn="tl">
                    <a:srgbClr val="000000">
                      <a:alpha val="38000"/>
                    </a:srgbClr>
                  </a:outerShdw>
                </a:effectLst>
                <a:latin typeface="Arial" pitchFamily="34" charset="0"/>
                <a:cs typeface="+mn-cs"/>
              </a:rPr>
              <a:t>استخدام الميكنة ادى للتقليل من عدد المشتغليين بالزراعة.</a:t>
            </a:r>
            <a:endParaRPr lang="en-US" sz="3200" b="1">
              <a:ln w="11430"/>
              <a:solidFill>
                <a:srgbClr val="7030A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SA" sz="3200" b="1">
                <a:ln w="11430"/>
                <a:solidFill>
                  <a:srgbClr val="7030A0"/>
                </a:solidFill>
                <a:effectLst>
                  <a:outerShdw blurRad="50800" dist="39000" dir="5460000" algn="tl">
                    <a:srgbClr val="000000">
                      <a:alpha val="38000"/>
                    </a:srgbClr>
                  </a:outerShdw>
                </a:effectLst>
                <a:latin typeface="Arial" pitchFamily="34" charset="0"/>
                <a:cs typeface="+mn-cs"/>
              </a:rPr>
              <a:t>* </a:t>
            </a:r>
            <a:r>
              <a:rPr lang="ar-EG" sz="3200" b="1">
                <a:ln w="11430"/>
                <a:solidFill>
                  <a:srgbClr val="7030A0"/>
                </a:solidFill>
                <a:effectLst>
                  <a:outerShdw blurRad="50800" dist="39000" dir="5460000" algn="tl">
                    <a:srgbClr val="000000">
                      <a:alpha val="38000"/>
                    </a:srgbClr>
                  </a:outerShdw>
                </a:effectLst>
                <a:latin typeface="Arial" pitchFamily="34" charset="0"/>
                <a:cs typeface="+mn-cs"/>
              </a:rPr>
              <a:t> دخول  الصناعة بتحسين الإنتاج الزراعى بتقديم المعدات الحديثة والأسمدة الكيماوية والمبيدات الحشرية</a:t>
            </a:r>
            <a:r>
              <a:rPr lang="ar-SA" sz="3200" b="1">
                <a:ln w="11430"/>
                <a:solidFill>
                  <a:srgbClr val="7030A0"/>
                </a:solidFill>
                <a:effectLst>
                  <a:outerShdw blurRad="50800" dist="39000" dir="5460000" algn="tl">
                    <a:srgbClr val="000000">
                      <a:alpha val="38000"/>
                    </a:srgbClr>
                  </a:outerShdw>
                </a:effectLst>
                <a:latin typeface="Arial" pitchFamily="34" charset="0"/>
                <a:cs typeface="+mn-cs"/>
              </a:rPr>
              <a:t>.</a:t>
            </a:r>
            <a:endParaRPr lang="en-US" sz="3200" b="1">
              <a:ln w="11430"/>
              <a:solidFill>
                <a:srgbClr val="7030A0"/>
              </a:solidFill>
              <a:effectLst>
                <a:outerShdw blurRad="50800" dist="39000" dir="5460000" algn="tl">
                  <a:srgbClr val="000000">
                    <a:alpha val="38000"/>
                  </a:srgbClr>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00213" y="1143000"/>
            <a:ext cx="7896225" cy="5010150"/>
          </a:xfrm>
          <a:prstGeom prst="rect">
            <a:avLst/>
          </a:prstGeom>
          <a:noFill/>
        </p:spPr>
        <p:txBody>
          <a:bodyPr>
            <a:spAutoFit/>
          </a:bodyPr>
          <a:lstStyle/>
          <a:p>
            <a:pPr algn="ctr">
              <a:lnSpc>
                <a:spcPct val="80000"/>
              </a:lnSpc>
              <a:spcBef>
                <a:spcPct val="20000"/>
              </a:spcBef>
              <a:defRPr/>
            </a:pPr>
            <a:r>
              <a:rPr lang="ar-SA" sz="3600" b="1">
                <a:ln w="11430"/>
                <a:solidFill>
                  <a:srgbClr val="FF0000"/>
                </a:solidFill>
                <a:effectLst>
                  <a:outerShdw blurRad="50800" dist="39000" dir="5460000" algn="tl">
                    <a:srgbClr val="000000">
                      <a:alpha val="38000"/>
                    </a:srgbClr>
                  </a:outerShdw>
                </a:effectLst>
                <a:latin typeface="Arial" pitchFamily="34" charset="0"/>
                <a:cs typeface="+mn-cs"/>
              </a:rPr>
              <a:t>هل حرفتي  </a:t>
            </a:r>
            <a:r>
              <a:rPr lang="ar-EG" sz="3600" b="1">
                <a:ln w="11430"/>
                <a:solidFill>
                  <a:srgbClr val="FF0000"/>
                </a:solidFill>
                <a:effectLst>
                  <a:outerShdw blurRad="50800" dist="39000" dir="5460000" algn="tl">
                    <a:srgbClr val="000000">
                      <a:alpha val="38000"/>
                    </a:srgbClr>
                  </a:outerShdw>
                </a:effectLst>
                <a:latin typeface="Arial" pitchFamily="34" charset="0"/>
                <a:cs typeface="+mn-cs"/>
              </a:rPr>
              <a:t>الزراعة والصناعة يتصارعان</a:t>
            </a:r>
            <a:endParaRPr lang="ar-SA" sz="3600" b="1">
              <a:ln w="11430"/>
              <a:solidFill>
                <a:srgbClr val="FF000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endParaRPr lang="ar-SA" b="1">
              <a:ln w="11430"/>
              <a:solidFill>
                <a:srgbClr val="7030A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SA" sz="4400" b="1">
                <a:ln w="11430"/>
                <a:solidFill>
                  <a:srgbClr val="00B050"/>
                </a:solidFill>
                <a:effectLst>
                  <a:outerShdw blurRad="50800" dist="39000" dir="5460000" algn="tl">
                    <a:srgbClr val="000000">
                      <a:alpha val="38000"/>
                    </a:srgbClr>
                  </a:outerShdw>
                </a:effectLst>
                <a:latin typeface="Arial" pitchFamily="34" charset="0"/>
                <a:cs typeface="+mn-cs"/>
              </a:rPr>
              <a:t>لا   انهما يتكاملان </a:t>
            </a:r>
          </a:p>
          <a:p>
            <a:pPr algn="justLow">
              <a:lnSpc>
                <a:spcPct val="80000"/>
              </a:lnSpc>
              <a:spcBef>
                <a:spcPct val="20000"/>
              </a:spcBef>
              <a:defRPr/>
            </a:pPr>
            <a:r>
              <a:rPr lang="ar-EG" sz="4400" b="1">
                <a:ln w="11430"/>
                <a:solidFill>
                  <a:srgbClr val="7030A0"/>
                </a:solidFill>
                <a:effectLst>
                  <a:outerShdw blurRad="50800" dist="39000" dir="5460000" algn="tl">
                    <a:srgbClr val="000000">
                      <a:alpha val="38000"/>
                    </a:srgbClr>
                  </a:outerShdw>
                </a:effectLst>
                <a:latin typeface="Arial" pitchFamily="34" charset="0"/>
                <a:cs typeface="+mn-cs"/>
              </a:rPr>
              <a:t>اذ تمد</a:t>
            </a:r>
            <a:r>
              <a:rPr lang="ar-SA" sz="4400" b="1">
                <a:ln w="11430"/>
                <a:solidFill>
                  <a:srgbClr val="7030A0"/>
                </a:solidFill>
                <a:effectLst>
                  <a:outerShdw blurRad="50800" dist="39000" dir="5460000" algn="tl">
                    <a:srgbClr val="000000">
                      <a:alpha val="38000"/>
                    </a:srgbClr>
                  </a:outerShdw>
                </a:effectLst>
                <a:latin typeface="Arial" pitchFamily="34" charset="0"/>
                <a:cs typeface="+mn-cs"/>
              </a:rPr>
              <a:t> </a:t>
            </a:r>
            <a:r>
              <a:rPr lang="ar-EG" sz="4400" b="1">
                <a:ln w="11430"/>
                <a:solidFill>
                  <a:srgbClr val="7030A0"/>
                </a:solidFill>
                <a:effectLst>
                  <a:outerShdw blurRad="50800" dist="39000" dir="5460000" algn="tl">
                    <a:srgbClr val="000000">
                      <a:alpha val="38000"/>
                    </a:srgbClr>
                  </a:outerShdw>
                </a:effectLst>
                <a:latin typeface="Arial" pitchFamily="34" charset="0"/>
                <a:cs typeface="+mn-cs"/>
              </a:rPr>
              <a:t>الزراعة </a:t>
            </a:r>
            <a:r>
              <a:rPr lang="ar-SA" sz="4400" b="1">
                <a:ln w="11430"/>
                <a:solidFill>
                  <a:srgbClr val="7030A0"/>
                </a:solidFill>
                <a:effectLst>
                  <a:outerShdw blurRad="50800" dist="39000" dir="5460000" algn="tl">
                    <a:srgbClr val="000000">
                      <a:alpha val="38000"/>
                    </a:srgbClr>
                  </a:outerShdw>
                </a:effectLst>
                <a:latin typeface="Arial" pitchFamily="34" charset="0"/>
                <a:cs typeface="+mn-cs"/>
              </a:rPr>
              <a:t> الصناعة </a:t>
            </a:r>
            <a:r>
              <a:rPr lang="ar-EG" sz="4400" b="1">
                <a:ln w="11430"/>
                <a:solidFill>
                  <a:srgbClr val="7030A0"/>
                </a:solidFill>
                <a:effectLst>
                  <a:outerShdw blurRad="50800" dist="39000" dir="5460000" algn="tl">
                    <a:srgbClr val="000000">
                      <a:alpha val="38000"/>
                    </a:srgbClr>
                  </a:outerShdw>
                </a:effectLst>
                <a:latin typeface="Arial" pitchFamily="34" charset="0"/>
                <a:cs typeface="+mn-cs"/>
              </a:rPr>
              <a:t>بالمواد الغذائية اللازمه للعمال والخامات الضرورية للمصانع 0 </a:t>
            </a:r>
            <a:endParaRPr lang="ar-SA" sz="4400" b="1">
              <a:ln w="11430"/>
              <a:solidFill>
                <a:srgbClr val="7030A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SA" sz="4400" b="1">
                <a:ln w="11430"/>
                <a:solidFill>
                  <a:srgbClr val="7030A0"/>
                </a:solidFill>
                <a:effectLst>
                  <a:outerShdw blurRad="50800" dist="39000" dir="5460000" algn="tl">
                    <a:srgbClr val="000000">
                      <a:alpha val="38000"/>
                    </a:srgbClr>
                  </a:outerShdw>
                </a:effectLst>
                <a:latin typeface="Arial" pitchFamily="34" charset="0"/>
                <a:cs typeface="+mn-cs"/>
              </a:rPr>
              <a:t>بينما الصناعة تمدها بالآلات والمبيدات والسماد والتكنولوجيا التي تذيد من الانتاج الزراعي </a:t>
            </a:r>
            <a:r>
              <a:rPr lang="ar-EG" sz="4400" b="1">
                <a:ln w="11430"/>
                <a:solidFill>
                  <a:srgbClr val="7030A0"/>
                </a:solidFill>
                <a:effectLst>
                  <a:outerShdw blurRad="50800" dist="39000" dir="5460000" algn="tl">
                    <a:srgbClr val="000000">
                      <a:alpha val="38000"/>
                    </a:srgbClr>
                  </a:outerShdw>
                </a:effectLst>
                <a:latin typeface="Arial" pitchFamily="34" charset="0"/>
                <a:cs typeface="+mn-cs"/>
              </a:rPr>
              <a:t>:</a:t>
            </a:r>
            <a:endParaRPr lang="en-US" sz="4400">
              <a:latin typeface="Arial" pitchFamily="34" charset="0"/>
              <a:cs typeface="+mn-cs"/>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6570" y="571480"/>
            <a:ext cx="8139430" cy="4918269"/>
          </a:xfrm>
          <a:prstGeom prst="rect">
            <a:avLst/>
          </a:prstGeom>
          <a:noFill/>
          <a:ln>
            <a:solidFill>
              <a:srgbClr val="FF0000"/>
            </a:solidFill>
          </a:ln>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Low">
              <a:lnSpc>
                <a:spcPct val="80000"/>
              </a:lnSpc>
              <a:spcBef>
                <a:spcPct val="20000"/>
              </a:spcBef>
              <a:defRPr/>
            </a:pPr>
            <a:r>
              <a:rPr lang="ar-SA" sz="4000" b="1">
                <a:ln w="11430"/>
                <a:solidFill>
                  <a:srgbClr val="FF0000"/>
                </a:solidFill>
                <a:effectLst>
                  <a:outerShdw blurRad="50800" dist="39000" dir="5460000" algn="tl">
                    <a:srgbClr val="000000">
                      <a:alpha val="38000"/>
                    </a:srgbClr>
                  </a:outerShdw>
                </a:effectLst>
                <a:latin typeface="Arial" pitchFamily="34" charset="0"/>
                <a:cs typeface="+mn-cs"/>
              </a:rPr>
              <a:t>سؤال هل يمكن ان يستدل </a:t>
            </a:r>
            <a:r>
              <a:rPr lang="ar-EG" sz="4000" b="1">
                <a:ln w="11430"/>
                <a:solidFill>
                  <a:srgbClr val="FF0000"/>
                </a:solidFill>
                <a:effectLst>
                  <a:outerShdw blurRad="50800" dist="39000" dir="5460000" algn="tl">
                    <a:srgbClr val="000000">
                      <a:alpha val="38000"/>
                    </a:srgbClr>
                  </a:outerShdw>
                </a:effectLst>
                <a:latin typeface="Arial" pitchFamily="34" charset="0"/>
                <a:cs typeface="+mn-cs"/>
              </a:rPr>
              <a:t>يستدل من نسبة السكان الزراعيين في الدولة على مدى تقدمها </a:t>
            </a:r>
            <a:r>
              <a:rPr lang="ar-SA" sz="4000" b="1">
                <a:ln w="11430"/>
                <a:solidFill>
                  <a:srgbClr val="FF0000"/>
                </a:solidFill>
                <a:effectLst>
                  <a:outerShdw blurRad="50800" dist="39000" dir="5460000" algn="tl">
                    <a:srgbClr val="000000">
                      <a:alpha val="38000"/>
                    </a:srgbClr>
                  </a:outerShdw>
                </a:effectLst>
                <a:latin typeface="Arial" pitchFamily="34" charset="0"/>
                <a:cs typeface="+mn-cs"/>
              </a:rPr>
              <a:t>؟</a:t>
            </a:r>
          </a:p>
          <a:p>
            <a:pPr algn="justLow">
              <a:lnSpc>
                <a:spcPct val="80000"/>
              </a:lnSpc>
              <a:spcBef>
                <a:spcPct val="20000"/>
              </a:spcBef>
              <a:defRPr/>
            </a:pPr>
            <a:r>
              <a:rPr lang="ar-SA" sz="6000" b="1">
                <a:ln w="11430"/>
                <a:solidFill>
                  <a:srgbClr val="00B050"/>
                </a:solidFill>
                <a:effectLst>
                  <a:outerShdw blurRad="50800" dist="39000" dir="5460000" algn="tl">
                    <a:srgbClr val="000000">
                      <a:alpha val="38000"/>
                    </a:srgbClr>
                  </a:outerShdw>
                </a:effectLst>
                <a:latin typeface="Arial" pitchFamily="34" charset="0"/>
                <a:cs typeface="+mn-cs"/>
              </a:rPr>
              <a:t>نعم</a:t>
            </a:r>
          </a:p>
          <a:p>
            <a:pPr algn="justLow">
              <a:lnSpc>
                <a:spcPct val="80000"/>
              </a:lnSpc>
              <a:spcBef>
                <a:spcPct val="20000"/>
              </a:spcBef>
              <a:defRPr/>
            </a:pPr>
            <a:r>
              <a:rPr lang="ar-EG" sz="4000" b="1">
                <a:ln w="11430"/>
                <a:solidFill>
                  <a:srgbClr val="FF0000"/>
                </a:solidFill>
                <a:effectLst>
                  <a:outerShdw blurRad="50800" dist="39000" dir="5460000" algn="tl">
                    <a:srgbClr val="000000">
                      <a:alpha val="38000"/>
                    </a:srgbClr>
                  </a:outerShdw>
                </a:effectLst>
                <a:latin typeface="Arial" pitchFamily="34" charset="0"/>
                <a:cs typeface="+mn-cs"/>
              </a:rPr>
              <a:t>0 </a:t>
            </a:r>
            <a:r>
              <a:rPr lang="ar-EG" sz="4400" b="1">
                <a:ln w="11430"/>
                <a:solidFill>
                  <a:srgbClr val="7030A0"/>
                </a:solidFill>
                <a:effectLst>
                  <a:outerShdw blurRad="50800" dist="39000" dir="5460000" algn="tl">
                    <a:srgbClr val="000000">
                      <a:alpha val="38000"/>
                    </a:srgbClr>
                  </a:outerShdw>
                </a:effectLst>
                <a:latin typeface="Arial" pitchFamily="34" charset="0"/>
                <a:cs typeface="+mn-cs"/>
              </a:rPr>
              <a:t>فلوكانت النسبة منخفضة مثلما في الدول الصناعية دلت على التقدم 0 ولوكانت مرتفعه مثلما في الشرق الأقصى وأفريقيا دلت على التخلف </a:t>
            </a:r>
            <a:r>
              <a:rPr lang="ar-EG" sz="4000" b="1">
                <a:ln w="11430"/>
                <a:solidFill>
                  <a:srgbClr val="FF0000"/>
                </a:solidFill>
                <a:effectLst>
                  <a:outerShdw blurRad="50800" dist="39000" dir="5460000" algn="tl">
                    <a:srgbClr val="000000">
                      <a:alpha val="38000"/>
                    </a:srgbClr>
                  </a:outerShdw>
                </a:effectLst>
                <a:latin typeface="Arial" pitchFamily="34" charset="0"/>
                <a:cs typeface="+mn-cs"/>
              </a:rPr>
              <a:t>0</a:t>
            </a:r>
            <a:endParaRPr lang="en-US" sz="4000" b="1">
              <a:ln w="11430"/>
              <a:solidFill>
                <a:srgbClr val="FF000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endParaRPr lang="en-US" sz="4000" b="1">
              <a:ln w="11430"/>
              <a:solidFill>
                <a:srgbClr val="FF0000"/>
              </a:solidFill>
              <a:effectLst>
                <a:outerShdw blurRad="50800" dist="39000" dir="5460000" algn="tl">
                  <a:srgbClr val="000000">
                    <a:alpha val="38000"/>
                  </a:srgbClr>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921" y="285729"/>
            <a:ext cx="9286940" cy="6137065"/>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nSpc>
                <a:spcPct val="80000"/>
              </a:lnSpc>
              <a:spcBef>
                <a:spcPct val="20000"/>
              </a:spcBef>
              <a:defRPr/>
            </a:pPr>
            <a:r>
              <a:rPr lang="ar-SA" sz="3200" b="1">
                <a:ln w="11430"/>
                <a:solidFill>
                  <a:srgbClr val="00B050"/>
                </a:solidFill>
                <a:effectLst>
                  <a:outerShdw blurRad="50800" dist="39000" dir="5460000" algn="tl">
                    <a:srgbClr val="000000">
                      <a:alpha val="38000"/>
                    </a:srgbClr>
                  </a:outerShdw>
                </a:effectLst>
                <a:latin typeface="Arial" pitchFamily="34" charset="0"/>
                <a:cs typeface="+mn-cs"/>
              </a:rPr>
              <a:t>ملحوظة :</a:t>
            </a:r>
            <a:r>
              <a:rPr lang="ar-EG" sz="3200" b="1">
                <a:ln w="11430"/>
                <a:solidFill>
                  <a:srgbClr val="00B050"/>
                </a:solidFill>
                <a:effectLst>
                  <a:outerShdw blurRad="50800" dist="39000" dir="5460000" algn="tl">
                    <a:srgbClr val="000000">
                      <a:alpha val="38000"/>
                    </a:srgbClr>
                  </a:outerShdw>
                </a:effectLst>
                <a:latin typeface="Arial" pitchFamily="34" charset="0"/>
                <a:cs typeface="+mn-cs"/>
              </a:rPr>
              <a:t>الزراعة تخضع للصناعة</a:t>
            </a:r>
            <a:r>
              <a:rPr lang="ar-SA" sz="3200" b="1">
                <a:ln w="11430"/>
                <a:solidFill>
                  <a:srgbClr val="00B050"/>
                </a:solidFill>
                <a:effectLst>
                  <a:outerShdw blurRad="50800" dist="39000" dir="5460000" algn="tl">
                    <a:srgbClr val="000000">
                      <a:alpha val="38000"/>
                    </a:srgbClr>
                  </a:outerShdw>
                </a:effectLst>
                <a:latin typeface="Arial" pitchFamily="34" charset="0"/>
                <a:cs typeface="+mn-cs"/>
              </a:rPr>
              <a:t>؟</a:t>
            </a:r>
            <a:r>
              <a:rPr lang="ar-EG" sz="3200" b="1">
                <a:ln w="11430"/>
                <a:solidFill>
                  <a:srgbClr val="00B050"/>
                </a:solidFill>
                <a:effectLst>
                  <a:outerShdw blurRad="50800" dist="39000" dir="5460000" algn="tl">
                    <a:srgbClr val="000000">
                      <a:alpha val="38000"/>
                    </a:srgbClr>
                  </a:outerShdw>
                </a:effectLst>
                <a:latin typeface="Arial" pitchFamily="34" charset="0"/>
                <a:cs typeface="+mn-cs"/>
              </a:rPr>
              <a:t> </a:t>
            </a:r>
            <a:r>
              <a:rPr lang="ar-SA" sz="3200" b="1">
                <a:ln w="11430"/>
                <a:solidFill>
                  <a:srgbClr val="00B050"/>
                </a:solidFill>
                <a:effectLst>
                  <a:outerShdw blurRad="50800" dist="39000" dir="5460000" algn="tl">
                    <a:srgbClr val="000000">
                      <a:alpha val="38000"/>
                    </a:srgbClr>
                  </a:outerShdw>
                </a:effectLst>
                <a:latin typeface="Arial" pitchFamily="34" charset="0"/>
                <a:cs typeface="+mn-cs"/>
              </a:rPr>
              <a:t>وفي أي </a:t>
            </a:r>
            <a:r>
              <a:rPr lang="ar-SA" sz="5400" b="1">
                <a:ln w="11430"/>
                <a:solidFill>
                  <a:srgbClr val="7030A0"/>
                </a:solidFill>
                <a:effectLst>
                  <a:outerShdw blurRad="50800" dist="39000" dir="5460000" algn="tl">
                    <a:srgbClr val="000000">
                      <a:alpha val="38000"/>
                    </a:srgbClr>
                  </a:outerShdw>
                </a:effectLst>
                <a:latin typeface="Arial" pitchFamily="34" charset="0"/>
                <a:cs typeface="+mn-cs"/>
              </a:rPr>
              <a:t>الدول ؟</a:t>
            </a:r>
          </a:p>
          <a:p>
            <a:pPr>
              <a:lnSpc>
                <a:spcPct val="80000"/>
              </a:lnSpc>
              <a:spcBef>
                <a:spcPct val="20000"/>
              </a:spcBef>
              <a:defRPr/>
            </a:pPr>
            <a:r>
              <a:rPr lang="ar-SA" sz="3600" b="1">
                <a:ln w="11430"/>
                <a:solidFill>
                  <a:srgbClr val="7030A0"/>
                </a:solidFill>
                <a:effectLst>
                  <a:outerShdw blurRad="50800" dist="39000" dir="5460000" algn="tl">
                    <a:srgbClr val="000000">
                      <a:alpha val="38000"/>
                    </a:srgbClr>
                  </a:outerShdw>
                </a:effectLst>
                <a:latin typeface="Arial" pitchFamily="34" charset="0"/>
                <a:cs typeface="+mn-cs"/>
              </a:rPr>
              <a:t>نعم</a:t>
            </a:r>
          </a:p>
          <a:p>
            <a:pPr>
              <a:lnSpc>
                <a:spcPct val="80000"/>
              </a:lnSpc>
              <a:spcBef>
                <a:spcPct val="20000"/>
              </a:spcBef>
              <a:defRPr/>
            </a:pPr>
            <a:r>
              <a:rPr lang="ar-EG" sz="2400" b="1">
                <a:ln w="11430"/>
                <a:solidFill>
                  <a:srgbClr val="C00000"/>
                </a:solidFill>
                <a:effectLst>
                  <a:outerShdw blurRad="50800" dist="39000" dir="5460000" algn="tl">
                    <a:srgbClr val="000000">
                      <a:alpha val="38000"/>
                    </a:srgbClr>
                  </a:outerShdw>
                </a:effectLst>
                <a:latin typeface="Arial" pitchFamily="34" charset="0"/>
                <a:cs typeface="+mn-cs"/>
              </a:rPr>
              <a:t>في </a:t>
            </a:r>
            <a:r>
              <a:rPr lang="ar-EG" sz="3200" b="1">
                <a:ln w="11430"/>
                <a:solidFill>
                  <a:srgbClr val="C00000"/>
                </a:solidFill>
                <a:effectLst>
                  <a:outerShdw blurRad="50800" dist="39000" dir="5460000" algn="tl">
                    <a:srgbClr val="000000">
                      <a:alpha val="38000"/>
                    </a:srgbClr>
                  </a:outerShdw>
                </a:effectLst>
                <a:latin typeface="Arial" pitchFamily="34" charset="0"/>
                <a:cs typeface="+mn-cs"/>
              </a:rPr>
              <a:t>الدول الآتية :</a:t>
            </a:r>
            <a:endParaRPr lang="en-US" sz="3200" b="1">
              <a:ln w="11430"/>
              <a:solidFill>
                <a:srgbClr val="C00000"/>
              </a:solidFill>
              <a:effectLst>
                <a:outerShdw blurRad="50800" dist="39000" dir="5460000" algn="tl">
                  <a:srgbClr val="000000">
                    <a:alpha val="38000"/>
                  </a:srgbClr>
                </a:outerShdw>
              </a:effectLst>
              <a:latin typeface="Arial" pitchFamily="34" charset="0"/>
              <a:cs typeface="+mn-cs"/>
            </a:endParaRPr>
          </a:p>
          <a:p>
            <a:pPr>
              <a:lnSpc>
                <a:spcPct val="80000"/>
              </a:lnSpc>
              <a:spcBef>
                <a:spcPct val="20000"/>
              </a:spcBef>
              <a:defRPr/>
            </a:pPr>
            <a:r>
              <a:rPr lang="ar-SA" sz="3200" b="1">
                <a:ln w="11430"/>
                <a:solidFill>
                  <a:srgbClr val="FF0000"/>
                </a:solidFill>
                <a:effectLst>
                  <a:outerShdw blurRad="50800" dist="39000" dir="5460000" algn="tl">
                    <a:srgbClr val="000000">
                      <a:alpha val="38000"/>
                    </a:srgbClr>
                  </a:outerShdw>
                </a:effectLst>
                <a:latin typeface="Arial" pitchFamily="34" charset="0"/>
                <a:cs typeface="+mn-cs"/>
              </a:rPr>
              <a:t>* </a:t>
            </a:r>
            <a:r>
              <a:rPr lang="ar-EG" sz="3200" b="1">
                <a:ln w="11430"/>
                <a:solidFill>
                  <a:srgbClr val="FF0000"/>
                </a:solidFill>
                <a:effectLst>
                  <a:outerShdw blurRad="50800" dist="39000" dir="5460000" algn="tl">
                    <a:srgbClr val="000000">
                      <a:alpha val="38000"/>
                    </a:srgbClr>
                  </a:outerShdw>
                </a:effectLst>
                <a:latin typeface="Arial" pitchFamily="34" charset="0"/>
                <a:cs typeface="+mn-cs"/>
              </a:rPr>
              <a:t>البلاد التى </a:t>
            </a:r>
            <a:r>
              <a:rPr lang="ar-SA" sz="3200" b="1">
                <a:ln w="11430"/>
                <a:solidFill>
                  <a:srgbClr val="FF0000"/>
                </a:solidFill>
                <a:effectLst>
                  <a:outerShdw blurRad="50800" dist="39000" dir="5460000" algn="tl">
                    <a:srgbClr val="000000">
                      <a:alpha val="38000"/>
                    </a:srgbClr>
                  </a:outerShdw>
                </a:effectLst>
                <a:latin typeface="Arial" pitchFamily="34" charset="0"/>
                <a:cs typeface="+mn-cs"/>
              </a:rPr>
              <a:t>تم تعميرها </a:t>
            </a:r>
            <a:r>
              <a:rPr lang="ar-EG" sz="3200" b="1">
                <a:ln w="11430"/>
                <a:solidFill>
                  <a:srgbClr val="FF0000"/>
                </a:solidFill>
                <a:effectLst>
                  <a:outerShdw blurRad="50800" dist="39000" dir="5460000" algn="tl">
                    <a:srgbClr val="000000">
                      <a:alpha val="38000"/>
                    </a:srgbClr>
                  </a:outerShdw>
                </a:effectLst>
                <a:latin typeface="Arial" pitchFamily="34" charset="0"/>
                <a:cs typeface="+mn-cs"/>
              </a:rPr>
              <a:t>قبل الثورة الصناعية ( كلها معمور ، وكثافة السكان فيها مرتفعه ) وتشمل فرنسا وانجلترا  والمانيا وهولندا والدنمارك 0</a:t>
            </a:r>
            <a:endParaRPr lang="en-US" sz="3200" b="1">
              <a:ln w="11430"/>
              <a:solidFill>
                <a:srgbClr val="FF0000"/>
              </a:solidFill>
              <a:effectLst>
                <a:outerShdw blurRad="50800" dist="39000" dir="5460000" algn="tl">
                  <a:srgbClr val="000000">
                    <a:alpha val="38000"/>
                  </a:srgbClr>
                </a:outerShdw>
              </a:effectLst>
              <a:latin typeface="Arial" pitchFamily="34" charset="0"/>
              <a:cs typeface="+mn-cs"/>
            </a:endParaRPr>
          </a:p>
          <a:p>
            <a:pPr>
              <a:lnSpc>
                <a:spcPct val="80000"/>
              </a:lnSpc>
              <a:spcBef>
                <a:spcPct val="20000"/>
              </a:spcBef>
              <a:defRPr/>
            </a:pPr>
            <a:r>
              <a:rPr lang="ar-SA" sz="3200" b="1">
                <a:ln w="11430"/>
                <a:solidFill>
                  <a:srgbClr val="FF0000"/>
                </a:solidFill>
                <a:effectLst>
                  <a:outerShdw blurRad="50800" dist="39000" dir="5460000" algn="tl">
                    <a:srgbClr val="000000">
                      <a:alpha val="38000"/>
                    </a:srgbClr>
                  </a:outerShdw>
                </a:effectLst>
                <a:latin typeface="Arial" pitchFamily="34" charset="0"/>
                <a:cs typeface="+mn-cs"/>
              </a:rPr>
              <a:t>* </a:t>
            </a:r>
            <a:r>
              <a:rPr lang="ar-EG" sz="3200" b="1">
                <a:ln w="11430"/>
                <a:solidFill>
                  <a:srgbClr val="FF0000"/>
                </a:solidFill>
                <a:effectLst>
                  <a:outerShdw blurRad="50800" dist="39000" dir="5460000" algn="tl">
                    <a:srgbClr val="000000">
                      <a:alpha val="38000"/>
                    </a:srgbClr>
                  </a:outerShdw>
                </a:effectLst>
                <a:latin typeface="Arial" pitchFamily="34" charset="0"/>
                <a:cs typeface="+mn-cs"/>
              </a:rPr>
              <a:t>الأقطار التى عمرت قبل الثورة الصناعية ( بها مساحات كبيره فضاء وقت التعمير ، وكثافة سكانية منخفضة ) وتضم الولايات المتحدة وكندا والأرجنتين واستراليا ونيوزيلندة  وهى الأراضى الجديدة  من العالم الجديد0</a:t>
            </a:r>
            <a:endParaRPr lang="en-US" sz="3200" b="1">
              <a:ln w="11430"/>
              <a:solidFill>
                <a:srgbClr val="FF0000"/>
              </a:solidFill>
              <a:effectLst>
                <a:outerShdw blurRad="50800" dist="39000" dir="5460000" algn="tl">
                  <a:srgbClr val="000000">
                    <a:alpha val="38000"/>
                  </a:srgbClr>
                </a:outerShdw>
              </a:effectLst>
              <a:latin typeface="Arial" pitchFamily="34" charset="0"/>
              <a:cs typeface="+mn-cs"/>
            </a:endParaRPr>
          </a:p>
          <a:p>
            <a:pPr>
              <a:lnSpc>
                <a:spcPct val="80000"/>
              </a:lnSpc>
              <a:spcBef>
                <a:spcPct val="20000"/>
              </a:spcBef>
              <a:defRPr/>
            </a:pPr>
            <a:r>
              <a:rPr lang="ar-SA" sz="3200" b="1">
                <a:ln w="11430"/>
                <a:solidFill>
                  <a:srgbClr val="FF0000"/>
                </a:solidFill>
                <a:effectLst>
                  <a:outerShdw blurRad="50800" dist="39000" dir="5460000" algn="tl">
                    <a:srgbClr val="000000">
                      <a:alpha val="38000"/>
                    </a:srgbClr>
                  </a:outerShdw>
                </a:effectLst>
                <a:latin typeface="Arial" pitchFamily="34" charset="0"/>
                <a:cs typeface="+mn-cs"/>
              </a:rPr>
              <a:t>* </a:t>
            </a:r>
            <a:r>
              <a:rPr lang="ar-EG" sz="3200" b="1">
                <a:ln w="11430"/>
                <a:solidFill>
                  <a:srgbClr val="FF0000"/>
                </a:solidFill>
                <a:effectLst>
                  <a:outerShdw blurRad="50800" dist="39000" dir="5460000" algn="tl">
                    <a:srgbClr val="000000">
                      <a:alpha val="38000"/>
                    </a:srgbClr>
                  </a:outerShdw>
                </a:effectLst>
                <a:latin typeface="Arial" pitchFamily="34" charset="0"/>
                <a:cs typeface="+mn-cs"/>
              </a:rPr>
              <a:t>الدول التى عمرت جزئيا قبل الثورة الصناعية وجزئيا بعدها مثل </a:t>
            </a:r>
            <a:r>
              <a:rPr lang="ar-SA" sz="3200" b="1">
                <a:ln w="11430"/>
                <a:solidFill>
                  <a:srgbClr val="FF0000"/>
                </a:solidFill>
                <a:effectLst>
                  <a:outerShdw blurRad="50800" dist="39000" dir="5460000" algn="tl">
                    <a:srgbClr val="000000">
                      <a:alpha val="38000"/>
                    </a:srgbClr>
                  </a:outerShdw>
                </a:effectLst>
                <a:latin typeface="Arial" pitchFamily="34" charset="0"/>
                <a:cs typeface="+mn-cs"/>
              </a:rPr>
              <a:t>روسيا </a:t>
            </a:r>
            <a:r>
              <a:rPr lang="ar-EG" sz="3200" b="1">
                <a:ln w="11430"/>
                <a:solidFill>
                  <a:srgbClr val="FF0000"/>
                </a:solidFill>
                <a:effectLst>
                  <a:outerShdw blurRad="50800" dist="39000" dir="5460000" algn="tl">
                    <a:srgbClr val="000000">
                      <a:alpha val="38000"/>
                    </a:srgbClr>
                  </a:outerShdw>
                </a:effectLst>
                <a:latin typeface="Arial" pitchFamily="34" charset="0"/>
                <a:cs typeface="+mn-cs"/>
              </a:rPr>
              <a:t>والبرازيل والصين والهند 0</a:t>
            </a:r>
            <a:endParaRPr lang="en-US" sz="3200" b="1">
              <a:ln w="11430"/>
              <a:solidFill>
                <a:srgbClr val="FF0000"/>
              </a:solidFill>
              <a:effectLst>
                <a:outerShdw blurRad="50800" dist="39000" dir="5460000" algn="tl">
                  <a:srgbClr val="000000">
                    <a:alpha val="38000"/>
                  </a:srgbClr>
                </a:outerShdw>
              </a:effectLst>
              <a:latin typeface="Arial" pitchFamily="34" charset="0"/>
              <a:cs typeface="+mn-cs"/>
            </a:endParaRPr>
          </a:p>
          <a:p>
            <a:pPr>
              <a:lnSpc>
                <a:spcPct val="80000"/>
              </a:lnSpc>
              <a:spcBef>
                <a:spcPct val="20000"/>
              </a:spcBef>
              <a:defRPr/>
            </a:pPr>
            <a:r>
              <a:rPr lang="ar-EG" sz="3200" b="1">
                <a:ln w="11430"/>
                <a:solidFill>
                  <a:srgbClr val="FF0000"/>
                </a:solidFill>
                <a:effectLst>
                  <a:outerShdw blurRad="50800" dist="39000" dir="5460000" algn="tl">
                    <a:srgbClr val="000000">
                      <a:alpha val="38000"/>
                    </a:srgbClr>
                  </a:outerShdw>
                </a:effectLst>
                <a:latin typeface="Arial" pitchFamily="34" charset="0"/>
                <a:cs typeface="+mn-cs"/>
              </a:rPr>
              <a:t>     </a:t>
            </a:r>
            <a:endParaRPr lang="en-US" b="1">
              <a:ln w="11430"/>
              <a:solidFill>
                <a:srgbClr val="FF0000"/>
              </a:solidFill>
              <a:effectLst>
                <a:outerShdw blurRad="50800" dist="39000" dir="5460000" algn="tl">
                  <a:srgbClr val="000000">
                    <a:alpha val="38000"/>
                  </a:srgbClr>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DF35A990-8452-4BAF-94E7-7E185B4643A7}" type="slidenum">
              <a:rPr lang="ar-SA" sz="1200">
                <a:solidFill>
                  <a:schemeClr val="bg1"/>
                </a:solidFill>
                <a:latin typeface="Calibri" pitchFamily="34" charset="0"/>
              </a:rPr>
              <a:pPr rtl="0"/>
              <a:t>96</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0685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0685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06855"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06856"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Title 1"/>
          <p:cNvSpPr>
            <a:spLocks noGrp="1"/>
          </p:cNvSpPr>
          <p:nvPr>
            <p:ph type="ctrTitle" idx="4294967295"/>
          </p:nvPr>
        </p:nvSpPr>
        <p:spPr>
          <a:xfrm>
            <a:off x="742950" y="2130425"/>
            <a:ext cx="8420100" cy="1470025"/>
          </a:xfrm>
        </p:spPr>
        <p:txBody>
          <a:bodyPr/>
          <a:lstStyle/>
          <a:p>
            <a:pPr algn="ctr" eaLnBrk="1" hangingPunct="1"/>
            <a:endParaRPr lang="ar-SA" smtClean="0"/>
          </a:p>
        </p:txBody>
      </p:sp>
      <p:sp>
        <p:nvSpPr>
          <p:cNvPr id="3" name="Subtitle 2"/>
          <p:cNvSpPr>
            <a:spLocks noGrp="1"/>
          </p:cNvSpPr>
          <p:nvPr>
            <p:ph type="subTitle" idx="4294967295"/>
          </p:nvPr>
        </p:nvSpPr>
        <p:spPr>
          <a:xfrm>
            <a:off x="1485900" y="3886200"/>
            <a:ext cx="6934200" cy="1752600"/>
          </a:xfrm>
        </p:spPr>
        <p:txBody>
          <a:bodyPr rtlCol="0">
            <a:normAutofit/>
          </a:bodyPr>
          <a:lstStyle/>
          <a:p>
            <a:pPr marL="0" indent="0" algn="ctr" eaLnBrk="1" fontAlgn="auto" hangingPunct="1">
              <a:spcAft>
                <a:spcPts val="0"/>
              </a:spcAft>
              <a:buFont typeface="Arial" pitchFamily="34" charset="0"/>
              <a:buNone/>
              <a:defRPr/>
            </a:pPr>
            <a:endParaRPr lang="en-US" smtClean="0">
              <a:solidFill>
                <a:schemeClr val="tx1">
                  <a:tint val="75000"/>
                </a:schemeClr>
              </a:solidFill>
              <a:cs typeface="+mn-cs"/>
            </a:endParaRPr>
          </a:p>
        </p:txBody>
      </p:sp>
      <p:sp>
        <p:nvSpPr>
          <p:cNvPr id="207876"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12A8991A-0F8B-4C0B-B17C-4748C195D49C}" type="slidenum">
              <a:rPr lang="ar-SA" sz="1200">
                <a:solidFill>
                  <a:schemeClr val="bg1"/>
                </a:solidFill>
                <a:latin typeface="Calibri" pitchFamily="34" charset="0"/>
              </a:rPr>
              <a:pPr rtl="0"/>
              <a:t>97</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207879" name="Subtitle 2"/>
          <p:cNvSpPr txBox="1">
            <a:spLocks/>
          </p:cNvSpPr>
          <p:nvPr/>
        </p:nvSpPr>
        <p:spPr bwMode="auto">
          <a:xfrm>
            <a:off x="4038600" y="4648200"/>
            <a:ext cx="5530850" cy="1066800"/>
          </a:xfrm>
          <a:prstGeom prst="rect">
            <a:avLst/>
          </a:prstGeom>
          <a:noFill/>
          <a:ln w="9525">
            <a:noFill/>
            <a:miter lim="800000"/>
            <a:headEnd/>
            <a:tailEnd/>
          </a:ln>
        </p:spPr>
        <p:txBody>
          <a:bodyPr/>
          <a:lstStyle/>
          <a:p>
            <a:pPr algn="ctr" rtl="0">
              <a:spcBef>
                <a:spcPct val="20000"/>
              </a:spcBef>
              <a:buFont typeface="Arial"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charset="0"/>
              <a:buNone/>
            </a:pPr>
            <a:r>
              <a:rPr lang="en-US" sz="2800" b="1">
                <a:solidFill>
                  <a:srgbClr val="898989"/>
                </a:solidFill>
                <a:latin typeface="Calibri" pitchFamily="34" charset="0"/>
              </a:rPr>
              <a:t>  </a:t>
            </a:r>
            <a:r>
              <a:rPr lang="ar-SA" sz="2800" b="1">
                <a:solidFill>
                  <a:srgbClr val="898989"/>
                </a:solidFill>
                <a:latin typeface="Calibri" pitchFamily="34" charset="0"/>
              </a:rPr>
              <a:t>الدراسات ا</a:t>
            </a:r>
            <a:r>
              <a:rPr lang="ar-EG" sz="2800" b="1">
                <a:solidFill>
                  <a:srgbClr val="898989"/>
                </a:solidFill>
                <a:latin typeface="Calibri" pitchFamily="34" charset="0"/>
              </a:rPr>
              <a:t>لاجتماعي</a:t>
            </a:r>
            <a:r>
              <a:rPr lang="ar-SA" sz="2800" b="1">
                <a:solidFill>
                  <a:srgbClr val="898989"/>
                </a:solidFill>
                <a:latin typeface="Calibri" pitchFamily="34" charset="0"/>
              </a:rPr>
              <a:t>ة</a:t>
            </a:r>
            <a:r>
              <a:rPr lang="en-US" sz="2800" b="1">
                <a:solidFill>
                  <a:srgbClr val="898989"/>
                </a:solidFill>
                <a:latin typeface="Calibri" pitchFamily="34" charset="0"/>
              </a:rPr>
              <a:t> </a:t>
            </a:r>
            <a:r>
              <a:rPr lang="ar-SA" sz="2800" b="1">
                <a:solidFill>
                  <a:srgbClr val="898989"/>
                </a:solidFill>
                <a:latin typeface="Calibri" pitchFamily="34" charset="0"/>
              </a:rPr>
              <a:t>  </a:t>
            </a:r>
            <a:r>
              <a:rPr lang="ar-EG" sz="2600">
                <a:solidFill>
                  <a:srgbClr val="898989"/>
                </a:solidFill>
                <a:latin typeface="Calibri" pitchFamily="34" charset="0"/>
              </a:rPr>
              <a:t>كلية </a:t>
            </a:r>
            <a:r>
              <a:rPr lang="ar-SA" sz="2600">
                <a:solidFill>
                  <a:srgbClr val="898989"/>
                </a:solidFill>
                <a:latin typeface="Calibri" pitchFamily="34" charset="0"/>
              </a:rPr>
              <a:t>الآداب</a:t>
            </a:r>
            <a:r>
              <a:rPr lang="ar-EG" sz="2600">
                <a:solidFill>
                  <a:srgbClr val="898989"/>
                </a:solidFill>
                <a:latin typeface="Calibri" pitchFamily="34" charset="0"/>
              </a:rPr>
              <a:t>– قسم</a:t>
            </a:r>
            <a:endParaRPr lang="en-US" sz="2600">
              <a:solidFill>
                <a:srgbClr val="898989"/>
              </a:solidFill>
              <a:latin typeface="Calibri" pitchFamily="34" charset="0"/>
            </a:endParaRPr>
          </a:p>
        </p:txBody>
      </p:sp>
      <p:grpSp>
        <p:nvGrpSpPr>
          <p:cNvPr id="20788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07882"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07884"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SA" sz="3700" b="1">
                <a:solidFill>
                  <a:srgbClr val="376092"/>
                </a:solidFill>
                <a:latin typeface="AYM Wadiy S_U normal."/>
                <a:cs typeface="Times New Roman" pitchFamily="18" charset="0"/>
              </a:rPr>
              <a:t>الجغرافيا الاقتصادية</a:t>
            </a:r>
          </a:p>
          <a:p>
            <a:pPr algn="l">
              <a:lnSpc>
                <a:spcPct val="80000"/>
              </a:lnSpc>
            </a:pPr>
            <a:r>
              <a:rPr lang="ar-SA" b="1"/>
              <a:t>**********************************</a:t>
            </a: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ar-EG" sz="2600" b="1">
                <a:solidFill>
                  <a:srgbClr val="7F7F7F"/>
                </a:solidFill>
                <a:latin typeface="Calibri" pitchFamily="34" charset="0"/>
                <a:cs typeface="Times New Roman" pitchFamily="18" charset="0"/>
              </a:rPr>
              <a:t>د.حسين المهدي</a:t>
            </a:r>
            <a:endParaRPr lang="en-US" sz="2600" b="1">
              <a:solidFill>
                <a:srgbClr val="7F7F7F"/>
              </a:solidFill>
              <a:latin typeface="Calibri" pitchFamily="34" charset="0"/>
            </a:endParaRPr>
          </a:p>
        </p:txBody>
      </p:sp>
      <p:sp>
        <p:nvSpPr>
          <p:cNvPr id="20788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4F3D93AD-FAA8-4C91-9323-7C4383B756CC}" type="slidenum">
              <a:rPr lang="ar-SA" sz="1200">
                <a:solidFill>
                  <a:schemeClr val="bg1"/>
                </a:solidFill>
                <a:latin typeface="Calibri" pitchFamily="34" charset="0"/>
              </a:rPr>
              <a:pPr rtl="0"/>
              <a:t>97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1703" y="3652897"/>
            <a:ext cx="8745202" cy="2062103"/>
          </a:xfrm>
          <a:prstGeom prst="rect">
            <a:avLst/>
          </a:prstGeom>
          <a:noFill/>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lnSpc>
                <a:spcPct val="80000"/>
              </a:lnSpc>
              <a:spcBef>
                <a:spcPct val="20000"/>
              </a:spcBef>
              <a:defRPr/>
            </a:pPr>
            <a:r>
              <a:rPr lang="ar-EG" sz="8000" b="1" dirty="0">
                <a:ln/>
                <a:solidFill>
                  <a:srgbClr val="FF0000"/>
                </a:solidFill>
                <a:latin typeface="Arial" pitchFamily="34" charset="0"/>
                <a:cs typeface="AL-Mateen Outline" pitchFamily="2" charset="-78"/>
              </a:rPr>
              <a:t>الموارد الزراعية وجغرافية الإنتاج الزراعي</a:t>
            </a:r>
            <a:endParaRPr lang="en-US" sz="8000" b="1" dirty="0">
              <a:ln/>
              <a:solidFill>
                <a:srgbClr val="FF0000"/>
              </a:solidFill>
              <a:latin typeface="Arial" pitchFamily="34" charset="0"/>
              <a:cs typeface="AL-Mateen Outline" pitchFamily="2" charset="-78"/>
            </a:endParaRPr>
          </a:p>
        </p:txBody>
      </p:sp>
      <p:sp>
        <p:nvSpPr>
          <p:cNvPr id="3" name="عنوان 1"/>
          <p:cNvSpPr txBox="1">
            <a:spLocks/>
          </p:cNvSpPr>
          <p:nvPr/>
        </p:nvSpPr>
        <p:spPr bwMode="auto">
          <a:xfrm>
            <a:off x="533400" y="2209800"/>
            <a:ext cx="8915400" cy="1143000"/>
          </a:xfrm>
          <a:prstGeom prst="rect">
            <a:avLst/>
          </a:prstGeom>
          <a:noFill/>
          <a:ln w="9525">
            <a:noFill/>
            <a:miter lim="800000"/>
            <a:headEnd/>
            <a:tailEnd/>
          </a:ln>
        </p:spPr>
        <p:txBody>
          <a:bodyPr anchor="ctr"/>
          <a:lstStyle/>
          <a:p>
            <a:pPr algn="ctr" rtl="0" eaLnBrk="0" hangingPunct="0">
              <a:defRPr/>
            </a:pPr>
            <a:r>
              <a:rPr lang="ar-SA" sz="4400" dirty="0">
                <a:solidFill>
                  <a:schemeClr val="accent1">
                    <a:lumMod val="75000"/>
                  </a:schemeClr>
                </a:solidFill>
                <a:latin typeface="+mj-lt"/>
                <a:ea typeface="+mj-ea"/>
              </a:rPr>
              <a:t>المحاضرة السادسة</a:t>
            </a:r>
            <a:endParaRPr lang="ar-SA" sz="4400" dirty="0">
              <a:solidFill>
                <a:schemeClr val="accent1">
                  <a:lumMod val="75000"/>
                </a:schemeClr>
              </a:solidFill>
              <a:latin typeface="+mj-lt"/>
              <a:ea typeface="+mj-ea"/>
            </a:endParaRP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7040" y="396241"/>
            <a:ext cx="8188960" cy="5890843"/>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80000"/>
              </a:lnSpc>
              <a:spcBef>
                <a:spcPct val="20000"/>
              </a:spcBef>
              <a:defRPr/>
            </a:pPr>
            <a:r>
              <a:rPr lang="ar-EG" sz="3200" b="1" spc="50">
                <a:ln w="11430"/>
                <a:solidFill>
                  <a:srgbClr val="FF0000"/>
                </a:solidFill>
                <a:effectLst>
                  <a:outerShdw blurRad="76200" dist="50800" dir="5400000" algn="tl" rotWithShape="0">
                    <a:srgbClr val="000000">
                      <a:alpha val="65000"/>
                    </a:srgbClr>
                  </a:outerShdw>
                </a:effectLst>
                <a:latin typeface="Arial" pitchFamily="34" charset="0"/>
                <a:cs typeface="+mn-cs"/>
              </a:rPr>
              <a:t>طبيعة </a:t>
            </a:r>
            <a:r>
              <a:rPr lang="ar-EG" sz="4000" b="1" spc="50">
                <a:ln w="11430"/>
                <a:solidFill>
                  <a:srgbClr val="FF0000"/>
                </a:solidFill>
                <a:effectLst>
                  <a:outerShdw blurRad="76200" dist="50800" dir="5400000" algn="tl" rotWithShape="0">
                    <a:srgbClr val="000000">
                      <a:alpha val="65000"/>
                    </a:srgbClr>
                  </a:outerShdw>
                </a:effectLst>
                <a:latin typeface="Arial" pitchFamily="34" charset="0"/>
                <a:cs typeface="+mn-cs"/>
              </a:rPr>
              <a:t>الزراعة : -</a:t>
            </a:r>
            <a:endParaRPr lang="en-US" sz="4000" b="1" spc="50">
              <a:ln w="11430"/>
              <a:solidFill>
                <a:srgbClr val="FF0000"/>
              </a:solidFill>
              <a:effectLst>
                <a:outerShdw blurRad="76200" dist="50800" dir="5400000" algn="tl" rotWithShape="0">
                  <a:srgbClr val="000000">
                    <a:alpha val="65000"/>
                  </a:srgbClr>
                </a:outerShdw>
              </a:effectLst>
              <a:latin typeface="Arial" pitchFamily="34" charset="0"/>
              <a:cs typeface="+mn-cs"/>
            </a:endParaRPr>
          </a:p>
          <a:p>
            <a:pPr algn="justLow">
              <a:lnSpc>
                <a:spcPct val="80000"/>
              </a:lnSpc>
              <a:spcBef>
                <a:spcPct val="20000"/>
              </a:spcBef>
              <a:defRPr/>
            </a:pPr>
            <a:r>
              <a:rPr lang="ar-EG" sz="2400" b="1" spc="50">
                <a:ln w="11430"/>
                <a:solidFill>
                  <a:srgbClr val="C00000"/>
                </a:solidFill>
                <a:effectLst>
                  <a:outerShdw blurRad="76200" dist="50800" dir="5400000" algn="tl" rotWithShape="0">
                    <a:srgbClr val="000000">
                      <a:alpha val="65000"/>
                    </a:srgbClr>
                  </a:outerShdw>
                </a:effectLst>
                <a:latin typeface="Arial" pitchFamily="34" charset="0"/>
                <a:cs typeface="+mn-cs"/>
              </a:rPr>
              <a:t>	يرتبط الإنتاج الزراعي بقانون الغلة المتناقصة </a:t>
            </a:r>
            <a:r>
              <a:rPr lang="ar-SA" sz="2400" b="1" spc="50">
                <a:ln w="11430"/>
                <a:solidFill>
                  <a:srgbClr val="C00000"/>
                </a:solidFill>
                <a:effectLst>
                  <a:outerShdw blurRad="76200" dist="50800" dir="5400000" algn="tl" rotWithShape="0">
                    <a:srgbClr val="000000">
                      <a:alpha val="65000"/>
                    </a:srgbClr>
                  </a:outerShdw>
                </a:effectLst>
                <a:latin typeface="Arial" pitchFamily="34" charset="0"/>
                <a:cs typeface="+mn-cs"/>
              </a:rPr>
              <a:t> مامعني ذلك.................... </a:t>
            </a:r>
          </a:p>
          <a:p>
            <a:pPr algn="justLow">
              <a:lnSpc>
                <a:spcPct val="80000"/>
              </a:lnSpc>
              <a:spcBef>
                <a:spcPct val="20000"/>
              </a:spcBef>
              <a:defRPr/>
            </a:pPr>
            <a:endParaRPr lang="ar-SA" sz="2400" b="1" spc="50">
              <a:ln w="11430"/>
              <a:solidFill>
                <a:srgbClr val="C00000"/>
              </a:solidFill>
              <a:effectLst>
                <a:outerShdw blurRad="76200" dist="50800" dir="5400000" algn="tl" rotWithShape="0">
                  <a:srgbClr val="000000">
                    <a:alpha val="65000"/>
                  </a:srgbClr>
                </a:outerShdw>
              </a:effectLst>
              <a:latin typeface="Arial" pitchFamily="34" charset="0"/>
              <a:cs typeface="+mn-cs"/>
            </a:endParaRPr>
          </a:p>
          <a:p>
            <a:pPr algn="ctr">
              <a:lnSpc>
                <a:spcPct val="80000"/>
              </a:lnSpc>
              <a:spcBef>
                <a:spcPct val="20000"/>
              </a:spcBef>
              <a:defRPr/>
            </a:pPr>
            <a:r>
              <a:rPr lang="ar-SA" sz="2800" b="1" spc="50">
                <a:ln w="11430"/>
                <a:solidFill>
                  <a:srgbClr val="7030A0"/>
                </a:solidFill>
                <a:effectLst>
                  <a:outerShdw blurRad="76200" dist="50800" dir="5400000" algn="tl" rotWithShape="0">
                    <a:srgbClr val="000000">
                      <a:alpha val="65000"/>
                    </a:srgbClr>
                  </a:outerShdw>
                </a:effectLst>
                <a:latin typeface="Arial" pitchFamily="34" charset="0"/>
                <a:cs typeface="+mn-cs"/>
              </a:rPr>
              <a:t>وفيها </a:t>
            </a:r>
            <a:r>
              <a:rPr lang="ar-EG" sz="2800" b="1" spc="50">
                <a:ln w="11430"/>
                <a:solidFill>
                  <a:srgbClr val="7030A0"/>
                </a:solidFill>
                <a:effectLst>
                  <a:outerShdw blurRad="76200" dist="50800" dir="5400000" algn="tl" rotWithShape="0">
                    <a:srgbClr val="000000">
                      <a:alpha val="65000"/>
                    </a:srgbClr>
                  </a:outerShdw>
                </a:effectLst>
                <a:latin typeface="Arial" pitchFamily="34" charset="0"/>
                <a:cs typeface="+mn-cs"/>
              </a:rPr>
              <a:t>الإنتاجية تقل بزيادة كثافة الزراعة واجهاد الأرض. علي </a:t>
            </a:r>
            <a:r>
              <a:rPr lang="ar-SA" sz="2800" b="1" spc="50">
                <a:ln w="11430"/>
                <a:solidFill>
                  <a:srgbClr val="7030A0"/>
                </a:solidFill>
                <a:effectLst>
                  <a:outerShdw blurRad="76200" dist="50800" dir="5400000" algn="tl" rotWithShape="0">
                    <a:srgbClr val="000000">
                      <a:alpha val="65000"/>
                    </a:srgbClr>
                  </a:outerShdw>
                </a:effectLst>
                <a:latin typeface="Arial" pitchFamily="34" charset="0"/>
                <a:cs typeface="+mn-cs"/>
              </a:rPr>
              <a:t>حيث </a:t>
            </a:r>
            <a:r>
              <a:rPr lang="ar-EG" sz="2800" b="1" spc="50">
                <a:ln w="11430"/>
                <a:solidFill>
                  <a:srgbClr val="00B050"/>
                </a:solidFill>
                <a:effectLst>
                  <a:outerShdw blurRad="76200" dist="50800" dir="5400000" algn="tl" rotWithShape="0">
                    <a:srgbClr val="000000">
                      <a:alpha val="65000"/>
                    </a:srgbClr>
                  </a:outerShdw>
                </a:effectLst>
                <a:latin typeface="Arial" pitchFamily="34" charset="0"/>
                <a:cs typeface="+mn-cs"/>
              </a:rPr>
              <a:t>تختلف الزراعة عن الإنتاج الصناعي إلي أن الإنسان لا يمكنه بسهولة تعديل أثر الضوابط الطبيعية للعمليات الزراعية المختلفة ؛ ففي حالة الصناعة مثلا يمكن السيطرة علي كميات ونوعيات الإنتاج ويمكن للإنسان زيادة سرعات الآلات ولكنه لا يمكن أن يتحكم في كميات ونوعيات الإنتاج الزراعي التي تخضع للضوابط الطبيعية. أي العوامل الطبيعية الس</a:t>
            </a:r>
            <a:r>
              <a:rPr lang="ar-SA" sz="2800" b="1" spc="50">
                <a:ln w="11430"/>
                <a:solidFill>
                  <a:srgbClr val="00B050"/>
                </a:solidFill>
                <a:effectLst>
                  <a:outerShdw blurRad="76200" dist="50800" dir="5400000" algn="tl" rotWithShape="0">
                    <a:srgbClr val="000000">
                      <a:alpha val="65000"/>
                    </a:srgbClr>
                  </a:outerShdw>
                </a:effectLst>
                <a:latin typeface="Arial" pitchFamily="34" charset="0"/>
                <a:cs typeface="+mn-cs"/>
              </a:rPr>
              <a:t>يئة </a:t>
            </a:r>
            <a:r>
              <a:rPr lang="ar-EG" sz="2800" b="1" spc="50">
                <a:ln w="11430"/>
                <a:solidFill>
                  <a:srgbClr val="00B050"/>
                </a:solidFill>
                <a:effectLst>
                  <a:outerShdw blurRad="76200" dist="50800" dir="5400000" algn="tl" rotWithShape="0">
                    <a:srgbClr val="000000">
                      <a:alpha val="65000"/>
                    </a:srgbClr>
                  </a:outerShdw>
                </a:effectLst>
                <a:latin typeface="Arial" pitchFamily="34" charset="0"/>
                <a:cs typeface="+mn-cs"/>
              </a:rPr>
              <a:t> المؤثرة في الإنتاج الزراعي ، وكل ما يمكن عمله هو</a:t>
            </a:r>
            <a:endParaRPr lang="ar-SA" sz="2800" b="1" spc="50">
              <a:ln w="11430"/>
              <a:solidFill>
                <a:srgbClr val="00B050"/>
              </a:solidFill>
              <a:effectLst>
                <a:outerShdw blurRad="76200" dist="50800" dir="5400000" algn="tl" rotWithShape="0">
                  <a:srgbClr val="000000">
                    <a:alpha val="65000"/>
                  </a:srgbClr>
                </a:outerShdw>
              </a:effectLst>
              <a:latin typeface="Arial" pitchFamily="34" charset="0"/>
              <a:cs typeface="+mn-cs"/>
            </a:endParaRPr>
          </a:p>
          <a:p>
            <a:pPr algn="ctr">
              <a:lnSpc>
                <a:spcPct val="80000"/>
              </a:lnSpc>
              <a:spcBef>
                <a:spcPct val="20000"/>
              </a:spcBef>
              <a:defRPr/>
            </a:pPr>
            <a:r>
              <a:rPr lang="ar-SA" sz="2800" b="1" spc="50">
                <a:ln w="11430"/>
                <a:solidFill>
                  <a:srgbClr val="00B050"/>
                </a:solidFill>
                <a:effectLst>
                  <a:outerShdw blurRad="76200" dist="50800" dir="5400000" algn="tl" rotWithShape="0">
                    <a:srgbClr val="000000">
                      <a:alpha val="65000"/>
                    </a:srgbClr>
                  </a:outerShdw>
                </a:effectLst>
                <a:latin typeface="Arial" pitchFamily="34" charset="0"/>
                <a:cs typeface="+mn-cs"/>
              </a:rPr>
              <a:t>-</a:t>
            </a:r>
            <a:r>
              <a:rPr lang="ar-EG" sz="2800" b="1" spc="50">
                <a:ln w="11430"/>
                <a:solidFill>
                  <a:schemeClr val="accent4">
                    <a:lumMod val="75000"/>
                  </a:schemeClr>
                </a:solidFill>
                <a:effectLst>
                  <a:outerShdw blurRad="76200" dist="50800" dir="5400000" algn="tl" rotWithShape="0">
                    <a:srgbClr val="000000">
                      <a:alpha val="65000"/>
                    </a:srgbClr>
                  </a:outerShdw>
                </a:effectLst>
                <a:latin typeface="Arial" pitchFamily="34" charset="0"/>
                <a:cs typeface="+mn-cs"/>
              </a:rPr>
              <a:t>الت</a:t>
            </a:r>
            <a:r>
              <a:rPr lang="ar-SA" sz="2800" b="1" spc="50">
                <a:ln w="11430"/>
                <a:solidFill>
                  <a:srgbClr val="FF0000"/>
                </a:solidFill>
                <a:effectLst>
                  <a:outerShdw blurRad="76200" dist="50800" dir="5400000" algn="tl" rotWithShape="0">
                    <a:srgbClr val="000000">
                      <a:alpha val="65000"/>
                    </a:srgbClr>
                  </a:outerShdw>
                </a:effectLst>
                <a:latin typeface="Arial" pitchFamily="34" charset="0"/>
                <a:cs typeface="+mn-cs"/>
              </a:rPr>
              <a:t>قليل </a:t>
            </a:r>
            <a:r>
              <a:rPr lang="ar-EG" sz="2800" b="1" spc="50">
                <a:ln w="11430"/>
                <a:solidFill>
                  <a:srgbClr val="FF0000"/>
                </a:solidFill>
                <a:effectLst>
                  <a:outerShdw blurRad="76200" dist="50800" dir="5400000" algn="tl" rotWithShape="0">
                    <a:srgbClr val="000000">
                      <a:alpha val="65000"/>
                    </a:srgbClr>
                  </a:outerShdw>
                </a:effectLst>
                <a:latin typeface="Arial" pitchFamily="34" charset="0"/>
                <a:cs typeface="+mn-cs"/>
              </a:rPr>
              <a:t> من أثرها قليلا كمعالجة آثار الجفاف باستخدام مياه الري أو</a:t>
            </a:r>
            <a:r>
              <a:rPr lang="ar-SA" sz="2800" b="1" spc="50">
                <a:ln w="11430"/>
                <a:solidFill>
                  <a:srgbClr val="FF0000"/>
                </a:solidFill>
                <a:effectLst>
                  <a:outerShdw blurRad="76200" dist="50800" dir="5400000" algn="tl" rotWithShape="0">
                    <a:srgbClr val="000000">
                      <a:alpha val="65000"/>
                    </a:srgbClr>
                  </a:outerShdw>
                </a:effectLst>
                <a:latin typeface="Arial" pitchFamily="34" charset="0"/>
                <a:cs typeface="+mn-cs"/>
              </a:rPr>
              <a:t>ضعف التربة بت</a:t>
            </a:r>
            <a:r>
              <a:rPr lang="ar-EG" sz="2800" b="1" spc="50">
                <a:ln w="11430"/>
                <a:solidFill>
                  <a:srgbClr val="FF0000"/>
                </a:solidFill>
                <a:effectLst>
                  <a:outerShdw blurRad="76200" dist="50800" dir="5400000" algn="tl" rotWithShape="0">
                    <a:srgbClr val="000000">
                      <a:alpha val="65000"/>
                    </a:srgbClr>
                  </a:outerShdw>
                </a:effectLst>
                <a:latin typeface="Arial" pitchFamily="34" charset="0"/>
                <a:cs typeface="+mn-cs"/>
              </a:rPr>
              <a:t>حسينها أوعمل المدرجات ....إلخ ولكن هذا يحتاج إلي رؤوس أموال وجهود كبيرة.</a:t>
            </a:r>
            <a:endParaRPr lang="en-US" sz="2800" b="1" spc="50">
              <a:ln w="11430"/>
              <a:solidFill>
                <a:srgbClr val="FF0000"/>
              </a:solidFill>
              <a:effectLst>
                <a:outerShdw blurRad="76200" dist="50800" dir="5400000" algn="tl" rotWithShape="0">
                  <a:srgbClr val="000000">
                    <a:alpha val="65000"/>
                  </a:srgbClr>
                </a:outerShdw>
              </a:effectLst>
              <a:latin typeface="Arial" pitchFamily="34" charset="0"/>
              <a:cs typeface="+mn-cs"/>
            </a:endParaRPr>
          </a:p>
          <a:p>
            <a:pPr>
              <a:lnSpc>
                <a:spcPct val="80000"/>
              </a:lnSpc>
              <a:spcBef>
                <a:spcPct val="20000"/>
              </a:spcBef>
              <a:defRPr/>
            </a:pPr>
            <a:endParaRPr lang="en-US" sz="2000" b="1" spc="50">
              <a:ln w="11430"/>
              <a:solidFill>
                <a:srgbClr val="FF0000"/>
              </a:solidFill>
              <a:effectLst>
                <a:outerShdw blurRad="76200" dist="50800" dir="5400000" algn="tl" rotWithShape="0">
                  <a:srgbClr val="000000">
                    <a:alpha val="65000"/>
                  </a:srgbClr>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TextBox 1"/>
          <p:cNvSpPr txBox="1">
            <a:spLocks noChangeArrowheads="1"/>
          </p:cNvSpPr>
          <p:nvPr/>
        </p:nvSpPr>
        <p:spPr bwMode="auto">
          <a:xfrm>
            <a:off x="1403350" y="0"/>
            <a:ext cx="8270875" cy="1625600"/>
          </a:xfrm>
          <a:prstGeom prst="rect">
            <a:avLst/>
          </a:prstGeom>
          <a:noFill/>
          <a:ln w="9525">
            <a:noFill/>
            <a:miter lim="800000"/>
            <a:headEnd/>
            <a:tailEnd/>
          </a:ln>
        </p:spPr>
        <p:txBody>
          <a:bodyPr>
            <a:spAutoFit/>
          </a:bodyPr>
          <a:lstStyle/>
          <a:p>
            <a:pPr algn="justLow">
              <a:lnSpc>
                <a:spcPct val="80000"/>
              </a:lnSpc>
              <a:spcBef>
                <a:spcPct val="20000"/>
              </a:spcBef>
            </a:pPr>
            <a:r>
              <a:rPr lang="ar-EG" sz="2400" b="1">
                <a:solidFill>
                  <a:srgbClr val="7030A0"/>
                </a:solidFill>
              </a:rPr>
              <a:t>مساحة الأرض الزراعية :</a:t>
            </a:r>
            <a:endParaRPr lang="en-US" sz="2400" b="1">
              <a:solidFill>
                <a:srgbClr val="7030A0"/>
              </a:solidFill>
            </a:endParaRPr>
          </a:p>
          <a:p>
            <a:pPr algn="justLow">
              <a:lnSpc>
                <a:spcPct val="80000"/>
              </a:lnSpc>
              <a:spcBef>
                <a:spcPct val="20000"/>
              </a:spcBef>
            </a:pPr>
            <a:r>
              <a:rPr lang="ar-EG" sz="2400">
                <a:solidFill>
                  <a:srgbClr val="FF0000"/>
                </a:solidFill>
              </a:rPr>
              <a:t>     تبلغ مساحة يابس العالم 57.178.000 ميل  اى مايعادل 36586 </a:t>
            </a:r>
            <a:r>
              <a:rPr lang="ar-SA" sz="2400">
                <a:solidFill>
                  <a:srgbClr val="FF0000"/>
                </a:solidFill>
              </a:rPr>
              <a:t>مليون </a:t>
            </a:r>
            <a:r>
              <a:rPr lang="ar-EG" sz="2400">
                <a:solidFill>
                  <a:srgbClr val="FF0000"/>
                </a:solidFill>
              </a:rPr>
              <a:t>فدان  ولا يزرع منها في الوقت الحاضر سوى 3.6 بليون فدان أى 11.2 % بمعدل  4/5 فدان للفرد موزعة كالتالى :</a:t>
            </a:r>
            <a:endParaRPr lang="en-US" sz="2400">
              <a:solidFill>
                <a:srgbClr val="FF0000"/>
              </a:solidFill>
            </a:endParaRPr>
          </a:p>
          <a:p>
            <a:pPr>
              <a:lnSpc>
                <a:spcPct val="80000"/>
              </a:lnSpc>
              <a:spcBef>
                <a:spcPct val="20000"/>
              </a:spcBef>
            </a:pPr>
            <a:endParaRPr lang="en-US"/>
          </a:p>
        </p:txBody>
      </p:sp>
      <p:graphicFrame>
        <p:nvGraphicFramePr>
          <p:cNvPr id="3" name="Table 2"/>
          <p:cNvGraphicFramePr>
            <a:graphicFrameLocks noGrp="1"/>
          </p:cNvGraphicFramePr>
          <p:nvPr/>
        </p:nvGraphicFramePr>
        <p:xfrm>
          <a:off x="1776413" y="2255838"/>
          <a:ext cx="7816850" cy="4143375"/>
        </p:xfrm>
        <a:graphic>
          <a:graphicData uri="http://schemas.openxmlformats.org/drawingml/2006/table">
            <a:tbl>
              <a:tblPr rtl="1"/>
              <a:tblGrid>
                <a:gridCol w="2270283"/>
                <a:gridCol w="1430686"/>
                <a:gridCol w="2357379"/>
                <a:gridCol w="1758162"/>
              </a:tblGrid>
              <a:tr h="460379">
                <a:tc>
                  <a:txBody>
                    <a:bodyPr/>
                    <a:lstStyle/>
                    <a:p>
                      <a:pPr algn="just" rtl="1">
                        <a:spcAft>
                          <a:spcPts val="0"/>
                        </a:spcAft>
                      </a:pPr>
                      <a:r>
                        <a:rPr lang="ar-EG" sz="1800" b="1">
                          <a:solidFill>
                            <a:srgbClr val="FF0000"/>
                          </a:solidFill>
                          <a:latin typeface="Arial"/>
                          <a:ea typeface="Times New Roman"/>
                          <a:cs typeface="Simplified Arabic"/>
                        </a:rPr>
                        <a:t>القارة أوالإقليم </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EG" sz="1800" b="1">
                          <a:solidFill>
                            <a:srgbClr val="FF0000"/>
                          </a:solidFill>
                          <a:latin typeface="Arial"/>
                          <a:ea typeface="Times New Roman"/>
                          <a:cs typeface="Simplified Arabic"/>
                        </a:rPr>
                        <a:t>المساحة الكلية</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EG" sz="1800" b="1">
                          <a:solidFill>
                            <a:srgbClr val="FF0000"/>
                          </a:solidFill>
                          <a:latin typeface="Arial"/>
                          <a:ea typeface="Times New Roman"/>
                          <a:cs typeface="Simplified Arabic"/>
                        </a:rPr>
                        <a:t>المساحة الأراضي الزراعية</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EG" sz="1800" b="1">
                          <a:solidFill>
                            <a:srgbClr val="FF0000"/>
                          </a:solidFill>
                          <a:latin typeface="Arial"/>
                          <a:ea typeface="Times New Roman"/>
                          <a:cs typeface="AL-Mohanad Bold"/>
                        </a:rPr>
                        <a:t>%</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379">
                <a:tc>
                  <a:txBody>
                    <a:bodyPr/>
                    <a:lstStyle/>
                    <a:p>
                      <a:pPr algn="just" rtl="1">
                        <a:spcAft>
                          <a:spcPts val="0"/>
                        </a:spcAft>
                      </a:pPr>
                      <a:r>
                        <a:rPr lang="ar-SA" sz="1800" b="1">
                          <a:solidFill>
                            <a:srgbClr val="FF0000"/>
                          </a:solidFill>
                          <a:latin typeface="Arial"/>
                          <a:ea typeface="Times New Roman"/>
                          <a:cs typeface="Simplified Arabic"/>
                        </a:rPr>
                        <a:t>أسيا بدونالإتحاد السوفيتي </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2753000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444000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16.1</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379">
                <a:tc>
                  <a:txBody>
                    <a:bodyPr/>
                    <a:lstStyle/>
                    <a:p>
                      <a:pPr algn="just" rtl="1">
                        <a:spcAft>
                          <a:spcPts val="0"/>
                        </a:spcAft>
                      </a:pPr>
                      <a:r>
                        <a:rPr lang="ar-SA" sz="1800" b="1">
                          <a:solidFill>
                            <a:srgbClr val="FF0000"/>
                          </a:solidFill>
                          <a:latin typeface="Arial"/>
                          <a:ea typeface="Times New Roman"/>
                          <a:cs typeface="Simplified Arabic"/>
                        </a:rPr>
                        <a:t>أفريقيا</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2030000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204000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6.73</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379">
                <a:tc>
                  <a:txBody>
                    <a:bodyPr/>
                    <a:lstStyle/>
                    <a:p>
                      <a:pPr algn="just" rtl="1">
                        <a:spcAft>
                          <a:spcPts val="0"/>
                        </a:spcAft>
                      </a:pPr>
                      <a:r>
                        <a:rPr lang="ar-SA" sz="1800" b="1">
                          <a:solidFill>
                            <a:srgbClr val="FF0000"/>
                          </a:solidFill>
                          <a:latin typeface="Arial"/>
                          <a:ea typeface="Times New Roman"/>
                          <a:cs typeface="Simplified Arabic"/>
                        </a:rPr>
                        <a:t>أمريكا الشمالية والوسطي</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3241000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253000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11.28</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379">
                <a:tc>
                  <a:txBody>
                    <a:bodyPr/>
                    <a:lstStyle/>
                    <a:p>
                      <a:pPr algn="just" rtl="1">
                        <a:spcAft>
                          <a:spcPts val="0"/>
                        </a:spcAft>
                      </a:pPr>
                      <a:r>
                        <a:rPr lang="ar-SA" sz="1800" b="1">
                          <a:solidFill>
                            <a:srgbClr val="FF0000"/>
                          </a:solidFill>
                          <a:latin typeface="Arial"/>
                          <a:ea typeface="Times New Roman"/>
                          <a:cs typeface="Simplified Arabic"/>
                        </a:rPr>
                        <a:t>الاتحاد السوفيتي</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2240320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224300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10.01</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379">
                <a:tc>
                  <a:txBody>
                    <a:bodyPr/>
                    <a:lstStyle/>
                    <a:p>
                      <a:pPr algn="just" rtl="1">
                        <a:spcAft>
                          <a:spcPts val="0"/>
                        </a:spcAft>
                      </a:pPr>
                      <a:r>
                        <a:rPr lang="ar-SA" sz="1800" b="1">
                          <a:solidFill>
                            <a:srgbClr val="FF0000"/>
                          </a:solidFill>
                          <a:latin typeface="Arial"/>
                          <a:ea typeface="Times New Roman"/>
                          <a:cs typeface="Simplified Arabic"/>
                        </a:rPr>
                        <a:t>أمريكا الجنوبية</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1784000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89000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4.98</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379">
                <a:tc>
                  <a:txBody>
                    <a:bodyPr/>
                    <a:lstStyle/>
                    <a:p>
                      <a:pPr algn="just" rtl="1">
                        <a:spcAft>
                          <a:spcPts val="0"/>
                        </a:spcAft>
                      </a:pPr>
                      <a:r>
                        <a:rPr lang="ar-SA" sz="1800" b="1">
                          <a:solidFill>
                            <a:srgbClr val="FF0000"/>
                          </a:solidFill>
                          <a:latin typeface="Arial"/>
                          <a:ea typeface="Times New Roman"/>
                          <a:cs typeface="Simplified Arabic"/>
                        </a:rPr>
                        <a:t>الاوقنانوسية</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851000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43000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5.05</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379">
                <a:tc>
                  <a:txBody>
                    <a:bodyPr/>
                    <a:lstStyle/>
                    <a:p>
                      <a:pPr algn="just" rtl="1">
                        <a:spcAft>
                          <a:spcPts val="0"/>
                        </a:spcAft>
                      </a:pPr>
                      <a:r>
                        <a:rPr lang="ar-SA" sz="1800" b="1">
                          <a:solidFill>
                            <a:srgbClr val="FF0000"/>
                          </a:solidFill>
                          <a:latin typeface="Arial"/>
                          <a:ea typeface="Times New Roman"/>
                          <a:cs typeface="Simplified Arabic"/>
                        </a:rPr>
                        <a:t>أوربا</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493000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149000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30.23</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379">
                <a:tc>
                  <a:txBody>
                    <a:bodyPr/>
                    <a:lstStyle/>
                    <a:p>
                      <a:pPr algn="just" rtl="1">
                        <a:spcAft>
                          <a:spcPts val="0"/>
                        </a:spcAft>
                      </a:pPr>
                      <a:r>
                        <a:rPr lang="ar-SA" sz="1800" b="1">
                          <a:solidFill>
                            <a:srgbClr val="FF0000"/>
                          </a:solidFill>
                          <a:latin typeface="Arial"/>
                          <a:ea typeface="Times New Roman"/>
                          <a:cs typeface="Simplified Arabic"/>
                        </a:rPr>
                        <a:t>العالم </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13392220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1406200</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SA" sz="1800" b="1">
                          <a:solidFill>
                            <a:srgbClr val="FF0000"/>
                          </a:solidFill>
                          <a:latin typeface="Arial"/>
                          <a:ea typeface="Times New Roman"/>
                          <a:cs typeface="Simplified Arabic"/>
                        </a:rPr>
                        <a:t>10.05</a:t>
                      </a:r>
                      <a:endParaRPr lang="en-US" sz="1800" b="1">
                        <a:solidFill>
                          <a:srgbClr val="FF0000"/>
                        </a:solidFill>
                        <a:latin typeface="Arial"/>
                        <a:ea typeface="Times New Roman"/>
                        <a:cs typeface="Simplified Arabic"/>
                      </a:endParaRPr>
                    </a:p>
                  </a:txBody>
                  <a:tcPr marL="74295" marR="74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13047" name="Rectangle 1"/>
          <p:cNvSpPr>
            <a:spLocks noChangeArrowheads="1"/>
          </p:cNvSpPr>
          <p:nvPr/>
        </p:nvSpPr>
        <p:spPr bwMode="auto">
          <a:xfrm>
            <a:off x="2166938" y="1500188"/>
            <a:ext cx="5881687" cy="800100"/>
          </a:xfrm>
          <a:prstGeom prst="rect">
            <a:avLst/>
          </a:prstGeom>
          <a:noFill/>
          <a:ln w="9525">
            <a:noFill/>
            <a:miter lim="800000"/>
            <a:headEnd/>
            <a:tailEnd/>
          </a:ln>
        </p:spPr>
        <p:txBody>
          <a:bodyPr anchor="ctr">
            <a:spAutoFit/>
          </a:bodyPr>
          <a:lstStyle/>
          <a:p>
            <a:pPr algn="ctr"/>
            <a:r>
              <a:rPr lang="ar-EG" sz="1400">
                <a:solidFill>
                  <a:srgbClr val="7030A0"/>
                </a:solidFill>
                <a:ea typeface="Times New Roman" pitchFamily="18" charset="0"/>
                <a:cs typeface="Simplified Arabic" pitchFamily="2" charset="-78"/>
              </a:rPr>
              <a:t>)</a:t>
            </a:r>
            <a:r>
              <a:rPr lang="ar-EG" sz="2800">
                <a:solidFill>
                  <a:srgbClr val="7030A0"/>
                </a:solidFill>
                <a:ea typeface="Times New Roman" pitchFamily="18" charset="0"/>
                <a:cs typeface="Simplified Arabic" pitchFamily="2" charset="-78"/>
              </a:rPr>
              <a:t>مساحة اليا</a:t>
            </a:r>
            <a:r>
              <a:rPr lang="ar-SA" sz="2800">
                <a:solidFill>
                  <a:srgbClr val="7030A0"/>
                </a:solidFill>
                <a:ea typeface="Times New Roman" pitchFamily="18" charset="0"/>
                <a:cs typeface="Simplified Arabic" pitchFamily="2" charset="-78"/>
              </a:rPr>
              <a:t>ب</a:t>
            </a:r>
            <a:r>
              <a:rPr lang="ar-EG" sz="2800">
                <a:solidFill>
                  <a:srgbClr val="7030A0"/>
                </a:solidFill>
                <a:ea typeface="Times New Roman" pitchFamily="18" charset="0"/>
                <a:cs typeface="Simplified Arabic" pitchFamily="2" charset="-78"/>
              </a:rPr>
              <a:t>س المساحة بالألف هكتار</a:t>
            </a:r>
            <a:endParaRPr lang="en-US" sz="1100">
              <a:solidFill>
                <a:srgbClr val="7030A0"/>
              </a:solidFill>
              <a:ea typeface="Times New Roman" pitchFamily="18" charset="0"/>
              <a:cs typeface="Simplified Arabic" pitchFamily="2" charset="-78"/>
            </a:endParaRPr>
          </a:p>
          <a:p>
            <a:pPr eaLnBrk="0" hangingPunct="0"/>
            <a:endParaRPr lang="en-US">
              <a:ea typeface="Times New Roman" pitchFamily="18" charset="0"/>
              <a:cs typeface="Simplified Arabic" pitchFamily="2" charset="-78"/>
            </a:endParaRP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9590" y="857232"/>
            <a:ext cx="7719489" cy="573080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Low">
              <a:lnSpc>
                <a:spcPct val="80000"/>
              </a:lnSpc>
              <a:spcBef>
                <a:spcPct val="20000"/>
              </a:spcBef>
              <a:defRPr/>
            </a:pPr>
            <a:r>
              <a:rPr lang="ar-EG" sz="3200">
                <a:ln w="11430">
                  <a:solidFill>
                    <a:srgbClr val="FF000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mn-cs"/>
              </a:rPr>
              <a:t>والناظر إلى خريطة توزيع الأراضي الزراعية في العالم يجد أن هناك تركيز كبيرا واضحا في بعض الجهات وجهات تكاد تخلومن الزراعة واهم الجهات التي تخلومن الزراعة هي</a:t>
            </a:r>
            <a:r>
              <a:rPr lang="ar-SA" sz="3200">
                <a:ln w="11430">
                  <a:solidFill>
                    <a:srgbClr val="FF000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mn-cs"/>
              </a:rPr>
              <a:t>:</a:t>
            </a:r>
          </a:p>
          <a:p>
            <a:pPr algn="justLow">
              <a:lnSpc>
                <a:spcPct val="80000"/>
              </a:lnSpc>
              <a:spcBef>
                <a:spcPct val="20000"/>
              </a:spcBef>
              <a:defRPr/>
            </a:pPr>
            <a:r>
              <a:rPr lang="ar-SA" sz="4000">
                <a:ln w="11430">
                  <a:solidFill>
                    <a:srgbClr val="FF0000"/>
                  </a:solidFill>
                </a:ln>
                <a:solidFill>
                  <a:srgbClr val="7030A0"/>
                </a:solidFill>
                <a:effectLst>
                  <a:outerShdw blurRad="50800" dist="39000" dir="5460000" algn="tl">
                    <a:srgbClr val="000000">
                      <a:alpha val="38000"/>
                    </a:srgbClr>
                  </a:outerShdw>
                </a:effectLst>
                <a:latin typeface="Arial" pitchFamily="34" charset="0"/>
                <a:cs typeface="+mn-cs"/>
              </a:rPr>
              <a:t>* </a:t>
            </a:r>
            <a:r>
              <a:rPr lang="ar-EG" sz="4000">
                <a:ln w="11430">
                  <a:solidFill>
                    <a:srgbClr val="FF0000"/>
                  </a:solidFill>
                </a:ln>
                <a:solidFill>
                  <a:srgbClr val="7030A0"/>
                </a:solidFill>
                <a:effectLst>
                  <a:outerShdw blurRad="50800" dist="39000" dir="5460000" algn="tl">
                    <a:srgbClr val="000000">
                      <a:alpha val="38000"/>
                    </a:srgbClr>
                  </a:outerShdw>
                </a:effectLst>
                <a:latin typeface="Arial" pitchFamily="34" charset="0"/>
                <a:cs typeface="+mn-cs"/>
              </a:rPr>
              <a:t> </a:t>
            </a:r>
            <a:r>
              <a:rPr lang="ar-EG" sz="4000">
                <a:ln w="11430">
                  <a:solidFill>
                    <a:srgbClr val="FF0000"/>
                  </a:solidFill>
                </a:ln>
                <a:solidFill>
                  <a:srgbClr val="FF0000"/>
                </a:solidFill>
                <a:effectLst>
                  <a:outerShdw blurRad="50800" dist="39000" dir="5460000" algn="tl">
                    <a:srgbClr val="000000">
                      <a:alpha val="38000"/>
                    </a:srgbClr>
                  </a:outerShdw>
                </a:effectLst>
                <a:latin typeface="Arial" pitchFamily="34" charset="0"/>
                <a:cs typeface="+mn-cs"/>
              </a:rPr>
              <a:t>الأقاليم  الجافة وشبة الجافة في الصحراء الأفريقية وحنوب غرب أسيا ووسط وداخل استراليا وجنوب الأرجنتين وغرب الولايات المتحدة وكذلك توجد الجهات الواسعة الباردة في شمال كندا وشمال الإتحاد السوفيتي وكذلك نجد أن الأقاليم المدارية في وسط أفريقيا تقل بها الاراضى الزراعية نسبيا. </a:t>
            </a:r>
            <a:endParaRPr lang="en-US" sz="4000">
              <a:ln w="11430">
                <a:solidFill>
                  <a:srgbClr val="FF0000"/>
                </a:solidFill>
              </a:ln>
              <a:solidFill>
                <a:srgbClr val="FF000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endParaRPr lang="en-US" sz="3200">
              <a:ln w="11430">
                <a:solidFill>
                  <a:srgbClr val="FF000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84960" y="396241"/>
            <a:ext cx="8122920" cy="5632311"/>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Low">
              <a:lnSpc>
                <a:spcPct val="80000"/>
              </a:lnSpc>
              <a:spcBef>
                <a:spcPct val="20000"/>
              </a:spcBef>
              <a:defRPr/>
            </a:pPr>
            <a:r>
              <a:rPr lang="ar-EG" sz="3600" b="1">
                <a:ln w="11430"/>
                <a:solidFill>
                  <a:srgbClr val="FF0000"/>
                </a:solidFill>
                <a:effectLst>
                  <a:outerShdw blurRad="50800" dist="39000" dir="5460000" algn="tl">
                    <a:srgbClr val="000000">
                      <a:alpha val="38000"/>
                    </a:srgbClr>
                  </a:outerShdw>
                </a:effectLst>
                <a:latin typeface="Arial" pitchFamily="34" charset="0"/>
                <a:cs typeface="+mn-cs"/>
              </a:rPr>
              <a:t>ومن جهة أخرى فان أراضى العروض الوسطي  في شرق الولايات المتحدة وكندا وفى غرب أوربا ووسطها والاتحاد السوفيتي وشرق الصين وجنوب شرق البرازيل وشمال شرق الأرجنتين توجد بها مساحات كبيرة تتركز فيها الأراضى الزراعية . </a:t>
            </a:r>
            <a:endParaRPr lang="en-US" sz="3600" b="1">
              <a:ln w="11430"/>
              <a:solidFill>
                <a:srgbClr val="FF000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EG" sz="3600" b="1">
                <a:ln w="11430"/>
                <a:solidFill>
                  <a:srgbClr val="FF0000"/>
                </a:solidFill>
                <a:effectLst>
                  <a:outerShdw blurRad="50800" dist="39000" dir="5460000" algn="tl">
                    <a:srgbClr val="000000">
                      <a:alpha val="38000"/>
                    </a:srgbClr>
                  </a:outerShdw>
                </a:effectLst>
                <a:latin typeface="Arial" pitchFamily="34" charset="0"/>
                <a:cs typeface="+mn-cs"/>
              </a:rPr>
              <a:t>	أما فى الأقاليم المدارية وشبة المدارية فى الهند وجنوب شرق أسيا وشمال البرازيل وأجزاء من وسط أفريقيا هضاب المكسيك وفى كوبا وأجزاء أخرى من الكاريبي يوجد بها تجمعات للمساحات الزراعية وينتظر لكثير منها توسعا كبيرا في الرقعة الزراعية في المستقبل .</a:t>
            </a:r>
            <a:endParaRPr lang="en-US" sz="3600" b="1">
              <a:ln w="11430"/>
              <a:solidFill>
                <a:srgbClr val="FF000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endParaRPr lang="en-US" sz="3600" b="1">
              <a:ln w="11430"/>
              <a:solidFill>
                <a:srgbClr val="FF0000"/>
              </a:solidFill>
              <a:effectLst>
                <a:outerShdw blurRad="50800" dist="39000" dir="5460000" algn="tl">
                  <a:srgbClr val="000000">
                    <a:alpha val="38000"/>
                  </a:srgbClr>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TextBox 1"/>
          <p:cNvSpPr txBox="1">
            <a:spLocks noChangeArrowheads="1"/>
          </p:cNvSpPr>
          <p:nvPr/>
        </p:nvSpPr>
        <p:spPr bwMode="auto">
          <a:xfrm>
            <a:off x="1651000" y="714375"/>
            <a:ext cx="8040688" cy="5780088"/>
          </a:xfrm>
          <a:prstGeom prst="rect">
            <a:avLst/>
          </a:prstGeom>
          <a:noFill/>
          <a:ln w="9525">
            <a:noFill/>
            <a:miter lim="800000"/>
            <a:headEnd/>
            <a:tailEnd/>
          </a:ln>
        </p:spPr>
        <p:txBody>
          <a:bodyPr>
            <a:spAutoFit/>
          </a:bodyPr>
          <a:lstStyle/>
          <a:p>
            <a:pPr algn="justLow">
              <a:lnSpc>
                <a:spcPct val="80000"/>
              </a:lnSpc>
              <a:spcBef>
                <a:spcPct val="20000"/>
              </a:spcBef>
            </a:pPr>
            <a:r>
              <a:rPr lang="ar-EG" sz="3200">
                <a:solidFill>
                  <a:srgbClr val="FF0000"/>
                </a:solidFill>
                <a:ea typeface="AL-Mateen"/>
                <a:cs typeface="AL-Mateen"/>
              </a:rPr>
              <a:t>ويمكن القول بصفة عامة أن الأقاليم الجافة لا تصلح للزراعة الا اذا وجدت مصادر مائية جوفية أونهرية وان الأقاليم التي تغزر بها الأمطار جدا ولا يوجد بها فصل جفاف لا تصلح تماما للزراعة الناجحة بل أنة فد تؤدى كثرة الأمطار وضعف التبخر في الجهات المعتدلة الباردة إلى تكوين المستنقعات .</a:t>
            </a:r>
            <a:endParaRPr lang="en-US" sz="3200">
              <a:solidFill>
                <a:srgbClr val="FF0000"/>
              </a:solidFill>
              <a:ea typeface="AL-Mateen"/>
              <a:cs typeface="AL-Mateen"/>
            </a:endParaRPr>
          </a:p>
          <a:p>
            <a:pPr algn="justLow">
              <a:lnSpc>
                <a:spcPct val="80000"/>
              </a:lnSpc>
              <a:spcBef>
                <a:spcPct val="20000"/>
              </a:spcBef>
            </a:pPr>
            <a:r>
              <a:rPr lang="ar-EG" sz="3200">
                <a:solidFill>
                  <a:srgbClr val="FF0000"/>
                </a:solidFill>
                <a:ea typeface="AL-Mateen"/>
                <a:cs typeface="AL-Mateen"/>
              </a:rPr>
              <a:t>وتقدر مساحة الأراضي  التي تقل أمطارها عن حاجة الزراعة بنحو2مليون ميل2 في الأقاليم الباردة وبنحو8ملايين ميل2 في الأقاليم المعتدلة الدفيئة وبنحو2.1مليون ميل2 في الأقاليم الحارة . ومن هذا يتبين أن</a:t>
            </a:r>
            <a:r>
              <a:rPr lang="ar-SA" sz="3200">
                <a:solidFill>
                  <a:srgbClr val="FF0000"/>
                </a:solidFill>
                <a:ea typeface="AL-Mateen"/>
                <a:cs typeface="AL-Mateen"/>
              </a:rPr>
              <a:t>:</a:t>
            </a:r>
          </a:p>
          <a:p>
            <a:pPr algn="justLow">
              <a:lnSpc>
                <a:spcPct val="80000"/>
              </a:lnSpc>
              <a:spcBef>
                <a:spcPct val="20000"/>
              </a:spcBef>
            </a:pPr>
            <a:r>
              <a:rPr lang="ar-EG" sz="3200">
                <a:solidFill>
                  <a:srgbClr val="FF0000"/>
                </a:solidFill>
                <a:ea typeface="AL-Mateen"/>
                <a:cs typeface="AL-Mateen"/>
              </a:rPr>
              <a:t> </a:t>
            </a:r>
            <a:r>
              <a:rPr lang="ar-EG" sz="3200">
                <a:solidFill>
                  <a:srgbClr val="7030A0"/>
                </a:solidFill>
                <a:ea typeface="AL-Mateen"/>
                <a:cs typeface="AL-Mateen"/>
              </a:rPr>
              <a:t>مساحات الصحارى- باستثناء الصحارى الجليدية تبلغ نحو12مليون ميل2 اى خمس مساحة اليابس . وان أقل من نصف مساحة  اليابس يحظى بأمطار كافية تماما باحتياجات المزروعات . كما أن حوالي 10 ملايين ميل2 يمكن استبعادها بسبب عدم توافر الاحتياجات الحرارة أي أقاليم الصحارى الجليدية . </a:t>
            </a:r>
            <a:endParaRPr lang="en-US" sz="3200">
              <a:solidFill>
                <a:srgbClr val="7030A0"/>
              </a:solidFill>
              <a:ea typeface="AL-Mateen"/>
              <a:cs typeface="AL-Mateen"/>
            </a:endParaRPr>
          </a:p>
          <a:p>
            <a:pPr algn="justLow">
              <a:lnSpc>
                <a:spcPct val="80000"/>
              </a:lnSpc>
              <a:spcBef>
                <a:spcPct val="20000"/>
              </a:spcBef>
            </a:pPr>
            <a:endParaRPr lang="en-US" sz="2400">
              <a:solidFill>
                <a:srgbClr val="FF0000"/>
              </a:solidFill>
            </a:endParaRP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TextBox 1"/>
          <p:cNvSpPr txBox="1">
            <a:spLocks noChangeArrowheads="1"/>
          </p:cNvSpPr>
          <p:nvPr/>
        </p:nvSpPr>
        <p:spPr bwMode="auto">
          <a:xfrm>
            <a:off x="1716088" y="427038"/>
            <a:ext cx="7810500" cy="5245100"/>
          </a:xfrm>
          <a:prstGeom prst="rect">
            <a:avLst/>
          </a:prstGeom>
          <a:noFill/>
          <a:ln w="9525">
            <a:noFill/>
            <a:miter lim="800000"/>
            <a:headEnd/>
            <a:tailEnd/>
          </a:ln>
        </p:spPr>
        <p:txBody>
          <a:bodyPr>
            <a:spAutoFit/>
          </a:bodyPr>
          <a:lstStyle/>
          <a:p>
            <a:pPr algn="justLow">
              <a:lnSpc>
                <a:spcPct val="80000"/>
              </a:lnSpc>
              <a:spcBef>
                <a:spcPct val="20000"/>
              </a:spcBef>
            </a:pPr>
            <a:r>
              <a:rPr lang="ar-EG" sz="3600" b="1">
                <a:solidFill>
                  <a:srgbClr val="FF0000"/>
                </a:solidFill>
              </a:rPr>
              <a:t>أما المساحات الباقية والتي تقدر بنحو34 مليون ميل2 أو– ثلاثة أخماس مساحة اليابس فهذه تتوافر فيها الاحتياجات الحرارية وكميات الأمطار الكافية بنموالمحاصيل ولكنها تشغل مساحات كبيرة لا تصلح للزراعة بسبب الارتفاع  الشديد وتعقد سطحها أوفقر الرتبة أوانعدامها  أوبسبب كثرة  أمطارها وسوء صرف مما ينتج عن</a:t>
            </a:r>
            <a:r>
              <a:rPr lang="ar-SA" sz="3600" b="1">
                <a:solidFill>
                  <a:srgbClr val="FF0000"/>
                </a:solidFill>
              </a:rPr>
              <a:t>ه</a:t>
            </a:r>
            <a:r>
              <a:rPr lang="ar-EG" sz="3600" b="1">
                <a:solidFill>
                  <a:srgbClr val="FF0000"/>
                </a:solidFill>
              </a:rPr>
              <a:t> كثرة المستنقعات السبخات  وعلى ذلك  قدرت مساحات الاراضى التي يمكن زراعتها فى العالم بنحو30% من مساحة اليابس (18 مليون ميل2 اى ما يعادل نحو13 بليون فدان (ايكر) أو3فدان لكل فرد في العالم.</a:t>
            </a:r>
            <a:endParaRPr lang="en-US" sz="3600" b="1">
              <a:solidFill>
                <a:srgbClr val="FF0000"/>
              </a:solidFill>
            </a:endParaRPr>
          </a:p>
          <a:p>
            <a:pPr>
              <a:lnSpc>
                <a:spcPct val="80000"/>
              </a:lnSpc>
              <a:spcBef>
                <a:spcPct val="20000"/>
              </a:spcBef>
            </a:pPr>
            <a:endParaRPr lang="en-US"/>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TextBox 1"/>
          <p:cNvSpPr txBox="1">
            <a:spLocks noChangeArrowheads="1"/>
          </p:cNvSpPr>
          <p:nvPr/>
        </p:nvSpPr>
        <p:spPr bwMode="auto">
          <a:xfrm>
            <a:off x="1503363" y="396875"/>
            <a:ext cx="8402637" cy="6346825"/>
          </a:xfrm>
          <a:prstGeom prst="rect">
            <a:avLst/>
          </a:prstGeom>
          <a:noFill/>
          <a:ln w="9525">
            <a:noFill/>
            <a:miter lim="800000"/>
            <a:headEnd/>
            <a:tailEnd/>
          </a:ln>
        </p:spPr>
        <p:txBody>
          <a:bodyPr>
            <a:spAutoFit/>
          </a:bodyPr>
          <a:lstStyle/>
          <a:p>
            <a:pPr algn="justLow">
              <a:lnSpc>
                <a:spcPct val="80000"/>
              </a:lnSpc>
              <a:spcBef>
                <a:spcPct val="20000"/>
              </a:spcBef>
            </a:pPr>
            <a:r>
              <a:rPr lang="ar-SA" sz="3600" b="1">
                <a:solidFill>
                  <a:srgbClr val="FF0000"/>
                </a:solidFill>
                <a:ea typeface="AL-Mateen"/>
                <a:cs typeface="AL-Mateen"/>
              </a:rPr>
              <a:t>نصيب الفرد</a:t>
            </a:r>
          </a:p>
          <a:p>
            <a:pPr algn="justLow">
              <a:lnSpc>
                <a:spcPct val="80000"/>
              </a:lnSpc>
              <a:spcBef>
                <a:spcPct val="20000"/>
              </a:spcBef>
            </a:pPr>
            <a:r>
              <a:rPr lang="ar-EG" sz="3200">
                <a:solidFill>
                  <a:srgbClr val="FF0000"/>
                </a:solidFill>
              </a:rPr>
              <a:t>وتعتبر مساحة الأرض الزراعية من القاعدة الزراعية في كل دوله 0 الا أنه يلزم لتقييم الغذاء في الدولة بمعرفة نصيب الفرد من أرضها الزراعية </a:t>
            </a:r>
            <a:r>
              <a:rPr lang="ar-SA" sz="3200">
                <a:solidFill>
                  <a:srgbClr val="FF0000"/>
                </a:solidFill>
              </a:rPr>
              <a:t>:</a:t>
            </a:r>
          </a:p>
          <a:p>
            <a:pPr algn="justLow">
              <a:lnSpc>
                <a:spcPct val="80000"/>
              </a:lnSpc>
              <a:spcBef>
                <a:spcPct val="20000"/>
              </a:spcBef>
            </a:pPr>
            <a:r>
              <a:rPr lang="ar-SA" sz="3200">
                <a:solidFill>
                  <a:srgbClr val="FF0000"/>
                </a:solidFill>
              </a:rPr>
              <a:t>* </a:t>
            </a:r>
            <a:r>
              <a:rPr lang="ar-EG" sz="3200">
                <a:solidFill>
                  <a:srgbClr val="FF0000"/>
                </a:solidFill>
              </a:rPr>
              <a:t>يبلغ نصيب الفرد من الأرض الزراعية في الصين الشعبية نحوربع فدان ، وفي الهند 0</a:t>
            </a:r>
            <a:r>
              <a:rPr lang="ar-SA" sz="3200">
                <a:solidFill>
                  <a:srgbClr val="FF0000"/>
                </a:solidFill>
              </a:rPr>
              <a:t>,</a:t>
            </a:r>
            <a:r>
              <a:rPr lang="ar-EG" sz="3200">
                <a:solidFill>
                  <a:srgbClr val="FF0000"/>
                </a:solidFill>
              </a:rPr>
              <a:t>59 من الفدان ، وفي الولايات المتحدة فدانين ويخص الفرد في معظم بلاد الشرق الأقصى أقل من نصف فدان ، ففى اليابان يبلغ المعدل ربع فدان مثلا 0 وهذا هوالحال بالنسبة لدول غرب أوربا عدا فرنسا وأسبانيا 0 ويحظى الفرد في دول شرق أوربا وأمريكا اللاتينية بنحوفدان عدا الأرجنتين التى يرتفع فيها المعدل إلى حوالى 3</a:t>
            </a:r>
            <a:r>
              <a:rPr lang="ar-SA" sz="3200">
                <a:solidFill>
                  <a:srgbClr val="FF0000"/>
                </a:solidFill>
              </a:rPr>
              <a:t>,</a:t>
            </a:r>
            <a:r>
              <a:rPr lang="ar-EG" sz="3200">
                <a:solidFill>
                  <a:srgbClr val="FF0000"/>
                </a:solidFill>
              </a:rPr>
              <a:t>1 أفدنه 0 ويبلغ معدل نصيب الفرد في افريقيا نحو1 فدان 0 ويختلف هذا المعدل من دولة لأخرى فهوفي مصر خمس فدان ، وفي زائير وملاوى وزيمبابوى 0</a:t>
            </a:r>
            <a:r>
              <a:rPr lang="ar-SA" sz="3200">
                <a:solidFill>
                  <a:srgbClr val="FF0000"/>
                </a:solidFill>
              </a:rPr>
              <a:t>,</a:t>
            </a:r>
            <a:r>
              <a:rPr lang="ar-EG" sz="3200">
                <a:solidFill>
                  <a:srgbClr val="FF0000"/>
                </a:solidFill>
              </a:rPr>
              <a:t>51 ، 0</a:t>
            </a:r>
            <a:r>
              <a:rPr lang="ar-SA" sz="3200">
                <a:solidFill>
                  <a:srgbClr val="FF0000"/>
                </a:solidFill>
              </a:rPr>
              <a:t>,</a:t>
            </a:r>
            <a:r>
              <a:rPr lang="ar-EG" sz="3200">
                <a:solidFill>
                  <a:srgbClr val="FF0000"/>
                </a:solidFill>
              </a:rPr>
              <a:t>9 ، 0</a:t>
            </a:r>
            <a:r>
              <a:rPr lang="ar-SA" sz="3200">
                <a:solidFill>
                  <a:srgbClr val="FF0000"/>
                </a:solidFill>
              </a:rPr>
              <a:t>,</a:t>
            </a:r>
            <a:r>
              <a:rPr lang="ar-EG" sz="3200">
                <a:solidFill>
                  <a:srgbClr val="FF0000"/>
                </a:solidFill>
              </a:rPr>
              <a:t>85 من الفدان على الترتيب 0</a:t>
            </a:r>
            <a:endParaRPr lang="en-US" sz="3200">
              <a:solidFill>
                <a:srgbClr val="FF0000"/>
              </a:solidFill>
            </a:endParaRPr>
          </a:p>
          <a:p>
            <a:pPr algn="justLow">
              <a:lnSpc>
                <a:spcPct val="80000"/>
              </a:lnSpc>
              <a:spcBef>
                <a:spcPct val="20000"/>
              </a:spcBef>
            </a:pPr>
            <a:endParaRPr lang="en-US" sz="3200">
              <a:solidFill>
                <a:srgbClr val="FF0000"/>
              </a:solidFill>
            </a:endParaRP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TextBox 1"/>
          <p:cNvSpPr txBox="1">
            <a:spLocks noChangeArrowheads="1"/>
          </p:cNvSpPr>
          <p:nvPr/>
        </p:nvSpPr>
        <p:spPr bwMode="auto">
          <a:xfrm>
            <a:off x="1403350" y="739775"/>
            <a:ext cx="8172450" cy="4678363"/>
          </a:xfrm>
          <a:prstGeom prst="rect">
            <a:avLst/>
          </a:prstGeom>
          <a:noFill/>
          <a:ln w="9525">
            <a:noFill/>
            <a:miter lim="800000"/>
            <a:headEnd/>
            <a:tailEnd/>
          </a:ln>
        </p:spPr>
        <p:txBody>
          <a:bodyPr>
            <a:spAutoFit/>
          </a:bodyPr>
          <a:lstStyle/>
          <a:p>
            <a:pPr algn="justLow">
              <a:lnSpc>
                <a:spcPct val="80000"/>
              </a:lnSpc>
              <a:spcBef>
                <a:spcPct val="20000"/>
              </a:spcBef>
            </a:pPr>
            <a:r>
              <a:rPr lang="ar-SA" sz="4000">
                <a:solidFill>
                  <a:srgbClr val="FF0000"/>
                </a:solidFill>
                <a:ea typeface="AL-Mateen"/>
                <a:cs typeface="AL-Mateen"/>
              </a:rPr>
              <a:t>تتوقف </a:t>
            </a:r>
            <a:r>
              <a:rPr lang="ar-EG" sz="4000">
                <a:solidFill>
                  <a:srgbClr val="FF0000"/>
                </a:solidFill>
                <a:ea typeface="AL-Mateen"/>
                <a:cs typeface="AL-Mateen"/>
              </a:rPr>
              <a:t> نوعية الأراضى الزراعية </a:t>
            </a:r>
            <a:r>
              <a:rPr lang="ar-SA" sz="4000">
                <a:solidFill>
                  <a:srgbClr val="FF0000"/>
                </a:solidFill>
                <a:ea typeface="AL-Mateen"/>
                <a:cs typeface="AL-Mateen"/>
              </a:rPr>
              <a:t>من دولة لأخري: * * </a:t>
            </a:r>
            <a:r>
              <a:rPr lang="ar-EG" sz="4000">
                <a:solidFill>
                  <a:srgbClr val="FF0000"/>
                </a:solidFill>
                <a:ea typeface="AL-Mateen"/>
                <a:cs typeface="AL-Mateen"/>
              </a:rPr>
              <a:t>السطح والصرف </a:t>
            </a:r>
            <a:r>
              <a:rPr lang="ar-SA" sz="4000">
                <a:solidFill>
                  <a:srgbClr val="FF0000"/>
                </a:solidFill>
                <a:ea typeface="AL-Mateen"/>
                <a:cs typeface="AL-Mateen"/>
              </a:rPr>
              <a:t>.</a:t>
            </a:r>
          </a:p>
          <a:p>
            <a:pPr algn="justLow">
              <a:lnSpc>
                <a:spcPct val="80000"/>
              </a:lnSpc>
              <a:spcBef>
                <a:spcPct val="20000"/>
              </a:spcBef>
              <a:buFont typeface="Arial" charset="0"/>
              <a:buChar char="•"/>
            </a:pPr>
            <a:r>
              <a:rPr lang="ar-EG" sz="4000">
                <a:solidFill>
                  <a:srgbClr val="FF0000"/>
                </a:solidFill>
                <a:ea typeface="AL-Mateen"/>
                <a:cs typeface="AL-Mateen"/>
              </a:rPr>
              <a:t>أنواع الأراضى </a:t>
            </a:r>
            <a:r>
              <a:rPr lang="ar-SA" sz="4000">
                <a:solidFill>
                  <a:srgbClr val="FF0000"/>
                </a:solidFill>
                <a:ea typeface="AL-Mateen"/>
                <a:cs typeface="AL-Mateen"/>
              </a:rPr>
              <a:t>.</a:t>
            </a:r>
          </a:p>
          <a:p>
            <a:pPr algn="justLow">
              <a:lnSpc>
                <a:spcPct val="80000"/>
              </a:lnSpc>
              <a:spcBef>
                <a:spcPct val="20000"/>
              </a:spcBef>
              <a:buFont typeface="Arial" charset="0"/>
              <a:buChar char="•"/>
            </a:pPr>
            <a:r>
              <a:rPr lang="ar-EG" sz="4000">
                <a:solidFill>
                  <a:srgbClr val="FF0000"/>
                </a:solidFill>
                <a:ea typeface="AL-Mateen"/>
                <a:cs typeface="AL-Mateen"/>
              </a:rPr>
              <a:t> والظروف المناخية 0</a:t>
            </a:r>
            <a:endParaRPr lang="ar-SA" sz="4000">
              <a:solidFill>
                <a:srgbClr val="FF0000"/>
              </a:solidFill>
              <a:ea typeface="AL-Mateen"/>
              <a:cs typeface="AL-Mateen"/>
            </a:endParaRPr>
          </a:p>
          <a:p>
            <a:pPr algn="ctr">
              <a:lnSpc>
                <a:spcPct val="80000"/>
              </a:lnSpc>
              <a:spcBef>
                <a:spcPct val="20000"/>
              </a:spcBef>
            </a:pPr>
            <a:r>
              <a:rPr lang="ar-EG" sz="4000">
                <a:solidFill>
                  <a:srgbClr val="FF0000"/>
                </a:solidFill>
                <a:ea typeface="AL-Mateen"/>
                <a:cs typeface="AL-Mateen"/>
              </a:rPr>
              <a:t> </a:t>
            </a:r>
            <a:r>
              <a:rPr lang="ar-EG" sz="4000">
                <a:solidFill>
                  <a:srgbClr val="7030A0"/>
                </a:solidFill>
                <a:ea typeface="AL-Mateen"/>
                <a:cs typeface="AL-Mateen"/>
              </a:rPr>
              <a:t>فعلى سبيل المثال قد يكون السطح مناسبا للزراعه بينما المناخ أوالتربة تعوق ذلك 0 وربما تكون الحرارة مناسبه للزراعه وتحول دون ذلك الأمطار0 ومن ثم فان نوعية الأرض الزراعية تقاس بكل هذه العوامل مجتمعه 0</a:t>
            </a:r>
            <a:endParaRPr lang="en-US" sz="4000">
              <a:solidFill>
                <a:srgbClr val="7030A0"/>
              </a:solidFill>
              <a:ea typeface="AL-Mateen"/>
              <a:cs typeface="AL-Mateen"/>
            </a:endParaRPr>
          </a:p>
          <a:p>
            <a:pPr>
              <a:lnSpc>
                <a:spcPct val="80000"/>
              </a:lnSpc>
              <a:spcBef>
                <a:spcPct val="20000"/>
              </a:spcBef>
            </a:pPr>
            <a:endParaRPr lang="en-US"/>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extBox 1"/>
          <p:cNvSpPr txBox="1">
            <a:spLocks noChangeArrowheads="1"/>
          </p:cNvSpPr>
          <p:nvPr/>
        </p:nvSpPr>
        <p:spPr bwMode="auto">
          <a:xfrm>
            <a:off x="1385888" y="428625"/>
            <a:ext cx="8321675" cy="6199188"/>
          </a:xfrm>
          <a:prstGeom prst="rect">
            <a:avLst/>
          </a:prstGeom>
          <a:noFill/>
          <a:ln w="9525">
            <a:noFill/>
            <a:miter lim="800000"/>
            <a:headEnd/>
            <a:tailEnd/>
          </a:ln>
        </p:spPr>
        <p:txBody>
          <a:bodyPr>
            <a:spAutoFit/>
          </a:bodyPr>
          <a:lstStyle/>
          <a:p>
            <a:pPr algn="justLow">
              <a:lnSpc>
                <a:spcPct val="80000"/>
              </a:lnSpc>
              <a:spcBef>
                <a:spcPct val="20000"/>
              </a:spcBef>
            </a:pPr>
            <a:r>
              <a:rPr lang="ar-EG" sz="3200">
                <a:solidFill>
                  <a:srgbClr val="FF0000"/>
                </a:solidFill>
                <a:ea typeface="AL-Mateen"/>
                <a:cs typeface="AL-Mateen"/>
              </a:rPr>
              <a:t>أن قارة أوروبا ترتفع بها نسبة الأراضي</a:t>
            </a:r>
            <a:r>
              <a:rPr lang="ar-SA" sz="3200">
                <a:solidFill>
                  <a:srgbClr val="FF0000"/>
                </a:solidFill>
                <a:ea typeface="AL-Mateen"/>
                <a:cs typeface="AL-Mateen"/>
              </a:rPr>
              <a:t> الزراعية </a:t>
            </a:r>
            <a:r>
              <a:rPr lang="ar-EG" sz="3200">
                <a:solidFill>
                  <a:srgbClr val="FF0000"/>
                </a:solidFill>
                <a:ea typeface="AL-Mateen"/>
                <a:cs typeface="AL-Mateen"/>
              </a:rPr>
              <a:t> وتصل إلي 30% من جملة مساحة القارة (اى 149 مليون هكتار اى ما يقرب من 375 مليون فدان ).وهي تفوق في ذلك(اى من حيث النسبية) قارات العالم الأخرى ويرجع ذلك </a:t>
            </a:r>
            <a:r>
              <a:rPr lang="ar-SA" sz="3200">
                <a:solidFill>
                  <a:srgbClr val="FF0000"/>
                </a:solidFill>
                <a:ea typeface="AL-Mateen"/>
                <a:cs typeface="AL-Mateen"/>
              </a:rPr>
              <a:t> إلي :</a:t>
            </a:r>
          </a:p>
          <a:p>
            <a:pPr algn="justLow">
              <a:lnSpc>
                <a:spcPct val="80000"/>
              </a:lnSpc>
              <a:spcBef>
                <a:spcPct val="20000"/>
              </a:spcBef>
              <a:buFont typeface="Arial" charset="0"/>
              <a:buChar char="•"/>
            </a:pPr>
            <a:r>
              <a:rPr lang="ar-EG" sz="3200">
                <a:solidFill>
                  <a:srgbClr val="FF0000"/>
                </a:solidFill>
                <a:ea typeface="AL-Mateen"/>
                <a:cs typeface="AL-Mateen"/>
              </a:rPr>
              <a:t>موقع معظم أجزائها في العروض الوسطي المعتدلة </a:t>
            </a:r>
            <a:r>
              <a:rPr lang="ar-SA" sz="3200">
                <a:solidFill>
                  <a:srgbClr val="FF0000"/>
                </a:solidFill>
                <a:ea typeface="AL-Mateen"/>
                <a:cs typeface="AL-Mateen"/>
              </a:rPr>
              <a:t>.</a:t>
            </a:r>
          </a:p>
          <a:p>
            <a:pPr algn="justLow">
              <a:lnSpc>
                <a:spcPct val="80000"/>
              </a:lnSpc>
              <a:spcBef>
                <a:spcPct val="20000"/>
              </a:spcBef>
              <a:buFont typeface="Arial" charset="0"/>
              <a:buChar char="•"/>
            </a:pPr>
            <a:r>
              <a:rPr lang="ar-EG" sz="3200">
                <a:solidFill>
                  <a:srgbClr val="FF0000"/>
                </a:solidFill>
                <a:ea typeface="AL-Mateen"/>
                <a:cs typeface="AL-Mateen"/>
              </a:rPr>
              <a:t>تقدم الإنسان الأوروبي حضاريا </a:t>
            </a:r>
            <a:r>
              <a:rPr lang="ar-SA" sz="3200">
                <a:solidFill>
                  <a:srgbClr val="FF0000"/>
                </a:solidFill>
                <a:ea typeface="AL-Mateen"/>
                <a:cs typeface="AL-Mateen"/>
              </a:rPr>
              <a:t>.</a:t>
            </a:r>
          </a:p>
          <a:p>
            <a:pPr algn="justLow">
              <a:lnSpc>
                <a:spcPct val="80000"/>
              </a:lnSpc>
              <a:spcBef>
                <a:spcPct val="20000"/>
              </a:spcBef>
              <a:buFont typeface="Arial" charset="0"/>
              <a:buChar char="•"/>
            </a:pPr>
            <a:r>
              <a:rPr lang="ar-EG" sz="3200">
                <a:solidFill>
                  <a:srgbClr val="FF0000"/>
                </a:solidFill>
                <a:ea typeface="AL-Mateen"/>
                <a:cs typeface="AL-Mateen"/>
              </a:rPr>
              <a:t>استنباط  فصائل جديدة من المحاصيل تستطيع النموفي فترات قصيرة وتقاوم ال</a:t>
            </a:r>
            <a:r>
              <a:rPr lang="ar-SA" sz="3200">
                <a:solidFill>
                  <a:srgbClr val="FF0000"/>
                </a:solidFill>
                <a:ea typeface="AL-Mateen"/>
                <a:cs typeface="AL-Mateen"/>
              </a:rPr>
              <a:t>بر</a:t>
            </a:r>
            <a:r>
              <a:rPr lang="ar-EG" sz="3200">
                <a:solidFill>
                  <a:srgbClr val="FF0000"/>
                </a:solidFill>
                <a:ea typeface="AL-Mateen"/>
                <a:cs typeface="AL-Mateen"/>
              </a:rPr>
              <a:t>و</a:t>
            </a:r>
            <a:r>
              <a:rPr lang="ar-SA" sz="3200">
                <a:solidFill>
                  <a:srgbClr val="FF0000"/>
                </a:solidFill>
                <a:ea typeface="AL-Mateen"/>
                <a:cs typeface="AL-Mateen"/>
              </a:rPr>
              <a:t>د</a:t>
            </a:r>
            <a:r>
              <a:rPr lang="ar-EG" sz="3200">
                <a:solidFill>
                  <a:srgbClr val="FF0000"/>
                </a:solidFill>
                <a:ea typeface="AL-Mateen"/>
                <a:cs typeface="AL-Mateen"/>
              </a:rPr>
              <a:t>ة إلى حد ما , </a:t>
            </a:r>
            <a:endParaRPr lang="ar-SA" sz="3200">
              <a:solidFill>
                <a:srgbClr val="FF0000"/>
              </a:solidFill>
              <a:ea typeface="AL-Mateen"/>
              <a:cs typeface="AL-Mateen"/>
            </a:endParaRPr>
          </a:p>
          <a:p>
            <a:pPr algn="justLow">
              <a:lnSpc>
                <a:spcPct val="80000"/>
              </a:lnSpc>
              <a:spcBef>
                <a:spcPct val="20000"/>
              </a:spcBef>
              <a:buFont typeface="Arial" charset="0"/>
              <a:buChar char="•"/>
            </a:pPr>
            <a:r>
              <a:rPr lang="ar-EG" sz="3200">
                <a:solidFill>
                  <a:srgbClr val="FF0000"/>
                </a:solidFill>
                <a:ea typeface="AL-Mateen"/>
                <a:cs typeface="AL-Mateen"/>
              </a:rPr>
              <a:t>أمكن تجفيف مساحات كبيرة من المستنقعات كما هوالحال في مستنقعات بربيت شرقى هولند</a:t>
            </a:r>
            <a:r>
              <a:rPr lang="ar-SA" sz="3200">
                <a:solidFill>
                  <a:srgbClr val="FF0000"/>
                </a:solidFill>
                <a:ea typeface="AL-Mateen"/>
                <a:cs typeface="AL-Mateen"/>
              </a:rPr>
              <a:t>ة</a:t>
            </a:r>
            <a:r>
              <a:rPr lang="ar-EG" sz="3200">
                <a:solidFill>
                  <a:srgbClr val="FF0000"/>
                </a:solidFill>
                <a:ea typeface="AL-Mateen"/>
                <a:cs typeface="AL-Mateen"/>
              </a:rPr>
              <a:t> وفي الاتحاد السوفيتي</a:t>
            </a:r>
            <a:r>
              <a:rPr lang="ar-SA" sz="3200">
                <a:solidFill>
                  <a:srgbClr val="FF0000"/>
                </a:solidFill>
                <a:ea typeface="AL-Mateen"/>
                <a:cs typeface="AL-Mateen"/>
              </a:rPr>
              <a:t> السابق</a:t>
            </a:r>
            <a:r>
              <a:rPr lang="ar-EG" sz="3200">
                <a:solidFill>
                  <a:srgbClr val="FF0000"/>
                </a:solidFill>
                <a:ea typeface="AL-Mateen"/>
                <a:cs typeface="AL-Mateen"/>
              </a:rPr>
              <a:t> ومستنقعات سهل لمباردى ونهر التيبر في ايطاميا واقتطاع مساحات من البحر وتجفيفها وزراعتها كما هوالحال في هولندا , </a:t>
            </a:r>
            <a:endParaRPr lang="ar-SA" sz="3200">
              <a:solidFill>
                <a:srgbClr val="FF0000"/>
              </a:solidFill>
              <a:ea typeface="AL-Mateen"/>
              <a:cs typeface="AL-Mateen"/>
            </a:endParaRPr>
          </a:p>
          <a:p>
            <a:pPr algn="justLow">
              <a:lnSpc>
                <a:spcPct val="80000"/>
              </a:lnSpc>
              <a:spcBef>
                <a:spcPct val="20000"/>
              </a:spcBef>
              <a:buFont typeface="Arial" charset="0"/>
              <a:buChar char="•"/>
            </a:pPr>
            <a:r>
              <a:rPr lang="ar-EG" sz="3200">
                <a:solidFill>
                  <a:srgbClr val="FF0000"/>
                </a:solidFill>
                <a:ea typeface="AL-Mateen"/>
                <a:cs typeface="AL-Mateen"/>
              </a:rPr>
              <a:t>نجاح الإنسان في إزالة مساحات من الغابات النفضية وإحلال الزراعة محلها . </a:t>
            </a:r>
            <a:endParaRPr lang="en-US" sz="3200">
              <a:solidFill>
                <a:srgbClr val="FF0000"/>
              </a:solidFill>
              <a:ea typeface="AL-Mateen"/>
              <a:cs typeface="AL-Mateen"/>
            </a:endParaRPr>
          </a:p>
          <a:p>
            <a:pPr algn="justLow">
              <a:lnSpc>
                <a:spcPct val="80000"/>
              </a:lnSpc>
              <a:spcBef>
                <a:spcPct val="20000"/>
              </a:spcBef>
            </a:pPr>
            <a:endParaRPr lang="en-US" sz="3200">
              <a:solidFill>
                <a:srgbClr val="FF0000"/>
              </a:solidFill>
              <a:ea typeface="AL-Mateen"/>
              <a:cs typeface="AL-Mateen"/>
            </a:endParaRP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TextBox 1"/>
          <p:cNvSpPr txBox="1">
            <a:spLocks noChangeArrowheads="1"/>
          </p:cNvSpPr>
          <p:nvPr/>
        </p:nvSpPr>
        <p:spPr bwMode="auto">
          <a:xfrm>
            <a:off x="1468438" y="642938"/>
            <a:ext cx="8172450" cy="5170487"/>
          </a:xfrm>
          <a:prstGeom prst="rect">
            <a:avLst/>
          </a:prstGeom>
          <a:noFill/>
          <a:ln w="9525">
            <a:noFill/>
            <a:miter lim="800000"/>
            <a:headEnd/>
            <a:tailEnd/>
          </a:ln>
        </p:spPr>
        <p:txBody>
          <a:bodyPr>
            <a:spAutoFit/>
          </a:bodyPr>
          <a:lstStyle/>
          <a:p>
            <a:pPr algn="justLow">
              <a:lnSpc>
                <a:spcPct val="80000"/>
              </a:lnSpc>
              <a:spcBef>
                <a:spcPct val="20000"/>
              </a:spcBef>
            </a:pPr>
            <a:r>
              <a:rPr lang="ar-EG" sz="4000">
                <a:solidFill>
                  <a:srgbClr val="FF0000"/>
                </a:solidFill>
                <a:ea typeface="AL-Mateen"/>
                <a:cs typeface="AL-Mateen"/>
              </a:rPr>
              <a:t>بينما تنخفض نسبة مساحات الأرض الزراعية في أفريقيا إلى حد كبير وفى أمريكا الجنوبية 5% في الاوقيانوسية ويرجع ذلك إلى</a:t>
            </a:r>
            <a:r>
              <a:rPr lang="ar-SA" sz="4000">
                <a:solidFill>
                  <a:srgbClr val="FF0000"/>
                </a:solidFill>
                <a:ea typeface="AL-Mateen"/>
                <a:cs typeface="AL-Mateen"/>
              </a:rPr>
              <a:t>:</a:t>
            </a:r>
          </a:p>
          <a:p>
            <a:pPr algn="justLow">
              <a:lnSpc>
                <a:spcPct val="80000"/>
              </a:lnSpc>
              <a:spcBef>
                <a:spcPct val="20000"/>
              </a:spcBef>
              <a:buFont typeface="Arial" charset="0"/>
              <a:buChar char="•"/>
            </a:pPr>
            <a:r>
              <a:rPr lang="ar-EG" sz="4000">
                <a:solidFill>
                  <a:srgbClr val="FF0000"/>
                </a:solidFill>
                <a:ea typeface="AL-Mateen"/>
                <a:cs typeface="AL-Mateen"/>
              </a:rPr>
              <a:t>وجود مساحات كبيرة من المراعى والصحارى في كل منها </a:t>
            </a:r>
            <a:r>
              <a:rPr lang="ar-SA" sz="4000">
                <a:solidFill>
                  <a:srgbClr val="FF0000"/>
                </a:solidFill>
                <a:ea typeface="AL-Mateen"/>
                <a:cs typeface="AL-Mateen"/>
              </a:rPr>
              <a:t>.</a:t>
            </a:r>
          </a:p>
          <a:p>
            <a:pPr algn="justLow">
              <a:lnSpc>
                <a:spcPct val="80000"/>
              </a:lnSpc>
              <a:spcBef>
                <a:spcPct val="20000"/>
              </a:spcBef>
              <a:buFont typeface="Arial" charset="0"/>
              <a:buChar char="•"/>
            </a:pPr>
            <a:r>
              <a:rPr lang="ar-EG" sz="4000">
                <a:solidFill>
                  <a:srgbClr val="FF0000"/>
                </a:solidFill>
                <a:ea typeface="AL-Mateen"/>
                <a:cs typeface="AL-Mateen"/>
              </a:rPr>
              <a:t> وجود نطاقات جبلية في غرب أمريكا الجنوبية وشمال غرب وجنوب أفريقيا, ومساحات كبيرة من الغابات في كل من أفريقيا وأمريكا الجنوبية .</a:t>
            </a:r>
            <a:endParaRPr lang="ar-SA" sz="4000">
              <a:solidFill>
                <a:srgbClr val="FF0000"/>
              </a:solidFill>
              <a:ea typeface="AL-Mateen"/>
              <a:cs typeface="AL-Mateen"/>
            </a:endParaRPr>
          </a:p>
          <a:p>
            <a:pPr algn="justLow">
              <a:lnSpc>
                <a:spcPct val="80000"/>
              </a:lnSpc>
              <a:spcBef>
                <a:spcPct val="20000"/>
              </a:spcBef>
              <a:buFont typeface="Arial" charset="0"/>
              <a:buChar char="•"/>
            </a:pPr>
            <a:r>
              <a:rPr lang="ar-SA" sz="4000">
                <a:solidFill>
                  <a:srgbClr val="FF0000"/>
                </a:solidFill>
                <a:ea typeface="AL-Mateen"/>
                <a:cs typeface="AL-Mateen"/>
              </a:rPr>
              <a:t>ضعف التمويل المالي .</a:t>
            </a:r>
            <a:endParaRPr lang="en-US" sz="4000">
              <a:solidFill>
                <a:srgbClr val="FF0000"/>
              </a:solidFill>
              <a:ea typeface="AL-Mateen"/>
              <a:cs typeface="AL-Mateen"/>
            </a:endParaRPr>
          </a:p>
          <a:p>
            <a:pPr>
              <a:lnSpc>
                <a:spcPct val="80000"/>
              </a:lnSpc>
              <a:spcBef>
                <a:spcPct val="20000"/>
              </a:spcBef>
            </a:pPr>
            <a:endParaRPr lang="en-US"/>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960" y="716280"/>
            <a:ext cx="6405880" cy="156966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Low">
              <a:lnSpc>
                <a:spcPct val="80000"/>
              </a:lnSpc>
              <a:spcBef>
                <a:spcPct val="20000"/>
              </a:spcBef>
              <a:defRPr/>
            </a:pPr>
            <a:r>
              <a:rPr lang="ar-EG" sz="2000" b="1">
                <a:ln w="11430"/>
                <a:solidFill>
                  <a:srgbClr val="FF0000"/>
                </a:solidFill>
                <a:effectLst>
                  <a:outerShdw blurRad="50800" dist="39000" dir="5460000" algn="tl">
                    <a:srgbClr val="000000">
                      <a:alpha val="38000"/>
                    </a:srgbClr>
                  </a:outerShdw>
                </a:effectLst>
                <a:latin typeface="Arial" pitchFamily="34" charset="0"/>
                <a:cs typeface="+mn-cs"/>
              </a:rPr>
              <a:t>أما قارة أسيا </a:t>
            </a:r>
            <a:r>
              <a:rPr lang="ar-SA" sz="2000" b="1">
                <a:ln w="11430"/>
                <a:solidFill>
                  <a:srgbClr val="FF0000"/>
                </a:solidFill>
                <a:effectLst>
                  <a:outerShdw blurRad="50800" dist="39000" dir="5460000" algn="tl">
                    <a:srgbClr val="000000">
                      <a:alpha val="38000"/>
                    </a:srgbClr>
                  </a:outerShdw>
                </a:effectLst>
                <a:latin typeface="Arial" pitchFamily="34" charset="0"/>
                <a:cs typeface="+mn-cs"/>
              </a:rPr>
              <a:t>فيستغل منها </a:t>
            </a:r>
            <a:r>
              <a:rPr lang="ar-EG" sz="2000" b="1">
                <a:ln w="11430"/>
                <a:solidFill>
                  <a:srgbClr val="FF0000"/>
                </a:solidFill>
                <a:effectLst>
                  <a:outerShdw blurRad="50800" dist="39000" dir="5460000" algn="tl">
                    <a:srgbClr val="000000">
                      <a:alpha val="38000"/>
                    </a:srgbClr>
                  </a:outerShdw>
                </a:effectLst>
                <a:latin typeface="Arial" pitchFamily="34" charset="0"/>
                <a:cs typeface="+mn-cs"/>
              </a:rPr>
              <a:t> 16%, على الترتيب لعظم إنتشار الغطاءات الجليدية في الأطراف الشمالية لهما , بالإضافة إلى وجود مساحات كبيرة من الغابات مهما تزيد فيها مساحات الصحارى المعتدلة الجافة . وتصل نسبة الأراضي الزارعيه في </a:t>
            </a:r>
            <a:r>
              <a:rPr lang="ar-SA" sz="2000" b="1">
                <a:ln w="11430"/>
                <a:solidFill>
                  <a:srgbClr val="FF0000"/>
                </a:solidFill>
                <a:effectLst>
                  <a:outerShdw blurRad="50800" dist="39000" dir="5460000" algn="tl">
                    <a:srgbClr val="000000">
                      <a:alpha val="38000"/>
                    </a:srgbClr>
                  </a:outerShdw>
                </a:effectLst>
                <a:latin typeface="Arial" pitchFamily="34" charset="0"/>
                <a:cs typeface="+mn-cs"/>
              </a:rPr>
              <a:t>روسيا </a:t>
            </a:r>
            <a:r>
              <a:rPr lang="ar-EG" sz="2000" b="1">
                <a:ln w="11430"/>
                <a:solidFill>
                  <a:srgbClr val="FF0000"/>
                </a:solidFill>
                <a:effectLst>
                  <a:outerShdw blurRad="50800" dist="39000" dir="5460000" algn="tl">
                    <a:srgbClr val="000000">
                      <a:alpha val="38000"/>
                    </a:srgbClr>
                  </a:outerShdw>
                </a:effectLst>
                <a:latin typeface="Arial" pitchFamily="34" charset="0"/>
                <a:cs typeface="+mn-cs"/>
              </a:rPr>
              <a:t>إلى 10% وذلك لوجود مساحات كبيرة من الصحارى الجليدية في شمالة والصحارى المعتدلة في جنوبه وجنوبه الغربي بالإضافة إلى مساحات الغابات المخروطية الكبيرة في سيبريا.</a:t>
            </a:r>
            <a:endParaRPr lang="en-US" sz="2000" b="1">
              <a:ln w="11430"/>
              <a:solidFill>
                <a:srgbClr val="FF0000"/>
              </a:solidFill>
              <a:effectLst>
                <a:outerShdw blurRad="50800" dist="39000" dir="5460000" algn="tl">
                  <a:srgbClr val="000000">
                    <a:alpha val="38000"/>
                  </a:srgbClr>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6570" y="807720"/>
            <a:ext cx="6604000" cy="619862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Low">
              <a:lnSpc>
                <a:spcPct val="80000"/>
              </a:lnSpc>
              <a:spcBef>
                <a:spcPct val="20000"/>
              </a:spcBef>
              <a:defRPr/>
            </a:pPr>
            <a:r>
              <a:rPr lang="ar-SA" sz="2400" b="1">
                <a:ln w="11430"/>
                <a:solidFill>
                  <a:srgbClr val="FF0000"/>
                </a:solidFill>
                <a:effectLst>
                  <a:outerShdw blurRad="50800" dist="39000" dir="5460000" algn="tl">
                    <a:srgbClr val="000000">
                      <a:alpha val="38000"/>
                    </a:srgbClr>
                  </a:outerShdw>
                </a:effectLst>
                <a:latin typeface="Arial" pitchFamily="34" charset="0"/>
                <a:cs typeface="+mn-cs"/>
              </a:rPr>
              <a:t>مما سبق </a:t>
            </a:r>
            <a:r>
              <a:rPr lang="ar-EG" sz="2400" b="1">
                <a:ln w="11430"/>
                <a:solidFill>
                  <a:srgbClr val="FF0000"/>
                </a:solidFill>
                <a:effectLst>
                  <a:outerShdw blurRad="50800" dist="39000" dir="5460000" algn="tl">
                    <a:srgbClr val="000000">
                      <a:alpha val="38000"/>
                    </a:srgbClr>
                  </a:outerShdw>
                </a:effectLst>
                <a:latin typeface="Arial" pitchFamily="34" charset="0"/>
                <a:cs typeface="+mn-cs"/>
              </a:rPr>
              <a:t>يتبين </a:t>
            </a:r>
            <a:r>
              <a:rPr lang="ar-SA" sz="2400" b="1">
                <a:ln w="11430"/>
                <a:solidFill>
                  <a:srgbClr val="FF0000"/>
                </a:solidFill>
                <a:effectLst>
                  <a:outerShdw blurRad="50800" dist="39000" dir="5460000" algn="tl">
                    <a:srgbClr val="000000">
                      <a:alpha val="38000"/>
                    </a:srgbClr>
                  </a:outerShdw>
                </a:effectLst>
                <a:latin typeface="Arial" pitchFamily="34" charset="0"/>
                <a:cs typeface="+mn-cs"/>
              </a:rPr>
              <a:t>لنا مايلي </a:t>
            </a:r>
            <a:r>
              <a:rPr lang="ar-EG" sz="2400" b="1">
                <a:ln w="11430"/>
                <a:solidFill>
                  <a:srgbClr val="FF0000"/>
                </a:solidFill>
                <a:effectLst>
                  <a:outerShdw blurRad="50800" dist="39000" dir="5460000" algn="tl">
                    <a:srgbClr val="000000">
                      <a:alpha val="38000"/>
                    </a:srgbClr>
                  </a:outerShdw>
                </a:effectLst>
                <a:latin typeface="Arial" pitchFamily="34" charset="0"/>
                <a:cs typeface="+mn-cs"/>
              </a:rPr>
              <a:t>:</a:t>
            </a:r>
            <a:endParaRPr lang="en-US" sz="2400" b="1">
              <a:ln w="11430"/>
              <a:solidFill>
                <a:srgbClr val="FF000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EG" sz="3600" b="1">
                <a:ln w="11430"/>
                <a:solidFill>
                  <a:srgbClr val="7030A0"/>
                </a:solidFill>
                <a:effectLst>
                  <a:outerShdw blurRad="50800" dist="39000" dir="5460000" algn="tl">
                    <a:srgbClr val="000000">
                      <a:alpha val="38000"/>
                    </a:srgbClr>
                  </a:outerShdw>
                </a:effectLst>
                <a:latin typeface="Arial" pitchFamily="34" charset="0"/>
                <a:cs typeface="+mn-cs"/>
              </a:rPr>
              <a:t>1- </a:t>
            </a:r>
            <a:r>
              <a:rPr lang="ar-SA" sz="3600" b="1">
                <a:ln w="11430"/>
                <a:solidFill>
                  <a:srgbClr val="7030A0"/>
                </a:solidFill>
                <a:effectLst>
                  <a:outerShdw blurRad="50800" dist="39000" dir="5460000" algn="tl">
                    <a:srgbClr val="000000">
                      <a:alpha val="38000"/>
                    </a:srgbClr>
                  </a:outerShdw>
                </a:effectLst>
                <a:latin typeface="Arial" pitchFamily="34" charset="0"/>
                <a:cs typeface="+mn-cs"/>
              </a:rPr>
              <a:t>	</a:t>
            </a:r>
            <a:r>
              <a:rPr lang="ar-EG" sz="3600" b="1">
                <a:ln w="11430"/>
                <a:solidFill>
                  <a:srgbClr val="7030A0"/>
                </a:solidFill>
                <a:effectLst>
                  <a:outerShdw blurRad="50800" dist="39000" dir="5460000" algn="tl">
                    <a:srgbClr val="000000">
                      <a:alpha val="38000"/>
                    </a:srgbClr>
                  </a:outerShdw>
                </a:effectLst>
                <a:latin typeface="Arial" pitchFamily="34" charset="0"/>
                <a:cs typeface="+mn-cs"/>
              </a:rPr>
              <a:t>أن هناك تفاوتا كبيرا في درجة ال</a:t>
            </a:r>
            <a:r>
              <a:rPr lang="ar-SA" sz="3600" b="1">
                <a:ln w="11430"/>
                <a:solidFill>
                  <a:srgbClr val="7030A0"/>
                </a:solidFill>
                <a:effectLst>
                  <a:outerShdw blurRad="50800" dist="39000" dir="5460000" algn="tl">
                    <a:srgbClr val="000000">
                      <a:alpha val="38000"/>
                    </a:srgbClr>
                  </a:outerShdw>
                </a:effectLst>
                <a:latin typeface="Arial" pitchFamily="34" charset="0"/>
                <a:cs typeface="+mn-cs"/>
              </a:rPr>
              <a:t>إستغلال</a:t>
            </a:r>
            <a:r>
              <a:rPr lang="ar-EG" sz="3600" b="1">
                <a:ln w="11430"/>
                <a:solidFill>
                  <a:srgbClr val="7030A0"/>
                </a:solidFill>
                <a:effectLst>
                  <a:outerShdw blurRad="50800" dist="39000" dir="5460000" algn="tl">
                    <a:srgbClr val="000000">
                      <a:alpha val="38000"/>
                    </a:srgbClr>
                  </a:outerShdw>
                </a:effectLst>
                <a:latin typeface="Arial" pitchFamily="34" charset="0"/>
                <a:cs typeface="+mn-cs"/>
              </a:rPr>
              <a:t> في أجزاء العالم المختلفة.</a:t>
            </a:r>
            <a:endParaRPr lang="en-US" sz="3600" b="1">
              <a:ln w="11430"/>
              <a:solidFill>
                <a:srgbClr val="7030A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EG" sz="3600" b="1">
                <a:ln w="11430"/>
                <a:solidFill>
                  <a:srgbClr val="7030A0"/>
                </a:solidFill>
                <a:effectLst>
                  <a:outerShdw blurRad="50800" dist="39000" dir="5460000" algn="tl">
                    <a:srgbClr val="000000">
                      <a:alpha val="38000"/>
                    </a:srgbClr>
                  </a:outerShdw>
                </a:effectLst>
                <a:latin typeface="Arial" pitchFamily="34" charset="0"/>
                <a:cs typeface="+mn-cs"/>
              </a:rPr>
              <a:t>2- </a:t>
            </a:r>
            <a:r>
              <a:rPr lang="ar-SA" sz="3600" b="1">
                <a:ln w="11430"/>
                <a:solidFill>
                  <a:srgbClr val="7030A0"/>
                </a:solidFill>
                <a:effectLst>
                  <a:outerShdw blurRad="50800" dist="39000" dir="5460000" algn="tl">
                    <a:srgbClr val="000000">
                      <a:alpha val="38000"/>
                    </a:srgbClr>
                  </a:outerShdw>
                </a:effectLst>
                <a:latin typeface="Arial" pitchFamily="34" charset="0"/>
                <a:cs typeface="+mn-cs"/>
              </a:rPr>
              <a:t>	</a:t>
            </a:r>
            <a:r>
              <a:rPr lang="ar-EG" sz="3600" b="1">
                <a:ln w="11430"/>
                <a:solidFill>
                  <a:srgbClr val="7030A0"/>
                </a:solidFill>
                <a:effectLst>
                  <a:outerShdw blurRad="50800" dist="39000" dir="5460000" algn="tl">
                    <a:srgbClr val="000000">
                      <a:alpha val="38000"/>
                    </a:srgbClr>
                  </a:outerShdw>
                </a:effectLst>
                <a:latin typeface="Arial" pitchFamily="34" charset="0"/>
                <a:cs typeface="+mn-cs"/>
              </a:rPr>
              <a:t>إن بعض القارات تحوى امكانات زراعية هائلة مثل استراليا وأفريقيا وأمريكا الشمالية.</a:t>
            </a:r>
            <a:endParaRPr lang="en-US" sz="3600" b="1">
              <a:ln w="11430"/>
              <a:solidFill>
                <a:srgbClr val="7030A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EG" sz="3600" b="1">
                <a:ln w="11430"/>
                <a:solidFill>
                  <a:srgbClr val="7030A0"/>
                </a:solidFill>
                <a:effectLst>
                  <a:outerShdw blurRad="50800" dist="39000" dir="5460000" algn="tl">
                    <a:srgbClr val="000000">
                      <a:alpha val="38000"/>
                    </a:srgbClr>
                  </a:outerShdw>
                </a:effectLst>
                <a:latin typeface="Arial" pitchFamily="34" charset="0"/>
                <a:cs typeface="+mn-cs"/>
              </a:rPr>
              <a:t>3- </a:t>
            </a:r>
            <a:r>
              <a:rPr lang="ar-SA" sz="3600" b="1">
                <a:ln w="11430"/>
                <a:solidFill>
                  <a:srgbClr val="7030A0"/>
                </a:solidFill>
                <a:effectLst>
                  <a:outerShdw blurRad="50800" dist="39000" dir="5460000" algn="tl">
                    <a:srgbClr val="000000">
                      <a:alpha val="38000"/>
                    </a:srgbClr>
                  </a:outerShdw>
                </a:effectLst>
                <a:latin typeface="Arial" pitchFamily="34" charset="0"/>
                <a:cs typeface="+mn-cs"/>
              </a:rPr>
              <a:t>	</a:t>
            </a:r>
            <a:r>
              <a:rPr lang="ar-EG" sz="3600" b="1">
                <a:ln w="11430"/>
                <a:solidFill>
                  <a:srgbClr val="7030A0"/>
                </a:solidFill>
                <a:effectLst>
                  <a:outerShdw blurRad="50800" dist="39000" dir="5460000" algn="tl">
                    <a:srgbClr val="000000">
                      <a:alpha val="38000"/>
                    </a:srgbClr>
                  </a:outerShdw>
                </a:effectLst>
                <a:latin typeface="Arial" pitchFamily="34" charset="0"/>
                <a:cs typeface="+mn-cs"/>
              </a:rPr>
              <a:t>وان بعضهما قد أست</a:t>
            </a:r>
            <a:r>
              <a:rPr lang="ar-SA" sz="3600" b="1">
                <a:ln w="11430"/>
                <a:solidFill>
                  <a:srgbClr val="7030A0"/>
                </a:solidFill>
                <a:effectLst>
                  <a:outerShdw blurRad="50800" dist="39000" dir="5460000" algn="tl">
                    <a:srgbClr val="000000">
                      <a:alpha val="38000"/>
                    </a:srgbClr>
                  </a:outerShdw>
                </a:effectLst>
                <a:latin typeface="Arial" pitchFamily="34" charset="0"/>
                <a:cs typeface="+mn-cs"/>
              </a:rPr>
              <a:t>ن</a:t>
            </a:r>
            <a:r>
              <a:rPr lang="ar-EG" sz="3600" b="1">
                <a:ln w="11430"/>
                <a:solidFill>
                  <a:srgbClr val="7030A0"/>
                </a:solidFill>
                <a:effectLst>
                  <a:outerShdw blurRad="50800" dist="39000" dir="5460000" algn="tl">
                    <a:srgbClr val="000000">
                      <a:alpha val="38000"/>
                    </a:srgbClr>
                  </a:outerShdw>
                </a:effectLst>
                <a:latin typeface="Arial" pitchFamily="34" charset="0"/>
                <a:cs typeface="+mn-cs"/>
              </a:rPr>
              <a:t>فد جزءا كبيرا</a:t>
            </a:r>
            <a:r>
              <a:rPr lang="ar-SA" sz="3600" b="1">
                <a:ln w="11430"/>
                <a:solidFill>
                  <a:srgbClr val="7030A0"/>
                </a:solidFill>
                <a:effectLst>
                  <a:outerShdw blurRad="50800" dist="39000" dir="5460000" algn="tl">
                    <a:srgbClr val="000000">
                      <a:alpha val="38000"/>
                    </a:srgbClr>
                  </a:outerShdw>
                </a:effectLst>
                <a:latin typeface="Arial" pitchFamily="34" charset="0"/>
                <a:cs typeface="+mn-cs"/>
              </a:rPr>
              <a:t>ً</a:t>
            </a:r>
            <a:r>
              <a:rPr lang="ar-EG" sz="3600" b="1">
                <a:ln w="11430"/>
                <a:solidFill>
                  <a:srgbClr val="7030A0"/>
                </a:solidFill>
                <a:effectLst>
                  <a:outerShdw blurRad="50800" dist="39000" dir="5460000" algn="tl">
                    <a:srgbClr val="000000">
                      <a:alpha val="38000"/>
                    </a:srgbClr>
                  </a:outerShdw>
                </a:effectLst>
                <a:latin typeface="Arial" pitchFamily="34" charset="0"/>
                <a:cs typeface="+mn-cs"/>
              </a:rPr>
              <a:t> من الأراضي الصالحة للزراعة مثل أوروبا وأسيا.</a:t>
            </a:r>
            <a:endParaRPr lang="en-US" sz="3600" b="1">
              <a:ln w="11430"/>
              <a:solidFill>
                <a:srgbClr val="7030A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EG" sz="3600" b="1">
                <a:ln w="11430"/>
                <a:solidFill>
                  <a:srgbClr val="7030A0"/>
                </a:solidFill>
                <a:effectLst>
                  <a:outerShdw blurRad="50800" dist="39000" dir="5460000" algn="tl">
                    <a:srgbClr val="000000">
                      <a:alpha val="38000"/>
                    </a:srgbClr>
                  </a:outerShdw>
                </a:effectLst>
                <a:latin typeface="Arial" pitchFamily="34" charset="0"/>
                <a:cs typeface="+mn-cs"/>
              </a:rPr>
              <a:t>4- </a:t>
            </a:r>
            <a:r>
              <a:rPr lang="ar-SA" sz="3600" b="1">
                <a:ln w="11430"/>
                <a:solidFill>
                  <a:srgbClr val="7030A0"/>
                </a:solidFill>
                <a:effectLst>
                  <a:outerShdw blurRad="50800" dist="39000" dir="5460000" algn="tl">
                    <a:srgbClr val="000000">
                      <a:alpha val="38000"/>
                    </a:srgbClr>
                  </a:outerShdw>
                </a:effectLst>
                <a:latin typeface="Arial" pitchFamily="34" charset="0"/>
                <a:cs typeface="+mn-cs"/>
              </a:rPr>
              <a:t>	</a:t>
            </a:r>
            <a:r>
              <a:rPr lang="ar-EG" sz="3600" b="1">
                <a:ln w="11430"/>
                <a:solidFill>
                  <a:srgbClr val="7030A0"/>
                </a:solidFill>
                <a:effectLst>
                  <a:outerShdw blurRad="50800" dist="39000" dir="5460000" algn="tl">
                    <a:srgbClr val="000000">
                      <a:alpha val="38000"/>
                    </a:srgbClr>
                  </a:outerShdw>
                </a:effectLst>
                <a:latin typeface="Arial" pitchFamily="34" charset="0"/>
                <a:cs typeface="+mn-cs"/>
              </a:rPr>
              <a:t>وان المساحات البور وغير القابلة للإنتاج الزراعي تشغل نسبة كبيرة من مجموع مساحات اليابس.</a:t>
            </a:r>
            <a:endParaRPr lang="en-US" sz="3600" b="1">
              <a:ln w="11430"/>
              <a:solidFill>
                <a:srgbClr val="7030A0"/>
              </a:solidFill>
              <a:effectLst>
                <a:outerShdw blurRad="50800" dist="39000" dir="5460000" algn="tl">
                  <a:srgbClr val="000000">
                    <a:alpha val="38000"/>
                  </a:srgbClr>
                </a:outerShdw>
              </a:effectLst>
              <a:latin typeface="Arial" pitchFamily="34" charset="0"/>
              <a:cs typeface="+mn-cs"/>
            </a:endParaRPr>
          </a:p>
          <a:p>
            <a:pPr>
              <a:lnSpc>
                <a:spcPct val="80000"/>
              </a:lnSpc>
              <a:spcBef>
                <a:spcPct val="20000"/>
              </a:spcBef>
              <a:defRPr/>
            </a:pPr>
            <a:endParaRPr lang="en-US" sz="3200" b="1">
              <a:ln w="11430"/>
              <a:solidFill>
                <a:srgbClr val="7030A0"/>
              </a:solidFill>
              <a:effectLst>
                <a:outerShdw blurRad="50800" dist="39000" dir="5460000" algn="tl">
                  <a:srgbClr val="000000">
                    <a:alpha val="38000"/>
                  </a:srgbClr>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extBox 1"/>
          <p:cNvSpPr txBox="1">
            <a:spLocks noChangeArrowheads="1"/>
          </p:cNvSpPr>
          <p:nvPr/>
        </p:nvSpPr>
        <p:spPr bwMode="auto">
          <a:xfrm>
            <a:off x="1601788" y="563563"/>
            <a:ext cx="8007350" cy="4013200"/>
          </a:xfrm>
          <a:prstGeom prst="rect">
            <a:avLst/>
          </a:prstGeom>
          <a:noFill/>
          <a:ln w="9525">
            <a:noFill/>
            <a:miter lim="800000"/>
            <a:headEnd/>
            <a:tailEnd/>
          </a:ln>
        </p:spPr>
        <p:txBody>
          <a:bodyPr>
            <a:spAutoFit/>
          </a:bodyPr>
          <a:lstStyle/>
          <a:p>
            <a:pPr algn="justLow">
              <a:lnSpc>
                <a:spcPct val="80000"/>
              </a:lnSpc>
              <a:spcBef>
                <a:spcPct val="20000"/>
              </a:spcBef>
            </a:pPr>
            <a:r>
              <a:rPr lang="ar-EG"/>
              <a:t> </a:t>
            </a:r>
            <a:r>
              <a:rPr lang="ar-EG" sz="3600" b="1">
                <a:solidFill>
                  <a:srgbClr val="7030A0"/>
                </a:solidFill>
              </a:rPr>
              <a:t>وتنقسم الأرض الزراعية في العالم الى</a:t>
            </a:r>
            <a:r>
              <a:rPr lang="ar-EG" sz="3600">
                <a:solidFill>
                  <a:srgbClr val="FF0000"/>
                </a:solidFill>
              </a:rPr>
              <a:t>:</a:t>
            </a:r>
            <a:endParaRPr lang="en-US" sz="3600">
              <a:solidFill>
                <a:srgbClr val="FF0000"/>
              </a:solidFill>
            </a:endParaRPr>
          </a:p>
          <a:p>
            <a:pPr algn="justLow">
              <a:lnSpc>
                <a:spcPct val="80000"/>
              </a:lnSpc>
              <a:spcBef>
                <a:spcPct val="20000"/>
              </a:spcBef>
            </a:pPr>
            <a:r>
              <a:rPr lang="ar-EG" sz="4000" b="1">
                <a:solidFill>
                  <a:srgbClr val="FF0000"/>
                </a:solidFill>
                <a:ea typeface="AL-Mateen"/>
                <a:cs typeface="AL-Mateen"/>
              </a:rPr>
              <a:t>مروية ويتميز الإنتاج من الأرض المروية بثباته واستقراره لامكانية التحكم في رطوبه التربة 0</a:t>
            </a:r>
            <a:endParaRPr lang="en-US" sz="4000" b="1">
              <a:solidFill>
                <a:srgbClr val="FF0000"/>
              </a:solidFill>
              <a:ea typeface="AL-Mateen"/>
              <a:cs typeface="AL-Mateen"/>
            </a:endParaRPr>
          </a:p>
          <a:p>
            <a:pPr algn="justLow">
              <a:lnSpc>
                <a:spcPct val="80000"/>
              </a:lnSpc>
              <a:spcBef>
                <a:spcPct val="20000"/>
              </a:spcBef>
            </a:pPr>
            <a:r>
              <a:rPr lang="ar-EG" sz="4000" b="1">
                <a:solidFill>
                  <a:srgbClr val="FF0000"/>
                </a:solidFill>
                <a:ea typeface="AL-Mateen"/>
                <a:cs typeface="AL-Mateen"/>
              </a:rPr>
              <a:t> ومطرية أى بعلية  أما الزراع المطرية فإنتاجها متذبذب لتذبذب الأمطار في فصليها وكميتها الأمر الذى يضع المساحة المزروعة وإنتاجية الفدان وجملة الإنتاج تحت رحمة الطبيعه </a:t>
            </a:r>
            <a:r>
              <a:rPr lang="ar-SA" sz="4000" b="1">
                <a:solidFill>
                  <a:srgbClr val="FF0000"/>
                </a:solidFill>
                <a:ea typeface="AL-Mateen"/>
                <a:cs typeface="AL-Mateen"/>
              </a:rPr>
              <a:t>.</a:t>
            </a:r>
            <a:endParaRPr lang="en-US" sz="4000" b="1">
              <a:solidFill>
                <a:srgbClr val="FF0000"/>
              </a:solidFill>
              <a:ea typeface="AL-Mateen"/>
              <a:cs typeface="AL-Mateen"/>
            </a:endParaRPr>
          </a:p>
          <a:p>
            <a:pPr>
              <a:lnSpc>
                <a:spcPct val="80000"/>
              </a:lnSpc>
              <a:spcBef>
                <a:spcPct val="20000"/>
              </a:spcBef>
            </a:pPr>
            <a:r>
              <a:rPr lang="ar-SA"/>
              <a:t> </a:t>
            </a:r>
            <a:endParaRPr lang="en-US"/>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TextBox 1"/>
          <p:cNvSpPr txBox="1">
            <a:spLocks noChangeArrowheads="1"/>
          </p:cNvSpPr>
          <p:nvPr/>
        </p:nvSpPr>
        <p:spPr bwMode="auto">
          <a:xfrm>
            <a:off x="1568450" y="365125"/>
            <a:ext cx="8337550" cy="6453188"/>
          </a:xfrm>
          <a:prstGeom prst="rect">
            <a:avLst/>
          </a:prstGeom>
          <a:noFill/>
          <a:ln w="9525">
            <a:noFill/>
            <a:miter lim="800000"/>
            <a:headEnd/>
            <a:tailEnd/>
          </a:ln>
        </p:spPr>
        <p:txBody>
          <a:bodyPr>
            <a:spAutoFit/>
          </a:bodyPr>
          <a:lstStyle/>
          <a:p>
            <a:pPr algn="justLow">
              <a:lnSpc>
                <a:spcPct val="80000"/>
              </a:lnSpc>
              <a:spcBef>
                <a:spcPct val="20000"/>
              </a:spcBef>
            </a:pPr>
            <a:r>
              <a:rPr lang="ar-EG" sz="3200">
                <a:solidFill>
                  <a:srgbClr val="7030A0"/>
                </a:solidFill>
              </a:rPr>
              <a:t>وفقا لبيانات الفاو1</a:t>
            </a:r>
            <a:r>
              <a:rPr lang="ar-SA" sz="3200">
                <a:solidFill>
                  <a:srgbClr val="7030A0"/>
                </a:solidFill>
              </a:rPr>
              <a:t> </a:t>
            </a:r>
            <a:r>
              <a:rPr lang="ar-EG" sz="3200">
                <a:solidFill>
                  <a:srgbClr val="7030A0"/>
                </a:solidFill>
              </a:rPr>
              <a:t> </a:t>
            </a:r>
            <a:r>
              <a:rPr lang="ar-EG" sz="2400" b="1">
                <a:solidFill>
                  <a:srgbClr val="FF0000"/>
                </a:solidFill>
              </a:rPr>
              <a:t>تشغل الأراضى المروية في العالم 598 مليون فدان </a:t>
            </a:r>
            <a:r>
              <a:rPr lang="ar-SA" sz="2400" b="1">
                <a:solidFill>
                  <a:srgbClr val="FF0000"/>
                </a:solidFill>
              </a:rPr>
              <a:t> بنسبة </a:t>
            </a:r>
            <a:r>
              <a:rPr lang="ar-EG" sz="2400" b="1">
                <a:solidFill>
                  <a:srgbClr val="FF0000"/>
                </a:solidFill>
              </a:rPr>
              <a:t> 19 % من </a:t>
            </a:r>
            <a:r>
              <a:rPr lang="ar-SA" sz="2400" b="1">
                <a:solidFill>
                  <a:srgbClr val="FF0000"/>
                </a:solidFill>
              </a:rPr>
              <a:t>إ</a:t>
            </a:r>
            <a:r>
              <a:rPr lang="ar-EG" sz="2400" b="1">
                <a:solidFill>
                  <a:srgbClr val="FF0000"/>
                </a:solidFill>
              </a:rPr>
              <a:t>جمال</a:t>
            </a:r>
            <a:r>
              <a:rPr lang="ar-SA" sz="2400" b="1">
                <a:solidFill>
                  <a:srgbClr val="FF0000"/>
                </a:solidFill>
              </a:rPr>
              <a:t>ي</a:t>
            </a:r>
            <a:r>
              <a:rPr lang="ar-EG" sz="2400" b="1">
                <a:solidFill>
                  <a:srgbClr val="FF0000"/>
                </a:solidFill>
              </a:rPr>
              <a:t> مساحة الأراضى الزراعية في العالم </a:t>
            </a:r>
            <a:r>
              <a:rPr lang="ar-SA" sz="2400" b="1">
                <a:solidFill>
                  <a:srgbClr val="FF0000"/>
                </a:solidFill>
              </a:rPr>
              <a:t>.</a:t>
            </a:r>
            <a:r>
              <a:rPr lang="ar-EG" sz="2400" b="1">
                <a:solidFill>
                  <a:srgbClr val="FF0000"/>
                </a:solidFill>
              </a:rPr>
              <a:t> 0 وتتركز المساحات الزراعية المروية في الإقليمين:</a:t>
            </a:r>
            <a:endParaRPr lang="ar-SA" sz="2400" b="1">
              <a:solidFill>
                <a:srgbClr val="FF0000"/>
              </a:solidFill>
            </a:endParaRPr>
          </a:p>
          <a:p>
            <a:pPr algn="justLow">
              <a:lnSpc>
                <a:spcPct val="80000"/>
              </a:lnSpc>
              <a:spcBef>
                <a:spcPct val="20000"/>
              </a:spcBef>
            </a:pPr>
            <a:r>
              <a:rPr lang="ar-SA" sz="2400" b="1">
                <a:solidFill>
                  <a:srgbClr val="FF0000"/>
                </a:solidFill>
              </a:rPr>
              <a:t>*</a:t>
            </a:r>
            <a:r>
              <a:rPr lang="ar-EG" sz="2400" b="1">
                <a:solidFill>
                  <a:srgbClr val="FF0000"/>
                </a:solidFill>
              </a:rPr>
              <a:t>الصحراوى الجاف</a:t>
            </a:r>
            <a:r>
              <a:rPr lang="ar-SA" sz="2400" b="1">
                <a:solidFill>
                  <a:srgbClr val="FF0000"/>
                </a:solidFill>
              </a:rPr>
              <a:t>.</a:t>
            </a:r>
          </a:p>
          <a:p>
            <a:pPr algn="justLow">
              <a:lnSpc>
                <a:spcPct val="80000"/>
              </a:lnSpc>
              <a:spcBef>
                <a:spcPct val="20000"/>
              </a:spcBef>
              <a:buFont typeface="Arial" charset="0"/>
              <a:buChar char="•"/>
            </a:pPr>
            <a:r>
              <a:rPr lang="ar-EG" sz="2400" b="1">
                <a:solidFill>
                  <a:srgbClr val="FF0000"/>
                </a:solidFill>
              </a:rPr>
              <a:t>والموسمى بآسيا 0 وتتنوع بقيتها بين عدة أقاليم </a:t>
            </a:r>
            <a:r>
              <a:rPr lang="ar-SA" sz="2400" b="1">
                <a:solidFill>
                  <a:srgbClr val="FF0000"/>
                </a:solidFill>
              </a:rPr>
              <a:t> منها :</a:t>
            </a:r>
          </a:p>
          <a:p>
            <a:pPr algn="justLow">
              <a:lnSpc>
                <a:spcPct val="80000"/>
              </a:lnSpc>
              <a:spcBef>
                <a:spcPct val="20000"/>
              </a:spcBef>
            </a:pPr>
            <a:r>
              <a:rPr lang="ar-EG" sz="2400">
                <a:solidFill>
                  <a:srgbClr val="FF0000"/>
                </a:solidFill>
              </a:rPr>
              <a:t>(1) </a:t>
            </a:r>
            <a:r>
              <a:rPr lang="ar-EG" sz="3200">
                <a:solidFill>
                  <a:srgbClr val="7030A0"/>
                </a:solidFill>
              </a:rPr>
              <a:t>في الشرقين الأدنى والأوسط </a:t>
            </a:r>
            <a:r>
              <a:rPr lang="ar-SA" sz="3200">
                <a:solidFill>
                  <a:srgbClr val="7030A0"/>
                </a:solidFill>
              </a:rPr>
              <a:t>العالم العربي والإسلامي </a:t>
            </a:r>
            <a:r>
              <a:rPr lang="ar-EG" sz="3200">
                <a:solidFill>
                  <a:srgbClr val="7030A0"/>
                </a:solidFill>
              </a:rPr>
              <a:t>:</a:t>
            </a:r>
            <a:endParaRPr lang="en-US" sz="2400">
              <a:solidFill>
                <a:srgbClr val="7030A0"/>
              </a:solidFill>
            </a:endParaRPr>
          </a:p>
          <a:p>
            <a:pPr algn="justLow">
              <a:lnSpc>
                <a:spcPct val="80000"/>
              </a:lnSpc>
              <a:spcBef>
                <a:spcPct val="20000"/>
              </a:spcBef>
            </a:pPr>
            <a:r>
              <a:rPr lang="ar-EG" sz="2400" b="1">
                <a:solidFill>
                  <a:srgbClr val="FF0000"/>
                </a:solidFill>
              </a:rPr>
              <a:t>وتشمل تركيا وايران والقوقاز والمنطقة العربية حيث  تعتمد الزراعة بها على الرى 0 0 وتضم  اراضى نهر النيل فى مصر</a:t>
            </a:r>
            <a:r>
              <a:rPr lang="ar-SA" sz="2400" b="1">
                <a:solidFill>
                  <a:srgbClr val="FF0000"/>
                </a:solidFill>
              </a:rPr>
              <a:t> والتي تبلغ 7 مليون فدان .</a:t>
            </a:r>
          </a:p>
          <a:p>
            <a:pPr algn="justLow">
              <a:lnSpc>
                <a:spcPct val="80000"/>
              </a:lnSpc>
              <a:spcBef>
                <a:spcPct val="20000"/>
              </a:spcBef>
            </a:pPr>
            <a:r>
              <a:rPr lang="ar-EG" sz="2400" b="1">
                <a:solidFill>
                  <a:srgbClr val="FF0000"/>
                </a:solidFill>
              </a:rPr>
              <a:t> وإقليم الجزيرة بالسودان مساحة مروية كبيره 4.5 مليون فدان إعتمادا على سدى سنار والروصيرص على النيل الأزرق </a:t>
            </a:r>
            <a:r>
              <a:rPr lang="ar-SA" sz="2400" b="1">
                <a:solidFill>
                  <a:srgbClr val="FF0000"/>
                </a:solidFill>
              </a:rPr>
              <a:t>.</a:t>
            </a:r>
          </a:p>
          <a:p>
            <a:pPr algn="justLow">
              <a:lnSpc>
                <a:spcPct val="80000"/>
              </a:lnSpc>
              <a:spcBef>
                <a:spcPct val="20000"/>
              </a:spcBef>
            </a:pPr>
            <a:r>
              <a:rPr lang="ar-EG" sz="2400" b="1">
                <a:solidFill>
                  <a:srgbClr val="FF0000"/>
                </a:solidFill>
              </a:rPr>
              <a:t>وتتركز الأرض الزراعية المروية في العراق ، 4.3 مليون فدان ، بجنوبه حيث السهل الرسوبى 0 </a:t>
            </a:r>
            <a:endParaRPr lang="ar-SA" sz="2400" b="1">
              <a:solidFill>
                <a:srgbClr val="FF0000"/>
              </a:solidFill>
            </a:endParaRPr>
          </a:p>
          <a:p>
            <a:pPr algn="justLow">
              <a:lnSpc>
                <a:spcPct val="80000"/>
              </a:lnSpc>
              <a:spcBef>
                <a:spcPct val="20000"/>
              </a:spcBef>
            </a:pPr>
            <a:r>
              <a:rPr lang="ar-EG" sz="2400" b="1">
                <a:solidFill>
                  <a:srgbClr val="FF0000"/>
                </a:solidFill>
              </a:rPr>
              <a:t> وتشغل المساحة المروية في لبنان 24 % وفي سوريا 9.8 % ، وفي الأردن 6% ، وفي تونس 3.4 % ، وفي الجزائر 4.5 % وفي المغرب 6.2 % من الأراضى الزراعية 0 وتضم سوريا ، والمملكه المغربية والمملكه العربية السعودية ، والجزائر، واليمن الشمالية ، وليبيا 1.4 ، 1.3، 1 ، 0.8 ، 0.6 ، 0.5 مليوفدان مروى على الترتيب</a:t>
            </a:r>
            <a:r>
              <a:rPr lang="ar-SA" sz="2400" b="1">
                <a:solidFill>
                  <a:srgbClr val="FF0000"/>
                </a:solidFill>
              </a:rPr>
              <a:t>.</a:t>
            </a:r>
            <a:endParaRPr lang="en-US" sz="2400" b="1">
              <a:solidFill>
                <a:srgbClr val="FF0000"/>
              </a:solidFill>
            </a:endParaRPr>
          </a:p>
          <a:p>
            <a:pPr algn="justLow">
              <a:lnSpc>
                <a:spcPct val="80000"/>
              </a:lnSpc>
              <a:spcBef>
                <a:spcPct val="20000"/>
              </a:spcBef>
            </a:pPr>
            <a:endParaRPr lang="en-US" sz="2400">
              <a:solidFill>
                <a:srgbClr val="FF0000"/>
              </a:solidFill>
            </a:endParaRP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TextBox 1"/>
          <p:cNvSpPr txBox="1">
            <a:spLocks noChangeArrowheads="1"/>
          </p:cNvSpPr>
          <p:nvPr/>
        </p:nvSpPr>
        <p:spPr bwMode="auto">
          <a:xfrm>
            <a:off x="1568450" y="685800"/>
            <a:ext cx="8072438" cy="4999038"/>
          </a:xfrm>
          <a:prstGeom prst="rect">
            <a:avLst/>
          </a:prstGeom>
          <a:noFill/>
          <a:ln w="9525">
            <a:noFill/>
            <a:miter lim="800000"/>
            <a:headEnd/>
            <a:tailEnd/>
          </a:ln>
        </p:spPr>
        <p:txBody>
          <a:bodyPr>
            <a:spAutoFit/>
          </a:bodyPr>
          <a:lstStyle/>
          <a:p>
            <a:pPr algn="justLow">
              <a:lnSpc>
                <a:spcPct val="80000"/>
              </a:lnSpc>
              <a:spcBef>
                <a:spcPct val="20000"/>
              </a:spcBef>
            </a:pPr>
            <a:r>
              <a:rPr lang="ar-EG">
                <a:solidFill>
                  <a:srgbClr val="FF0000"/>
                </a:solidFill>
              </a:rPr>
              <a:t>(</a:t>
            </a:r>
            <a:r>
              <a:rPr lang="ar-EG" sz="2000" b="1">
                <a:solidFill>
                  <a:srgbClr val="FF0000"/>
                </a:solidFill>
              </a:rPr>
              <a:t>2</a:t>
            </a:r>
            <a:r>
              <a:rPr lang="ar-EG" sz="2800" b="1">
                <a:solidFill>
                  <a:srgbClr val="FF0000"/>
                </a:solidFill>
              </a:rPr>
              <a:t>) حوض البحر المتوسط :</a:t>
            </a:r>
            <a:endParaRPr lang="en-US" sz="2400" b="1">
              <a:solidFill>
                <a:srgbClr val="FF0000"/>
              </a:solidFill>
            </a:endParaRPr>
          </a:p>
          <a:p>
            <a:pPr algn="justLow">
              <a:lnSpc>
                <a:spcPct val="80000"/>
              </a:lnSpc>
              <a:spcBef>
                <a:spcPct val="20000"/>
              </a:spcBef>
            </a:pPr>
            <a:r>
              <a:rPr lang="ar-EG" sz="2400" b="1">
                <a:solidFill>
                  <a:srgbClr val="FF0000"/>
                </a:solidFill>
              </a:rPr>
              <a:t>حيث  تسقط الأمطار شتاء في مناخ البحر المتوسط ولذلك فالصيف طويل جاف 0 وتعتمد الزراعة على الرى في سهل أرجون</a:t>
            </a:r>
            <a:r>
              <a:rPr lang="en-US" sz="2400" b="1">
                <a:solidFill>
                  <a:srgbClr val="FF0000"/>
                </a:solidFill>
              </a:rPr>
              <a:t>Aragon </a:t>
            </a:r>
            <a:r>
              <a:rPr lang="ar-EG" sz="2400" b="1">
                <a:solidFill>
                  <a:srgbClr val="FF0000"/>
                </a:solidFill>
              </a:rPr>
              <a:t> بأسبانيا ، وسهل البوفى شمال ايطاليا ،، ومعظم اليونان ، وجزء من ساحل بحر ايجه في تركيا </a:t>
            </a:r>
            <a:endParaRPr lang="en-US" sz="2400" b="1">
              <a:solidFill>
                <a:srgbClr val="FF0000"/>
              </a:solidFill>
            </a:endParaRPr>
          </a:p>
          <a:p>
            <a:pPr algn="justLow">
              <a:lnSpc>
                <a:spcPct val="80000"/>
              </a:lnSpc>
              <a:spcBef>
                <a:spcPct val="20000"/>
              </a:spcBef>
            </a:pPr>
            <a:r>
              <a:rPr lang="ar-EG" sz="2400" b="1">
                <a:solidFill>
                  <a:srgbClr val="FF0000"/>
                </a:solidFill>
              </a:rPr>
              <a:t>(3) الجهات الموسمية :</a:t>
            </a:r>
            <a:endParaRPr lang="en-US" sz="2400" b="1">
              <a:solidFill>
                <a:srgbClr val="FF0000"/>
              </a:solidFill>
            </a:endParaRPr>
          </a:p>
          <a:p>
            <a:pPr algn="justLow">
              <a:lnSpc>
                <a:spcPct val="80000"/>
              </a:lnSpc>
              <a:spcBef>
                <a:spcPct val="20000"/>
              </a:spcBef>
              <a:buFont typeface="Arial" charset="0"/>
              <a:buChar char="•"/>
            </a:pPr>
            <a:r>
              <a:rPr lang="ar-EG" sz="2400" b="1">
                <a:solidFill>
                  <a:srgbClr val="FF0000"/>
                </a:solidFill>
              </a:rPr>
              <a:t>باكستان </a:t>
            </a:r>
            <a:r>
              <a:rPr lang="ar-SA" sz="2400" b="1">
                <a:solidFill>
                  <a:srgbClr val="FF0000"/>
                </a:solidFill>
              </a:rPr>
              <a:t>التي </a:t>
            </a:r>
            <a:r>
              <a:rPr lang="ar-EG" sz="2400" b="1">
                <a:solidFill>
                  <a:srgbClr val="FF0000"/>
                </a:solidFill>
              </a:rPr>
              <a:t>تعتمد زراعتها على الرى من نهر السند 0 وتبلغ المساحة المروية فيها حوالى 35 مليون فدان 0 </a:t>
            </a:r>
            <a:endParaRPr lang="ar-SA" sz="2400" b="1">
              <a:solidFill>
                <a:srgbClr val="FF0000"/>
              </a:solidFill>
            </a:endParaRPr>
          </a:p>
          <a:p>
            <a:pPr algn="justLow">
              <a:lnSpc>
                <a:spcPct val="80000"/>
              </a:lnSpc>
              <a:spcBef>
                <a:spcPct val="20000"/>
              </a:spcBef>
              <a:buFont typeface="Arial" charset="0"/>
              <a:buChar char="•"/>
            </a:pPr>
            <a:r>
              <a:rPr lang="ar-EG" sz="2400" b="1">
                <a:solidFill>
                  <a:srgbClr val="FF0000"/>
                </a:solidFill>
              </a:rPr>
              <a:t>تضم الهند مساحات مروية كثيرة من سهول هندستان ، وفي هضبة الدكن 0 وتبلغ مساحة الأراضى المروية فيها 99 مليون فدان 0 </a:t>
            </a:r>
            <a:endParaRPr lang="ar-SA" sz="2400" b="1">
              <a:solidFill>
                <a:srgbClr val="FF0000"/>
              </a:solidFill>
            </a:endParaRPr>
          </a:p>
          <a:p>
            <a:pPr algn="justLow">
              <a:lnSpc>
                <a:spcPct val="80000"/>
              </a:lnSpc>
              <a:spcBef>
                <a:spcPct val="20000"/>
              </a:spcBef>
              <a:buFont typeface="Arial" charset="0"/>
              <a:buChar char="•"/>
            </a:pPr>
            <a:r>
              <a:rPr lang="ar-EG" sz="2400" b="1">
                <a:solidFill>
                  <a:srgbClr val="FF0000"/>
                </a:solidFill>
              </a:rPr>
              <a:t>الصين تحظى بأكبر مساحة مروية في العالم خاصة في شمالها حيث توجد مشروعات التحكم في نهر هوانجهوالعظيم لتوفير المياه للرى وتوليد الكهرباء  مما أدى لحدوث طفرة فى التوسع الزراعى فى المناطق</a:t>
            </a:r>
            <a:r>
              <a:rPr lang="ar-SA" sz="2400" b="1">
                <a:solidFill>
                  <a:srgbClr val="FF0000"/>
                </a:solidFill>
              </a:rPr>
              <a:t> ا</a:t>
            </a:r>
            <a:r>
              <a:rPr lang="ar-EG" sz="2400" b="1">
                <a:solidFill>
                  <a:srgbClr val="FF0000"/>
                </a:solidFill>
              </a:rPr>
              <a:t>لصينية</a:t>
            </a:r>
            <a:r>
              <a:rPr lang="ar-SA" sz="2400" b="1">
                <a:solidFill>
                  <a:srgbClr val="FF0000"/>
                </a:solidFill>
              </a:rPr>
              <a:t>.</a:t>
            </a:r>
          </a:p>
          <a:p>
            <a:pPr algn="justLow">
              <a:lnSpc>
                <a:spcPct val="80000"/>
              </a:lnSpc>
              <a:spcBef>
                <a:spcPct val="20000"/>
              </a:spcBef>
              <a:buFont typeface="Arial" charset="0"/>
              <a:buChar char="•"/>
            </a:pPr>
            <a:r>
              <a:rPr lang="ar-SA" sz="2400" b="1">
                <a:solidFill>
                  <a:srgbClr val="FF0000"/>
                </a:solidFill>
              </a:rPr>
              <a:t>إلي جانب </a:t>
            </a:r>
            <a:r>
              <a:rPr lang="ar-EG" sz="2400" b="1">
                <a:solidFill>
                  <a:srgbClr val="FF0000"/>
                </a:solidFill>
              </a:rPr>
              <a:t> مساحات ضخمه بداخل آسيا في كل من تركستان السوفيتية وسيبيريا  بعد استنباط أنواع جديدة من القمح يمكن لها النموفى وقت أقصر 0</a:t>
            </a:r>
            <a:endParaRPr lang="en-US" sz="2400" b="1">
              <a:solidFill>
                <a:srgbClr val="FF0000"/>
              </a:solidFill>
            </a:endParaRPr>
          </a:p>
          <a:p>
            <a:pPr>
              <a:lnSpc>
                <a:spcPct val="80000"/>
              </a:lnSpc>
              <a:spcBef>
                <a:spcPct val="20000"/>
              </a:spcBef>
            </a:pPr>
            <a:endParaRPr lang="en-US"/>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TextBox 1"/>
          <p:cNvSpPr txBox="1">
            <a:spLocks noChangeArrowheads="1"/>
          </p:cNvSpPr>
          <p:nvPr/>
        </p:nvSpPr>
        <p:spPr bwMode="auto">
          <a:xfrm>
            <a:off x="1766888" y="334963"/>
            <a:ext cx="7759700" cy="6143625"/>
          </a:xfrm>
          <a:prstGeom prst="rect">
            <a:avLst/>
          </a:prstGeom>
          <a:noFill/>
          <a:ln w="9525">
            <a:noFill/>
            <a:miter lim="800000"/>
            <a:headEnd/>
            <a:tailEnd/>
          </a:ln>
        </p:spPr>
        <p:txBody>
          <a:bodyPr>
            <a:spAutoFit/>
          </a:bodyPr>
          <a:lstStyle/>
          <a:p>
            <a:pPr algn="justLow">
              <a:lnSpc>
                <a:spcPct val="80000"/>
              </a:lnSpc>
              <a:spcBef>
                <a:spcPct val="20000"/>
              </a:spcBef>
            </a:pPr>
            <a:r>
              <a:rPr lang="ar-EG" sz="2800" b="1">
                <a:solidFill>
                  <a:srgbClr val="FF0000"/>
                </a:solidFill>
              </a:rPr>
              <a:t>(4) استراليا :</a:t>
            </a:r>
            <a:endParaRPr lang="en-US" sz="2800" b="1">
              <a:solidFill>
                <a:srgbClr val="FF0000"/>
              </a:solidFill>
            </a:endParaRPr>
          </a:p>
          <a:p>
            <a:pPr algn="justLow">
              <a:lnSpc>
                <a:spcPct val="80000"/>
              </a:lnSpc>
              <a:spcBef>
                <a:spcPct val="20000"/>
              </a:spcBef>
            </a:pPr>
            <a:r>
              <a:rPr lang="ar-EG" sz="2800" b="1">
                <a:solidFill>
                  <a:srgbClr val="FF0000"/>
                </a:solidFill>
              </a:rPr>
              <a:t>     استراليا القارة الدولة جافه 0 ولا يمكن رى الا مساحات صغيره منها نظرا لنقص المياه الحاد 0 وتتركز الأراضى المروية في حوض نهرى مرى- دارلنج 0 وتم تحويل نهر سنوى  </a:t>
            </a:r>
            <a:r>
              <a:rPr lang="en-US" sz="2800" b="1">
                <a:solidFill>
                  <a:srgbClr val="FF0000"/>
                </a:solidFill>
              </a:rPr>
              <a:t>Snowy</a:t>
            </a:r>
            <a:r>
              <a:rPr lang="ar-EG" sz="2800" b="1">
                <a:solidFill>
                  <a:srgbClr val="FF0000"/>
                </a:solidFill>
              </a:rPr>
              <a:t> إلى الحوض الأعلى لنهرى مرى لزيادة مياه الأخرى للرى 0 وتضم جزيرة نيوزيلندة الجنوبية بعض الأراضى المروية والأودية الجافة 0</a:t>
            </a:r>
            <a:endParaRPr lang="en-US" sz="2800" b="1">
              <a:solidFill>
                <a:srgbClr val="FF0000"/>
              </a:solidFill>
            </a:endParaRPr>
          </a:p>
          <a:p>
            <a:pPr algn="justLow">
              <a:lnSpc>
                <a:spcPct val="80000"/>
              </a:lnSpc>
              <a:spcBef>
                <a:spcPct val="20000"/>
              </a:spcBef>
            </a:pPr>
            <a:r>
              <a:rPr lang="ar-EG" sz="2800" b="1">
                <a:solidFill>
                  <a:srgbClr val="FF0000"/>
                </a:solidFill>
              </a:rPr>
              <a:t>     </a:t>
            </a:r>
            <a:endParaRPr lang="ar-SA" sz="2800" b="1">
              <a:solidFill>
                <a:srgbClr val="FF0000"/>
              </a:solidFill>
            </a:endParaRPr>
          </a:p>
          <a:p>
            <a:pPr algn="justLow">
              <a:lnSpc>
                <a:spcPct val="80000"/>
              </a:lnSpc>
              <a:spcBef>
                <a:spcPct val="20000"/>
              </a:spcBef>
            </a:pPr>
            <a:r>
              <a:rPr lang="ar-SA" sz="2800" b="1">
                <a:solidFill>
                  <a:srgbClr val="FF0000"/>
                </a:solidFill>
              </a:rPr>
              <a:t>(5) </a:t>
            </a:r>
            <a:r>
              <a:rPr lang="ar-EG" sz="2800" b="1">
                <a:solidFill>
                  <a:srgbClr val="FF0000"/>
                </a:solidFill>
              </a:rPr>
              <a:t>هناك مشاريع كبيره للرى بافريقيا في نيجيريا وتونس والجزائر والمغرب 0 ويضم وادى شيلى مساحة مروية كبيرة ، كذلك السهل الساحلى في بيرووفي شمال شرق البرازيل ، وفي معظم هضبة المكسيك 0 وتضم الولايات المتحدة بعض المساحات المروية خاصة في غربها حيث توجد أعظم السدود في العالم مثل هوفر، وشاستا ، وجراندكولى 0 وتتنوع طرق الرى من منطقة لأخرى فقد يكون حوضيا ، أودائما ، أوفيضيا ، أوبالرش 0 وبالمثل تختلف وسائله فمنها البدائية ومنها الحديثة </a:t>
            </a:r>
            <a:r>
              <a:rPr lang="ar-EG"/>
              <a:t>0</a:t>
            </a:r>
            <a:endParaRPr lang="en-US"/>
          </a:p>
          <a:p>
            <a:pPr>
              <a:lnSpc>
                <a:spcPct val="80000"/>
              </a:lnSpc>
              <a:spcBef>
                <a:spcPct val="20000"/>
              </a:spcBef>
            </a:pPr>
            <a:endParaRPr lang="en-US"/>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9CE680D2-2155-41F6-9FCD-7D49BF852769}" type="slidenum">
              <a:rPr lang="ar-SA" sz="1200">
                <a:solidFill>
                  <a:schemeClr val="bg1"/>
                </a:solidFill>
                <a:latin typeface="Calibri" pitchFamily="34" charset="0"/>
              </a:rPr>
              <a:pPr rtl="0"/>
              <a:t>115</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4371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43718"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43719"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43720"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Title 1"/>
          <p:cNvSpPr>
            <a:spLocks noGrp="1"/>
          </p:cNvSpPr>
          <p:nvPr>
            <p:ph type="ctrTitle" idx="4294967295"/>
          </p:nvPr>
        </p:nvSpPr>
        <p:spPr>
          <a:xfrm>
            <a:off x="742950" y="2130425"/>
            <a:ext cx="8420100" cy="1470025"/>
          </a:xfrm>
        </p:spPr>
        <p:txBody>
          <a:bodyPr/>
          <a:lstStyle/>
          <a:p>
            <a:pPr algn="ctr" eaLnBrk="1" hangingPunct="1"/>
            <a:endParaRPr lang="ar-SA" smtClean="0"/>
          </a:p>
        </p:txBody>
      </p:sp>
      <p:sp>
        <p:nvSpPr>
          <p:cNvPr id="3" name="Subtitle 2"/>
          <p:cNvSpPr>
            <a:spLocks noGrp="1"/>
          </p:cNvSpPr>
          <p:nvPr>
            <p:ph type="subTitle" idx="4294967295"/>
          </p:nvPr>
        </p:nvSpPr>
        <p:spPr>
          <a:xfrm>
            <a:off x="1485900" y="3886200"/>
            <a:ext cx="6934200" cy="1752600"/>
          </a:xfrm>
        </p:spPr>
        <p:txBody>
          <a:bodyPr rtlCol="0">
            <a:normAutofit/>
          </a:bodyPr>
          <a:lstStyle/>
          <a:p>
            <a:pPr marL="0" indent="0" algn="ctr" eaLnBrk="1" fontAlgn="auto" hangingPunct="1">
              <a:spcAft>
                <a:spcPts val="0"/>
              </a:spcAft>
              <a:buFont typeface="Arial" pitchFamily="34" charset="0"/>
              <a:buNone/>
              <a:defRPr/>
            </a:pPr>
            <a:endParaRPr lang="en-US" smtClean="0">
              <a:solidFill>
                <a:schemeClr val="tx1">
                  <a:tint val="75000"/>
                </a:schemeClr>
              </a:solidFill>
              <a:cs typeface="+mn-cs"/>
            </a:endParaRPr>
          </a:p>
        </p:txBody>
      </p:sp>
      <p:sp>
        <p:nvSpPr>
          <p:cNvPr id="244740"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1E70744A-5C9D-4EC4-8625-8B99033275EB}" type="slidenum">
              <a:rPr lang="ar-SA" sz="1200">
                <a:solidFill>
                  <a:schemeClr val="bg1"/>
                </a:solidFill>
                <a:latin typeface="Calibri" pitchFamily="34" charset="0"/>
              </a:rPr>
              <a:pPr rtl="0"/>
              <a:t>116</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244743" name="Subtitle 2"/>
          <p:cNvSpPr txBox="1">
            <a:spLocks/>
          </p:cNvSpPr>
          <p:nvPr/>
        </p:nvSpPr>
        <p:spPr bwMode="auto">
          <a:xfrm>
            <a:off x="4038600" y="4648200"/>
            <a:ext cx="5530850" cy="1066800"/>
          </a:xfrm>
          <a:prstGeom prst="rect">
            <a:avLst/>
          </a:prstGeom>
          <a:noFill/>
          <a:ln w="9525">
            <a:noFill/>
            <a:miter lim="800000"/>
            <a:headEnd/>
            <a:tailEnd/>
          </a:ln>
        </p:spPr>
        <p:txBody>
          <a:bodyPr/>
          <a:lstStyle/>
          <a:p>
            <a:pPr algn="ctr" rtl="0">
              <a:spcBef>
                <a:spcPct val="20000"/>
              </a:spcBef>
              <a:buFont typeface="Arial"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charset="0"/>
              <a:buNone/>
            </a:pPr>
            <a:r>
              <a:rPr lang="en-US" sz="2800" b="1">
                <a:solidFill>
                  <a:srgbClr val="898989"/>
                </a:solidFill>
                <a:latin typeface="Calibri" pitchFamily="34" charset="0"/>
              </a:rPr>
              <a:t>  </a:t>
            </a:r>
            <a:r>
              <a:rPr lang="ar-SA" sz="2800" b="1">
                <a:solidFill>
                  <a:srgbClr val="898989"/>
                </a:solidFill>
                <a:latin typeface="Calibri" pitchFamily="34" charset="0"/>
              </a:rPr>
              <a:t>الدراسات ا</a:t>
            </a:r>
            <a:r>
              <a:rPr lang="ar-EG" sz="2800" b="1">
                <a:solidFill>
                  <a:srgbClr val="898989"/>
                </a:solidFill>
                <a:latin typeface="Calibri" pitchFamily="34" charset="0"/>
              </a:rPr>
              <a:t>لاجتماعية</a:t>
            </a:r>
            <a:r>
              <a:rPr lang="en-US" sz="2800" b="1">
                <a:solidFill>
                  <a:srgbClr val="898989"/>
                </a:solidFill>
                <a:latin typeface="Calibri" pitchFamily="34" charset="0"/>
              </a:rPr>
              <a:t> </a:t>
            </a:r>
            <a:r>
              <a:rPr lang="ar-SA" sz="2800" b="1">
                <a:solidFill>
                  <a:srgbClr val="898989"/>
                </a:solidFill>
                <a:latin typeface="Calibri" pitchFamily="34" charset="0"/>
              </a:rPr>
              <a:t>  </a:t>
            </a:r>
            <a:r>
              <a:rPr lang="ar-EG" sz="2600">
                <a:solidFill>
                  <a:srgbClr val="898989"/>
                </a:solidFill>
                <a:latin typeface="Calibri" pitchFamily="34" charset="0"/>
              </a:rPr>
              <a:t>كلية </a:t>
            </a:r>
            <a:r>
              <a:rPr lang="ar-SA" sz="2600">
                <a:solidFill>
                  <a:srgbClr val="898989"/>
                </a:solidFill>
                <a:latin typeface="Calibri" pitchFamily="34" charset="0"/>
              </a:rPr>
              <a:t>الآداب</a:t>
            </a:r>
            <a:r>
              <a:rPr lang="ar-EG" sz="2600">
                <a:solidFill>
                  <a:srgbClr val="898989"/>
                </a:solidFill>
                <a:latin typeface="Calibri" pitchFamily="34" charset="0"/>
              </a:rPr>
              <a:t>– قسم</a:t>
            </a:r>
            <a:endParaRPr lang="en-US" sz="2600">
              <a:solidFill>
                <a:srgbClr val="898989"/>
              </a:solidFill>
              <a:latin typeface="Calibri" pitchFamily="34" charset="0"/>
            </a:endParaRPr>
          </a:p>
        </p:txBody>
      </p:sp>
      <p:grpSp>
        <p:nvGrpSpPr>
          <p:cNvPr id="244744"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44746"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44748"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EG" sz="3700" b="1">
                <a:solidFill>
                  <a:srgbClr val="376092"/>
                </a:solidFill>
                <a:latin typeface="AYM Wadiy S_U normal."/>
                <a:cs typeface="Times New Roman" pitchFamily="18" charset="0"/>
              </a:rPr>
              <a:t>الجغرافيا الاقتصادية</a:t>
            </a:r>
            <a:endParaRPr lang="ar-SA" sz="3700" b="1">
              <a:solidFill>
                <a:srgbClr val="376092"/>
              </a:solidFill>
              <a:latin typeface="AYM Wadiy S_U normal."/>
              <a:cs typeface="Times New Roman" pitchFamily="18" charset="0"/>
            </a:endParaRPr>
          </a:p>
          <a:p>
            <a:pPr algn="l">
              <a:lnSpc>
                <a:spcPct val="80000"/>
              </a:lnSpc>
            </a:pPr>
            <a:r>
              <a:rPr lang="ar-SA" b="1"/>
              <a:t>**********************************</a:t>
            </a: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en-US" sz="2600" b="1">
                <a:solidFill>
                  <a:srgbClr val="7F7F7F"/>
                </a:solidFill>
                <a:latin typeface="Calibri" pitchFamily="34" charset="0"/>
                <a:cs typeface="Times New Roman" pitchFamily="18" charset="0"/>
              </a:rPr>
              <a:t> </a:t>
            </a:r>
            <a:r>
              <a:rPr lang="ar-EG" sz="2600" b="1">
                <a:solidFill>
                  <a:srgbClr val="7F7F7F"/>
                </a:solidFill>
                <a:latin typeface="Calibri" pitchFamily="34" charset="0"/>
                <a:cs typeface="Times New Roman" pitchFamily="18" charset="0"/>
              </a:rPr>
              <a:t>د.حسين المهدي</a:t>
            </a:r>
            <a:endParaRPr lang="en-US" sz="2600" b="1">
              <a:solidFill>
                <a:srgbClr val="7F7F7F"/>
              </a:solidFill>
              <a:latin typeface="Calibri" pitchFamily="34" charset="0"/>
            </a:endParaRPr>
          </a:p>
        </p:txBody>
      </p:sp>
      <p:sp>
        <p:nvSpPr>
          <p:cNvPr id="244749"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45C4FB12-4DF4-4F26-8622-56DDC243A6A7}" type="slidenum">
              <a:rPr lang="ar-SA" sz="1200">
                <a:solidFill>
                  <a:schemeClr val="bg1"/>
                </a:solidFill>
                <a:latin typeface="Calibri" pitchFamily="34" charset="0"/>
              </a:rPr>
              <a:pPr rtl="0"/>
              <a:t>116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TextBox 1"/>
          <p:cNvSpPr txBox="1">
            <a:spLocks noChangeArrowheads="1"/>
          </p:cNvSpPr>
          <p:nvPr/>
        </p:nvSpPr>
        <p:spPr bwMode="auto">
          <a:xfrm>
            <a:off x="1684338" y="411163"/>
            <a:ext cx="8221662" cy="5983287"/>
          </a:xfrm>
          <a:prstGeom prst="rect">
            <a:avLst/>
          </a:prstGeom>
          <a:noFill/>
          <a:ln w="9525">
            <a:noFill/>
            <a:miter lim="800000"/>
            <a:headEnd/>
            <a:tailEnd/>
          </a:ln>
        </p:spPr>
        <p:txBody>
          <a:bodyPr>
            <a:spAutoFit/>
          </a:bodyPr>
          <a:lstStyle/>
          <a:p>
            <a:pPr algn="ctr">
              <a:lnSpc>
                <a:spcPct val="80000"/>
              </a:lnSpc>
              <a:spcBef>
                <a:spcPct val="20000"/>
              </a:spcBef>
            </a:pPr>
            <a:r>
              <a:rPr lang="ar-SA" sz="3200" b="1">
                <a:solidFill>
                  <a:srgbClr val="7030A0"/>
                </a:solidFill>
              </a:rPr>
              <a:t>النظم الزراعية</a:t>
            </a:r>
            <a:endParaRPr lang="en-US" sz="3200" b="1">
              <a:solidFill>
                <a:srgbClr val="7030A0"/>
              </a:solidFill>
            </a:endParaRPr>
          </a:p>
          <a:p>
            <a:pPr algn="justLow">
              <a:lnSpc>
                <a:spcPct val="80000"/>
              </a:lnSpc>
              <a:spcBef>
                <a:spcPct val="20000"/>
              </a:spcBef>
            </a:pPr>
            <a:r>
              <a:rPr lang="ar-EG" sz="2400">
                <a:solidFill>
                  <a:srgbClr val="FF0000"/>
                </a:solidFill>
              </a:rPr>
              <a:t>     يمكن تمييز عدة نظم زراعية تتعلق بملكية الأرض ، وطريقة فلاحتها مثل الملكية الخاصة ، واستئجار الأرض ، والزراعة بالمشاركة ، والزراعة التعاونية، والزراعة الجماعية الشيوعية 0</a:t>
            </a:r>
            <a:endParaRPr lang="en-US" sz="2400">
              <a:solidFill>
                <a:srgbClr val="FF0000"/>
              </a:solidFill>
            </a:endParaRPr>
          </a:p>
          <a:p>
            <a:pPr algn="justLow">
              <a:lnSpc>
                <a:spcPct val="80000"/>
              </a:lnSpc>
              <a:spcBef>
                <a:spcPct val="20000"/>
              </a:spcBef>
            </a:pPr>
            <a:r>
              <a:rPr lang="ar-EG" sz="3200" b="1">
                <a:solidFill>
                  <a:srgbClr val="7030A0"/>
                </a:solidFill>
              </a:rPr>
              <a:t>الملكية الخاصة :</a:t>
            </a:r>
            <a:endParaRPr lang="en-US" sz="3200" b="1">
              <a:solidFill>
                <a:srgbClr val="7030A0"/>
              </a:solidFill>
            </a:endParaRPr>
          </a:p>
          <a:p>
            <a:pPr algn="justLow">
              <a:lnSpc>
                <a:spcPct val="80000"/>
              </a:lnSpc>
              <a:spcBef>
                <a:spcPct val="20000"/>
              </a:spcBef>
            </a:pPr>
            <a:r>
              <a:rPr lang="ar-EG" sz="2400">
                <a:solidFill>
                  <a:srgbClr val="FF0000"/>
                </a:solidFill>
              </a:rPr>
              <a:t>     تسود الملكية الخاصة للأرض الزراعية في الدول </a:t>
            </a:r>
            <a:r>
              <a:rPr lang="ar-SA" sz="2400">
                <a:solidFill>
                  <a:srgbClr val="FF0000"/>
                </a:solidFill>
              </a:rPr>
              <a:t>الرأسمالية </a:t>
            </a:r>
            <a:r>
              <a:rPr lang="ar-EG" sz="2400">
                <a:solidFill>
                  <a:srgbClr val="FF0000"/>
                </a:solidFill>
              </a:rPr>
              <a:t> بالرغم من أنها ليست0 النمط الوحيد هناك ، كما أنها لا تقتصر على هذه الدول وحدها 0 وتنتشر مزارع الملكية الخاصة في أغلب دول العالم الأن ماعدا بعض الدول القليلة التى مازالت تتمسك بملكية الدولة مثل كوريا الشمالية وكوبا </a:t>
            </a:r>
            <a:r>
              <a:rPr lang="ar-SA" sz="2400">
                <a:solidFill>
                  <a:srgbClr val="FF0000"/>
                </a:solidFill>
              </a:rPr>
              <a:t>.</a:t>
            </a:r>
          </a:p>
          <a:p>
            <a:pPr algn="justLow">
              <a:lnSpc>
                <a:spcPct val="80000"/>
              </a:lnSpc>
              <a:spcBef>
                <a:spcPct val="20000"/>
              </a:spcBef>
            </a:pPr>
            <a:r>
              <a:rPr lang="ar-SA" sz="2400" b="1">
                <a:solidFill>
                  <a:srgbClr val="7030A0"/>
                </a:solidFill>
              </a:rPr>
              <a:t>خصائص نظام الملكية الخاصة</a:t>
            </a:r>
          </a:p>
          <a:p>
            <a:pPr algn="justLow">
              <a:lnSpc>
                <a:spcPct val="80000"/>
              </a:lnSpc>
              <a:spcBef>
                <a:spcPct val="20000"/>
              </a:spcBef>
            </a:pPr>
            <a:r>
              <a:rPr lang="ar-EG" sz="2400">
                <a:solidFill>
                  <a:srgbClr val="FF0000"/>
                </a:solidFill>
              </a:rPr>
              <a:t>مالك الأرض فى هذا النظام له  مطلق الحرية في: بيع الأرض أوزراعتها أوتأجيرها أوالمشاركة عليها ، أويوصى بها ، أى أنه يستخدمها كيفما شاء 0 وقد يكون المالك الخاص فردا أومؤسسه دينية ( الكنيسة ) ، أوأسرة أوشركه 0 وعادة ما يشتغل في المزرعة الخاصة صاحبها وأسرته وبعض العمال الدائميين والموسميين  ويهتم هذا المزارع كثيرا بالتربة والحيوان ويبذل قصارى جهده في المحافظة عليها 0 </a:t>
            </a:r>
            <a:r>
              <a:rPr lang="ar-EG" sz="2400">
                <a:solidFill>
                  <a:srgbClr val="006666"/>
                </a:solidFill>
              </a:rPr>
              <a:t>يازويعيب المزارع الصغيرة التفتت الذى تعانى منه كما في مصر 0 ويؤدى التفتت في حة الأرض الزراعية إلى نقص الإنتاج ، وبالتالى ربحها ليس عظيما 0</a:t>
            </a:r>
            <a:endParaRPr lang="en-US" sz="2400">
              <a:solidFill>
                <a:srgbClr val="006666"/>
              </a:solidFill>
            </a:endParaRPr>
          </a:p>
          <a:p>
            <a:pPr>
              <a:lnSpc>
                <a:spcPct val="80000"/>
              </a:lnSpc>
              <a:spcBef>
                <a:spcPct val="20000"/>
              </a:spcBef>
            </a:pPr>
            <a:endParaRPr lang="en-US"/>
          </a:p>
        </p:txBody>
      </p: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49120" y="487680"/>
            <a:ext cx="7561580" cy="619862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Low">
              <a:lnSpc>
                <a:spcPct val="80000"/>
              </a:lnSpc>
              <a:spcBef>
                <a:spcPct val="20000"/>
              </a:spcBef>
              <a:defRPr/>
            </a:pPr>
            <a:r>
              <a:rPr lang="ar-SA" sz="3200" b="1">
                <a:ln w="11430"/>
                <a:solidFill>
                  <a:srgbClr val="FF0000"/>
                </a:solidFill>
                <a:effectLst>
                  <a:outerShdw blurRad="50800" dist="39000" dir="5460000" algn="tl">
                    <a:srgbClr val="000000">
                      <a:alpha val="38000"/>
                    </a:srgbClr>
                  </a:outerShdw>
                </a:effectLst>
                <a:latin typeface="Arial" pitchFamily="34" charset="0"/>
                <a:cs typeface="+mn-cs"/>
              </a:rPr>
              <a:t>ملاحظة </a:t>
            </a:r>
          </a:p>
          <a:p>
            <a:pPr algn="justLow">
              <a:lnSpc>
                <a:spcPct val="80000"/>
              </a:lnSpc>
              <a:spcBef>
                <a:spcPct val="20000"/>
              </a:spcBef>
              <a:defRPr/>
            </a:pPr>
            <a:r>
              <a:rPr lang="ar-EG" sz="3200" b="1">
                <a:ln w="11430"/>
                <a:solidFill>
                  <a:srgbClr val="FF0000"/>
                </a:solidFill>
                <a:effectLst>
                  <a:outerShdw blurRad="50800" dist="39000" dir="5460000" algn="tl">
                    <a:srgbClr val="000000">
                      <a:alpha val="38000"/>
                    </a:srgbClr>
                  </a:outerShdw>
                </a:effectLst>
                <a:latin typeface="Arial" pitchFamily="34" charset="0"/>
                <a:cs typeface="+mn-cs"/>
              </a:rPr>
              <a:t>وحتى وقت قريب كانت هناك مزارع للدولة فى مصر فى غرب الدلتا مثل شركات شمال وجنوب التحرير وغرب النوبارية الا أنها تفككت وبيعت أراضيها للافراد .</a:t>
            </a:r>
            <a:endParaRPr lang="en-US" sz="3200" b="1">
              <a:ln w="11430"/>
              <a:solidFill>
                <a:srgbClr val="FF000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EG" sz="3200" b="1">
                <a:ln w="11430"/>
                <a:solidFill>
                  <a:srgbClr val="FF0000"/>
                </a:solidFill>
                <a:effectLst>
                  <a:outerShdw blurRad="50800" dist="39000" dir="5460000" algn="tl">
                    <a:srgbClr val="000000">
                      <a:alpha val="38000"/>
                    </a:srgbClr>
                  </a:outerShdw>
                </a:effectLst>
                <a:latin typeface="Arial" pitchFamily="34" charset="0"/>
                <a:cs typeface="+mn-cs"/>
              </a:rPr>
              <a:t>وبالتالى يمكن القول بأن هذا النظام كاد ان يختفى من العالم فيما عدا دول قليلة ممثل كوبا وكوريا الشمالية .</a:t>
            </a:r>
            <a:endParaRPr lang="en-US" sz="3200" b="1">
              <a:ln w="11430"/>
              <a:solidFill>
                <a:srgbClr val="FF000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EG" sz="3200" b="1">
                <a:ln w="11430"/>
                <a:solidFill>
                  <a:srgbClr val="FF0000"/>
                </a:solidFill>
                <a:effectLst>
                  <a:outerShdw blurRad="50800" dist="39000" dir="5460000" algn="tl">
                    <a:srgbClr val="000000">
                      <a:alpha val="38000"/>
                    </a:srgbClr>
                  </a:outerShdw>
                </a:effectLst>
                <a:latin typeface="Arial" pitchFamily="34" charset="0"/>
                <a:cs typeface="+mn-cs"/>
              </a:rPr>
              <a:t>وهنا يظهر سؤال هل انتهى هذا النظام ام لا :</a:t>
            </a:r>
            <a:endParaRPr lang="ar-SA" sz="3200" b="1">
              <a:ln w="11430"/>
              <a:solidFill>
                <a:srgbClr val="FF0000"/>
              </a:solidFill>
              <a:effectLst>
                <a:outerShdw blurRad="50800" dist="39000" dir="5460000" algn="tl">
                  <a:srgbClr val="000000">
                    <a:alpha val="38000"/>
                  </a:srgbClr>
                </a:outerShdw>
              </a:effectLst>
              <a:latin typeface="Arial" pitchFamily="34" charset="0"/>
              <a:cs typeface="+mn-cs"/>
            </a:endParaRPr>
          </a:p>
          <a:p>
            <a:pPr algn="justLow">
              <a:lnSpc>
                <a:spcPct val="80000"/>
              </a:lnSpc>
              <a:spcBef>
                <a:spcPct val="20000"/>
              </a:spcBef>
              <a:defRPr/>
            </a:pPr>
            <a:r>
              <a:rPr lang="ar-EG" sz="3200" b="1">
                <a:solidFill>
                  <a:srgbClr val="7030A0"/>
                </a:solidFill>
                <a:latin typeface="Arial" pitchFamily="34" charset="0"/>
                <a:cs typeface="+mn-cs"/>
              </a:rPr>
              <a:t>لم ينتهى لان هناك  بعض الدول الرأسمالية تمتلك بعض المشروعات والخدمات  أى أن الملكية العامة للأرض تنتشر في أى نظام سياسى وتتولى وكالات حكومية ادارة هذه الأرض لصالح جماهير الشعب 0 ومثال ذلك تمتلك الحكومة </a:t>
            </a:r>
            <a:r>
              <a:rPr lang="ar-SA" sz="3200" b="1">
                <a:solidFill>
                  <a:srgbClr val="7030A0"/>
                </a:solidFill>
                <a:latin typeface="Arial" pitchFamily="34" charset="0"/>
                <a:cs typeface="+mn-cs"/>
              </a:rPr>
              <a:t>الامريكية تمتلك </a:t>
            </a:r>
            <a:r>
              <a:rPr lang="ar-EG" sz="3200" b="1">
                <a:solidFill>
                  <a:srgbClr val="7030A0"/>
                </a:solidFill>
                <a:latin typeface="Arial" pitchFamily="34" charset="0"/>
                <a:cs typeface="+mn-cs"/>
              </a:rPr>
              <a:t>أرض الغابات 0</a:t>
            </a:r>
            <a:endParaRPr lang="en-US" sz="3200" b="1">
              <a:solidFill>
                <a:srgbClr val="7030A0"/>
              </a:solidFill>
              <a:latin typeface="Arial" pitchFamily="34" charset="0"/>
              <a:cs typeface="+mn-cs"/>
            </a:endParaRPr>
          </a:p>
          <a:p>
            <a:pPr algn="justLow">
              <a:lnSpc>
                <a:spcPct val="80000"/>
              </a:lnSpc>
              <a:spcBef>
                <a:spcPct val="20000"/>
              </a:spcBef>
              <a:defRPr/>
            </a:pPr>
            <a:endParaRPr lang="en-US" sz="3200" b="1">
              <a:ln w="11430"/>
              <a:solidFill>
                <a:srgbClr val="FF0000"/>
              </a:solidFill>
              <a:effectLst>
                <a:outerShdw blurRad="50800" dist="39000" dir="5460000" algn="tl">
                  <a:srgbClr val="000000">
                    <a:alpha val="38000"/>
                  </a:srgbClr>
                </a:outerShdw>
              </a:effectLst>
              <a:latin typeface="Arial" pitchFamily="34" charset="0"/>
              <a:cs typeface="+mn-cs"/>
            </a:endParaRPr>
          </a:p>
          <a:p>
            <a:pPr>
              <a:lnSpc>
                <a:spcPct val="80000"/>
              </a:lnSpc>
              <a:spcBef>
                <a:spcPct val="20000"/>
              </a:spcBef>
              <a:defRPr/>
            </a:pPr>
            <a:endParaRPr lang="en-US" sz="3200" b="1">
              <a:ln w="11430"/>
              <a:solidFill>
                <a:srgbClr val="FF0000"/>
              </a:solidFill>
              <a:effectLst>
                <a:outerShdw blurRad="50800" dist="39000" dir="5460000" algn="tl">
                  <a:srgbClr val="000000">
                    <a:alpha val="38000"/>
                  </a:srgbClr>
                </a:outerShdw>
              </a:effectLst>
              <a:latin typeface="Arial" pitchFamily="34" charset="0"/>
              <a:cs typeface="+mn-cs"/>
            </a:endParaRPr>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TextBox 1"/>
          <p:cNvSpPr txBox="1">
            <a:spLocks noChangeArrowheads="1"/>
          </p:cNvSpPr>
          <p:nvPr/>
        </p:nvSpPr>
        <p:spPr bwMode="auto">
          <a:xfrm>
            <a:off x="1668463" y="396875"/>
            <a:ext cx="7842250" cy="3767138"/>
          </a:xfrm>
          <a:prstGeom prst="rect">
            <a:avLst/>
          </a:prstGeom>
          <a:noFill/>
          <a:ln w="9525">
            <a:noFill/>
            <a:miter lim="800000"/>
            <a:headEnd/>
            <a:tailEnd/>
          </a:ln>
        </p:spPr>
        <p:txBody>
          <a:bodyPr>
            <a:spAutoFit/>
          </a:bodyPr>
          <a:lstStyle/>
          <a:p>
            <a:pPr algn="justLow">
              <a:lnSpc>
                <a:spcPct val="80000"/>
              </a:lnSpc>
              <a:spcBef>
                <a:spcPct val="20000"/>
              </a:spcBef>
            </a:pPr>
            <a:r>
              <a:rPr lang="ar-EG" sz="4800" b="1">
                <a:solidFill>
                  <a:srgbClr val="FF0000"/>
                </a:solidFill>
              </a:rPr>
              <a:t>الملكية القبلية :</a:t>
            </a:r>
            <a:endParaRPr lang="en-US" sz="4800" b="1">
              <a:solidFill>
                <a:srgbClr val="FF0000"/>
              </a:solidFill>
            </a:endParaRPr>
          </a:p>
          <a:p>
            <a:pPr algn="ctr">
              <a:lnSpc>
                <a:spcPct val="80000"/>
              </a:lnSpc>
              <a:spcBef>
                <a:spcPct val="20000"/>
              </a:spcBef>
            </a:pPr>
            <a:r>
              <a:rPr lang="ar-EG" sz="2800">
                <a:solidFill>
                  <a:srgbClr val="FF0000"/>
                </a:solidFill>
              </a:rPr>
              <a:t>     </a:t>
            </a:r>
            <a:r>
              <a:rPr lang="ar-EG" sz="4000">
                <a:solidFill>
                  <a:srgbClr val="7030A0"/>
                </a:solidFill>
              </a:rPr>
              <a:t>حيث تتحكم القبيلة في الأرض وتمنح القبيلة الأرض لبطونها على أساس التحسينات التى تدخلها الأسر على الأرض 0 وتختلف قواعد إستغلال الأرض في المجتمع القبلى على حسب العادات والتقاليد للمجتمع القبلى.</a:t>
            </a:r>
            <a:endParaRPr lang="en-US" sz="4000">
              <a:solidFill>
                <a:srgbClr val="7030A0"/>
              </a:solidFill>
            </a:endParaRPr>
          </a:p>
          <a:p>
            <a:pPr>
              <a:lnSpc>
                <a:spcPct val="80000"/>
              </a:lnSpc>
              <a:spcBef>
                <a:spcPct val="20000"/>
              </a:spcBef>
            </a:pPr>
            <a:r>
              <a:rPr lang="ar-EG"/>
              <a:t/>
            </a:r>
            <a:br>
              <a:rPr lang="ar-EG"/>
            </a:br>
            <a:endParaRPr lang="en-US"/>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8AAEA852-222A-4E1A-848A-5F4503910EAC}" type="slidenum">
              <a:rPr lang="ar-SA" sz="1200">
                <a:solidFill>
                  <a:schemeClr val="bg1"/>
                </a:solidFill>
                <a:latin typeface="Calibri" pitchFamily="34" charset="0"/>
              </a:rPr>
              <a:pPr rtl="0"/>
              <a:t>120</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51908"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51910"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51911"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5191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Title 1"/>
          <p:cNvSpPr>
            <a:spLocks noGrp="1"/>
          </p:cNvSpPr>
          <p:nvPr>
            <p:ph type="ctrTitle" idx="4294967295"/>
          </p:nvPr>
        </p:nvSpPr>
        <p:spPr>
          <a:xfrm>
            <a:off x="742950" y="2130425"/>
            <a:ext cx="8420100" cy="1470025"/>
          </a:xfrm>
        </p:spPr>
        <p:txBody>
          <a:bodyPr/>
          <a:lstStyle/>
          <a:p>
            <a:pPr algn="ctr" eaLnBrk="1" hangingPunct="1"/>
            <a:endParaRPr lang="ar-SA" smtClean="0"/>
          </a:p>
        </p:txBody>
      </p:sp>
      <p:sp>
        <p:nvSpPr>
          <p:cNvPr id="3" name="Subtitle 2"/>
          <p:cNvSpPr>
            <a:spLocks noGrp="1"/>
          </p:cNvSpPr>
          <p:nvPr>
            <p:ph type="subTitle" idx="4294967295"/>
          </p:nvPr>
        </p:nvSpPr>
        <p:spPr>
          <a:xfrm>
            <a:off x="1485900" y="3886200"/>
            <a:ext cx="6934200" cy="1752600"/>
          </a:xfrm>
        </p:spPr>
        <p:txBody>
          <a:bodyPr rtlCol="0">
            <a:normAutofit/>
          </a:bodyPr>
          <a:lstStyle/>
          <a:p>
            <a:pPr marL="0" indent="0" algn="ctr" eaLnBrk="1" fontAlgn="auto" hangingPunct="1">
              <a:spcAft>
                <a:spcPts val="0"/>
              </a:spcAft>
              <a:buFont typeface="Arial" pitchFamily="34" charset="0"/>
              <a:buNone/>
              <a:defRPr/>
            </a:pPr>
            <a:endParaRPr lang="en-US" smtClean="0">
              <a:solidFill>
                <a:schemeClr val="tx1">
                  <a:tint val="75000"/>
                </a:schemeClr>
              </a:solidFill>
              <a:cs typeface="+mn-cs"/>
            </a:endParaRPr>
          </a:p>
        </p:txBody>
      </p:sp>
      <p:sp>
        <p:nvSpPr>
          <p:cNvPr id="252932"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898C05EB-E8D8-4ECC-B084-5CA6C297665F}" type="slidenum">
              <a:rPr lang="ar-SA" sz="1200">
                <a:solidFill>
                  <a:schemeClr val="bg1"/>
                </a:solidFill>
                <a:latin typeface="Calibri" pitchFamily="34" charset="0"/>
              </a:rPr>
              <a:pPr rtl="0"/>
              <a:t>121</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252935" name="Subtitle 2"/>
          <p:cNvSpPr txBox="1">
            <a:spLocks/>
          </p:cNvSpPr>
          <p:nvPr/>
        </p:nvSpPr>
        <p:spPr bwMode="auto">
          <a:xfrm>
            <a:off x="4038600" y="4648200"/>
            <a:ext cx="5530850" cy="1066800"/>
          </a:xfrm>
          <a:prstGeom prst="rect">
            <a:avLst/>
          </a:prstGeom>
          <a:noFill/>
          <a:ln w="9525">
            <a:noFill/>
            <a:miter lim="800000"/>
            <a:headEnd/>
            <a:tailEnd/>
          </a:ln>
        </p:spPr>
        <p:txBody>
          <a:bodyPr/>
          <a:lstStyle/>
          <a:p>
            <a:pPr algn="ctr" rtl="0">
              <a:spcBef>
                <a:spcPct val="20000"/>
              </a:spcBef>
              <a:buFont typeface="Arial" charset="0"/>
              <a:buNone/>
            </a:pPr>
            <a:r>
              <a:rPr lang="en-US" sz="2800" b="1">
                <a:solidFill>
                  <a:srgbClr val="898989"/>
                </a:solidFill>
                <a:latin typeface="Calibri" pitchFamily="34" charset="0"/>
              </a:rPr>
              <a:t> </a:t>
            </a:r>
          </a:p>
          <a:p>
            <a:pPr algn="ctr" rtl="0">
              <a:spcBef>
                <a:spcPct val="20000"/>
              </a:spcBef>
              <a:buFont typeface="Arial" charset="0"/>
              <a:buNone/>
            </a:pPr>
            <a:r>
              <a:rPr lang="ar-SA" sz="3200">
                <a:solidFill>
                  <a:srgbClr val="0070C0"/>
                </a:solidFill>
                <a:latin typeface="Calibri" pitchFamily="34" charset="0"/>
              </a:rPr>
              <a:t>نظام التعليم المطور للانتساب </a:t>
            </a:r>
          </a:p>
          <a:p>
            <a:pPr algn="ctr" rtl="0">
              <a:spcBef>
                <a:spcPct val="20000"/>
              </a:spcBef>
              <a:buFont typeface="Arial" charset="0"/>
              <a:buNone/>
            </a:pPr>
            <a:r>
              <a:rPr lang="ar-SA" sz="3200">
                <a:solidFill>
                  <a:srgbClr val="0070C0"/>
                </a:solidFill>
                <a:latin typeface="Calibri" pitchFamily="34" charset="0"/>
              </a:rPr>
              <a:t>كلية الآداب – قسم الدراسات الاجتماعية</a:t>
            </a:r>
            <a:endParaRPr lang="en-US" sz="3200">
              <a:solidFill>
                <a:srgbClr val="0070C0"/>
              </a:solidFill>
              <a:latin typeface="Calibri" pitchFamily="34" charset="0"/>
            </a:endParaRPr>
          </a:p>
        </p:txBody>
      </p:sp>
      <p:grpSp>
        <p:nvGrpSpPr>
          <p:cNvPr id="252936"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52938"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52940" name="Title 1"/>
          <p:cNvSpPr txBox="1">
            <a:spLocks/>
          </p:cNvSpPr>
          <p:nvPr/>
        </p:nvSpPr>
        <p:spPr bwMode="auto">
          <a:xfrm>
            <a:off x="762000" y="2895600"/>
            <a:ext cx="4794250" cy="1470025"/>
          </a:xfrm>
          <a:prstGeom prst="rect">
            <a:avLst/>
          </a:prstGeom>
          <a:noFill/>
          <a:ln w="9525">
            <a:noFill/>
            <a:miter lim="800000"/>
            <a:headEnd/>
            <a:tailEnd/>
          </a:ln>
        </p:spPr>
        <p:txBody>
          <a:bodyPr anchor="ctr"/>
          <a:lstStyle/>
          <a:p>
            <a:pPr algn="l">
              <a:lnSpc>
                <a:spcPct val="80000"/>
              </a:lnSpc>
            </a:pPr>
            <a:r>
              <a:rPr lang="ar-EG" sz="3700" b="1">
                <a:solidFill>
                  <a:srgbClr val="376092"/>
                </a:solidFill>
                <a:latin typeface="AYM Wadiy S_U normal."/>
                <a:cs typeface="Times New Roman" pitchFamily="18" charset="0"/>
              </a:rPr>
              <a:t>الجغرافيا </a:t>
            </a:r>
            <a:r>
              <a:rPr lang="ar-SA" sz="3700" b="1">
                <a:solidFill>
                  <a:srgbClr val="376092"/>
                </a:solidFill>
                <a:latin typeface="AYM Wadiy S_U normal."/>
                <a:cs typeface="Times New Roman" pitchFamily="18" charset="0"/>
              </a:rPr>
              <a:t>الاقتصادية</a:t>
            </a:r>
            <a:r>
              <a:rPr lang="ar-EG" sz="3700" b="1">
                <a:solidFill>
                  <a:srgbClr val="376092"/>
                </a:solidFill>
                <a:latin typeface="AYM Wadiy S_U normal."/>
                <a:cs typeface="Times New Roman" pitchFamily="18" charset="0"/>
              </a:rPr>
              <a:t> </a:t>
            </a:r>
            <a:endParaRPr lang="ar-SA" sz="3700" b="1">
              <a:solidFill>
                <a:srgbClr val="376092"/>
              </a:solidFill>
              <a:latin typeface="AYM Wadiy S_U normal."/>
              <a:cs typeface="Times New Roman" pitchFamily="18" charset="0"/>
            </a:endParaRPr>
          </a:p>
          <a:p>
            <a:pPr algn="l">
              <a:lnSpc>
                <a:spcPct val="80000"/>
              </a:lnSpc>
            </a:pPr>
            <a:r>
              <a:rPr lang="ar-SA" b="1"/>
              <a:t>**********************************</a:t>
            </a: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ar-EG" sz="2600" b="1">
                <a:solidFill>
                  <a:srgbClr val="7F7F7F"/>
                </a:solidFill>
                <a:latin typeface="Calibri" pitchFamily="34" charset="0"/>
                <a:cs typeface="Times New Roman" pitchFamily="18" charset="0"/>
              </a:rPr>
              <a:t>د.حسين المهدي</a:t>
            </a:r>
            <a:endParaRPr lang="en-US" sz="2600" b="1">
              <a:solidFill>
                <a:srgbClr val="7F7F7F"/>
              </a:solidFill>
              <a:latin typeface="Calibri" pitchFamily="34" charset="0"/>
            </a:endParaRPr>
          </a:p>
        </p:txBody>
      </p:sp>
      <p:sp>
        <p:nvSpPr>
          <p:cNvPr id="25294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7415C6B0-3C65-4AB6-8BF9-242116E2BC26}" type="slidenum">
              <a:rPr lang="ar-SA" sz="1200">
                <a:solidFill>
                  <a:schemeClr val="bg1"/>
                </a:solidFill>
                <a:latin typeface="Calibri" pitchFamily="34" charset="0"/>
              </a:rPr>
              <a:pPr rtl="0"/>
              <a:t>121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عنوان 1"/>
          <p:cNvSpPr>
            <a:spLocks noGrp="1"/>
          </p:cNvSpPr>
          <p:nvPr>
            <p:ph type="title" idx="4294967295"/>
          </p:nvPr>
        </p:nvSpPr>
        <p:spPr/>
        <p:txBody>
          <a:bodyPr/>
          <a:lstStyle/>
          <a:p>
            <a:r>
              <a:rPr lang="ar-SA" sz="6600" b="1" smtClean="0">
                <a:solidFill>
                  <a:srgbClr val="FF3300"/>
                </a:solidFill>
              </a:rPr>
              <a:t>أنواع الزراعة</a:t>
            </a:r>
            <a:endParaRPr lang="en-US" sz="6600" b="1" smtClean="0">
              <a:solidFill>
                <a:srgbClr val="FF3300"/>
              </a:solidFill>
            </a:endParaRPr>
          </a:p>
        </p:txBody>
      </p:sp>
      <p:sp>
        <p:nvSpPr>
          <p:cNvPr id="253955" name="عنصر نائب للمحتوى 2"/>
          <p:cNvSpPr>
            <a:spLocks noGrp="1"/>
          </p:cNvSpPr>
          <p:nvPr>
            <p:ph idx="4294967295"/>
          </p:nvPr>
        </p:nvSpPr>
        <p:spPr/>
        <p:txBody>
          <a:bodyPr/>
          <a:lstStyle/>
          <a:p>
            <a:pPr>
              <a:buFont typeface="Arial" charset="0"/>
              <a:buNone/>
            </a:pPr>
            <a:r>
              <a:rPr lang="ar-SA" sz="5400" b="1" smtClean="0">
                <a:solidFill>
                  <a:srgbClr val="FF0000"/>
                </a:solidFill>
              </a:rPr>
              <a:t>1-</a:t>
            </a:r>
            <a:r>
              <a:rPr lang="ar-SA" sz="4000" b="1" smtClean="0">
                <a:solidFill>
                  <a:srgbClr val="0070C0"/>
                </a:solidFill>
              </a:rPr>
              <a:t> الزراعة المعاشية المدارية أو زراعة الاكتفاء الذاتي ، وتنقسم إلى :</a:t>
            </a:r>
          </a:p>
          <a:p>
            <a:pPr>
              <a:buFont typeface="Arial" charset="0"/>
              <a:buNone/>
            </a:pPr>
            <a:r>
              <a:rPr lang="ar-SA" sz="4000" b="1" smtClean="0">
                <a:solidFill>
                  <a:srgbClr val="0070C0"/>
                </a:solidFill>
              </a:rPr>
              <a:t>أ- الزراعة المعاشية المتنقلة في المنطقة المدارية.</a:t>
            </a:r>
          </a:p>
          <a:p>
            <a:pPr>
              <a:buFont typeface="Arial" charset="0"/>
              <a:buNone/>
            </a:pPr>
            <a:r>
              <a:rPr lang="ar-SA" sz="4000" b="1" smtClean="0">
                <a:solidFill>
                  <a:srgbClr val="0070C0"/>
                </a:solidFill>
              </a:rPr>
              <a:t>ب – الزراعة المعاشية المدارية المستقرة.</a:t>
            </a:r>
          </a:p>
          <a:p>
            <a:pPr>
              <a:buFont typeface="Arial" charset="0"/>
              <a:buNone/>
            </a:pPr>
            <a:r>
              <a:rPr lang="ar-SA" sz="5400" b="1" smtClean="0">
                <a:solidFill>
                  <a:srgbClr val="FF0000"/>
                </a:solidFill>
              </a:rPr>
              <a:t>2- </a:t>
            </a:r>
            <a:r>
              <a:rPr lang="ar-SA" sz="5400" b="1" smtClean="0">
                <a:solidFill>
                  <a:srgbClr val="0070C0"/>
                </a:solidFill>
              </a:rPr>
              <a:t>الزراعة الكثيفة :</a:t>
            </a:r>
          </a:p>
          <a:p>
            <a:pPr>
              <a:buFont typeface="Arial" charset="0"/>
              <a:buNone/>
            </a:pPr>
            <a:endParaRPr lang="en-US" sz="5400" b="1" smtClean="0">
              <a:solidFill>
                <a:srgbClr val="FF0000"/>
              </a:solidFill>
            </a:endParaRPr>
          </a:p>
        </p:txBody>
      </p:sp>
      <p:sp>
        <p:nvSpPr>
          <p:cNvPr id="253956"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35C34506-6E45-46B7-BF16-0A8751F3C469}" type="slidenum">
              <a:rPr lang="ar-SA" sz="1200">
                <a:solidFill>
                  <a:schemeClr val="bg1"/>
                </a:solidFill>
                <a:latin typeface="Calibri" pitchFamily="34" charset="0"/>
              </a:rPr>
              <a:pPr rtl="0"/>
              <a:t>122</a:t>
            </a:fld>
            <a:endParaRPr lang="en-US" sz="1200">
              <a:solidFill>
                <a:schemeClr val="bg1"/>
              </a:solidFill>
              <a:latin typeface="Calibri" pitchFamily="34" charset="0"/>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a:solidFill>
                <a:schemeClr val="accent1">
                  <a:lumMod val="75000"/>
                </a:schemeClr>
              </a:solidFill>
            </a:endParaRPr>
          </a:p>
        </p:txBody>
      </p:sp>
      <p:sp>
        <p:nvSpPr>
          <p:cNvPr id="254979" name="عنصر نائب للمحتوى 2"/>
          <p:cNvSpPr>
            <a:spLocks noGrp="1"/>
          </p:cNvSpPr>
          <p:nvPr>
            <p:ph idx="4294967295"/>
          </p:nvPr>
        </p:nvSpPr>
        <p:spPr/>
        <p:txBody>
          <a:bodyPr/>
          <a:lstStyle/>
          <a:p>
            <a:pPr>
              <a:buFont typeface="Arial" charset="0"/>
              <a:buNone/>
            </a:pPr>
            <a:r>
              <a:rPr lang="ar-SA" smtClean="0"/>
              <a:t>توجد في المناطق المزدحمة بالسكان في البيئات النهرية في مصر والسودان والعراق . </a:t>
            </a:r>
          </a:p>
          <a:p>
            <a:pPr>
              <a:buFont typeface="Arial" charset="0"/>
              <a:buNone/>
            </a:pPr>
            <a:r>
              <a:rPr lang="ar-SA" sz="5400" smtClean="0">
                <a:solidFill>
                  <a:srgbClr val="FF0000"/>
                </a:solidFill>
              </a:rPr>
              <a:t>3- </a:t>
            </a:r>
            <a:r>
              <a:rPr lang="ar-SA" sz="4000" smtClean="0">
                <a:solidFill>
                  <a:srgbClr val="0070C0"/>
                </a:solidFill>
              </a:rPr>
              <a:t>الزراعة الواسعة :</a:t>
            </a:r>
          </a:p>
          <a:p>
            <a:pPr>
              <a:buFont typeface="Arial" charset="0"/>
              <a:buNone/>
            </a:pPr>
            <a:r>
              <a:rPr lang="ar-SA" sz="4000" smtClean="0">
                <a:solidFill>
                  <a:srgbClr val="0070C0"/>
                </a:solidFill>
              </a:rPr>
              <a:t>أنماط الزراعة الواسعة:</a:t>
            </a:r>
          </a:p>
          <a:p>
            <a:pPr>
              <a:buFont typeface="Arial" charset="0"/>
              <a:buNone/>
            </a:pPr>
            <a:r>
              <a:rPr lang="ar-SA" sz="4000" smtClean="0">
                <a:solidFill>
                  <a:srgbClr val="0070C0"/>
                </a:solidFill>
              </a:rPr>
              <a:t>أ- الزراعة الكثيفة في الشرق</a:t>
            </a:r>
            <a:endParaRPr lang="en-US" sz="5400" smtClean="0">
              <a:solidFill>
                <a:srgbClr val="FF0000"/>
              </a:solidFill>
            </a:endParaRPr>
          </a:p>
        </p:txBody>
      </p:sp>
      <p:sp>
        <p:nvSpPr>
          <p:cNvPr id="254980"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56DA33B-9E6D-4A52-A8E9-580394190454}" type="slidenum">
              <a:rPr lang="ar-SA" sz="1200">
                <a:solidFill>
                  <a:schemeClr val="bg1"/>
                </a:solidFill>
                <a:latin typeface="Calibri" pitchFamily="34" charset="0"/>
              </a:rPr>
              <a:pPr rtl="0"/>
              <a:t>123</a:t>
            </a:fld>
            <a:endParaRPr lang="en-US" sz="1200">
              <a:solidFill>
                <a:schemeClr val="bg1"/>
              </a:solidFill>
              <a:latin typeface="Calibri" pitchFamily="34" charset="0"/>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a:solidFill>
                <a:schemeClr val="accent1">
                  <a:lumMod val="75000"/>
                </a:schemeClr>
              </a:solidFill>
            </a:endParaRPr>
          </a:p>
        </p:txBody>
      </p:sp>
      <p:sp>
        <p:nvSpPr>
          <p:cNvPr id="256003" name="عنصر نائب للمحتوى 2"/>
          <p:cNvSpPr>
            <a:spLocks noGrp="1"/>
          </p:cNvSpPr>
          <p:nvPr>
            <p:ph idx="4294967295"/>
          </p:nvPr>
        </p:nvSpPr>
        <p:spPr/>
        <p:txBody>
          <a:bodyPr/>
          <a:lstStyle/>
          <a:p>
            <a:pPr>
              <a:buFont typeface="Arial" charset="0"/>
              <a:buNone/>
            </a:pPr>
            <a:r>
              <a:rPr lang="ar-SA" sz="4000" smtClean="0">
                <a:solidFill>
                  <a:srgbClr val="0070C0"/>
                </a:solidFill>
              </a:rPr>
              <a:t>ب – الزراعة الواسعة للحبوب .</a:t>
            </a:r>
          </a:p>
          <a:p>
            <a:pPr>
              <a:buFont typeface="Arial" charset="0"/>
              <a:buNone/>
            </a:pPr>
            <a:r>
              <a:rPr lang="ar-SA" sz="5400" smtClean="0">
                <a:solidFill>
                  <a:srgbClr val="FF0000"/>
                </a:solidFill>
              </a:rPr>
              <a:t>4 - </a:t>
            </a:r>
            <a:r>
              <a:rPr lang="ar-SA" sz="4000" smtClean="0">
                <a:solidFill>
                  <a:srgbClr val="0070C0"/>
                </a:solidFill>
              </a:rPr>
              <a:t>الزراعة العلمية المدارية.</a:t>
            </a:r>
          </a:p>
          <a:p>
            <a:pPr>
              <a:buFont typeface="Arial" charset="0"/>
              <a:buNone/>
            </a:pPr>
            <a:r>
              <a:rPr lang="ar-SA" sz="5400" smtClean="0">
                <a:solidFill>
                  <a:srgbClr val="FF0000"/>
                </a:solidFill>
              </a:rPr>
              <a:t>5 - </a:t>
            </a:r>
            <a:r>
              <a:rPr lang="ar-SA" sz="4000" smtClean="0">
                <a:solidFill>
                  <a:srgbClr val="0070C0"/>
                </a:solidFill>
              </a:rPr>
              <a:t>الزراعة المختلطة . </a:t>
            </a:r>
            <a:endParaRPr lang="en-US" sz="5400" smtClean="0">
              <a:solidFill>
                <a:srgbClr val="FF0000"/>
              </a:solidFill>
            </a:endParaRPr>
          </a:p>
        </p:txBody>
      </p:sp>
      <p:sp>
        <p:nvSpPr>
          <p:cNvPr id="256004"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4324FEEC-C324-4207-90E5-6CFF246EB0B0}" type="slidenum">
              <a:rPr lang="ar-SA" sz="1200">
                <a:solidFill>
                  <a:schemeClr val="bg1"/>
                </a:solidFill>
                <a:latin typeface="Calibri" pitchFamily="34" charset="0"/>
              </a:rPr>
              <a:pPr rtl="0"/>
              <a:t>124</a:t>
            </a:fld>
            <a:endParaRPr lang="en-US" sz="1200">
              <a:solidFill>
                <a:schemeClr val="bg1"/>
              </a:solidFill>
              <a:latin typeface="Calibri" pitchFamily="34" charset="0"/>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r>
              <a:rPr lang="ar-SA" dirty="0" smtClean="0">
                <a:solidFill>
                  <a:schemeClr val="accent1">
                    <a:lumMod val="75000"/>
                  </a:schemeClr>
                </a:solidFill>
              </a:rPr>
              <a:t>الفصل الخامس: المحاصيل الزراعية.</a:t>
            </a:r>
            <a:endParaRPr lang="en-US" dirty="0">
              <a:solidFill>
                <a:schemeClr val="accent1">
                  <a:lumMod val="75000"/>
                </a:schemeClr>
              </a:solidFill>
            </a:endParaRPr>
          </a:p>
        </p:txBody>
      </p:sp>
      <p:sp>
        <p:nvSpPr>
          <p:cNvPr id="257027" name="عنصر نائب للمحتوى 2"/>
          <p:cNvSpPr>
            <a:spLocks noGrp="1"/>
          </p:cNvSpPr>
          <p:nvPr>
            <p:ph idx="4294967295"/>
          </p:nvPr>
        </p:nvSpPr>
        <p:spPr/>
        <p:txBody>
          <a:bodyPr/>
          <a:lstStyle/>
          <a:p>
            <a:pPr>
              <a:buFont typeface="Arial" charset="0"/>
              <a:buNone/>
            </a:pPr>
            <a:r>
              <a:rPr lang="ar-SA" sz="5400" smtClean="0">
                <a:solidFill>
                  <a:srgbClr val="FF0000"/>
                </a:solidFill>
              </a:rPr>
              <a:t>أولاً : الحبوب الزراعية.</a:t>
            </a:r>
          </a:p>
          <a:p>
            <a:pPr>
              <a:buFont typeface="Arial" charset="0"/>
              <a:buNone/>
            </a:pPr>
            <a:r>
              <a:rPr lang="ar-SA" sz="5400" smtClean="0">
                <a:solidFill>
                  <a:srgbClr val="FF0000"/>
                </a:solidFill>
              </a:rPr>
              <a:t>1 – القمح:</a:t>
            </a:r>
            <a:r>
              <a:rPr lang="ar-SA" sz="4000" smtClean="0">
                <a:solidFill>
                  <a:srgbClr val="0070C0"/>
                </a:solidFill>
              </a:rPr>
              <a:t> </a:t>
            </a:r>
          </a:p>
          <a:p>
            <a:pPr>
              <a:buFont typeface="Arial" charset="0"/>
              <a:buNone/>
            </a:pPr>
            <a:r>
              <a:rPr lang="ar-SA" sz="4000" smtClean="0">
                <a:solidFill>
                  <a:srgbClr val="0070C0"/>
                </a:solidFill>
              </a:rPr>
              <a:t>-- العوامل الجغرافية الملائمة لنمو القمح :</a:t>
            </a:r>
          </a:p>
          <a:p>
            <a:pPr>
              <a:buFont typeface="Arial" charset="0"/>
              <a:buNone/>
            </a:pPr>
            <a:r>
              <a:rPr lang="ar-SA" sz="4000" smtClean="0">
                <a:solidFill>
                  <a:srgbClr val="0070C0"/>
                </a:solidFill>
              </a:rPr>
              <a:t>الشروط الطبيعية : الحرارة.</a:t>
            </a:r>
          </a:p>
          <a:p>
            <a:pPr>
              <a:buFont typeface="Arial" charset="0"/>
              <a:buNone/>
            </a:pPr>
            <a:r>
              <a:rPr lang="ar-SA" sz="4000" smtClean="0">
                <a:solidFill>
                  <a:srgbClr val="0070C0"/>
                </a:solidFill>
              </a:rPr>
              <a:t>                     التربة . </a:t>
            </a:r>
            <a:endParaRPr lang="en-US" sz="5400" smtClean="0">
              <a:solidFill>
                <a:srgbClr val="FF0000"/>
              </a:solidFill>
            </a:endParaRPr>
          </a:p>
        </p:txBody>
      </p:sp>
      <p:sp>
        <p:nvSpPr>
          <p:cNvPr id="257028"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53A9B5EB-2781-4330-A31D-224759605120}" type="slidenum">
              <a:rPr lang="ar-SA" sz="1200">
                <a:solidFill>
                  <a:schemeClr val="bg1"/>
                </a:solidFill>
                <a:latin typeface="Calibri" pitchFamily="34" charset="0"/>
              </a:rPr>
              <a:pPr rtl="0"/>
              <a:t>125</a:t>
            </a:fld>
            <a:endParaRPr lang="en-US" sz="1200">
              <a:solidFill>
                <a:schemeClr val="bg1"/>
              </a:solidFill>
              <a:latin typeface="Calibri" pitchFamily="34" charset="0"/>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a:solidFill>
                <a:schemeClr val="accent1">
                  <a:lumMod val="75000"/>
                </a:schemeClr>
              </a:solidFill>
            </a:endParaRPr>
          </a:p>
        </p:txBody>
      </p:sp>
      <p:sp>
        <p:nvSpPr>
          <p:cNvPr id="258051" name="عنصر نائب للمحتوى 2"/>
          <p:cNvSpPr>
            <a:spLocks noGrp="1"/>
          </p:cNvSpPr>
          <p:nvPr>
            <p:ph idx="4294967295"/>
          </p:nvPr>
        </p:nvSpPr>
        <p:spPr/>
        <p:txBody>
          <a:bodyPr/>
          <a:lstStyle/>
          <a:p>
            <a:pPr>
              <a:buFont typeface="Arial" charset="0"/>
              <a:buNone/>
            </a:pPr>
            <a:r>
              <a:rPr lang="ar-SA" sz="4000" smtClean="0">
                <a:solidFill>
                  <a:srgbClr val="FF0000"/>
                </a:solidFill>
              </a:rPr>
              <a:t>الظروف البشرية الملائمة لزراعة القمح . </a:t>
            </a:r>
          </a:p>
          <a:p>
            <a:pPr>
              <a:buFont typeface="Arial" charset="0"/>
              <a:buNone/>
            </a:pPr>
            <a:r>
              <a:rPr lang="ar-SA" sz="4000" smtClean="0">
                <a:solidFill>
                  <a:srgbClr val="FF0000"/>
                </a:solidFill>
              </a:rPr>
              <a:t>الإنتاج العالمي من القمح .</a:t>
            </a:r>
            <a:endParaRPr lang="en-US" sz="4000" smtClean="0">
              <a:solidFill>
                <a:srgbClr val="FF0000"/>
              </a:solidFill>
            </a:endParaRPr>
          </a:p>
        </p:txBody>
      </p:sp>
      <p:sp>
        <p:nvSpPr>
          <p:cNvPr id="258052"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5A9E06A3-B336-4CAC-AA29-3D26D9A4CD6A}" type="slidenum">
              <a:rPr lang="ar-SA" sz="1200">
                <a:solidFill>
                  <a:schemeClr val="bg1"/>
                </a:solidFill>
                <a:latin typeface="Calibri" pitchFamily="34" charset="0"/>
              </a:rPr>
              <a:pPr rtl="0"/>
              <a:t>126</a:t>
            </a:fld>
            <a:endParaRPr lang="en-US" sz="1200">
              <a:solidFill>
                <a:schemeClr val="bg1"/>
              </a:solidFill>
              <a:latin typeface="Calibri" pitchFamily="34" charset="0"/>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586AB5DA-E354-4E66-A486-2E1941C211DA}" type="slidenum">
              <a:rPr lang="ar-SA" sz="1200">
                <a:solidFill>
                  <a:schemeClr val="bg1"/>
                </a:solidFill>
                <a:latin typeface="Calibri" pitchFamily="34" charset="0"/>
              </a:rPr>
              <a:pPr rtl="0"/>
              <a:t>127</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59076"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59078"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59079"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59080"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Title 1"/>
          <p:cNvSpPr>
            <a:spLocks noGrp="1"/>
          </p:cNvSpPr>
          <p:nvPr>
            <p:ph type="ctrTitle" idx="4294967295"/>
          </p:nvPr>
        </p:nvSpPr>
        <p:spPr>
          <a:xfrm>
            <a:off x="742950" y="2130425"/>
            <a:ext cx="8420100" cy="1470025"/>
          </a:xfrm>
        </p:spPr>
        <p:txBody>
          <a:bodyPr/>
          <a:lstStyle/>
          <a:p>
            <a:pPr algn="ctr" eaLnBrk="1" hangingPunct="1"/>
            <a:endParaRPr lang="ar-SA" smtClean="0"/>
          </a:p>
        </p:txBody>
      </p:sp>
      <p:sp>
        <p:nvSpPr>
          <p:cNvPr id="3" name="Subtitle 2"/>
          <p:cNvSpPr>
            <a:spLocks noGrp="1"/>
          </p:cNvSpPr>
          <p:nvPr>
            <p:ph type="subTitle" idx="4294967295"/>
          </p:nvPr>
        </p:nvSpPr>
        <p:spPr>
          <a:xfrm>
            <a:off x="1485900" y="3886200"/>
            <a:ext cx="6934200" cy="1752600"/>
          </a:xfrm>
        </p:spPr>
        <p:txBody>
          <a:bodyPr rtlCol="0">
            <a:normAutofit/>
          </a:bodyPr>
          <a:lstStyle/>
          <a:p>
            <a:pPr marL="0" indent="0" algn="ctr" eaLnBrk="1" fontAlgn="auto" hangingPunct="1">
              <a:spcAft>
                <a:spcPts val="0"/>
              </a:spcAft>
              <a:buFont typeface="Arial" pitchFamily="34" charset="0"/>
              <a:buNone/>
              <a:defRPr/>
            </a:pPr>
            <a:endParaRPr lang="en-US" smtClean="0">
              <a:solidFill>
                <a:schemeClr val="tx1">
                  <a:tint val="75000"/>
                </a:schemeClr>
              </a:solidFill>
              <a:cs typeface="+mn-cs"/>
            </a:endParaRPr>
          </a:p>
        </p:txBody>
      </p:sp>
      <p:sp>
        <p:nvSpPr>
          <p:cNvPr id="260100"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4C10FA5E-CD91-499F-8897-E7DB8179E5B0}" type="slidenum">
              <a:rPr lang="ar-SA" sz="1200">
                <a:solidFill>
                  <a:schemeClr val="bg1"/>
                </a:solidFill>
                <a:latin typeface="Calibri" pitchFamily="34" charset="0"/>
              </a:rPr>
              <a:pPr rtl="0"/>
              <a:t>128</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260103" name="Subtitle 2"/>
          <p:cNvSpPr txBox="1">
            <a:spLocks/>
          </p:cNvSpPr>
          <p:nvPr/>
        </p:nvSpPr>
        <p:spPr bwMode="auto">
          <a:xfrm>
            <a:off x="4038600" y="4648200"/>
            <a:ext cx="5530850" cy="1066800"/>
          </a:xfrm>
          <a:prstGeom prst="rect">
            <a:avLst/>
          </a:prstGeom>
          <a:noFill/>
          <a:ln w="9525">
            <a:noFill/>
            <a:miter lim="800000"/>
            <a:headEnd/>
            <a:tailEnd/>
          </a:ln>
        </p:spPr>
        <p:txBody>
          <a:bodyPr/>
          <a:lstStyle/>
          <a:p>
            <a:pPr algn="ctr" rtl="0">
              <a:spcBef>
                <a:spcPct val="20000"/>
              </a:spcBef>
              <a:buFont typeface="Arial" charset="0"/>
              <a:buNone/>
            </a:pPr>
            <a:r>
              <a:rPr lang="en-US" sz="2800" b="1">
                <a:solidFill>
                  <a:srgbClr val="898989"/>
                </a:solidFill>
                <a:latin typeface="Calibri" pitchFamily="34" charset="0"/>
              </a:rPr>
              <a:t> </a:t>
            </a:r>
          </a:p>
          <a:p>
            <a:pPr algn="ctr" rtl="0">
              <a:spcBef>
                <a:spcPct val="20000"/>
              </a:spcBef>
              <a:buFont typeface="Arial" charset="0"/>
              <a:buNone/>
            </a:pPr>
            <a:r>
              <a:rPr lang="ar-SA" sz="3200">
                <a:solidFill>
                  <a:srgbClr val="0070C0"/>
                </a:solidFill>
                <a:latin typeface="Calibri" pitchFamily="34" charset="0"/>
              </a:rPr>
              <a:t>نظام التعليم المطور للانتساب </a:t>
            </a:r>
          </a:p>
          <a:p>
            <a:pPr algn="ctr" rtl="0">
              <a:spcBef>
                <a:spcPct val="20000"/>
              </a:spcBef>
              <a:buFont typeface="Arial" charset="0"/>
              <a:buNone/>
            </a:pPr>
            <a:r>
              <a:rPr lang="ar-SA" sz="3200">
                <a:solidFill>
                  <a:srgbClr val="0070C0"/>
                </a:solidFill>
                <a:latin typeface="Calibri" pitchFamily="34" charset="0"/>
              </a:rPr>
              <a:t>كلية الآداب – قسم الدراسات الاجتماعية</a:t>
            </a:r>
            <a:endParaRPr lang="en-US" sz="3200">
              <a:solidFill>
                <a:srgbClr val="0070C0"/>
              </a:solidFill>
              <a:latin typeface="Calibri" pitchFamily="34" charset="0"/>
            </a:endParaRPr>
          </a:p>
        </p:txBody>
      </p:sp>
      <p:grpSp>
        <p:nvGrpSpPr>
          <p:cNvPr id="260104"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60106"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60108" name="Title 1"/>
          <p:cNvSpPr txBox="1">
            <a:spLocks/>
          </p:cNvSpPr>
          <p:nvPr/>
        </p:nvSpPr>
        <p:spPr bwMode="auto">
          <a:xfrm>
            <a:off x="762000" y="2895600"/>
            <a:ext cx="4794250" cy="1470025"/>
          </a:xfrm>
          <a:prstGeom prst="rect">
            <a:avLst/>
          </a:prstGeom>
          <a:noFill/>
          <a:ln w="9525">
            <a:noFill/>
            <a:miter lim="800000"/>
            <a:headEnd/>
            <a:tailEnd/>
          </a:ln>
        </p:spPr>
        <p:txBody>
          <a:bodyPr anchor="ctr"/>
          <a:lstStyle/>
          <a:p>
            <a:pPr algn="l">
              <a:lnSpc>
                <a:spcPct val="80000"/>
              </a:lnSpc>
            </a:pPr>
            <a:r>
              <a:rPr lang="ar-EG" sz="3700" b="1">
                <a:solidFill>
                  <a:srgbClr val="376092"/>
                </a:solidFill>
                <a:latin typeface="AYM Wadiy S_U normal."/>
                <a:cs typeface="Times New Roman" pitchFamily="18" charset="0"/>
              </a:rPr>
              <a:t>الجغرافيا </a:t>
            </a:r>
            <a:r>
              <a:rPr lang="ar-SA" sz="3700" b="1">
                <a:solidFill>
                  <a:srgbClr val="376092"/>
                </a:solidFill>
                <a:latin typeface="AYM Wadiy S_U normal."/>
                <a:cs typeface="Times New Roman" pitchFamily="18" charset="0"/>
              </a:rPr>
              <a:t>الاقتصادية</a:t>
            </a:r>
            <a:r>
              <a:rPr lang="ar-EG" sz="3700" b="1">
                <a:solidFill>
                  <a:srgbClr val="376092"/>
                </a:solidFill>
                <a:latin typeface="AYM Wadiy S_U normal."/>
                <a:cs typeface="Times New Roman" pitchFamily="18" charset="0"/>
              </a:rPr>
              <a:t> </a:t>
            </a:r>
            <a:endParaRPr lang="ar-SA" sz="3700" b="1">
              <a:solidFill>
                <a:srgbClr val="376092"/>
              </a:solidFill>
              <a:latin typeface="AYM Wadiy S_U normal."/>
              <a:cs typeface="Times New Roman" pitchFamily="18" charset="0"/>
            </a:endParaRPr>
          </a:p>
          <a:p>
            <a:pPr algn="l">
              <a:lnSpc>
                <a:spcPct val="80000"/>
              </a:lnSpc>
            </a:pPr>
            <a:r>
              <a:rPr lang="ar-SA" b="1"/>
              <a:t>**********************************</a:t>
            </a: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ar-EG" sz="2600" b="1">
                <a:solidFill>
                  <a:srgbClr val="7F7F7F"/>
                </a:solidFill>
                <a:latin typeface="Calibri" pitchFamily="34" charset="0"/>
                <a:cs typeface="Times New Roman" pitchFamily="18" charset="0"/>
              </a:rPr>
              <a:t>د.حسين المهدي</a:t>
            </a:r>
            <a:endParaRPr lang="en-US" sz="2600" b="1">
              <a:solidFill>
                <a:srgbClr val="7F7F7F"/>
              </a:solidFill>
              <a:latin typeface="Calibri" pitchFamily="34" charset="0"/>
            </a:endParaRPr>
          </a:p>
        </p:txBody>
      </p:sp>
      <p:sp>
        <p:nvSpPr>
          <p:cNvPr id="260109"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E1BCE084-46DB-4BDB-86F3-DD5C3EFB633E}" type="slidenum">
              <a:rPr lang="ar-SA" sz="1200">
                <a:solidFill>
                  <a:schemeClr val="bg1"/>
                </a:solidFill>
                <a:latin typeface="Calibri" pitchFamily="34" charset="0"/>
              </a:rPr>
              <a:pPr rtl="0"/>
              <a:t>128</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r>
              <a:rPr lang="ar-SA" dirty="0" smtClean="0">
                <a:solidFill>
                  <a:schemeClr val="accent1">
                    <a:lumMod val="75000"/>
                  </a:schemeClr>
                </a:solidFill>
              </a:rPr>
              <a:t>الفصل الخامس: المحاصيل الزراعية.</a:t>
            </a:r>
            <a:endParaRPr lang="en-US" dirty="0">
              <a:solidFill>
                <a:schemeClr val="accent1">
                  <a:lumMod val="75000"/>
                </a:schemeClr>
              </a:solidFill>
            </a:endParaRPr>
          </a:p>
        </p:txBody>
      </p:sp>
      <p:sp>
        <p:nvSpPr>
          <p:cNvPr id="261123" name="عنصر نائب للمحتوى 2"/>
          <p:cNvSpPr>
            <a:spLocks noGrp="1"/>
          </p:cNvSpPr>
          <p:nvPr>
            <p:ph idx="4294967295"/>
          </p:nvPr>
        </p:nvSpPr>
        <p:spPr/>
        <p:txBody>
          <a:bodyPr/>
          <a:lstStyle/>
          <a:p>
            <a:pPr>
              <a:buFont typeface="Arial" charset="0"/>
              <a:buNone/>
            </a:pPr>
            <a:r>
              <a:rPr lang="ar-SA" sz="5400" smtClean="0">
                <a:solidFill>
                  <a:srgbClr val="FF0000"/>
                </a:solidFill>
              </a:rPr>
              <a:t>أولاً : الحبوب الزراعية.</a:t>
            </a:r>
          </a:p>
          <a:p>
            <a:pPr>
              <a:buFont typeface="Arial" charset="0"/>
              <a:buNone/>
            </a:pPr>
            <a:r>
              <a:rPr lang="ar-SA" sz="5400" smtClean="0">
                <a:solidFill>
                  <a:srgbClr val="FF0000"/>
                </a:solidFill>
              </a:rPr>
              <a:t>1 – القمح:</a:t>
            </a:r>
            <a:r>
              <a:rPr lang="ar-SA" sz="4000" smtClean="0">
                <a:solidFill>
                  <a:srgbClr val="0070C0"/>
                </a:solidFill>
              </a:rPr>
              <a:t> </a:t>
            </a:r>
          </a:p>
          <a:p>
            <a:pPr>
              <a:buFont typeface="Arial" charset="0"/>
              <a:buNone/>
            </a:pPr>
            <a:r>
              <a:rPr lang="ar-SA" sz="4000" smtClean="0">
                <a:solidFill>
                  <a:srgbClr val="0070C0"/>
                </a:solidFill>
              </a:rPr>
              <a:t>-- العوامل الجغرافية الملائمة لنمو القمح :</a:t>
            </a:r>
          </a:p>
          <a:p>
            <a:pPr rtl="1">
              <a:buFont typeface="Arial" charset="0"/>
              <a:buNone/>
            </a:pPr>
            <a:r>
              <a:rPr lang="ar-SA" sz="4000" smtClean="0">
                <a:solidFill>
                  <a:srgbClr val="0070C0"/>
                </a:solidFill>
              </a:rPr>
              <a:t>الشروط الطبيعية : الحرارة.حرارة متوسطة مائلة للبرودة نسبياً  ، لا يضره سقوط الثلج في مرحلة النمو </a:t>
            </a:r>
          </a:p>
          <a:p>
            <a:pPr>
              <a:buFont typeface="Arial" charset="0"/>
              <a:buNone/>
            </a:pPr>
            <a:r>
              <a:rPr lang="ar-SA" sz="4000" smtClean="0">
                <a:solidFill>
                  <a:srgbClr val="0070C0"/>
                </a:solidFill>
              </a:rPr>
              <a:t>                       . </a:t>
            </a:r>
            <a:endParaRPr lang="en-US" sz="5400" smtClean="0">
              <a:solidFill>
                <a:srgbClr val="FF0000"/>
              </a:solidFill>
            </a:endParaRPr>
          </a:p>
        </p:txBody>
      </p:sp>
      <p:sp>
        <p:nvSpPr>
          <p:cNvPr id="261124"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8720610B-967A-4241-BC8D-BB8D29891B06}" type="slidenum">
              <a:rPr lang="ar-SA" sz="1200">
                <a:solidFill>
                  <a:schemeClr val="bg1"/>
                </a:solidFill>
                <a:latin typeface="Calibri" pitchFamily="34" charset="0"/>
              </a:rPr>
              <a:pPr rtl="0"/>
              <a:t>129</a:t>
            </a:fld>
            <a:endParaRPr lang="en-US" sz="1200">
              <a:solidFill>
                <a:schemeClr val="bg1"/>
              </a:solidFill>
              <a:latin typeface="Calibri" pitchFamily="34" charset="0"/>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a:solidFill>
                <a:schemeClr val="accent1">
                  <a:lumMod val="75000"/>
                </a:schemeClr>
              </a:solidFill>
            </a:endParaRPr>
          </a:p>
        </p:txBody>
      </p:sp>
      <p:sp>
        <p:nvSpPr>
          <p:cNvPr id="3" name="عنصر نائب للمحتوى 2"/>
          <p:cNvSpPr>
            <a:spLocks noGrp="1"/>
          </p:cNvSpPr>
          <p:nvPr>
            <p:ph idx="4294967295"/>
          </p:nvPr>
        </p:nvSpPr>
        <p:spPr/>
        <p:txBody>
          <a:bodyPr/>
          <a:lstStyle/>
          <a:p>
            <a:pPr>
              <a:buFont typeface="Arial" pitchFamily="34" charset="0"/>
              <a:buNone/>
              <a:defRPr/>
            </a:pPr>
            <a:r>
              <a:rPr lang="ar-SA" dirty="0" smtClean="0"/>
              <a:t>  يزرع في نصف الكرة الشمالي بين درجتي عرض 15- 60 درجة</a:t>
            </a:r>
          </a:p>
          <a:p>
            <a:pPr>
              <a:buFont typeface="Arial" pitchFamily="34" charset="0"/>
              <a:buNone/>
              <a:defRPr/>
            </a:pPr>
            <a:r>
              <a:rPr lang="ar-SA" dirty="0" smtClean="0"/>
              <a:t>  في نصف الكرة الجنوبي بين درجتي 20- 40 درجة </a:t>
            </a:r>
          </a:p>
          <a:p>
            <a:pPr>
              <a:buFont typeface="Arial" pitchFamily="34" charset="0"/>
              <a:buNone/>
              <a:defRPr/>
            </a:pPr>
            <a:endParaRPr lang="ar-SA" dirty="0" smtClean="0"/>
          </a:p>
          <a:p>
            <a:pPr>
              <a:buFont typeface="Arial" pitchFamily="34" charset="0"/>
              <a:buNone/>
              <a:defRPr/>
            </a:pPr>
            <a:r>
              <a:rPr lang="ar-SA" sz="4400" dirty="0" smtClean="0">
                <a:solidFill>
                  <a:schemeClr val="tx2">
                    <a:lumMod val="60000"/>
                    <a:lumOff val="40000"/>
                  </a:schemeClr>
                </a:solidFill>
              </a:rPr>
              <a:t>التربة : طينية خفيفة </a:t>
            </a:r>
          </a:p>
          <a:p>
            <a:pPr>
              <a:buFont typeface="Arial" pitchFamily="34" charset="0"/>
              <a:buNone/>
              <a:defRPr/>
            </a:pPr>
            <a:r>
              <a:rPr lang="ar-SA" sz="4400" dirty="0" smtClean="0">
                <a:solidFill>
                  <a:schemeClr val="tx2">
                    <a:lumMod val="60000"/>
                    <a:lumOff val="40000"/>
                  </a:schemeClr>
                </a:solidFill>
              </a:rPr>
              <a:t>         صرف جيد </a:t>
            </a:r>
          </a:p>
          <a:p>
            <a:pPr>
              <a:buFont typeface="Arial" pitchFamily="34" charset="0"/>
              <a:buNone/>
              <a:defRPr/>
            </a:pPr>
            <a:r>
              <a:rPr lang="ar-SA" sz="4400" dirty="0" smtClean="0">
                <a:solidFill>
                  <a:schemeClr val="tx2">
                    <a:lumMod val="60000"/>
                    <a:lumOff val="40000"/>
                  </a:schemeClr>
                </a:solidFill>
              </a:rPr>
              <a:t>  </a:t>
            </a:r>
            <a:endParaRPr lang="en-US" sz="4400" dirty="0">
              <a:solidFill>
                <a:schemeClr val="tx2">
                  <a:lumMod val="60000"/>
                  <a:lumOff val="40000"/>
                </a:schemeClr>
              </a:solidFill>
            </a:endParaRPr>
          </a:p>
        </p:txBody>
      </p:sp>
      <p:sp>
        <p:nvSpPr>
          <p:cNvPr id="262148"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25399913-03D0-4182-8AF9-180FCA0587D6}" type="slidenum">
              <a:rPr lang="ar-SA" sz="1200">
                <a:solidFill>
                  <a:schemeClr val="bg1"/>
                </a:solidFill>
                <a:latin typeface="Calibri" pitchFamily="34" charset="0"/>
              </a:rPr>
              <a:pPr rtl="0"/>
              <a:t>130</a:t>
            </a:fld>
            <a:endParaRPr lang="en-US" sz="1200">
              <a:solidFill>
                <a:schemeClr val="bg1"/>
              </a:solidFill>
              <a:latin typeface="Calibri" pitchFamily="34" charset="0"/>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a:solidFill>
                <a:schemeClr val="accent1">
                  <a:lumMod val="75000"/>
                </a:schemeClr>
              </a:solidFill>
            </a:endParaRPr>
          </a:p>
        </p:txBody>
      </p:sp>
      <p:sp>
        <p:nvSpPr>
          <p:cNvPr id="3" name="عنصر نائب للمحتوى 2"/>
          <p:cNvSpPr>
            <a:spLocks noGrp="1"/>
          </p:cNvSpPr>
          <p:nvPr>
            <p:ph idx="4294967295"/>
          </p:nvPr>
        </p:nvSpPr>
        <p:spPr/>
        <p:txBody>
          <a:bodyPr/>
          <a:lstStyle/>
          <a:p>
            <a:pPr>
              <a:buFont typeface="Arial" pitchFamily="34" charset="0"/>
              <a:buNone/>
              <a:defRPr/>
            </a:pPr>
            <a:endParaRPr lang="ar-SA" dirty="0" smtClean="0"/>
          </a:p>
          <a:p>
            <a:pPr>
              <a:buFont typeface="Arial" pitchFamily="34" charset="0"/>
              <a:buNone/>
              <a:defRPr/>
            </a:pPr>
            <a:r>
              <a:rPr lang="ar-SA" sz="4400" dirty="0" smtClean="0">
                <a:solidFill>
                  <a:schemeClr val="tx2">
                    <a:lumMod val="60000"/>
                    <a:lumOff val="40000"/>
                  </a:schemeClr>
                </a:solidFill>
              </a:rPr>
              <a:t>أنواع القمح : - شتوي : شتاء غير قارس البرودة </a:t>
            </a:r>
          </a:p>
          <a:p>
            <a:pPr>
              <a:buFont typeface="Arial" pitchFamily="34" charset="0"/>
              <a:buNone/>
              <a:defRPr/>
            </a:pPr>
            <a:r>
              <a:rPr lang="ar-SA" sz="4400" dirty="0" smtClean="0">
                <a:solidFill>
                  <a:schemeClr val="tx2">
                    <a:lumMod val="60000"/>
                    <a:lumOff val="40000"/>
                  </a:schemeClr>
                </a:solidFill>
              </a:rPr>
              <a:t>               - ربيعي : شتاء قارس البرودة </a:t>
            </a:r>
          </a:p>
          <a:p>
            <a:pPr algn="ctr">
              <a:buFont typeface="Arial" pitchFamily="34" charset="0"/>
              <a:buNone/>
              <a:defRPr/>
            </a:pPr>
            <a:r>
              <a:rPr lang="ar-SA" sz="4400" dirty="0" smtClean="0">
                <a:solidFill>
                  <a:schemeClr val="tx2">
                    <a:lumMod val="60000"/>
                    <a:lumOff val="40000"/>
                  </a:schemeClr>
                </a:solidFill>
              </a:rPr>
              <a:t>                براري كندا ، شمال وسط الولايات   المتحدة الأمريكية </a:t>
            </a:r>
            <a:endParaRPr lang="en-US" sz="4400" dirty="0">
              <a:solidFill>
                <a:schemeClr val="tx2">
                  <a:lumMod val="60000"/>
                  <a:lumOff val="40000"/>
                </a:schemeClr>
              </a:solidFill>
            </a:endParaRPr>
          </a:p>
        </p:txBody>
      </p:sp>
      <p:sp>
        <p:nvSpPr>
          <p:cNvPr id="263172"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59AFCC9F-697E-42E3-96C1-4AAB1E0F09FF}" type="slidenum">
              <a:rPr lang="ar-SA" sz="1200">
                <a:solidFill>
                  <a:schemeClr val="bg1"/>
                </a:solidFill>
                <a:latin typeface="Calibri" pitchFamily="34" charset="0"/>
              </a:rPr>
              <a:pPr rtl="0"/>
              <a:t>131</a:t>
            </a:fld>
            <a:endParaRPr lang="en-US" sz="1200">
              <a:solidFill>
                <a:schemeClr val="bg1"/>
              </a:solidFill>
              <a:latin typeface="Calibri" pitchFamily="34"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a:solidFill>
                <a:schemeClr val="accent1">
                  <a:lumMod val="75000"/>
                </a:schemeClr>
              </a:solidFill>
            </a:endParaRPr>
          </a:p>
        </p:txBody>
      </p:sp>
      <p:sp>
        <p:nvSpPr>
          <p:cNvPr id="3" name="عنصر نائب للمحتوى 2"/>
          <p:cNvSpPr>
            <a:spLocks noGrp="1"/>
          </p:cNvSpPr>
          <p:nvPr>
            <p:ph idx="4294967295"/>
          </p:nvPr>
        </p:nvSpPr>
        <p:spPr/>
        <p:txBody>
          <a:bodyPr/>
          <a:lstStyle/>
          <a:p>
            <a:pPr>
              <a:buFont typeface="Arial" pitchFamily="34" charset="0"/>
              <a:buNone/>
              <a:defRPr/>
            </a:pPr>
            <a:r>
              <a:rPr lang="ar-SA" sz="4400" dirty="0" smtClean="0">
                <a:solidFill>
                  <a:schemeClr val="tx2">
                    <a:lumMod val="60000"/>
                    <a:lumOff val="40000"/>
                  </a:schemeClr>
                </a:solidFill>
              </a:rPr>
              <a:t> </a:t>
            </a:r>
          </a:p>
          <a:p>
            <a:pPr>
              <a:buFont typeface="Arial" pitchFamily="34" charset="0"/>
              <a:buNone/>
              <a:defRPr/>
            </a:pPr>
            <a:r>
              <a:rPr lang="ar-SA" sz="4400" dirty="0" smtClean="0">
                <a:solidFill>
                  <a:schemeClr val="tx2">
                    <a:lumMod val="60000"/>
                    <a:lumOff val="40000"/>
                  </a:schemeClr>
                </a:solidFill>
              </a:rPr>
              <a:t>     قمح لين </a:t>
            </a:r>
          </a:p>
          <a:p>
            <a:pPr>
              <a:buFont typeface="Arial" pitchFamily="34" charset="0"/>
              <a:buNone/>
              <a:defRPr/>
            </a:pPr>
            <a:r>
              <a:rPr lang="ar-SA" sz="4400" dirty="0" smtClean="0">
                <a:solidFill>
                  <a:schemeClr val="tx2">
                    <a:lumMod val="60000"/>
                    <a:lumOff val="40000"/>
                  </a:schemeClr>
                </a:solidFill>
              </a:rPr>
              <a:t>     قمح صلب  </a:t>
            </a:r>
            <a:endParaRPr lang="en-US" sz="4400" dirty="0">
              <a:solidFill>
                <a:schemeClr val="tx2">
                  <a:lumMod val="60000"/>
                  <a:lumOff val="40000"/>
                </a:schemeClr>
              </a:solidFill>
            </a:endParaRPr>
          </a:p>
        </p:txBody>
      </p:sp>
      <p:sp>
        <p:nvSpPr>
          <p:cNvPr id="264196"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8BD54DE1-8896-49FC-BC9C-17CFA300E28C}" type="slidenum">
              <a:rPr lang="ar-SA" sz="1200">
                <a:solidFill>
                  <a:schemeClr val="bg1"/>
                </a:solidFill>
                <a:latin typeface="Calibri" pitchFamily="34" charset="0"/>
              </a:rPr>
              <a:pPr rtl="0"/>
              <a:t>132</a:t>
            </a:fld>
            <a:endParaRPr lang="en-US" sz="1200">
              <a:solidFill>
                <a:schemeClr val="bg1"/>
              </a:solidFill>
              <a:latin typeface="Calibri" pitchFamily="34" charset="0"/>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a:solidFill>
                <a:schemeClr val="accent1">
                  <a:lumMod val="75000"/>
                </a:schemeClr>
              </a:solidFill>
            </a:endParaRPr>
          </a:p>
        </p:txBody>
      </p:sp>
      <p:sp>
        <p:nvSpPr>
          <p:cNvPr id="265219" name="عنصر نائب للمحتوى 2"/>
          <p:cNvSpPr>
            <a:spLocks noGrp="1"/>
          </p:cNvSpPr>
          <p:nvPr>
            <p:ph idx="4294967295"/>
          </p:nvPr>
        </p:nvSpPr>
        <p:spPr/>
        <p:txBody>
          <a:bodyPr/>
          <a:lstStyle/>
          <a:p>
            <a:pPr>
              <a:buFont typeface="Arial" charset="0"/>
              <a:buNone/>
            </a:pPr>
            <a:r>
              <a:rPr lang="ar-SA" sz="4000" smtClean="0">
                <a:solidFill>
                  <a:srgbClr val="FF0000"/>
                </a:solidFill>
              </a:rPr>
              <a:t>الظروف البشرية الملائمة لزراعة القمح . </a:t>
            </a:r>
          </a:p>
          <a:p>
            <a:pPr rtl="1">
              <a:buFont typeface="Arial" charset="0"/>
              <a:buNone/>
            </a:pPr>
            <a:r>
              <a:rPr lang="ar-SA" sz="4000" smtClean="0">
                <a:solidFill>
                  <a:srgbClr val="FF0000"/>
                </a:solidFill>
              </a:rPr>
              <a:t> الإنتاج العالمي من القمح .الصين 39% من إنتاج العالم </a:t>
            </a:r>
          </a:p>
          <a:p>
            <a:pPr rtl="1">
              <a:buFont typeface="Arial" charset="0"/>
              <a:buNone/>
            </a:pPr>
            <a:endParaRPr lang="en-US" sz="4000" smtClean="0">
              <a:solidFill>
                <a:srgbClr val="FF0000"/>
              </a:solidFill>
            </a:endParaRPr>
          </a:p>
        </p:txBody>
      </p:sp>
      <p:sp>
        <p:nvSpPr>
          <p:cNvPr id="265220"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0FB1C687-4DF9-4AA9-82FE-5F83FEE09A46}" type="slidenum">
              <a:rPr lang="ar-SA" sz="1200">
                <a:solidFill>
                  <a:schemeClr val="bg1"/>
                </a:solidFill>
                <a:latin typeface="Calibri" pitchFamily="34" charset="0"/>
              </a:rPr>
              <a:pPr rtl="0"/>
              <a:t>133</a:t>
            </a:fld>
            <a:endParaRPr lang="en-US" sz="1200">
              <a:solidFill>
                <a:schemeClr val="bg1"/>
              </a:solidFill>
              <a:latin typeface="Calibri" pitchFamily="34" charset="0"/>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a:solidFill>
                <a:schemeClr val="accent1">
                  <a:lumMod val="75000"/>
                </a:schemeClr>
              </a:solidFill>
            </a:endParaRPr>
          </a:p>
        </p:txBody>
      </p:sp>
      <p:sp>
        <p:nvSpPr>
          <p:cNvPr id="266243" name="عنصر نائب للمحتوى 2"/>
          <p:cNvSpPr>
            <a:spLocks noGrp="1"/>
          </p:cNvSpPr>
          <p:nvPr>
            <p:ph idx="4294967295"/>
          </p:nvPr>
        </p:nvSpPr>
        <p:spPr/>
        <p:txBody>
          <a:bodyPr/>
          <a:lstStyle/>
          <a:p>
            <a:pPr>
              <a:buFont typeface="Arial" charset="0"/>
              <a:buNone/>
            </a:pPr>
            <a:endParaRPr lang="ar-SA" sz="4400" smtClean="0">
              <a:solidFill>
                <a:srgbClr val="FF0000"/>
              </a:solidFill>
            </a:endParaRPr>
          </a:p>
          <a:p>
            <a:pPr>
              <a:buFont typeface="Arial" charset="0"/>
              <a:buNone/>
            </a:pPr>
            <a:r>
              <a:rPr lang="ar-SA" sz="4400" smtClean="0">
                <a:solidFill>
                  <a:srgbClr val="FF0000"/>
                </a:solidFill>
              </a:rPr>
              <a:t>القطن :  حرارة مرتفعة . </a:t>
            </a:r>
          </a:p>
          <a:p>
            <a:pPr>
              <a:buFont typeface="Arial" charset="0"/>
              <a:buNone/>
            </a:pPr>
            <a:r>
              <a:rPr lang="ar-SA" sz="4400" smtClean="0">
                <a:solidFill>
                  <a:srgbClr val="FF0000"/>
                </a:solidFill>
              </a:rPr>
              <a:t>          مياه متوسطة في كميتها .  </a:t>
            </a:r>
            <a:endParaRPr lang="en-US" sz="4400" smtClean="0">
              <a:solidFill>
                <a:srgbClr val="FF0000"/>
              </a:solidFill>
            </a:endParaRPr>
          </a:p>
        </p:txBody>
      </p:sp>
      <p:sp>
        <p:nvSpPr>
          <p:cNvPr id="266244"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8F4A4573-FB81-4869-9332-635144C438D5}" type="slidenum">
              <a:rPr lang="ar-SA" sz="1200">
                <a:solidFill>
                  <a:schemeClr val="bg1"/>
                </a:solidFill>
                <a:latin typeface="Calibri" pitchFamily="34" charset="0"/>
              </a:rPr>
              <a:pPr rtl="0"/>
              <a:t>134</a:t>
            </a:fld>
            <a:endParaRPr lang="en-US" sz="1200">
              <a:solidFill>
                <a:schemeClr val="bg1"/>
              </a:solidFill>
              <a:latin typeface="Calibri" pitchFamily="34" charset="0"/>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709B9682-AD1E-46F4-BF30-EACAE6F7EB60}" type="slidenum">
              <a:rPr lang="ar-SA" sz="1200">
                <a:solidFill>
                  <a:schemeClr val="bg1"/>
                </a:solidFill>
                <a:latin typeface="Calibri" pitchFamily="34" charset="0"/>
              </a:rPr>
              <a:pPr rtl="0"/>
              <a:t>135</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67268"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67270"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7271"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67272"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Title 1"/>
          <p:cNvSpPr>
            <a:spLocks noGrp="1"/>
          </p:cNvSpPr>
          <p:nvPr>
            <p:ph type="ctrTitle" idx="4294967295"/>
          </p:nvPr>
        </p:nvSpPr>
        <p:spPr>
          <a:xfrm>
            <a:off x="742950" y="2130425"/>
            <a:ext cx="8420100" cy="1470025"/>
          </a:xfrm>
        </p:spPr>
        <p:txBody>
          <a:bodyPr/>
          <a:lstStyle/>
          <a:p>
            <a:pPr algn="ctr" eaLnBrk="1" hangingPunct="1"/>
            <a:endParaRPr lang="ar-SA" smtClean="0"/>
          </a:p>
        </p:txBody>
      </p:sp>
      <p:sp>
        <p:nvSpPr>
          <p:cNvPr id="3" name="Subtitle 2"/>
          <p:cNvSpPr>
            <a:spLocks noGrp="1"/>
          </p:cNvSpPr>
          <p:nvPr>
            <p:ph type="subTitle" idx="4294967295"/>
          </p:nvPr>
        </p:nvSpPr>
        <p:spPr>
          <a:xfrm>
            <a:off x="1485900" y="3886200"/>
            <a:ext cx="6934200" cy="1752600"/>
          </a:xfrm>
        </p:spPr>
        <p:txBody>
          <a:bodyPr rtlCol="0">
            <a:normAutofit/>
          </a:bodyPr>
          <a:lstStyle/>
          <a:p>
            <a:pPr marL="0" indent="0" algn="ctr" eaLnBrk="1" fontAlgn="auto" hangingPunct="1">
              <a:spcAft>
                <a:spcPts val="0"/>
              </a:spcAft>
              <a:buFont typeface="Arial" pitchFamily="34" charset="0"/>
              <a:buNone/>
              <a:defRPr/>
            </a:pPr>
            <a:endParaRPr lang="en-US" smtClean="0">
              <a:solidFill>
                <a:schemeClr val="tx1">
                  <a:tint val="75000"/>
                </a:schemeClr>
              </a:solidFill>
              <a:cs typeface="+mn-cs"/>
            </a:endParaRPr>
          </a:p>
        </p:txBody>
      </p:sp>
      <p:sp>
        <p:nvSpPr>
          <p:cNvPr id="268292"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04CF95AB-06F4-4117-8A6C-E003147FA8A9}" type="slidenum">
              <a:rPr lang="ar-SA" sz="1200">
                <a:solidFill>
                  <a:schemeClr val="bg1"/>
                </a:solidFill>
                <a:latin typeface="Calibri" pitchFamily="34" charset="0"/>
              </a:rPr>
              <a:pPr rtl="0"/>
              <a:t>136</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268295" name="Subtitle 2"/>
          <p:cNvSpPr txBox="1">
            <a:spLocks/>
          </p:cNvSpPr>
          <p:nvPr/>
        </p:nvSpPr>
        <p:spPr bwMode="auto">
          <a:xfrm>
            <a:off x="4038600" y="4648200"/>
            <a:ext cx="5530850" cy="1066800"/>
          </a:xfrm>
          <a:prstGeom prst="rect">
            <a:avLst/>
          </a:prstGeom>
          <a:noFill/>
          <a:ln w="9525">
            <a:noFill/>
            <a:miter lim="800000"/>
            <a:headEnd/>
            <a:tailEnd/>
          </a:ln>
        </p:spPr>
        <p:txBody>
          <a:bodyPr/>
          <a:lstStyle/>
          <a:p>
            <a:pPr algn="ctr" rtl="0">
              <a:spcBef>
                <a:spcPct val="20000"/>
              </a:spcBef>
              <a:buFont typeface="Arial"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charset="0"/>
              <a:buNone/>
            </a:pPr>
            <a:r>
              <a:rPr lang="en-US" sz="2800" b="1">
                <a:solidFill>
                  <a:srgbClr val="898989"/>
                </a:solidFill>
                <a:latin typeface="Calibri" pitchFamily="34" charset="0"/>
              </a:rPr>
              <a:t>  </a:t>
            </a:r>
            <a:r>
              <a:rPr lang="ar-SA" sz="2800" b="1">
                <a:solidFill>
                  <a:srgbClr val="898989"/>
                </a:solidFill>
                <a:latin typeface="Calibri" pitchFamily="34" charset="0"/>
              </a:rPr>
              <a:t>الدراسات ا</a:t>
            </a:r>
            <a:r>
              <a:rPr lang="ar-EG" sz="2800" b="1">
                <a:solidFill>
                  <a:srgbClr val="898989"/>
                </a:solidFill>
                <a:latin typeface="Calibri" pitchFamily="34" charset="0"/>
              </a:rPr>
              <a:t>لاجتماعية</a:t>
            </a:r>
            <a:r>
              <a:rPr lang="en-US" sz="2800" b="1">
                <a:solidFill>
                  <a:srgbClr val="898989"/>
                </a:solidFill>
                <a:latin typeface="Calibri" pitchFamily="34" charset="0"/>
              </a:rPr>
              <a:t> </a:t>
            </a:r>
            <a:r>
              <a:rPr lang="ar-SA" sz="2800" b="1">
                <a:solidFill>
                  <a:srgbClr val="898989"/>
                </a:solidFill>
                <a:latin typeface="Calibri" pitchFamily="34" charset="0"/>
              </a:rPr>
              <a:t>  </a:t>
            </a:r>
            <a:r>
              <a:rPr lang="ar-EG" sz="2600">
                <a:solidFill>
                  <a:srgbClr val="898989"/>
                </a:solidFill>
                <a:latin typeface="Calibri" pitchFamily="34" charset="0"/>
              </a:rPr>
              <a:t>كلية </a:t>
            </a:r>
            <a:r>
              <a:rPr lang="ar-SA" sz="2600">
                <a:solidFill>
                  <a:srgbClr val="898989"/>
                </a:solidFill>
                <a:latin typeface="Calibri" pitchFamily="34" charset="0"/>
              </a:rPr>
              <a:t>الآداب</a:t>
            </a:r>
            <a:r>
              <a:rPr lang="ar-EG" sz="2600">
                <a:solidFill>
                  <a:srgbClr val="898989"/>
                </a:solidFill>
                <a:latin typeface="Calibri" pitchFamily="34" charset="0"/>
              </a:rPr>
              <a:t>– قسم</a:t>
            </a:r>
            <a:endParaRPr lang="en-US" sz="2600">
              <a:solidFill>
                <a:srgbClr val="898989"/>
              </a:solidFill>
              <a:latin typeface="Calibri" pitchFamily="34" charset="0"/>
            </a:endParaRPr>
          </a:p>
        </p:txBody>
      </p:sp>
      <p:grpSp>
        <p:nvGrpSpPr>
          <p:cNvPr id="268296"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68298"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68300"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EG" sz="3700" b="1">
                <a:solidFill>
                  <a:srgbClr val="376092"/>
                </a:solidFill>
                <a:latin typeface="AYM Wadiy S_U normal."/>
                <a:cs typeface="Times New Roman" pitchFamily="18" charset="0"/>
              </a:rPr>
              <a:t>الجغرافيا الاقتصادية</a:t>
            </a:r>
            <a:endParaRPr lang="ar-SA" sz="3700" b="1">
              <a:solidFill>
                <a:srgbClr val="376092"/>
              </a:solidFill>
              <a:latin typeface="AYM Wadiy S_U normal."/>
              <a:cs typeface="Times New Roman" pitchFamily="18" charset="0"/>
            </a:endParaRPr>
          </a:p>
          <a:p>
            <a:pPr algn="l">
              <a:lnSpc>
                <a:spcPct val="80000"/>
              </a:lnSpc>
            </a:pPr>
            <a:r>
              <a:rPr lang="ar-SA" b="1"/>
              <a:t>**********************************</a:t>
            </a: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en-US" sz="2600" b="1">
                <a:solidFill>
                  <a:srgbClr val="7F7F7F"/>
                </a:solidFill>
                <a:latin typeface="Calibri" pitchFamily="34" charset="0"/>
                <a:cs typeface="Times New Roman" pitchFamily="18" charset="0"/>
              </a:rPr>
              <a:t> </a:t>
            </a:r>
            <a:r>
              <a:rPr lang="ar-EG" sz="2600" b="1">
                <a:solidFill>
                  <a:srgbClr val="7F7F7F"/>
                </a:solidFill>
                <a:latin typeface="Calibri" pitchFamily="34" charset="0"/>
                <a:cs typeface="Times New Roman" pitchFamily="18" charset="0"/>
              </a:rPr>
              <a:t>د.حسين المهدي</a:t>
            </a:r>
            <a:endParaRPr lang="en-US" sz="2600" b="1">
              <a:solidFill>
                <a:srgbClr val="7F7F7F"/>
              </a:solidFill>
              <a:latin typeface="Calibri" pitchFamily="34" charset="0"/>
            </a:endParaRPr>
          </a:p>
        </p:txBody>
      </p:sp>
      <p:sp>
        <p:nvSpPr>
          <p:cNvPr id="26830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937A3FEE-2DA4-4ACB-8CA7-16CF2632EB49}" type="slidenum">
              <a:rPr lang="ar-SA" sz="1200">
                <a:solidFill>
                  <a:schemeClr val="bg1"/>
                </a:solidFill>
                <a:latin typeface="Calibri" pitchFamily="34" charset="0"/>
              </a:rPr>
              <a:pPr rtl="0"/>
              <a:t>136</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rtl="1">
              <a:defRPr/>
            </a:pPr>
            <a:r>
              <a:rPr lang="ar-SA" dirty="0" smtClean="0">
                <a:solidFill>
                  <a:schemeClr val="accent1">
                    <a:lumMod val="75000"/>
                  </a:schemeClr>
                </a:solidFill>
              </a:rPr>
              <a:t>التعدين </a:t>
            </a:r>
            <a:r>
              <a:rPr lang="en-US" dirty="0" smtClean="0">
                <a:solidFill>
                  <a:schemeClr val="accent1">
                    <a:lumMod val="75000"/>
                  </a:schemeClr>
                </a:solidFill>
              </a:rPr>
              <a:t>   </a:t>
            </a:r>
            <a:endParaRPr lang="en-US" dirty="0">
              <a:solidFill>
                <a:schemeClr val="accent1">
                  <a:lumMod val="75000"/>
                </a:schemeClr>
              </a:solidFill>
            </a:endParaRPr>
          </a:p>
        </p:txBody>
      </p:sp>
      <p:sp>
        <p:nvSpPr>
          <p:cNvPr id="269315" name="عنصر نائب للمحتوى 2"/>
          <p:cNvSpPr>
            <a:spLocks noGrp="1"/>
          </p:cNvSpPr>
          <p:nvPr>
            <p:ph idx="4294967295"/>
          </p:nvPr>
        </p:nvSpPr>
        <p:spPr/>
        <p:txBody>
          <a:bodyPr/>
          <a:lstStyle/>
          <a:p>
            <a:pPr>
              <a:buFont typeface="Arial" charset="0"/>
              <a:buNone/>
            </a:pPr>
            <a:endParaRPr lang="ar-SA" smtClean="0"/>
          </a:p>
          <a:p>
            <a:pPr>
              <a:buFont typeface="Arial" charset="0"/>
              <a:buNone/>
            </a:pPr>
            <a:r>
              <a:rPr lang="ar-SA" smtClean="0"/>
              <a:t>   </a:t>
            </a:r>
            <a:r>
              <a:rPr lang="ar-SA" smtClean="0">
                <a:solidFill>
                  <a:srgbClr val="FF0000"/>
                </a:solidFill>
              </a:rPr>
              <a:t>تصنيف المعادن : فلزية </a:t>
            </a:r>
          </a:p>
          <a:p>
            <a:pPr>
              <a:buFont typeface="Arial" charset="0"/>
              <a:buNone/>
            </a:pPr>
            <a:r>
              <a:rPr lang="ar-SA" smtClean="0">
                <a:solidFill>
                  <a:srgbClr val="FF0000"/>
                </a:solidFill>
              </a:rPr>
              <a:t>                       لا فلزية </a:t>
            </a:r>
          </a:p>
          <a:p>
            <a:pPr>
              <a:buFont typeface="Arial" charset="0"/>
              <a:buNone/>
            </a:pPr>
            <a:r>
              <a:rPr lang="ar-SA" smtClean="0">
                <a:solidFill>
                  <a:srgbClr val="FF0000"/>
                </a:solidFill>
              </a:rPr>
              <a:t>               قابلة للفناء والنفاد </a:t>
            </a:r>
          </a:p>
          <a:p>
            <a:pPr>
              <a:buFont typeface="Arial" charset="0"/>
              <a:buNone/>
            </a:pPr>
            <a:r>
              <a:rPr lang="ar-SA" smtClean="0">
                <a:solidFill>
                  <a:srgbClr val="FF0000"/>
                </a:solidFill>
              </a:rPr>
              <a:t>               الخام الردئ في قاعدة الهرم والجيد على قمته </a:t>
            </a:r>
          </a:p>
          <a:p>
            <a:pPr>
              <a:buFont typeface="Arial" charset="0"/>
              <a:buNone/>
            </a:pPr>
            <a:r>
              <a:rPr lang="ar-SA" smtClean="0">
                <a:solidFill>
                  <a:srgbClr val="FF0000"/>
                </a:solidFill>
              </a:rPr>
              <a:t>               العوامل المؤثرة في استغلال المعادن : </a:t>
            </a:r>
          </a:p>
          <a:p>
            <a:pPr>
              <a:buFont typeface="Arial" charset="0"/>
              <a:buNone/>
            </a:pPr>
            <a:r>
              <a:rPr lang="ar-SA" smtClean="0">
                <a:solidFill>
                  <a:srgbClr val="FF0000"/>
                </a:solidFill>
              </a:rPr>
              <a:t>          1- سمك طبقات المعدن  </a:t>
            </a:r>
            <a:endParaRPr lang="en-US" smtClean="0"/>
          </a:p>
        </p:txBody>
      </p:sp>
      <p:sp>
        <p:nvSpPr>
          <p:cNvPr id="269316"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7A3B6B78-8B68-4D3E-BCB1-FF487C19A703}" type="slidenum">
              <a:rPr lang="ar-SA" sz="1200">
                <a:solidFill>
                  <a:schemeClr val="bg1"/>
                </a:solidFill>
                <a:latin typeface="Calibri" pitchFamily="34" charset="0"/>
              </a:rPr>
              <a:pPr rtl="0"/>
              <a:t>137</a:t>
            </a:fld>
            <a:endParaRPr lang="en-US" sz="1200">
              <a:solidFill>
                <a:schemeClr val="bg1"/>
              </a:solidFill>
              <a:latin typeface="Calibri" pitchFamily="34" charset="0"/>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dirty="0">
              <a:solidFill>
                <a:schemeClr val="accent1">
                  <a:lumMod val="75000"/>
                </a:schemeClr>
              </a:solidFill>
            </a:endParaRPr>
          </a:p>
        </p:txBody>
      </p:sp>
      <p:sp>
        <p:nvSpPr>
          <p:cNvPr id="270339" name="عنصر نائب للمحتوى 2"/>
          <p:cNvSpPr>
            <a:spLocks noGrp="1"/>
          </p:cNvSpPr>
          <p:nvPr>
            <p:ph idx="4294967295"/>
          </p:nvPr>
        </p:nvSpPr>
        <p:spPr/>
        <p:txBody>
          <a:bodyPr/>
          <a:lstStyle/>
          <a:p>
            <a:pPr>
              <a:buFont typeface="Arial" charset="0"/>
              <a:buNone/>
            </a:pPr>
            <a:r>
              <a:rPr lang="ar-SA" smtClean="0"/>
              <a:t> </a:t>
            </a:r>
          </a:p>
          <a:p>
            <a:pPr>
              <a:buFont typeface="Arial" charset="0"/>
              <a:buNone/>
            </a:pPr>
            <a:r>
              <a:rPr lang="ar-SA" smtClean="0">
                <a:solidFill>
                  <a:srgbClr val="FF0000"/>
                </a:solidFill>
              </a:rPr>
              <a:t>2 – العمق </a:t>
            </a:r>
          </a:p>
          <a:p>
            <a:pPr>
              <a:buFont typeface="Arial" charset="0"/>
              <a:buNone/>
            </a:pPr>
            <a:r>
              <a:rPr lang="ar-SA" smtClean="0">
                <a:solidFill>
                  <a:srgbClr val="FF0000"/>
                </a:solidFill>
              </a:rPr>
              <a:t>3- نسبة المعدن في الخام </a:t>
            </a:r>
          </a:p>
          <a:p>
            <a:pPr>
              <a:buFont typeface="Arial" charset="0"/>
              <a:buNone/>
            </a:pPr>
            <a:r>
              <a:rPr lang="ar-SA" smtClean="0">
                <a:solidFill>
                  <a:srgbClr val="FF0000"/>
                </a:solidFill>
              </a:rPr>
              <a:t>4- وجود الشوائب في الخام </a:t>
            </a:r>
            <a:r>
              <a:rPr lang="ar-SA" smtClean="0"/>
              <a:t>     </a:t>
            </a:r>
            <a:endParaRPr lang="en-US" smtClean="0"/>
          </a:p>
        </p:txBody>
      </p:sp>
      <p:sp>
        <p:nvSpPr>
          <p:cNvPr id="270340"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25C399E8-5B93-45E7-8AF1-46CDB87C5F5B}" type="slidenum">
              <a:rPr lang="ar-SA" sz="1200">
                <a:solidFill>
                  <a:schemeClr val="bg1"/>
                </a:solidFill>
                <a:latin typeface="Calibri" pitchFamily="34" charset="0"/>
              </a:rPr>
              <a:pPr rtl="0"/>
              <a:t>138</a:t>
            </a:fld>
            <a:endParaRPr lang="en-US" sz="1200">
              <a:solidFill>
                <a:schemeClr val="bg1"/>
              </a:solidFill>
              <a:latin typeface="Calibri" pitchFamily="34" charset="0"/>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Title 1"/>
          <p:cNvSpPr>
            <a:spLocks noGrp="1"/>
          </p:cNvSpPr>
          <p:nvPr>
            <p:ph type="ctrTitle" idx="4294967295"/>
          </p:nvPr>
        </p:nvSpPr>
        <p:spPr>
          <a:xfrm>
            <a:off x="742950" y="2130425"/>
            <a:ext cx="8420100" cy="1470025"/>
          </a:xfrm>
        </p:spPr>
        <p:txBody>
          <a:bodyPr/>
          <a:lstStyle/>
          <a:p>
            <a:pPr algn="ctr" eaLnBrk="1" hangingPunct="1"/>
            <a:endParaRPr lang="ar-SA" smtClean="0"/>
          </a:p>
        </p:txBody>
      </p:sp>
      <p:sp>
        <p:nvSpPr>
          <p:cNvPr id="3" name="Subtitle 2"/>
          <p:cNvSpPr>
            <a:spLocks noGrp="1"/>
          </p:cNvSpPr>
          <p:nvPr>
            <p:ph type="subTitle" idx="4294967295"/>
          </p:nvPr>
        </p:nvSpPr>
        <p:spPr>
          <a:xfrm>
            <a:off x="1485900" y="3886200"/>
            <a:ext cx="6934200" cy="1752600"/>
          </a:xfrm>
        </p:spPr>
        <p:txBody>
          <a:bodyPr rtlCol="0">
            <a:normAutofit/>
          </a:bodyPr>
          <a:lstStyle/>
          <a:p>
            <a:pPr marL="0" indent="0" algn="ctr" eaLnBrk="1" fontAlgn="auto" hangingPunct="1">
              <a:spcAft>
                <a:spcPts val="0"/>
              </a:spcAft>
              <a:buFont typeface="Arial" pitchFamily="34" charset="0"/>
              <a:buNone/>
              <a:defRPr/>
            </a:pPr>
            <a:endParaRPr lang="en-US" smtClean="0">
              <a:solidFill>
                <a:schemeClr val="tx1">
                  <a:tint val="75000"/>
                </a:schemeClr>
              </a:solidFill>
              <a:cs typeface="+mn-cs"/>
            </a:endParaRPr>
          </a:p>
        </p:txBody>
      </p:sp>
      <p:sp>
        <p:nvSpPr>
          <p:cNvPr id="271364"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CEB01CD1-2C48-4387-9850-D3236A070366}" type="slidenum">
              <a:rPr lang="ar-SA" sz="1200">
                <a:solidFill>
                  <a:schemeClr val="bg1"/>
                </a:solidFill>
                <a:latin typeface="Calibri" pitchFamily="34" charset="0"/>
              </a:rPr>
              <a:pPr rtl="0"/>
              <a:t>139</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271367" name="Subtitle 2"/>
          <p:cNvSpPr txBox="1">
            <a:spLocks/>
          </p:cNvSpPr>
          <p:nvPr/>
        </p:nvSpPr>
        <p:spPr bwMode="auto">
          <a:xfrm>
            <a:off x="4038600" y="4648200"/>
            <a:ext cx="5530850" cy="1066800"/>
          </a:xfrm>
          <a:prstGeom prst="rect">
            <a:avLst/>
          </a:prstGeom>
          <a:noFill/>
          <a:ln w="9525">
            <a:noFill/>
            <a:miter lim="800000"/>
            <a:headEnd/>
            <a:tailEnd/>
          </a:ln>
        </p:spPr>
        <p:txBody>
          <a:bodyPr/>
          <a:lstStyle/>
          <a:p>
            <a:pPr algn="ctr" rtl="0">
              <a:spcBef>
                <a:spcPct val="20000"/>
              </a:spcBef>
              <a:buFont typeface="Arial"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charset="0"/>
              <a:buNone/>
            </a:pPr>
            <a:r>
              <a:rPr lang="en-US" sz="2800" b="1">
                <a:solidFill>
                  <a:srgbClr val="898989"/>
                </a:solidFill>
                <a:latin typeface="Calibri" pitchFamily="34" charset="0"/>
              </a:rPr>
              <a:t>  </a:t>
            </a:r>
            <a:r>
              <a:rPr lang="ar-SA" sz="2800" b="1">
                <a:solidFill>
                  <a:srgbClr val="898989"/>
                </a:solidFill>
                <a:latin typeface="Calibri" pitchFamily="34" charset="0"/>
              </a:rPr>
              <a:t>الدراسات ا</a:t>
            </a:r>
            <a:r>
              <a:rPr lang="ar-EG" sz="2800" b="1">
                <a:solidFill>
                  <a:srgbClr val="898989"/>
                </a:solidFill>
                <a:latin typeface="Calibri" pitchFamily="34" charset="0"/>
              </a:rPr>
              <a:t>لاجتماعية</a:t>
            </a:r>
            <a:r>
              <a:rPr lang="en-US" sz="2800" b="1">
                <a:solidFill>
                  <a:srgbClr val="898989"/>
                </a:solidFill>
                <a:latin typeface="Calibri" pitchFamily="34" charset="0"/>
              </a:rPr>
              <a:t> </a:t>
            </a:r>
            <a:r>
              <a:rPr lang="ar-SA" sz="2800" b="1">
                <a:solidFill>
                  <a:srgbClr val="898989"/>
                </a:solidFill>
                <a:latin typeface="Calibri" pitchFamily="34" charset="0"/>
              </a:rPr>
              <a:t>  </a:t>
            </a:r>
            <a:r>
              <a:rPr lang="ar-EG" sz="2600">
                <a:solidFill>
                  <a:srgbClr val="898989"/>
                </a:solidFill>
                <a:latin typeface="Calibri" pitchFamily="34" charset="0"/>
              </a:rPr>
              <a:t>كلية </a:t>
            </a:r>
            <a:r>
              <a:rPr lang="ar-SA" sz="2600">
                <a:solidFill>
                  <a:srgbClr val="898989"/>
                </a:solidFill>
                <a:latin typeface="Calibri" pitchFamily="34" charset="0"/>
              </a:rPr>
              <a:t>الآداب</a:t>
            </a:r>
            <a:r>
              <a:rPr lang="ar-EG" sz="2600">
                <a:solidFill>
                  <a:srgbClr val="898989"/>
                </a:solidFill>
                <a:latin typeface="Calibri" pitchFamily="34" charset="0"/>
              </a:rPr>
              <a:t>– قسم</a:t>
            </a:r>
            <a:endParaRPr lang="en-US" sz="2600">
              <a:solidFill>
                <a:srgbClr val="898989"/>
              </a:solidFill>
              <a:latin typeface="Calibri" pitchFamily="34" charset="0"/>
            </a:endParaRPr>
          </a:p>
        </p:txBody>
      </p:sp>
      <p:grpSp>
        <p:nvGrpSpPr>
          <p:cNvPr id="27136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71370"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71372"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EG" sz="3700" b="1">
                <a:solidFill>
                  <a:srgbClr val="376092"/>
                </a:solidFill>
                <a:latin typeface="AYM Wadiy S_U normal."/>
                <a:cs typeface="Times New Roman" pitchFamily="18" charset="0"/>
              </a:rPr>
              <a:t>الجغرافيا الاقتصادية</a:t>
            </a:r>
            <a:endParaRPr lang="ar-SA" sz="3700" b="1">
              <a:solidFill>
                <a:srgbClr val="376092"/>
              </a:solidFill>
              <a:latin typeface="AYM Wadiy S_U normal."/>
              <a:cs typeface="Times New Roman" pitchFamily="18" charset="0"/>
            </a:endParaRPr>
          </a:p>
          <a:p>
            <a:pPr algn="l">
              <a:lnSpc>
                <a:spcPct val="80000"/>
              </a:lnSpc>
            </a:pPr>
            <a:r>
              <a:rPr lang="ar-SA" b="1"/>
              <a:t>**********************************</a:t>
            </a: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en-US" sz="2600" b="1">
                <a:solidFill>
                  <a:srgbClr val="7F7F7F"/>
                </a:solidFill>
                <a:latin typeface="Calibri" pitchFamily="34" charset="0"/>
                <a:cs typeface="Times New Roman" pitchFamily="18" charset="0"/>
              </a:rPr>
              <a:t> </a:t>
            </a:r>
            <a:r>
              <a:rPr lang="ar-EG" sz="2600" b="1">
                <a:solidFill>
                  <a:srgbClr val="7F7F7F"/>
                </a:solidFill>
                <a:latin typeface="Calibri" pitchFamily="34" charset="0"/>
                <a:cs typeface="Times New Roman" pitchFamily="18" charset="0"/>
              </a:rPr>
              <a:t>د.حسين المهدي</a:t>
            </a:r>
            <a:endParaRPr lang="en-US" sz="2600" b="1">
              <a:solidFill>
                <a:srgbClr val="7F7F7F"/>
              </a:solidFill>
              <a:latin typeface="Calibri" pitchFamily="34" charset="0"/>
            </a:endParaRPr>
          </a:p>
        </p:txBody>
      </p:sp>
      <p:sp>
        <p:nvSpPr>
          <p:cNvPr id="271373"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DF2C88A7-210F-478C-BAEE-20E2F91E95CC}" type="slidenum">
              <a:rPr lang="ar-SA" sz="1200">
                <a:solidFill>
                  <a:schemeClr val="bg1"/>
                </a:solidFill>
                <a:latin typeface="Calibri" pitchFamily="34" charset="0"/>
              </a:rPr>
              <a:pPr rtl="0"/>
              <a:t>139</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r>
              <a:rPr lang="ar-SA" dirty="0" smtClean="0">
                <a:solidFill>
                  <a:schemeClr val="accent1">
                    <a:lumMod val="75000"/>
                  </a:schemeClr>
                </a:solidFill>
              </a:rPr>
              <a:t>المعادن</a:t>
            </a:r>
            <a:endParaRPr lang="en-US" dirty="0">
              <a:solidFill>
                <a:schemeClr val="accent1">
                  <a:lumMod val="75000"/>
                </a:schemeClr>
              </a:solidFill>
            </a:endParaRPr>
          </a:p>
        </p:txBody>
      </p:sp>
      <p:sp>
        <p:nvSpPr>
          <p:cNvPr id="272387" name="عنصر نائب للمحتوى 2"/>
          <p:cNvSpPr>
            <a:spLocks noGrp="1"/>
          </p:cNvSpPr>
          <p:nvPr>
            <p:ph idx="4294967295"/>
          </p:nvPr>
        </p:nvSpPr>
        <p:spPr/>
        <p:txBody>
          <a:bodyPr/>
          <a:lstStyle/>
          <a:p>
            <a:pPr>
              <a:buFont typeface="Arial" charset="0"/>
              <a:buNone/>
            </a:pPr>
            <a:endParaRPr lang="ar-SA" smtClean="0"/>
          </a:p>
          <a:p>
            <a:pPr>
              <a:buFont typeface="Arial" charset="0"/>
              <a:buNone/>
            </a:pPr>
            <a:r>
              <a:rPr lang="ar-SA" sz="4400" smtClean="0"/>
              <a:t> </a:t>
            </a:r>
            <a:r>
              <a:rPr lang="ar-SA" sz="4400" smtClean="0">
                <a:solidFill>
                  <a:srgbClr val="FF0000"/>
                </a:solidFill>
              </a:rPr>
              <a:t> ــ </a:t>
            </a:r>
            <a:r>
              <a:rPr lang="ar-SA" sz="4800" b="1" smtClean="0">
                <a:solidFill>
                  <a:srgbClr val="FF0000"/>
                </a:solidFill>
              </a:rPr>
              <a:t>معدن الحديد </a:t>
            </a:r>
          </a:p>
          <a:p>
            <a:pPr>
              <a:buFont typeface="Arial" charset="0"/>
              <a:buNone/>
            </a:pPr>
            <a:r>
              <a:rPr lang="en-US" smtClean="0">
                <a:solidFill>
                  <a:srgbClr val="FF0000"/>
                </a:solidFill>
              </a:rPr>
              <a:t> </a:t>
            </a:r>
            <a:r>
              <a:rPr lang="ar-SA" smtClean="0"/>
              <a:t>      أكثر المعادن انتشاراً بعد الألمونيوم </a:t>
            </a:r>
          </a:p>
          <a:p>
            <a:pPr>
              <a:buFont typeface="Arial" charset="0"/>
              <a:buNone/>
            </a:pPr>
            <a:r>
              <a:rPr lang="ar-SA" smtClean="0"/>
              <a:t>      أنواع خامات الحديد : </a:t>
            </a:r>
          </a:p>
          <a:p>
            <a:pPr>
              <a:buFont typeface="Arial" charset="0"/>
              <a:buNone/>
            </a:pPr>
            <a:r>
              <a:rPr lang="ar-SA" smtClean="0"/>
              <a:t>             - الماجنيت </a:t>
            </a:r>
          </a:p>
          <a:p>
            <a:pPr>
              <a:buFont typeface="Arial" charset="0"/>
              <a:buNone/>
            </a:pPr>
            <a:r>
              <a:rPr lang="ar-SA" smtClean="0"/>
              <a:t>             - الهيماتيت </a:t>
            </a:r>
          </a:p>
          <a:p>
            <a:pPr>
              <a:buFont typeface="Arial" charset="0"/>
              <a:buNone/>
            </a:pPr>
            <a:r>
              <a:rPr lang="ar-SA" smtClean="0"/>
              <a:t>             - الليمونيت      </a:t>
            </a:r>
            <a:endParaRPr lang="en-US" smtClean="0"/>
          </a:p>
        </p:txBody>
      </p:sp>
      <p:sp>
        <p:nvSpPr>
          <p:cNvPr id="272388"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551231BD-608E-4D18-B1D2-EB00045F07C9}" type="slidenum">
              <a:rPr lang="ar-SA" sz="1200">
                <a:solidFill>
                  <a:schemeClr val="bg1"/>
                </a:solidFill>
                <a:latin typeface="Calibri" pitchFamily="34" charset="0"/>
              </a:rPr>
              <a:pPr rtl="0"/>
              <a:t>140</a:t>
            </a:fld>
            <a:endParaRPr lang="en-US" sz="1200">
              <a:solidFill>
                <a:schemeClr val="bg1"/>
              </a:solidFill>
              <a:latin typeface="Calibri" pitchFamily="34" charset="0"/>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a:solidFill>
                <a:schemeClr val="accent1">
                  <a:lumMod val="75000"/>
                </a:schemeClr>
              </a:solidFill>
            </a:endParaRPr>
          </a:p>
        </p:txBody>
      </p:sp>
      <p:sp>
        <p:nvSpPr>
          <p:cNvPr id="273411" name="عنصر نائب للمحتوى 2"/>
          <p:cNvSpPr>
            <a:spLocks noGrp="1"/>
          </p:cNvSpPr>
          <p:nvPr>
            <p:ph idx="4294967295"/>
          </p:nvPr>
        </p:nvSpPr>
        <p:spPr/>
        <p:txBody>
          <a:bodyPr/>
          <a:lstStyle/>
          <a:p>
            <a:pPr>
              <a:buFont typeface="Arial" charset="0"/>
              <a:buNone/>
            </a:pPr>
            <a:r>
              <a:rPr lang="ar-SA" sz="4800" b="1" smtClean="0">
                <a:solidFill>
                  <a:srgbClr val="FF0000"/>
                </a:solidFill>
              </a:rPr>
              <a:t>النحاس</a:t>
            </a:r>
            <a:r>
              <a:rPr lang="ar-SA" sz="4800" smtClean="0">
                <a:solidFill>
                  <a:srgbClr val="FF0000"/>
                </a:solidFill>
              </a:rPr>
              <a:t> </a:t>
            </a:r>
            <a:r>
              <a:rPr lang="ar-SA" smtClean="0">
                <a:solidFill>
                  <a:srgbClr val="FF0000"/>
                </a:solidFill>
              </a:rPr>
              <a:t> </a:t>
            </a:r>
          </a:p>
          <a:p>
            <a:pPr>
              <a:buFont typeface="Arial" charset="0"/>
              <a:buNone/>
            </a:pPr>
            <a:r>
              <a:rPr lang="ar-SA" sz="4800" b="1" smtClean="0">
                <a:solidFill>
                  <a:srgbClr val="FF0000"/>
                </a:solidFill>
              </a:rPr>
              <a:t>الألمونيوم</a:t>
            </a:r>
            <a:r>
              <a:rPr lang="ar-SA" sz="4000" b="1" smtClean="0">
                <a:solidFill>
                  <a:srgbClr val="FF0000"/>
                </a:solidFill>
              </a:rPr>
              <a:t> </a:t>
            </a:r>
            <a:r>
              <a:rPr lang="ar-SA" smtClean="0"/>
              <a:t>: أكثر المعادن انتشاراً على سطح الكرة الأرضية </a:t>
            </a:r>
          </a:p>
          <a:p>
            <a:pPr>
              <a:buFont typeface="Arial" charset="0"/>
              <a:buNone/>
            </a:pPr>
            <a:endParaRPr lang="en-US" smtClean="0"/>
          </a:p>
        </p:txBody>
      </p:sp>
      <p:sp>
        <p:nvSpPr>
          <p:cNvPr id="273412"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70A7E5D5-BC0D-40BE-9316-CF958480C2A8}" type="slidenum">
              <a:rPr lang="ar-SA" sz="1200">
                <a:solidFill>
                  <a:schemeClr val="bg1"/>
                </a:solidFill>
                <a:latin typeface="Calibri" pitchFamily="34" charset="0"/>
              </a:rPr>
              <a:pPr rtl="0"/>
              <a:t>141</a:t>
            </a:fld>
            <a:endParaRPr lang="en-US" sz="1200">
              <a:solidFill>
                <a:schemeClr val="bg1"/>
              </a:solidFill>
              <a:latin typeface="Calibri" pitchFamily="34" charset="0"/>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Title 1"/>
          <p:cNvSpPr>
            <a:spLocks noGrp="1"/>
          </p:cNvSpPr>
          <p:nvPr>
            <p:ph type="ctrTitle" idx="4294967295"/>
          </p:nvPr>
        </p:nvSpPr>
        <p:spPr>
          <a:xfrm>
            <a:off x="742950" y="2130425"/>
            <a:ext cx="8420100" cy="1470025"/>
          </a:xfrm>
        </p:spPr>
        <p:txBody>
          <a:bodyPr/>
          <a:lstStyle/>
          <a:p>
            <a:pPr algn="ctr" eaLnBrk="1" hangingPunct="1"/>
            <a:endParaRPr lang="ar-SA" smtClean="0"/>
          </a:p>
        </p:txBody>
      </p:sp>
      <p:sp>
        <p:nvSpPr>
          <p:cNvPr id="3" name="Subtitle 2"/>
          <p:cNvSpPr>
            <a:spLocks noGrp="1"/>
          </p:cNvSpPr>
          <p:nvPr>
            <p:ph type="subTitle" idx="4294967295"/>
          </p:nvPr>
        </p:nvSpPr>
        <p:spPr>
          <a:xfrm>
            <a:off x="1485900" y="3886200"/>
            <a:ext cx="6934200" cy="1752600"/>
          </a:xfrm>
        </p:spPr>
        <p:txBody>
          <a:bodyPr rtlCol="0">
            <a:normAutofit/>
          </a:bodyPr>
          <a:lstStyle/>
          <a:p>
            <a:pPr marL="0" indent="0" algn="ctr" eaLnBrk="1" fontAlgn="auto" hangingPunct="1">
              <a:spcAft>
                <a:spcPts val="0"/>
              </a:spcAft>
              <a:buFont typeface="Arial" pitchFamily="34" charset="0"/>
              <a:buNone/>
              <a:defRPr/>
            </a:pPr>
            <a:endParaRPr lang="en-US" smtClean="0">
              <a:solidFill>
                <a:schemeClr val="tx1">
                  <a:tint val="75000"/>
                </a:schemeClr>
              </a:solidFill>
              <a:cs typeface="+mn-cs"/>
            </a:endParaRPr>
          </a:p>
        </p:txBody>
      </p:sp>
      <p:sp>
        <p:nvSpPr>
          <p:cNvPr id="274436"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BD070A3B-9B44-47E9-AC6E-B18F74B08333}" type="slidenum">
              <a:rPr lang="ar-SA" sz="1200">
                <a:solidFill>
                  <a:schemeClr val="bg1"/>
                </a:solidFill>
                <a:latin typeface="Calibri" pitchFamily="34" charset="0"/>
              </a:rPr>
              <a:pPr rtl="0"/>
              <a:t>142</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274439" name="Subtitle 2"/>
          <p:cNvSpPr txBox="1">
            <a:spLocks/>
          </p:cNvSpPr>
          <p:nvPr/>
        </p:nvSpPr>
        <p:spPr bwMode="auto">
          <a:xfrm>
            <a:off x="4038600" y="4648200"/>
            <a:ext cx="5530850" cy="1066800"/>
          </a:xfrm>
          <a:prstGeom prst="rect">
            <a:avLst/>
          </a:prstGeom>
          <a:noFill/>
          <a:ln w="9525">
            <a:noFill/>
            <a:miter lim="800000"/>
            <a:headEnd/>
            <a:tailEnd/>
          </a:ln>
        </p:spPr>
        <p:txBody>
          <a:bodyPr/>
          <a:lstStyle/>
          <a:p>
            <a:pPr algn="ctr" rtl="0">
              <a:spcBef>
                <a:spcPct val="20000"/>
              </a:spcBef>
              <a:buFont typeface="Arial"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charset="0"/>
              <a:buNone/>
            </a:pPr>
            <a:r>
              <a:rPr lang="en-US" sz="2800" b="1">
                <a:solidFill>
                  <a:srgbClr val="898989"/>
                </a:solidFill>
                <a:latin typeface="Calibri" pitchFamily="34" charset="0"/>
              </a:rPr>
              <a:t>  </a:t>
            </a:r>
            <a:r>
              <a:rPr lang="ar-SA" sz="2800" b="1">
                <a:solidFill>
                  <a:srgbClr val="898989"/>
                </a:solidFill>
                <a:latin typeface="Calibri" pitchFamily="34" charset="0"/>
              </a:rPr>
              <a:t>الدراسات ا</a:t>
            </a:r>
            <a:r>
              <a:rPr lang="ar-EG" sz="2800" b="1">
                <a:solidFill>
                  <a:srgbClr val="898989"/>
                </a:solidFill>
                <a:latin typeface="Calibri" pitchFamily="34" charset="0"/>
              </a:rPr>
              <a:t>لاجتماعية</a:t>
            </a:r>
            <a:r>
              <a:rPr lang="en-US" sz="2800" b="1">
                <a:solidFill>
                  <a:srgbClr val="898989"/>
                </a:solidFill>
                <a:latin typeface="Calibri" pitchFamily="34" charset="0"/>
              </a:rPr>
              <a:t> </a:t>
            </a:r>
            <a:r>
              <a:rPr lang="ar-SA" sz="2800" b="1">
                <a:solidFill>
                  <a:srgbClr val="898989"/>
                </a:solidFill>
                <a:latin typeface="Calibri" pitchFamily="34" charset="0"/>
              </a:rPr>
              <a:t>  </a:t>
            </a:r>
            <a:r>
              <a:rPr lang="ar-EG" sz="2600">
                <a:solidFill>
                  <a:srgbClr val="898989"/>
                </a:solidFill>
                <a:latin typeface="Calibri" pitchFamily="34" charset="0"/>
              </a:rPr>
              <a:t>كلية </a:t>
            </a:r>
            <a:r>
              <a:rPr lang="ar-SA" sz="2600">
                <a:solidFill>
                  <a:srgbClr val="898989"/>
                </a:solidFill>
                <a:latin typeface="Calibri" pitchFamily="34" charset="0"/>
              </a:rPr>
              <a:t>الآداب</a:t>
            </a:r>
            <a:r>
              <a:rPr lang="ar-EG" sz="2600">
                <a:solidFill>
                  <a:srgbClr val="898989"/>
                </a:solidFill>
                <a:latin typeface="Calibri" pitchFamily="34" charset="0"/>
              </a:rPr>
              <a:t>– قسم</a:t>
            </a:r>
            <a:endParaRPr lang="en-US" sz="2600">
              <a:solidFill>
                <a:srgbClr val="898989"/>
              </a:solidFill>
              <a:latin typeface="Calibri" pitchFamily="34" charset="0"/>
            </a:endParaRPr>
          </a:p>
        </p:txBody>
      </p:sp>
      <p:grpSp>
        <p:nvGrpSpPr>
          <p:cNvPr id="274440"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74442"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74444"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EG" sz="3700" b="1">
                <a:solidFill>
                  <a:srgbClr val="376092"/>
                </a:solidFill>
                <a:latin typeface="AYM Wadiy S_U normal."/>
                <a:cs typeface="Times New Roman" pitchFamily="18" charset="0"/>
              </a:rPr>
              <a:t>الجغرافيا الاقتصادية</a:t>
            </a:r>
            <a:endParaRPr lang="ar-SA" sz="3700" b="1">
              <a:solidFill>
                <a:srgbClr val="376092"/>
              </a:solidFill>
              <a:latin typeface="AYM Wadiy S_U normal."/>
              <a:cs typeface="Times New Roman" pitchFamily="18" charset="0"/>
            </a:endParaRPr>
          </a:p>
          <a:p>
            <a:pPr algn="l">
              <a:lnSpc>
                <a:spcPct val="80000"/>
              </a:lnSpc>
            </a:pPr>
            <a:r>
              <a:rPr lang="ar-SA" b="1"/>
              <a:t>**********************************</a:t>
            </a: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en-US" sz="2600" b="1">
                <a:solidFill>
                  <a:srgbClr val="7F7F7F"/>
                </a:solidFill>
                <a:latin typeface="Calibri" pitchFamily="34" charset="0"/>
                <a:cs typeface="Times New Roman" pitchFamily="18" charset="0"/>
              </a:rPr>
              <a:t> </a:t>
            </a:r>
            <a:r>
              <a:rPr lang="ar-EG" sz="2600" b="1">
                <a:solidFill>
                  <a:srgbClr val="7F7F7F"/>
                </a:solidFill>
                <a:latin typeface="Calibri" pitchFamily="34" charset="0"/>
                <a:cs typeface="Times New Roman" pitchFamily="18" charset="0"/>
              </a:rPr>
              <a:t>د.حسين المهدي</a:t>
            </a:r>
            <a:endParaRPr lang="en-US" sz="2600" b="1">
              <a:solidFill>
                <a:srgbClr val="7F7F7F"/>
              </a:solidFill>
              <a:latin typeface="Calibri" pitchFamily="34" charset="0"/>
            </a:endParaRPr>
          </a:p>
        </p:txBody>
      </p:sp>
      <p:sp>
        <p:nvSpPr>
          <p:cNvPr id="274445"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1DBED6D7-62FC-4707-A260-B768D25D53C0}" type="slidenum">
              <a:rPr lang="ar-SA" sz="1200">
                <a:solidFill>
                  <a:schemeClr val="bg1"/>
                </a:solidFill>
                <a:latin typeface="Calibri" pitchFamily="34" charset="0"/>
              </a:rPr>
              <a:pPr rtl="0"/>
              <a:t>142</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r>
              <a:rPr lang="ar-SA" sz="6600" dirty="0" smtClean="0">
                <a:solidFill>
                  <a:schemeClr val="accent1">
                    <a:lumMod val="75000"/>
                  </a:schemeClr>
                </a:solidFill>
              </a:rPr>
              <a:t>معادن الطاقة </a:t>
            </a:r>
            <a:endParaRPr lang="en-US" sz="6600" dirty="0">
              <a:solidFill>
                <a:schemeClr val="accent1">
                  <a:lumMod val="75000"/>
                </a:schemeClr>
              </a:solidFill>
            </a:endParaRPr>
          </a:p>
        </p:txBody>
      </p:sp>
      <p:sp>
        <p:nvSpPr>
          <p:cNvPr id="275459" name="عنصر نائب للمحتوى 2"/>
          <p:cNvSpPr>
            <a:spLocks noGrp="1"/>
          </p:cNvSpPr>
          <p:nvPr>
            <p:ph idx="4294967295"/>
          </p:nvPr>
        </p:nvSpPr>
        <p:spPr/>
        <p:txBody>
          <a:bodyPr/>
          <a:lstStyle/>
          <a:p>
            <a:pPr>
              <a:buFont typeface="Arial" charset="0"/>
              <a:buNone/>
            </a:pPr>
            <a:endParaRPr lang="ar-SA" smtClean="0">
              <a:solidFill>
                <a:srgbClr val="FF0000"/>
              </a:solidFill>
            </a:endParaRPr>
          </a:p>
          <a:p>
            <a:pPr>
              <a:buFont typeface="Arial" charset="0"/>
              <a:buNone/>
            </a:pPr>
            <a:r>
              <a:rPr lang="ar-SA" sz="4800" smtClean="0">
                <a:solidFill>
                  <a:srgbClr val="FF0000"/>
                </a:solidFill>
              </a:rPr>
              <a:t>1- الفحم : </a:t>
            </a:r>
          </a:p>
          <a:p>
            <a:pPr>
              <a:buFont typeface="Arial" charset="0"/>
              <a:buNone/>
            </a:pPr>
            <a:r>
              <a:rPr lang="ar-SA" sz="3600" smtClean="0">
                <a:solidFill>
                  <a:srgbClr val="FF0000"/>
                </a:solidFill>
              </a:rPr>
              <a:t>          - فحم اللانثراسيت </a:t>
            </a:r>
          </a:p>
          <a:p>
            <a:pPr>
              <a:buFont typeface="Arial" charset="0"/>
              <a:buNone/>
            </a:pPr>
            <a:r>
              <a:rPr lang="ar-SA" sz="3600" smtClean="0">
                <a:solidFill>
                  <a:srgbClr val="FF0000"/>
                </a:solidFill>
              </a:rPr>
              <a:t>          - فحم اللجنيت </a:t>
            </a:r>
          </a:p>
          <a:p>
            <a:pPr>
              <a:buFont typeface="Arial" charset="0"/>
              <a:buNone/>
            </a:pPr>
            <a:r>
              <a:rPr lang="ar-SA" sz="3600" smtClean="0">
                <a:solidFill>
                  <a:srgbClr val="FF0000"/>
                </a:solidFill>
              </a:rPr>
              <a:t>          - فحم البتومين </a:t>
            </a:r>
          </a:p>
          <a:p>
            <a:pPr>
              <a:buFont typeface="Arial" charset="0"/>
              <a:buNone/>
            </a:pPr>
            <a:r>
              <a:rPr lang="ar-SA" sz="3600" smtClean="0">
                <a:solidFill>
                  <a:srgbClr val="FF0000"/>
                </a:solidFill>
              </a:rPr>
              <a:t>          - فحم الكوك  </a:t>
            </a:r>
            <a:r>
              <a:rPr lang="en-US" sz="3600" smtClean="0">
                <a:solidFill>
                  <a:srgbClr val="FF0000"/>
                </a:solidFill>
              </a:rPr>
              <a:t> </a:t>
            </a:r>
            <a:endParaRPr lang="en-US" sz="3600" smtClean="0"/>
          </a:p>
        </p:txBody>
      </p:sp>
      <p:sp>
        <p:nvSpPr>
          <p:cNvPr id="275460"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B7680B93-DFC3-4813-A910-C93A56EE2CF4}" type="slidenum">
              <a:rPr lang="ar-SA" sz="1200">
                <a:solidFill>
                  <a:schemeClr val="bg1"/>
                </a:solidFill>
                <a:latin typeface="Calibri" pitchFamily="34" charset="0"/>
              </a:rPr>
              <a:pPr rtl="0"/>
              <a:t>143</a:t>
            </a:fld>
            <a:endParaRPr lang="en-US" sz="1200">
              <a:solidFill>
                <a:schemeClr val="bg1"/>
              </a:solidFill>
              <a:latin typeface="Calibri" pitchFamily="34" charset="0"/>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r>
              <a:rPr lang="ar-SA" dirty="0" smtClean="0">
                <a:solidFill>
                  <a:schemeClr val="accent1">
                    <a:lumMod val="75000"/>
                  </a:schemeClr>
                </a:solidFill>
              </a:rPr>
              <a:t>       </a:t>
            </a:r>
            <a:r>
              <a:rPr lang="ar-SA" sz="6600" dirty="0" smtClean="0">
                <a:solidFill>
                  <a:schemeClr val="accent1">
                    <a:lumMod val="75000"/>
                  </a:schemeClr>
                </a:solidFill>
              </a:rPr>
              <a:t>البترول</a:t>
            </a:r>
            <a:endParaRPr lang="en-US" dirty="0">
              <a:solidFill>
                <a:schemeClr val="accent1">
                  <a:lumMod val="75000"/>
                </a:schemeClr>
              </a:solidFill>
            </a:endParaRPr>
          </a:p>
        </p:txBody>
      </p:sp>
      <p:sp>
        <p:nvSpPr>
          <p:cNvPr id="276483" name="عنصر نائب للمحتوى 2"/>
          <p:cNvSpPr>
            <a:spLocks noGrp="1"/>
          </p:cNvSpPr>
          <p:nvPr>
            <p:ph idx="4294967295"/>
          </p:nvPr>
        </p:nvSpPr>
        <p:spPr/>
        <p:txBody>
          <a:bodyPr/>
          <a:lstStyle/>
          <a:p>
            <a:pPr>
              <a:buFont typeface="Arial" charset="0"/>
              <a:buNone/>
            </a:pPr>
            <a:r>
              <a:rPr lang="ar-SA" smtClean="0"/>
              <a:t>         </a:t>
            </a:r>
          </a:p>
          <a:p>
            <a:pPr>
              <a:buFont typeface="Arial" charset="0"/>
              <a:buNone/>
            </a:pPr>
            <a:r>
              <a:rPr lang="ar-SA" smtClean="0"/>
              <a:t>   </a:t>
            </a:r>
            <a:r>
              <a:rPr lang="ar-SA" sz="4400" smtClean="0"/>
              <a:t>- نشأة البترول </a:t>
            </a:r>
          </a:p>
          <a:p>
            <a:pPr>
              <a:buFont typeface="Arial" charset="0"/>
              <a:buNone/>
            </a:pPr>
            <a:r>
              <a:rPr lang="ar-SA" sz="4400" smtClean="0"/>
              <a:t>   - أهميته للحضارة الحديثة </a:t>
            </a:r>
          </a:p>
          <a:p>
            <a:pPr>
              <a:buFont typeface="Arial" charset="0"/>
              <a:buNone/>
            </a:pPr>
            <a:r>
              <a:rPr lang="ar-SA" sz="4400" smtClean="0"/>
              <a:t>   -  توزيعه الجغرافي </a:t>
            </a:r>
          </a:p>
          <a:p>
            <a:pPr>
              <a:buFont typeface="Arial" charset="0"/>
              <a:buNone/>
            </a:pPr>
            <a:r>
              <a:rPr lang="ar-SA" sz="4400" smtClean="0"/>
              <a:t>   -  خصائص البترول العربي    </a:t>
            </a:r>
            <a:endParaRPr lang="en-US" sz="4400" smtClean="0"/>
          </a:p>
        </p:txBody>
      </p:sp>
      <p:sp>
        <p:nvSpPr>
          <p:cNvPr id="276484"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DD8A27B3-0503-4931-8F2A-D47A195F44E6}" type="slidenum">
              <a:rPr lang="ar-SA" sz="1200">
                <a:solidFill>
                  <a:schemeClr val="bg1"/>
                </a:solidFill>
                <a:latin typeface="Calibri" pitchFamily="34" charset="0"/>
              </a:rPr>
              <a:pPr rtl="0"/>
              <a:t>144</a:t>
            </a:fld>
            <a:endParaRPr lang="en-US" sz="1200">
              <a:solidFill>
                <a:schemeClr val="bg1"/>
              </a:solidFill>
              <a:latin typeface="Calibri" pitchFamily="34" charset="0"/>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Title 1"/>
          <p:cNvSpPr>
            <a:spLocks noGrp="1"/>
          </p:cNvSpPr>
          <p:nvPr>
            <p:ph type="ctrTitle" idx="4294967295"/>
          </p:nvPr>
        </p:nvSpPr>
        <p:spPr>
          <a:xfrm>
            <a:off x="742950" y="2130425"/>
            <a:ext cx="8420100" cy="1470025"/>
          </a:xfrm>
        </p:spPr>
        <p:txBody>
          <a:bodyPr/>
          <a:lstStyle/>
          <a:p>
            <a:pPr algn="ctr" eaLnBrk="1" hangingPunct="1"/>
            <a:endParaRPr lang="ar-SA" smtClean="0"/>
          </a:p>
        </p:txBody>
      </p:sp>
      <p:sp>
        <p:nvSpPr>
          <p:cNvPr id="3" name="Subtitle 2"/>
          <p:cNvSpPr>
            <a:spLocks noGrp="1"/>
          </p:cNvSpPr>
          <p:nvPr>
            <p:ph type="subTitle" idx="4294967295"/>
          </p:nvPr>
        </p:nvSpPr>
        <p:spPr>
          <a:xfrm>
            <a:off x="1485900" y="3886200"/>
            <a:ext cx="6934200" cy="1752600"/>
          </a:xfrm>
        </p:spPr>
        <p:txBody>
          <a:bodyPr rtlCol="0">
            <a:normAutofit/>
          </a:bodyPr>
          <a:lstStyle/>
          <a:p>
            <a:pPr marL="0" indent="0" algn="ctr" eaLnBrk="1" fontAlgn="auto" hangingPunct="1">
              <a:spcAft>
                <a:spcPts val="0"/>
              </a:spcAft>
              <a:buFont typeface="Arial" pitchFamily="34" charset="0"/>
              <a:buNone/>
              <a:defRPr/>
            </a:pPr>
            <a:endParaRPr lang="en-US" smtClean="0">
              <a:solidFill>
                <a:schemeClr val="tx1">
                  <a:tint val="75000"/>
                </a:schemeClr>
              </a:solidFill>
              <a:cs typeface="+mn-cs"/>
            </a:endParaRPr>
          </a:p>
        </p:txBody>
      </p:sp>
      <p:sp>
        <p:nvSpPr>
          <p:cNvPr id="277508" name="Slide Number Placeholder 3"/>
          <p:cNvSpPr txBox="1">
            <a:spLocks noGrp="1"/>
          </p:cNvSpPr>
          <p:nvPr/>
        </p:nvSpPr>
        <p:spPr bwMode="auto">
          <a:xfrm>
            <a:off x="2185988" y="6356350"/>
            <a:ext cx="482600" cy="365125"/>
          </a:xfrm>
          <a:prstGeom prst="rect">
            <a:avLst/>
          </a:prstGeom>
          <a:noFill/>
          <a:ln w="9525">
            <a:noFill/>
            <a:miter lim="800000"/>
            <a:headEnd/>
            <a:tailEnd/>
          </a:ln>
        </p:spPr>
        <p:txBody>
          <a:bodyPr anchor="ctr"/>
          <a:lstStyle/>
          <a:p>
            <a:pPr rtl="0"/>
            <a:fld id="{4001939C-F898-4801-B8D4-36D178B39F73}" type="slidenum">
              <a:rPr lang="ar-SA" sz="1200">
                <a:solidFill>
                  <a:schemeClr val="bg1"/>
                </a:solidFill>
                <a:latin typeface="Calibri" pitchFamily="34" charset="0"/>
              </a:rPr>
              <a:pPr rtl="0"/>
              <a:t>145</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277511" name="Subtitle 2"/>
          <p:cNvSpPr txBox="1">
            <a:spLocks/>
          </p:cNvSpPr>
          <p:nvPr/>
        </p:nvSpPr>
        <p:spPr bwMode="auto">
          <a:xfrm>
            <a:off x="4038600" y="4648200"/>
            <a:ext cx="5530850" cy="1066800"/>
          </a:xfrm>
          <a:prstGeom prst="rect">
            <a:avLst/>
          </a:prstGeom>
          <a:noFill/>
          <a:ln w="9525">
            <a:noFill/>
            <a:miter lim="800000"/>
            <a:headEnd/>
            <a:tailEnd/>
          </a:ln>
        </p:spPr>
        <p:txBody>
          <a:bodyPr/>
          <a:lstStyle/>
          <a:p>
            <a:pPr algn="ctr" rtl="0">
              <a:spcBef>
                <a:spcPct val="20000"/>
              </a:spcBef>
              <a:buFont typeface="Arial" charset="0"/>
              <a:buNone/>
            </a:pPr>
            <a:r>
              <a:rPr lang="ar-EG" sz="2800" b="1">
                <a:solidFill>
                  <a:srgbClr val="898989"/>
                </a:solidFill>
                <a:latin typeface="Calibri" pitchFamily="34" charset="0"/>
              </a:rPr>
              <a:t>نظام التعليم المطور للانتساب</a:t>
            </a:r>
            <a:endParaRPr lang="en-US" sz="2800" b="1">
              <a:solidFill>
                <a:srgbClr val="898989"/>
              </a:solidFill>
              <a:latin typeface="Calibri" pitchFamily="34" charset="0"/>
            </a:endParaRPr>
          </a:p>
          <a:p>
            <a:pPr algn="ctr" rtl="0">
              <a:spcBef>
                <a:spcPct val="20000"/>
              </a:spcBef>
              <a:buFont typeface="Arial" charset="0"/>
              <a:buNone/>
            </a:pPr>
            <a:r>
              <a:rPr lang="en-US" sz="2800" b="1">
                <a:solidFill>
                  <a:srgbClr val="898989"/>
                </a:solidFill>
                <a:latin typeface="Calibri" pitchFamily="34" charset="0"/>
              </a:rPr>
              <a:t>  </a:t>
            </a:r>
            <a:r>
              <a:rPr lang="ar-SA" sz="2800" b="1">
                <a:solidFill>
                  <a:srgbClr val="898989"/>
                </a:solidFill>
                <a:latin typeface="Calibri" pitchFamily="34" charset="0"/>
              </a:rPr>
              <a:t>الدراسات ا</a:t>
            </a:r>
            <a:r>
              <a:rPr lang="ar-EG" sz="2800" b="1">
                <a:solidFill>
                  <a:srgbClr val="898989"/>
                </a:solidFill>
                <a:latin typeface="Calibri" pitchFamily="34" charset="0"/>
              </a:rPr>
              <a:t>لاجتماعية</a:t>
            </a:r>
            <a:r>
              <a:rPr lang="en-US" sz="2800" b="1">
                <a:solidFill>
                  <a:srgbClr val="898989"/>
                </a:solidFill>
                <a:latin typeface="Calibri" pitchFamily="34" charset="0"/>
              </a:rPr>
              <a:t> </a:t>
            </a:r>
            <a:r>
              <a:rPr lang="ar-SA" sz="2800" b="1">
                <a:solidFill>
                  <a:srgbClr val="898989"/>
                </a:solidFill>
                <a:latin typeface="Calibri" pitchFamily="34" charset="0"/>
              </a:rPr>
              <a:t>  </a:t>
            </a:r>
            <a:r>
              <a:rPr lang="ar-EG" sz="2600">
                <a:solidFill>
                  <a:srgbClr val="898989"/>
                </a:solidFill>
                <a:latin typeface="Calibri" pitchFamily="34" charset="0"/>
              </a:rPr>
              <a:t>كلية </a:t>
            </a:r>
            <a:r>
              <a:rPr lang="ar-SA" sz="2600">
                <a:solidFill>
                  <a:srgbClr val="898989"/>
                </a:solidFill>
                <a:latin typeface="Calibri" pitchFamily="34" charset="0"/>
              </a:rPr>
              <a:t>الآداب</a:t>
            </a:r>
            <a:r>
              <a:rPr lang="ar-EG" sz="2600">
                <a:solidFill>
                  <a:srgbClr val="898989"/>
                </a:solidFill>
                <a:latin typeface="Calibri" pitchFamily="34" charset="0"/>
              </a:rPr>
              <a:t>– قسم</a:t>
            </a:r>
            <a:endParaRPr lang="en-US" sz="2600">
              <a:solidFill>
                <a:srgbClr val="898989"/>
              </a:solidFill>
              <a:latin typeface="Calibri" pitchFamily="34" charset="0"/>
            </a:endParaRPr>
          </a:p>
        </p:txBody>
      </p:sp>
      <p:grpSp>
        <p:nvGrpSpPr>
          <p:cNvPr id="27751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7751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77516" name="Title 1"/>
          <p:cNvSpPr txBox="1">
            <a:spLocks/>
          </p:cNvSpPr>
          <p:nvPr/>
        </p:nvSpPr>
        <p:spPr bwMode="auto">
          <a:xfrm>
            <a:off x="457200" y="2895600"/>
            <a:ext cx="5099050" cy="1470025"/>
          </a:xfrm>
          <a:prstGeom prst="rect">
            <a:avLst/>
          </a:prstGeom>
          <a:noFill/>
          <a:ln w="9525">
            <a:noFill/>
            <a:miter lim="800000"/>
            <a:headEnd/>
            <a:tailEnd/>
          </a:ln>
        </p:spPr>
        <p:txBody>
          <a:bodyPr anchor="ctr"/>
          <a:lstStyle/>
          <a:p>
            <a:pPr algn="l">
              <a:lnSpc>
                <a:spcPct val="80000"/>
              </a:lnSpc>
            </a:pPr>
            <a:r>
              <a:rPr lang="ar-EG" sz="3700" b="1">
                <a:solidFill>
                  <a:srgbClr val="376092"/>
                </a:solidFill>
                <a:latin typeface="AYM Wadiy S_U normal."/>
                <a:cs typeface="Times New Roman" pitchFamily="18" charset="0"/>
              </a:rPr>
              <a:t>الجغرافيا الاقتصادية</a:t>
            </a:r>
            <a:endParaRPr lang="ar-SA" sz="3700" b="1">
              <a:solidFill>
                <a:srgbClr val="376092"/>
              </a:solidFill>
              <a:latin typeface="AYM Wadiy S_U normal."/>
              <a:cs typeface="Times New Roman" pitchFamily="18" charset="0"/>
            </a:endParaRPr>
          </a:p>
          <a:p>
            <a:pPr algn="l">
              <a:lnSpc>
                <a:spcPct val="80000"/>
              </a:lnSpc>
            </a:pPr>
            <a:r>
              <a:rPr lang="ar-SA" b="1"/>
              <a:t>**********************************</a:t>
            </a:r>
            <a:r>
              <a:rPr lang="ar-EG" b="1">
                <a:solidFill>
                  <a:srgbClr val="7F7F7F"/>
                </a:solidFill>
                <a:latin typeface="Calibri" pitchFamily="34" charset="0"/>
                <a:cs typeface="Times New Roman" pitchFamily="18" charset="0"/>
              </a:rPr>
              <a:t/>
            </a:r>
            <a:br>
              <a:rPr lang="ar-EG" b="1">
                <a:solidFill>
                  <a:srgbClr val="7F7F7F"/>
                </a:solidFill>
                <a:latin typeface="Calibri" pitchFamily="34" charset="0"/>
                <a:cs typeface="Times New Roman" pitchFamily="18" charset="0"/>
              </a:rPr>
            </a:br>
            <a:r>
              <a:rPr lang="ar-EG" sz="2200" b="1">
                <a:solidFill>
                  <a:srgbClr val="7F7F7F"/>
                </a:solidFill>
                <a:latin typeface="Calibri" pitchFamily="34" charset="0"/>
                <a:cs typeface="Times New Roman" pitchFamily="18" charset="0"/>
              </a:rPr>
              <a:t>الفصل الدراسي </a:t>
            </a:r>
            <a:r>
              <a:rPr lang="ar-SA" sz="2200" b="1">
                <a:solidFill>
                  <a:srgbClr val="7F7F7F"/>
                </a:solidFill>
                <a:latin typeface="Calibri" pitchFamily="34" charset="0"/>
                <a:cs typeface="Times New Roman" pitchFamily="18" charset="0"/>
              </a:rPr>
              <a:t>الأول</a:t>
            </a:r>
            <a:r>
              <a:rPr lang="ar-EG" sz="3200" b="1">
                <a:solidFill>
                  <a:srgbClr val="7F7F7F"/>
                </a:solidFill>
                <a:latin typeface="Calibri" pitchFamily="34" charset="0"/>
                <a:cs typeface="Times New Roman" pitchFamily="18" charset="0"/>
              </a:rPr>
              <a:t/>
            </a:r>
            <a:br>
              <a:rPr lang="ar-EG" sz="3200" b="1">
                <a:solidFill>
                  <a:srgbClr val="7F7F7F"/>
                </a:solidFill>
                <a:latin typeface="Calibri" pitchFamily="34" charset="0"/>
                <a:cs typeface="Times New Roman" pitchFamily="18" charset="0"/>
              </a:rPr>
            </a:br>
            <a:r>
              <a:rPr lang="ar-EG" sz="1700" b="1">
                <a:solidFill>
                  <a:srgbClr val="7F7F7F"/>
                </a:solidFill>
                <a:latin typeface="Calibri" pitchFamily="34" charset="0"/>
                <a:cs typeface="Times New Roman" pitchFamily="18" charset="0"/>
              </a:rPr>
              <a:t>العام الدراسي 143</a:t>
            </a:r>
            <a:r>
              <a:rPr lang="ar-SA" sz="1700" b="1">
                <a:solidFill>
                  <a:srgbClr val="7F7F7F"/>
                </a:solidFill>
                <a:latin typeface="Calibri" pitchFamily="34" charset="0"/>
                <a:cs typeface="Times New Roman" pitchFamily="18" charset="0"/>
              </a:rPr>
              <a:t>1</a:t>
            </a:r>
            <a:r>
              <a:rPr lang="ar-EG" sz="1700" b="1">
                <a:solidFill>
                  <a:srgbClr val="7F7F7F"/>
                </a:solidFill>
                <a:latin typeface="Calibri" pitchFamily="34" charset="0"/>
                <a:cs typeface="Times New Roman" pitchFamily="18" charset="0"/>
              </a:rPr>
              <a:t> – 143</a:t>
            </a:r>
            <a:r>
              <a:rPr lang="ar-SA" sz="1700" b="1">
                <a:solidFill>
                  <a:srgbClr val="7F7F7F"/>
                </a:solidFill>
                <a:latin typeface="Calibri" pitchFamily="34" charset="0"/>
                <a:cs typeface="Times New Roman" pitchFamily="18" charset="0"/>
              </a:rPr>
              <a:t>2هـ</a:t>
            </a:r>
            <a:endParaRPr lang="en-US" sz="1700" b="1">
              <a:solidFill>
                <a:srgbClr val="7F7F7F"/>
              </a:solidFill>
              <a:latin typeface="Calibri" pitchFamily="34" charset="0"/>
            </a:endParaRPr>
          </a:p>
          <a:p>
            <a:pPr algn="l">
              <a:lnSpc>
                <a:spcPct val="80000"/>
              </a:lnSpc>
            </a:pPr>
            <a:r>
              <a:rPr lang="en-US" sz="2600" b="1">
                <a:solidFill>
                  <a:srgbClr val="7F7F7F"/>
                </a:solidFill>
                <a:latin typeface="Calibri" pitchFamily="34" charset="0"/>
                <a:cs typeface="Times New Roman" pitchFamily="18" charset="0"/>
              </a:rPr>
              <a:t> </a:t>
            </a:r>
            <a:r>
              <a:rPr lang="ar-EG" sz="2600" b="1">
                <a:solidFill>
                  <a:srgbClr val="7F7F7F"/>
                </a:solidFill>
                <a:latin typeface="Calibri" pitchFamily="34" charset="0"/>
                <a:cs typeface="Times New Roman" pitchFamily="18" charset="0"/>
              </a:rPr>
              <a:t>د.حسين المهدي</a:t>
            </a:r>
            <a:endParaRPr lang="en-US" sz="2600" b="1">
              <a:solidFill>
                <a:srgbClr val="7F7F7F"/>
              </a:solidFill>
              <a:latin typeface="Calibri" pitchFamily="34" charset="0"/>
            </a:endParaRPr>
          </a:p>
        </p:txBody>
      </p:sp>
      <p:sp>
        <p:nvSpPr>
          <p:cNvPr id="277517"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57903673-38AA-4FB9-8B89-EA9098A74DE1}" type="slidenum">
              <a:rPr lang="ar-SA" sz="1200">
                <a:solidFill>
                  <a:schemeClr val="bg1"/>
                </a:solidFill>
                <a:latin typeface="Calibri" pitchFamily="34" charset="0"/>
              </a:rPr>
              <a:pPr rtl="0"/>
              <a:t>145</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r>
              <a:rPr lang="ar-SA" dirty="0" smtClean="0">
                <a:solidFill>
                  <a:schemeClr val="accent1">
                    <a:lumMod val="75000"/>
                  </a:schemeClr>
                </a:solidFill>
              </a:rPr>
              <a:t>الصناعة </a:t>
            </a:r>
            <a:endParaRPr lang="en-US" dirty="0">
              <a:solidFill>
                <a:schemeClr val="accent1">
                  <a:lumMod val="75000"/>
                </a:schemeClr>
              </a:solidFill>
            </a:endParaRPr>
          </a:p>
        </p:txBody>
      </p:sp>
      <p:sp>
        <p:nvSpPr>
          <p:cNvPr id="278531" name="عنصر نائب للمحتوى 2"/>
          <p:cNvSpPr>
            <a:spLocks noGrp="1"/>
          </p:cNvSpPr>
          <p:nvPr>
            <p:ph idx="4294967295"/>
          </p:nvPr>
        </p:nvSpPr>
        <p:spPr/>
        <p:txBody>
          <a:bodyPr/>
          <a:lstStyle/>
          <a:p>
            <a:pPr>
              <a:buFont typeface="Arial" charset="0"/>
              <a:buNone/>
            </a:pPr>
            <a:endParaRPr lang="ar-SA" smtClean="0"/>
          </a:p>
          <a:p>
            <a:pPr>
              <a:buFont typeface="Arial" charset="0"/>
              <a:buNone/>
            </a:pPr>
            <a:r>
              <a:rPr lang="ar-SA" sz="4400" smtClean="0"/>
              <a:t> </a:t>
            </a:r>
            <a:r>
              <a:rPr lang="ar-SA" sz="4400" smtClean="0">
                <a:solidFill>
                  <a:srgbClr val="FF0000"/>
                </a:solidFill>
              </a:rPr>
              <a:t> ــ </a:t>
            </a:r>
            <a:r>
              <a:rPr lang="ar-SA" sz="4800" b="1" smtClean="0">
                <a:solidFill>
                  <a:srgbClr val="FF0000"/>
                </a:solidFill>
              </a:rPr>
              <a:t>مجال جغرافية الصناعة : </a:t>
            </a:r>
          </a:p>
          <a:p>
            <a:pPr rtl="1">
              <a:buFont typeface="Arial" charset="0"/>
              <a:buNone/>
            </a:pPr>
            <a:r>
              <a:rPr lang="ar-SA" smtClean="0">
                <a:solidFill>
                  <a:srgbClr val="FF0000"/>
                </a:solidFill>
              </a:rPr>
              <a:t>             الصناعة من الحرف الثانوية . </a:t>
            </a:r>
            <a:endParaRPr lang="ar-SA" smtClean="0"/>
          </a:p>
          <a:p>
            <a:pPr>
              <a:buFont typeface="Arial" charset="0"/>
              <a:buNone/>
            </a:pPr>
            <a:r>
              <a:rPr lang="ar-SA" sz="4800" smtClean="0"/>
              <a:t>- تعريف الصناعة التحويلية </a:t>
            </a:r>
          </a:p>
          <a:p>
            <a:pPr rtl="1">
              <a:buFont typeface="Arial" charset="0"/>
              <a:buNone/>
            </a:pPr>
            <a:r>
              <a:rPr lang="ar-SA" smtClean="0"/>
              <a:t> </a:t>
            </a:r>
            <a:endParaRPr lang="en-US" smtClean="0"/>
          </a:p>
        </p:txBody>
      </p:sp>
      <p:sp>
        <p:nvSpPr>
          <p:cNvPr id="278532"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40166503-AB5E-4EEB-A28A-EBF47A7CE92E}" type="slidenum">
              <a:rPr lang="ar-SA" sz="1200">
                <a:solidFill>
                  <a:schemeClr val="bg1"/>
                </a:solidFill>
                <a:latin typeface="Calibri" pitchFamily="34" charset="0"/>
              </a:rPr>
              <a:pPr rtl="0"/>
              <a:t>146</a:t>
            </a:fld>
            <a:endParaRPr lang="en-US" sz="1200">
              <a:solidFill>
                <a:schemeClr val="bg1"/>
              </a:solidFill>
              <a:latin typeface="Calibri" pitchFamily="34"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a:solidFill>
                <a:schemeClr val="accent1">
                  <a:lumMod val="75000"/>
                </a:schemeClr>
              </a:solidFill>
            </a:endParaRPr>
          </a:p>
        </p:txBody>
      </p:sp>
      <p:sp>
        <p:nvSpPr>
          <p:cNvPr id="279555" name="عنصر نائب للمحتوى 2"/>
          <p:cNvSpPr>
            <a:spLocks noGrp="1"/>
          </p:cNvSpPr>
          <p:nvPr>
            <p:ph idx="4294967295"/>
          </p:nvPr>
        </p:nvSpPr>
        <p:spPr/>
        <p:txBody>
          <a:bodyPr/>
          <a:lstStyle/>
          <a:p>
            <a:pPr>
              <a:buFont typeface="Arial" charset="0"/>
              <a:buNone/>
            </a:pPr>
            <a:r>
              <a:rPr lang="ar-SA" sz="4800" b="1" smtClean="0">
                <a:solidFill>
                  <a:srgbClr val="FF0000"/>
                </a:solidFill>
              </a:rPr>
              <a:t>عوامل توطن الصناعة: </a:t>
            </a:r>
          </a:p>
          <a:p>
            <a:pPr rtl="1">
              <a:buFont typeface="Arial" charset="0"/>
              <a:buNone/>
            </a:pPr>
            <a:r>
              <a:rPr lang="ar-SA" sz="4800" smtClean="0">
                <a:solidFill>
                  <a:srgbClr val="FF0000"/>
                </a:solidFill>
              </a:rPr>
              <a:t>1- المادة الخام </a:t>
            </a:r>
          </a:p>
          <a:p>
            <a:pPr rtl="1">
              <a:buFont typeface="Arial" charset="0"/>
              <a:buNone/>
            </a:pPr>
            <a:r>
              <a:rPr lang="ar-SA" sz="4800" smtClean="0">
                <a:solidFill>
                  <a:srgbClr val="FF0000"/>
                </a:solidFill>
              </a:rPr>
              <a:t>2- السوق </a:t>
            </a:r>
          </a:p>
          <a:p>
            <a:pPr rtl="1">
              <a:buFont typeface="Arial" charset="0"/>
              <a:buNone/>
            </a:pPr>
            <a:r>
              <a:rPr lang="ar-SA" sz="4800" smtClean="0">
                <a:solidFill>
                  <a:srgbClr val="FF0000"/>
                </a:solidFill>
              </a:rPr>
              <a:t>3- الطاقة </a:t>
            </a:r>
          </a:p>
          <a:p>
            <a:pPr rtl="1">
              <a:buFont typeface="Arial" charset="0"/>
              <a:buNone/>
            </a:pPr>
            <a:r>
              <a:rPr lang="ar-SA" sz="4800" smtClean="0">
                <a:solidFill>
                  <a:srgbClr val="FF0000"/>
                </a:solidFill>
              </a:rPr>
              <a:t> </a:t>
            </a:r>
            <a:r>
              <a:rPr lang="ar-SA" smtClean="0">
                <a:solidFill>
                  <a:srgbClr val="FF0000"/>
                </a:solidFill>
              </a:rPr>
              <a:t> </a:t>
            </a:r>
          </a:p>
          <a:p>
            <a:pPr>
              <a:buFont typeface="Arial" charset="0"/>
              <a:buNone/>
            </a:pPr>
            <a:r>
              <a:rPr lang="ar-SA" sz="4800" b="1" smtClean="0">
                <a:solidFill>
                  <a:srgbClr val="FF0000"/>
                </a:solidFill>
              </a:rPr>
              <a:t> </a:t>
            </a:r>
            <a:endParaRPr lang="ar-SA" smtClean="0"/>
          </a:p>
          <a:p>
            <a:pPr>
              <a:buFont typeface="Arial" charset="0"/>
              <a:buNone/>
            </a:pPr>
            <a:endParaRPr lang="en-US" smtClean="0"/>
          </a:p>
        </p:txBody>
      </p:sp>
      <p:sp>
        <p:nvSpPr>
          <p:cNvPr id="279556"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E4537005-09D4-414C-AFC0-D57DA9BC5845}" type="slidenum">
              <a:rPr lang="ar-SA" sz="1200">
                <a:solidFill>
                  <a:schemeClr val="bg1"/>
                </a:solidFill>
                <a:latin typeface="Calibri" pitchFamily="34" charset="0"/>
              </a:rPr>
              <a:pPr rtl="0"/>
              <a:t>147</a:t>
            </a:fld>
            <a:endParaRPr lang="en-US" sz="1200">
              <a:solidFill>
                <a:schemeClr val="bg1"/>
              </a:solidFill>
              <a:latin typeface="Calibri" pitchFamily="34" charset="0"/>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a:solidFill>
                <a:schemeClr val="accent1">
                  <a:lumMod val="75000"/>
                </a:schemeClr>
              </a:solidFill>
            </a:endParaRPr>
          </a:p>
        </p:txBody>
      </p:sp>
      <p:sp>
        <p:nvSpPr>
          <p:cNvPr id="280579" name="عنصر نائب للمحتوى 2"/>
          <p:cNvSpPr>
            <a:spLocks noGrp="1"/>
          </p:cNvSpPr>
          <p:nvPr>
            <p:ph idx="4294967295"/>
          </p:nvPr>
        </p:nvSpPr>
        <p:spPr/>
        <p:txBody>
          <a:bodyPr/>
          <a:lstStyle/>
          <a:p>
            <a:pPr>
              <a:buFont typeface="Arial" charset="0"/>
              <a:buNone/>
            </a:pPr>
            <a:r>
              <a:rPr lang="ar-SA" sz="4800" smtClean="0">
                <a:solidFill>
                  <a:srgbClr val="FF0000"/>
                </a:solidFill>
                <a:latin typeface="Arial" charset="0"/>
              </a:rPr>
              <a:t>4- القوة العاملة </a:t>
            </a:r>
          </a:p>
          <a:p>
            <a:pPr>
              <a:buFont typeface="Arial" charset="0"/>
              <a:buNone/>
            </a:pPr>
            <a:r>
              <a:rPr lang="ar-SA" sz="4800" smtClean="0">
                <a:solidFill>
                  <a:srgbClr val="FF0000"/>
                </a:solidFill>
                <a:latin typeface="Arial" charset="0"/>
              </a:rPr>
              <a:t>5- النقل </a:t>
            </a:r>
          </a:p>
          <a:p>
            <a:pPr>
              <a:buFont typeface="Arial" charset="0"/>
              <a:buNone/>
            </a:pPr>
            <a:r>
              <a:rPr lang="ar-SA" sz="4800" smtClean="0">
                <a:solidFill>
                  <a:srgbClr val="FF0000"/>
                </a:solidFill>
                <a:latin typeface="Arial" charset="0"/>
              </a:rPr>
              <a:t>6- رأس المال</a:t>
            </a:r>
          </a:p>
          <a:p>
            <a:pPr>
              <a:buFont typeface="Arial" charset="0"/>
              <a:buNone/>
            </a:pPr>
            <a:endParaRPr lang="en-US" sz="4800" smtClean="0">
              <a:solidFill>
                <a:srgbClr val="FF0000"/>
              </a:solidFill>
              <a:latin typeface="Arial" charset="0"/>
            </a:endParaRPr>
          </a:p>
        </p:txBody>
      </p:sp>
      <p:sp>
        <p:nvSpPr>
          <p:cNvPr id="280580"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743F2B9B-A88F-485E-8BFC-FE0F83E8F161}" type="slidenum">
              <a:rPr lang="ar-SA" sz="1200">
                <a:solidFill>
                  <a:schemeClr val="bg1"/>
                </a:solidFill>
                <a:latin typeface="Calibri" pitchFamily="34" charset="0"/>
              </a:rPr>
              <a:pPr rtl="0"/>
              <a:t>148</a:t>
            </a:fld>
            <a:endParaRPr lang="en-US" sz="1200">
              <a:solidFill>
                <a:schemeClr val="bg1"/>
              </a:solidFill>
              <a:latin typeface="Calibri" pitchFamily="34" charset="0"/>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dirty="0">
              <a:solidFill>
                <a:schemeClr val="accent1">
                  <a:lumMod val="75000"/>
                </a:schemeClr>
              </a:solidFill>
            </a:endParaRPr>
          </a:p>
        </p:txBody>
      </p:sp>
      <p:sp>
        <p:nvSpPr>
          <p:cNvPr id="281603" name="عنصر نائب للمحتوى 2"/>
          <p:cNvSpPr>
            <a:spLocks noGrp="1"/>
          </p:cNvSpPr>
          <p:nvPr>
            <p:ph idx="4294967295"/>
          </p:nvPr>
        </p:nvSpPr>
        <p:spPr/>
        <p:txBody>
          <a:bodyPr/>
          <a:lstStyle/>
          <a:p>
            <a:pPr>
              <a:buFont typeface="Arial" charset="0"/>
              <a:buNone/>
            </a:pPr>
            <a:r>
              <a:rPr lang="ar-SA" sz="4800" smtClean="0">
                <a:solidFill>
                  <a:srgbClr val="FF0000"/>
                </a:solidFill>
                <a:latin typeface="Arial" charset="0"/>
              </a:rPr>
              <a:t>- توزيع الصناعات التحويلية </a:t>
            </a:r>
          </a:p>
          <a:p>
            <a:pPr rtl="1">
              <a:buFontTx/>
              <a:buChar char="-"/>
            </a:pPr>
            <a:r>
              <a:rPr lang="ar-SA" sz="4800" smtClean="0">
                <a:solidFill>
                  <a:srgbClr val="FF0000"/>
                </a:solidFill>
                <a:latin typeface="Arial" charset="0"/>
              </a:rPr>
              <a:t>الأقاليم الصناعية الكبرى في العالم:</a:t>
            </a:r>
          </a:p>
          <a:p>
            <a:pPr rtl="1">
              <a:buFont typeface="Arial" charset="0"/>
              <a:buNone/>
            </a:pPr>
            <a:r>
              <a:rPr lang="ar-SA" sz="4800" smtClean="0">
                <a:solidFill>
                  <a:srgbClr val="FF0000"/>
                </a:solidFill>
                <a:latin typeface="Arial" charset="0"/>
              </a:rPr>
              <a:t>1- الإقليم الأمريكي </a:t>
            </a:r>
          </a:p>
          <a:p>
            <a:pPr rtl="1">
              <a:buFont typeface="Arial" charset="0"/>
              <a:buNone/>
            </a:pPr>
            <a:r>
              <a:rPr lang="ar-SA" sz="4800" smtClean="0">
                <a:solidFill>
                  <a:srgbClr val="FF0000"/>
                </a:solidFill>
                <a:latin typeface="Arial" charset="0"/>
              </a:rPr>
              <a:t>2- إقليم غرب أوروبا</a:t>
            </a:r>
            <a:endParaRPr lang="en-US" sz="4800" smtClean="0">
              <a:solidFill>
                <a:srgbClr val="FF0000"/>
              </a:solidFill>
              <a:latin typeface="Arial" charset="0"/>
            </a:endParaRPr>
          </a:p>
        </p:txBody>
      </p:sp>
      <p:sp>
        <p:nvSpPr>
          <p:cNvPr id="281604"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BF46A20B-ECE0-4DA1-B3E4-B0AE3E37BB43}" type="slidenum">
              <a:rPr lang="ar-SA" sz="1200">
                <a:solidFill>
                  <a:schemeClr val="bg1"/>
                </a:solidFill>
                <a:latin typeface="Calibri" pitchFamily="34" charset="0"/>
              </a:rPr>
              <a:pPr rtl="0"/>
              <a:t>149</a:t>
            </a:fld>
            <a:endParaRPr lang="en-US" sz="1200">
              <a:solidFill>
                <a:schemeClr val="bg1"/>
              </a:solidFill>
              <a:latin typeface="Calibri" pitchFamily="34" charset="0"/>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idx="4294967295"/>
          </p:nvPr>
        </p:nvSpPr>
        <p:spPr/>
        <p:txBody>
          <a:bodyPr/>
          <a:lstStyle/>
          <a:p>
            <a:pPr>
              <a:defRPr/>
            </a:pPr>
            <a:endParaRPr lang="en-US">
              <a:solidFill>
                <a:schemeClr val="accent1">
                  <a:lumMod val="75000"/>
                </a:schemeClr>
              </a:solidFill>
            </a:endParaRPr>
          </a:p>
        </p:txBody>
      </p:sp>
      <p:sp>
        <p:nvSpPr>
          <p:cNvPr id="282627" name="عنصر نائب للمحتوى 2"/>
          <p:cNvSpPr>
            <a:spLocks noGrp="1"/>
          </p:cNvSpPr>
          <p:nvPr>
            <p:ph idx="4294967295"/>
          </p:nvPr>
        </p:nvSpPr>
        <p:spPr/>
        <p:txBody>
          <a:bodyPr/>
          <a:lstStyle/>
          <a:p>
            <a:pPr>
              <a:buFont typeface="Arial" charset="0"/>
              <a:buNone/>
            </a:pPr>
            <a:r>
              <a:rPr lang="ar-SA" sz="4800" smtClean="0">
                <a:solidFill>
                  <a:srgbClr val="FF0000"/>
                </a:solidFill>
                <a:latin typeface="Arial" charset="0"/>
              </a:rPr>
              <a:t>3- الإقليم الأسيوي </a:t>
            </a:r>
          </a:p>
          <a:p>
            <a:pPr>
              <a:buFont typeface="Arial" charset="0"/>
              <a:buNone/>
            </a:pPr>
            <a:r>
              <a:rPr lang="ar-SA" sz="4800" smtClean="0">
                <a:solidFill>
                  <a:srgbClr val="FF0000"/>
                </a:solidFill>
                <a:latin typeface="Arial" charset="0"/>
              </a:rPr>
              <a:t>- الصناعة في المملكة العربية السعودية.</a:t>
            </a:r>
          </a:p>
          <a:p>
            <a:pPr rtl="1">
              <a:buFont typeface="Arial" charset="0"/>
              <a:buNone/>
            </a:pPr>
            <a:r>
              <a:rPr lang="ar-SA" sz="4800" smtClean="0">
                <a:solidFill>
                  <a:srgbClr val="FF0000"/>
                </a:solidFill>
                <a:latin typeface="Arial" charset="0"/>
              </a:rPr>
              <a:t>          بيان تحديد المبادئ التي تقوم عليها الصناعة في المملكة صدر عام 1974 </a:t>
            </a:r>
          </a:p>
          <a:p>
            <a:pPr rtl="1">
              <a:buFont typeface="Arial" charset="0"/>
              <a:buNone/>
            </a:pPr>
            <a:r>
              <a:rPr lang="ar-SA" sz="3600" smtClean="0">
                <a:solidFill>
                  <a:srgbClr val="FF0000"/>
                </a:solidFill>
                <a:latin typeface="Arial" charset="0"/>
              </a:rPr>
              <a:t>- الاكتفاء</a:t>
            </a:r>
            <a:r>
              <a:rPr lang="ar-SA" sz="4800" smtClean="0">
                <a:solidFill>
                  <a:srgbClr val="FF0000"/>
                </a:solidFill>
                <a:latin typeface="Arial" charset="0"/>
              </a:rPr>
              <a:t> الذاتي من الصناعات البتروكيمياوية</a:t>
            </a:r>
            <a:endParaRPr lang="en-US" sz="4800" smtClean="0">
              <a:solidFill>
                <a:srgbClr val="FF0000"/>
              </a:solidFill>
              <a:latin typeface="Arial" charset="0"/>
            </a:endParaRPr>
          </a:p>
        </p:txBody>
      </p:sp>
      <p:sp>
        <p:nvSpPr>
          <p:cNvPr id="282628" name="عنصر نائب لرقم الشريحة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7035826E-1506-45A6-A631-0EA217BC0819}" type="slidenum">
              <a:rPr lang="ar-SA" sz="1200">
                <a:solidFill>
                  <a:schemeClr val="bg1"/>
                </a:solidFill>
                <a:latin typeface="Calibri" pitchFamily="34" charset="0"/>
              </a:rPr>
              <a:pPr rtl="0"/>
              <a:t>150</a:t>
            </a:fld>
            <a:endParaRPr lang="en-US" sz="1200">
              <a:solidFill>
                <a:schemeClr val="bg1"/>
              </a:solidFill>
              <a:latin typeface="Calibri" pitchFamily="34" charset="0"/>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DDB6F36A-CEBB-408E-B3FD-C7A6E02ED3AD}" type="slidenum">
              <a:rPr lang="ar-SA" sz="1200">
                <a:solidFill>
                  <a:schemeClr val="bg1"/>
                </a:solidFill>
                <a:latin typeface="Calibri" pitchFamily="34" charset="0"/>
              </a:rPr>
              <a:pPr rtl="0"/>
              <a:t>151</a:t>
            </a:fld>
            <a:endParaRPr lang="en-US" sz="1200">
              <a:solidFill>
                <a:schemeClr val="bg1"/>
              </a:solidFill>
              <a:latin typeface="Calibri"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8365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283654" name="Picture 2" descr="http://kfu.files.googlepages.com/newKFUlogo.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83655"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283656"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1347</TotalTime>
  <Words>2982</Words>
  <Application>Microsoft Office PowerPoint</Application>
  <PresentationFormat>A4 Paper (210x297 mm)</PresentationFormat>
  <Paragraphs>538</Paragraphs>
  <Slides>151</Slides>
  <Notes>110</Notes>
  <HiddenSlides>0</HiddenSlides>
  <MMClips>0</MMClips>
  <ScaleCrop>false</ScaleCrop>
  <HeadingPairs>
    <vt:vector size="6" baseType="variant">
      <vt:variant>
        <vt:lpstr>الخطوط المستخدمة</vt:lpstr>
      </vt:variant>
      <vt:variant>
        <vt:i4>8</vt:i4>
      </vt:variant>
      <vt:variant>
        <vt:lpstr>قالب التصميم</vt:lpstr>
      </vt:variant>
      <vt:variant>
        <vt:i4>4</vt:i4>
      </vt:variant>
      <vt:variant>
        <vt:lpstr>عناوين الشرائح</vt:lpstr>
      </vt:variant>
      <vt:variant>
        <vt:i4>151</vt:i4>
      </vt:variant>
    </vt:vector>
  </HeadingPairs>
  <TitlesOfParts>
    <vt:vector size="163" baseType="lpstr">
      <vt:lpstr>Arial</vt:lpstr>
      <vt:lpstr>Calibri</vt:lpstr>
      <vt:lpstr>AYM Wadiy S_U normal.</vt:lpstr>
      <vt:lpstr>Times New Roman</vt:lpstr>
      <vt:lpstr>Simplified Arabic</vt:lpstr>
      <vt:lpstr>Lucida Sans Unicode</vt:lpstr>
      <vt:lpstr>AL-Mateen</vt:lpstr>
      <vt:lpstr>AL-Mohanad Bold</vt:lpstr>
      <vt:lpstr>Office Theme</vt:lpstr>
      <vt:lpstr>Office Theme</vt:lpstr>
      <vt:lpstr>Office Theme</vt: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lpstr>الشريحة 54</vt:lpstr>
      <vt:lpstr>الشريحة 55</vt:lpstr>
      <vt:lpstr>الشريحة 56</vt:lpstr>
      <vt:lpstr>الشريحة 57</vt:lpstr>
      <vt:lpstr>الشريحة 58</vt:lpstr>
      <vt:lpstr>الشريحة 59</vt:lpstr>
      <vt:lpstr>الشريحة 60</vt:lpstr>
      <vt:lpstr>الشريحة 61</vt:lpstr>
      <vt:lpstr>الشريحة 62</vt:lpstr>
      <vt:lpstr>الشريحة 63</vt:lpstr>
      <vt:lpstr>الشريحة 64</vt:lpstr>
      <vt:lpstr>الشريحة 65</vt:lpstr>
      <vt:lpstr>الشريحة 66</vt:lpstr>
      <vt:lpstr>الشريحة 67</vt:lpstr>
      <vt:lpstr>الشريحة 68</vt:lpstr>
      <vt:lpstr>الشريحة 69</vt:lpstr>
      <vt:lpstr>الشريحة 70</vt:lpstr>
      <vt:lpstr>الشريحة 71</vt:lpstr>
      <vt:lpstr>الشريحة 72</vt:lpstr>
      <vt:lpstr>الشريحة 73</vt:lpstr>
      <vt:lpstr>الشريحة 74</vt:lpstr>
      <vt:lpstr>الشريحة 75</vt:lpstr>
      <vt:lpstr>الشريحة 76</vt:lpstr>
      <vt:lpstr>الشريحة 77</vt:lpstr>
      <vt:lpstr>الشريحة 78</vt:lpstr>
      <vt:lpstr>الشريحة 79</vt:lpstr>
      <vt:lpstr>الشريحة 80</vt:lpstr>
      <vt:lpstr>الشريحة 81</vt:lpstr>
      <vt:lpstr>الشريحة 82</vt:lpstr>
      <vt:lpstr>الشريحة 83</vt:lpstr>
      <vt:lpstr>الشريحة 84</vt:lpstr>
      <vt:lpstr>الشريحة 85</vt:lpstr>
      <vt:lpstr>الشريحة 86</vt:lpstr>
      <vt:lpstr>الشريحة 87</vt:lpstr>
      <vt:lpstr>الشريحة 88</vt:lpstr>
      <vt:lpstr>الشريحة 89</vt:lpstr>
      <vt:lpstr>الشريحة 90</vt:lpstr>
      <vt:lpstr>الشريحة 91</vt:lpstr>
      <vt:lpstr>الشريحة 92</vt:lpstr>
      <vt:lpstr>الشريحة 93</vt:lpstr>
      <vt:lpstr>الشريحة 94</vt:lpstr>
      <vt:lpstr>الشريحة 95</vt:lpstr>
      <vt:lpstr>الشريحة 96</vt:lpstr>
      <vt:lpstr>الشريحة 97</vt:lpstr>
      <vt:lpstr>الشريحة 98</vt:lpstr>
      <vt:lpstr>الشريحة 99</vt:lpstr>
      <vt:lpstr>الشريحة 100</vt:lpstr>
      <vt:lpstr>الشريحة 101</vt:lpstr>
      <vt:lpstr>الشريحة 102</vt:lpstr>
      <vt:lpstr>الشريحة 103</vt:lpstr>
      <vt:lpstr>الشريحة 104</vt:lpstr>
      <vt:lpstr>الشريحة 105</vt:lpstr>
      <vt:lpstr>الشريحة 106</vt:lpstr>
      <vt:lpstr>الشريحة 107</vt:lpstr>
      <vt:lpstr>الشريحة 108</vt:lpstr>
      <vt:lpstr>الشريحة 109</vt:lpstr>
      <vt:lpstr>الشريحة 110</vt:lpstr>
      <vt:lpstr>الشريحة 111</vt:lpstr>
      <vt:lpstr>الشريحة 112</vt:lpstr>
      <vt:lpstr>الشريحة 113</vt:lpstr>
      <vt:lpstr>الشريحة 114</vt:lpstr>
      <vt:lpstr>الشريحة 115</vt:lpstr>
      <vt:lpstr>الشريحة 116</vt:lpstr>
      <vt:lpstr>الشريحة 117</vt:lpstr>
      <vt:lpstr>الشريحة 118</vt:lpstr>
      <vt:lpstr>الشريحة 119</vt:lpstr>
      <vt:lpstr>الشريحة 120</vt:lpstr>
      <vt:lpstr>الشريحة 121</vt:lpstr>
      <vt:lpstr>أنواع الزراعة</vt:lpstr>
      <vt:lpstr>الشريحة 123</vt:lpstr>
      <vt:lpstr>الشريحة 124</vt:lpstr>
      <vt:lpstr>الفصل الخامس: المحاصيل الزراعية.</vt:lpstr>
      <vt:lpstr>الشريحة 126</vt:lpstr>
      <vt:lpstr>الشريحة 127</vt:lpstr>
      <vt:lpstr>الشريحة 128</vt:lpstr>
      <vt:lpstr>الفصل الخامس: المحاصيل الزراعية.</vt:lpstr>
      <vt:lpstr>الشريحة 130</vt:lpstr>
      <vt:lpstr>الشريحة 131</vt:lpstr>
      <vt:lpstr>الشريحة 132</vt:lpstr>
      <vt:lpstr>الشريحة 133</vt:lpstr>
      <vt:lpstr>الشريحة 134</vt:lpstr>
      <vt:lpstr>الشريحة 135</vt:lpstr>
      <vt:lpstr>الشريحة 136</vt:lpstr>
      <vt:lpstr>التعدين    </vt:lpstr>
      <vt:lpstr>الشريحة 138</vt:lpstr>
      <vt:lpstr>الشريحة 139</vt:lpstr>
      <vt:lpstr>المعادن</vt:lpstr>
      <vt:lpstr>الشريحة 141</vt:lpstr>
      <vt:lpstr>الشريحة 142</vt:lpstr>
      <vt:lpstr>معادن الطاقة </vt:lpstr>
      <vt:lpstr>       البترول</vt:lpstr>
      <vt:lpstr>الشريحة 145</vt:lpstr>
      <vt:lpstr>الصناعة </vt:lpstr>
      <vt:lpstr>الشريحة 147</vt:lpstr>
      <vt:lpstr>الشريحة 148</vt:lpstr>
      <vt:lpstr>الشريحة 149</vt:lpstr>
      <vt:lpstr>الشريحة 150</vt:lpstr>
      <vt:lpstr>الشريحة 151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 mokhtar</cp:lastModifiedBy>
  <cp:revision>78</cp:revision>
  <dcterms:created xsi:type="dcterms:W3CDTF">2009-10-14T19:14:34Z</dcterms:created>
  <dcterms:modified xsi:type="dcterms:W3CDTF">2012-05-12T19:13:30Z</dcterms:modified>
</cp:coreProperties>
</file>