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100" d="100"/>
          <a:sy n="100" d="100"/>
        </p:scale>
        <p:origin x="588" y="60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الثانية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خطوات البحث العلمي</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خطوات البحث :</a:t>
            </a:r>
            <a:endParaRPr lang="en-US" dirty="0" smtClean="0">
              <a:solidFill>
                <a:srgbClr val="FF0000"/>
              </a:solidFill>
            </a:endParaRPr>
          </a:p>
          <a:p>
            <a:pPr lvl="0" rtl="1"/>
            <a:r>
              <a:rPr lang="ar-SA" b="1" dirty="0" smtClean="0">
                <a:solidFill>
                  <a:srgbClr val="FF0000"/>
                </a:solidFill>
              </a:rPr>
              <a:t>اختيار المشرف:</a:t>
            </a:r>
            <a:endParaRPr lang="en-US" dirty="0" smtClean="0">
              <a:solidFill>
                <a:srgbClr val="FF0000"/>
              </a:solidFill>
            </a:endParaRPr>
          </a:p>
          <a:p>
            <a:pPr rtl="1"/>
            <a:r>
              <a:rPr lang="ar-SA" b="1" dirty="0" smtClean="0">
                <a:solidFill>
                  <a:srgbClr val="FF0000"/>
                </a:solidFill>
              </a:rPr>
              <a:t>الإشراف العلمي</a:t>
            </a:r>
            <a:r>
              <a:rPr lang="en-US" b="1" dirty="0" smtClean="0">
                <a:solidFill>
                  <a:srgbClr val="FF0000"/>
                </a:solidFill>
              </a:rPr>
              <a:t>:</a:t>
            </a:r>
            <a:endParaRPr lang="en-US" dirty="0" smtClean="0">
              <a:solidFill>
                <a:srgbClr val="FF0000"/>
              </a:solidFill>
            </a:endParaRPr>
          </a:p>
          <a:p>
            <a:pPr rtl="1"/>
            <a:r>
              <a:rPr lang="ar-SA" b="1" dirty="0" smtClean="0"/>
              <a:t>هو توجيه أستاذ متخصص طالبَ البحث إلى المنهج العلمي في دراسة موضوع ما، وكيفية عرض قضاياه، ومناقشتها، واستخلاص النتائج منها، وفق المعايير العلمية المقررة</a:t>
            </a:r>
            <a:r>
              <a:rPr lang="en-US" b="1" dirty="0" smtClean="0"/>
              <a:t>.</a:t>
            </a:r>
            <a:endParaRPr lang="en-US" dirty="0" smtClean="0"/>
          </a:p>
          <a:p>
            <a:pPr rtl="1"/>
            <a:r>
              <a:rPr lang="ar-SA" b="1" dirty="0" smtClean="0"/>
              <a:t> </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المشرف :</a:t>
            </a:r>
            <a:r>
              <a:rPr lang="ar-SA" b="1" dirty="0" smtClean="0"/>
              <a:t>هو المكلف بالإشراف على الباحث من الناحية الأكاديمية بقسميها النظري والتطبيقي يضع معه الخطوات الأولى للبحث من اختيار الموضوع إلى الانتهاء من البحث وطباعته ويكون دليله ومرشده في حل العقبات التي تواجهه.</a:t>
            </a:r>
            <a:endParaRPr lang="en-US" dirty="0" smtClean="0"/>
          </a:p>
          <a:p>
            <a:pPr rtl="1"/>
            <a:r>
              <a:rPr lang="ar-SA" b="1" dirty="0" smtClean="0">
                <a:solidFill>
                  <a:srgbClr val="FF0000"/>
                </a:solidFill>
              </a:rPr>
              <a:t>أركان الإشراف : </a:t>
            </a:r>
            <a:endParaRPr lang="en-US" dirty="0" smtClean="0">
              <a:solidFill>
                <a:srgbClr val="FF0000"/>
              </a:solidFill>
            </a:endParaRPr>
          </a:p>
          <a:p>
            <a:pPr rtl="1"/>
            <a:r>
              <a:rPr lang="ar-SA" b="1" dirty="0" smtClean="0"/>
              <a:t>الأستاذ المشرف ، والطالب الذي يشرف عليه الأستاذ ،والبحث الذي هو محل الإشراف .</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ما يشترط في المشرف: </a:t>
            </a:r>
            <a:r>
              <a:rPr lang="en-US" b="1" dirty="0" smtClean="0"/>
              <a:t/>
            </a:r>
            <a:br>
              <a:rPr lang="en-US" b="1" dirty="0" smtClean="0"/>
            </a:br>
            <a:r>
              <a:rPr lang="ar-SA" b="1" dirty="0" smtClean="0"/>
              <a:t>يضطلع بمهمة الإشراف العلمي عادة أساتذة متخصصون في الجامعات، ممن لهم ممارسة طويلة في مجال البحوث العلمية تأليفًا وتوجيهًا، </a:t>
            </a:r>
            <a:r>
              <a:rPr lang="ar-SA" b="1" dirty="0" err="1" smtClean="0"/>
              <a:t>أستعدوا</a:t>
            </a:r>
            <a:r>
              <a:rPr lang="ar-SA" b="1" dirty="0" smtClean="0"/>
              <a:t> لهذا العمل الفكري القيادي من خلال تجاربهم الطويلة، ودراساتهم الجادة، ونتاجهم العلمي الرفيع، الخاضع للمقاييس العلمية، والمعايير الجامعية المعتبرة</a:t>
            </a:r>
            <a:r>
              <a:rPr lang="en-US" b="1" dirty="0" smtClean="0"/>
              <a:t>.</a:t>
            </a:r>
            <a:endParaRPr lang="en-US" dirty="0" smtClean="0"/>
          </a:p>
          <a:p>
            <a:pPr rtl="1"/>
            <a:r>
              <a:rPr lang="ar-SA" b="1" dirty="0" smtClean="0"/>
              <a:t>إن النتاج العلمي المتميز لعضو هيئة التدريس بالجامعة، وثقافته الواسعة، ومرونته الفكرية، هي القاعدة الأساسية لاختياره لتحمل مسئولية الإشراف العلمي.</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واجب المشرف: </a:t>
            </a:r>
            <a:endParaRPr lang="en-US" dirty="0" smtClean="0">
              <a:solidFill>
                <a:srgbClr val="FF0000"/>
              </a:solidFill>
            </a:endParaRPr>
          </a:p>
          <a:p>
            <a:pPr rtl="1"/>
            <a:r>
              <a:rPr lang="ar-SA" b="1" dirty="0" smtClean="0"/>
              <a:t>دَوْرُ المشرف هو دور المدرس والباحث معًا، فهو يوجه الطالب في مراحله التعليمية الأخيرة؛ ليضطلع بمسئولية التخطيط والبحث في حرية تامة، ويرشده إلى المصادر، وطريقة السير في البحث؛ بما يوفر عليه الجُهْد والزمن، إلى جانب معايشته للموضوع، ومشاركته الطالب في حل مشكلات البحث وهمومه، وتذليل صعوباته بما يعده باحثًا آخر إلى جانب الطالب</a:t>
            </a:r>
            <a:r>
              <a:rPr lang="en-US" b="1" dirty="0" smtClean="0"/>
              <a:t>.</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عَلاقة المشرف بالطالب في صورتها المثالية عَلاقة والد بابنه، يظللها الحب والتقدير، وتحوطها الثقة المتبادلة، إن لم تكن عَلاقة صداقة</a:t>
            </a:r>
            <a:r>
              <a:rPr lang="en-US" b="1" dirty="0" smtClean="0"/>
              <a:t>.</a:t>
            </a:r>
            <a:br>
              <a:rPr lang="en-US" b="1" dirty="0" smtClean="0"/>
            </a:br>
            <a:r>
              <a:rPr lang="ar-SA" b="1" dirty="0" smtClean="0"/>
              <a:t>وإذا كان المشرف بهذه المثابة فليس غريبًا أن يتنوع أسلوب تعامله مع الطالب، </a:t>
            </a:r>
            <a:r>
              <a:rPr lang="ar-SA" b="1" dirty="0" err="1" smtClean="0"/>
              <a:t>إقناعيًّا</a:t>
            </a:r>
            <a:r>
              <a:rPr lang="ar-SA" b="1" dirty="0" smtClean="0"/>
              <a:t> تارة، وتشجيعيًّا تارة أخرى، كما أن له أن يتخذ منه موقفًا حازمًا أحيانًا عندما يلمس منه الاسترخاء وعدم التجاوب</a:t>
            </a:r>
            <a:r>
              <a:rPr lang="en-US" b="1" dirty="0" smtClean="0"/>
              <a:t>.</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واجب الطالب وصلته بالمشرف:</a:t>
            </a:r>
            <a:endParaRPr lang="en-US" dirty="0" smtClean="0">
              <a:solidFill>
                <a:srgbClr val="FF0000"/>
              </a:solidFill>
            </a:endParaRPr>
          </a:p>
          <a:p>
            <a:pPr rtl="1"/>
            <a:r>
              <a:rPr lang="ar-SA" b="1" dirty="0" smtClean="0"/>
              <a:t>الإشراف بالنسبة للطالب هو فرصته المتاحة للاستفادة من خبرات المشرف العلمية والمنهجية بعامة، وفيما يتصل ببحثه بخاصة، فعليه إيجاد الوسائل والسبل التي يستطيع </a:t>
            </a:r>
            <a:r>
              <a:rPr lang="ar-SA" b="1" dirty="0" err="1" smtClean="0"/>
              <a:t>بها</a:t>
            </a:r>
            <a:r>
              <a:rPr lang="ar-SA" b="1" dirty="0" smtClean="0"/>
              <a:t> أن يستفيد قدر الإمكان من تجارب المشرف وخبراته العلمية</a:t>
            </a:r>
            <a:r>
              <a:rPr lang="en-US" b="1" dirty="0" smtClean="0"/>
              <a:t>.</a:t>
            </a:r>
            <a:br>
              <a:rPr lang="en-US" b="1" dirty="0" smtClean="0"/>
            </a:br>
            <a:r>
              <a:rPr lang="ar-SA" b="1" dirty="0" smtClean="0"/>
              <a:t>إن شعور الطالب بأهمية الوقت الذي يقضيه مع المشرف يدفعه للحرص على استغلاله، والاستفادة منه، وإعطاء أهمية كبرى لاقتراحاته وآرائه وتوجيهاته؛ إذ إن هذه تمثل المساعدة الحقيقية التي يقدمها المشرف ليشق الطالب طريقه للبحث والدراسة</a:t>
            </a:r>
            <a:r>
              <a:rPr lang="en-US" b="1" dirty="0" smtClean="0"/>
              <a:t>.</a:t>
            </a:r>
            <a:br>
              <a:rPr lang="en-US" b="1"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تحضير الأسئلة والنقاط المشكلة مسبقًا، وتدوين الإجابة حالًا بعد عرضها على المشرف مهم جدًّا، وكفيل بنجاح البحث وتقدمه</a:t>
            </a:r>
            <a:r>
              <a:rPr lang="en-US" b="1" dirty="0" smtClean="0"/>
              <a:t>.</a:t>
            </a:r>
            <a:br>
              <a:rPr lang="en-US" b="1" dirty="0" smtClean="0"/>
            </a:br>
            <a:r>
              <a:rPr lang="ar-SA" b="1" dirty="0" smtClean="0"/>
              <a:t>إن الحياء أو التردد أو الخوف من سؤال المشرف أو استشارته يجب ألا يكون لها مكان في نفس الطالب؛ فإن المشرف لم يوجد   في مكانه إلا لمساعدة الطالب</a:t>
            </a:r>
            <a:r>
              <a:rPr lang="en-US" b="1" dirty="0" smtClean="0"/>
              <a:t>.</a:t>
            </a:r>
            <a:endParaRPr lang="ar-SA" b="1" dirty="0" smtClean="0"/>
          </a:p>
          <a:p>
            <a:pPr rtl="1"/>
            <a:r>
              <a:rPr lang="ar-SA" b="1" dirty="0" smtClean="0">
                <a:solidFill>
                  <a:srgbClr val="FF0000"/>
                </a:solidFill>
              </a:rPr>
              <a:t>اختيار موضوع البحث "المشكلة</a:t>
            </a:r>
            <a:r>
              <a:rPr lang="en-US" b="1" dirty="0" smtClean="0">
                <a:solidFill>
                  <a:srgbClr val="FF0000"/>
                </a:solidFill>
              </a:rPr>
              <a:t>":</a:t>
            </a:r>
            <a:r>
              <a:rPr lang="en-US" b="1" dirty="0" smtClean="0"/>
              <a:t/>
            </a:r>
            <a:br>
              <a:rPr lang="en-US" b="1" dirty="0" smtClean="0"/>
            </a:br>
            <a:r>
              <a:rPr lang="ar-SA" b="1" dirty="0" smtClean="0"/>
              <a:t>إن إحساس الدارس الملح بوجود موضوع جدير بالدراسة، أو شعوره بوجود مشكلة يراد حلها، هما البداية المنطقية للقيام ببحث علمي أصيل</a:t>
            </a:r>
            <a:r>
              <a:rPr lang="en-US" b="1" dirty="0" smtClean="0"/>
              <a:t>.</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en-US" b="1" dirty="0" smtClean="0"/>
              <a:t/>
            </a:r>
            <a:br>
              <a:rPr lang="en-US" b="1" dirty="0" smtClean="0"/>
            </a:br>
            <a:r>
              <a:rPr lang="ar-SA" b="1" dirty="0" smtClean="0"/>
              <a:t>هذا هو السبيل السليم إلى الإبداع الفكري والأصالة العلمية؛ إذ إن أفضل البحوث وأرفعها ما كان مصدره الإلحاح الداخلي والرغبة الذاتية، فالاختيار الشخصي للبحث مهم جدًّا في تقدمه وتفوقه</a:t>
            </a:r>
            <a:r>
              <a:rPr lang="en-US" b="1" dirty="0" smtClean="0"/>
              <a:t>.</a:t>
            </a:r>
            <a:br>
              <a:rPr lang="en-US" b="1" dirty="0" smtClean="0"/>
            </a:br>
            <a:r>
              <a:rPr lang="ar-SA" b="1" dirty="0" smtClean="0"/>
              <a:t>أثبتت التجربة بين طلاب البحوث بأن الذين </a:t>
            </a:r>
            <a:r>
              <a:rPr lang="ar-SA" b="1" dirty="0" err="1" smtClean="0"/>
              <a:t>يتوفقون</a:t>
            </a:r>
            <a:r>
              <a:rPr lang="ar-SA" b="1" dirty="0" smtClean="0"/>
              <a:t> إلى اختيار الموضوعات بأنفسهم يكونون أكثر تفوقًا، ونجاحًا، وسعادة بالعمل، من أولئك الذين يفرض عليهم بحث معين</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طرق اختيار موضوع البحث:</a:t>
            </a:r>
            <a:endParaRPr lang="en-US" dirty="0" smtClean="0">
              <a:solidFill>
                <a:srgbClr val="FF0000"/>
              </a:solidFill>
            </a:endParaRPr>
          </a:p>
          <a:p>
            <a:pPr rtl="1"/>
            <a:r>
              <a:rPr lang="ar-SA" b="1" dirty="0" smtClean="0">
                <a:solidFill>
                  <a:srgbClr val="FF0000"/>
                </a:solidFill>
              </a:rPr>
              <a:t>الطريق الأول من الباحث نفسه: </a:t>
            </a:r>
            <a:r>
              <a:rPr lang="ar-SA" b="1" dirty="0" smtClean="0"/>
              <a:t>وهو الطريق الطبيعي في التوصل إلى اختيار بحث مناسب أن يتخير الباحث مجموعة من المصادر والكتب في حقل التخصص، متنوعة بين قديم وحديث، تمثل مدارس فكرية متنوعة، ومناهج علمية مختلفة، يعكف على تأملها، ودراسة موضوعاتها بتأنٍّ ورَوِيَّة، ولن تخونه هذه الدراسة في اكتشاف عدد من البحوث والموضوعات التي تحتاج إلي زيادة في الدراسة والبحث. </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سيجد بعد ذلك أمامه قائمة طويلة بعناوين كثيرة، يُلقي بعد ذلك عليها نظرة فحص واختبار؛ ليقع اختياره على أحدها مما يتوقع فيه مجالًا واسعًا للبحث والكتابة</a:t>
            </a:r>
            <a:r>
              <a:rPr lang="en-US" b="1" dirty="0" smtClean="0"/>
              <a: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FF0000"/>
                </a:solidFill>
              </a:rPr>
              <a:t>الطريق الثاني من غير الباحث: </a:t>
            </a:r>
            <a:r>
              <a:rPr lang="ar-SA" b="1" dirty="0" smtClean="0"/>
              <a:t>بحيث يجعله الباحث مستشاراً له كالأستاذ المرشح لإشراف أو أحد المتخصصين في العلم الذي سيختار الباحث موضوعه فيه. وذلك لأن قراءة الباحث في مجال تخصصه قليلة، ولأن أكثر الموضوعات البارزة قد طرقت بالبحث قبله ولأن اختيار الموضوع يحتاج إلى صبر في البحث وإلى تأمل طويل والباحث المبتدئ لم يتمرس بذلك بعد.</a:t>
            </a:r>
            <a:r>
              <a:rPr lang="en-US" b="1" dirty="0" smtClean="0"/>
              <a:t/>
            </a:r>
            <a:br>
              <a:rPr lang="en-US" b="1" dirty="0"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solidFill>
                  <a:srgbClr val="FF0000"/>
                </a:solidFill>
              </a:rPr>
              <a:t>الموضوعات التي ينبغي اختيارها</a:t>
            </a:r>
            <a:endParaRPr lang="en-US" dirty="0" smtClean="0">
              <a:solidFill>
                <a:srgbClr val="FF0000"/>
              </a:solidFill>
            </a:endParaRPr>
          </a:p>
          <a:p>
            <a:pPr algn="just" rtl="1"/>
            <a:r>
              <a:rPr lang="ar-SA" b="1" dirty="0" smtClean="0"/>
              <a:t>حسن اختيار الموضوع -أو المشكلة- هو محور العمل العلمي الناجح، وليضع الباحث في اعتباره أنه سيكون محور نشاطه، وبؤرة تفكيره لسنوات معدودة؛ بل ربما كان قرين حياته إذا استمرت نشاطاته الفكرية في اتجاهه، وليتوخَ في الاختيار ما يتوقعه من فوائد علمية في مجال التخصص، أو أهمية اجتماعية تعود بفوائدها على المجتمع، يستحق ما يبذل له من وقت وجُهْد ومال. فالمهم في هذه المرحلة "أن تتخير وتحصل على موضوع له فائدته، وقيمته العلمية في مجال التخصص</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سبيل اختيار موفق لدراسة موضوع علمي يستحسن أن يتفادى الباحث في هذا الاختيار الأمور التالية</a:t>
            </a:r>
            <a:r>
              <a:rPr lang="en-US" b="1" dirty="0" smtClean="0"/>
              <a:t>:</a:t>
            </a:r>
            <a:br>
              <a:rPr lang="en-US" b="1" dirty="0" smtClean="0"/>
            </a:br>
            <a:r>
              <a:rPr lang="ar-SA" b="1" dirty="0" smtClean="0">
                <a:solidFill>
                  <a:srgbClr val="FF0000"/>
                </a:solidFill>
              </a:rPr>
              <a:t>أولًا:</a:t>
            </a:r>
            <a:r>
              <a:rPr lang="ar-SA" b="1" dirty="0" smtClean="0"/>
              <a:t> الموضوعات التي يشتد حولها الخلاف؛ حيث إنها بحاجة إلى فحص وتمحيص، ومن الصعب للباحث أن يكون موضوعيًّا في الوقت الذي تكون فيه الحقائق والوقائع مختلفًا فيها؛ إذ ليس البحث مجرد عرض آراء المخالفين والمؤيدين فقط</a:t>
            </a:r>
            <a:r>
              <a:rPr lang="en-US" b="1" dirty="0" smtClean="0"/>
              <a:t>.</a:t>
            </a:r>
            <a:br>
              <a:rPr lang="en-US" b="1" dirty="0" smtClean="0"/>
            </a:br>
            <a:r>
              <a:rPr lang="ar-SA" b="1" dirty="0" smtClean="0">
                <a:solidFill>
                  <a:srgbClr val="FF0000"/>
                </a:solidFill>
              </a:rPr>
              <a:t>ثانيًا:</a:t>
            </a:r>
            <a:r>
              <a:rPr lang="ar-SA" b="1" dirty="0" smtClean="0"/>
              <a:t> الموضوعات العلمية المعقدة التي تحتاج إلى تقنية عالية؛ لأن موضوعات كهذه ستكون صعبة على المبتدئ في هذه المرحلة</a:t>
            </a:r>
            <a:r>
              <a:rPr lang="en-US" b="1" dirty="0" smtClean="0"/>
              <a:t>.</a:t>
            </a:r>
            <a:br>
              <a:rPr lang="en-US" b="1"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ثالثًا:</a:t>
            </a:r>
            <a:r>
              <a:rPr lang="ar-SA" b="1" dirty="0" smtClean="0"/>
              <a:t> الموضوعات الخاملة التي لا تبدو ممتعة، فإذا كانت المادة العلمية من الأساس غير مشجعة، فإنه سيصبح مملًّا وعائقًا من التقدم</a:t>
            </a:r>
            <a:r>
              <a:rPr lang="en-US" b="1" dirty="0" smtClean="0"/>
              <a:t>.</a:t>
            </a:r>
            <a:endParaRPr lang="en-US" dirty="0" smtClean="0"/>
          </a:p>
          <a:p>
            <a:r>
              <a:rPr lang="ar-SA" b="1" dirty="0" smtClean="0">
                <a:solidFill>
                  <a:srgbClr val="FF0000"/>
                </a:solidFill>
              </a:rPr>
              <a:t>رابعًا:</a:t>
            </a:r>
            <a:r>
              <a:rPr lang="ar-SA" b="1" dirty="0" smtClean="0"/>
              <a:t> الموضوعات التي يصعب العثور على مادتها العلمية في مراكز المعلومات المحلية، وبصورة كافية، فليس من الحكمة أن يستمر الطالب في بحث تندر مصادره</a:t>
            </a:r>
            <a:r>
              <a:rPr lang="en-US" b="1" dirty="0" smtClean="0"/>
              <a:t>.</a:t>
            </a:r>
            <a:br>
              <a:rPr lang="en-US" b="1" dirty="0" smtClean="0"/>
            </a:br>
            <a:r>
              <a:rPr lang="ar-SA" b="1" dirty="0" smtClean="0">
                <a:solidFill>
                  <a:srgbClr val="FF0000"/>
                </a:solidFill>
              </a:rPr>
              <a:t>خامسًا:</a:t>
            </a:r>
            <a:r>
              <a:rPr lang="ar-SA" b="1" dirty="0" smtClean="0"/>
              <a:t> الموضوعات الواسعة جدًّا؛ فإن الباحث سيعاني كثيرًا من المتاعب، وعليه من البداية أن يحاول حصره وتحديده، بدلًا من طرحه كما خطر بباله</a:t>
            </a:r>
            <a:r>
              <a:rPr lang="en-US" b="1" dirty="0" smtClean="0"/>
              <a:t>.</a:t>
            </a:r>
            <a:br>
              <a:rPr lang="en-US" b="1"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سادسًا:</a:t>
            </a:r>
            <a:r>
              <a:rPr lang="ar-SA" b="1" dirty="0" smtClean="0"/>
              <a:t> الموضوعات الضيقة جدًّا؛ بعض الموضوعات قصيرة وضيقة، ولا تتحمل لضيقها تأليف رسالة علمية في حدودها، وسيصيب الباحث الكثير من العنت في معالجتها</a:t>
            </a:r>
            <a:r>
              <a:rPr lang="en-US" b="1" dirty="0" smtClean="0"/>
              <a:t>.</a:t>
            </a:r>
            <a:br>
              <a:rPr lang="en-US" b="1" dirty="0" smtClean="0"/>
            </a:br>
            <a:r>
              <a:rPr lang="ar-SA" b="1" dirty="0" smtClean="0">
                <a:solidFill>
                  <a:srgbClr val="FF0000"/>
                </a:solidFill>
              </a:rPr>
              <a:t>سابعًا:</a:t>
            </a:r>
            <a:r>
              <a:rPr lang="ar-SA" b="1" dirty="0" smtClean="0"/>
              <a:t> الموضوعات الغامضة؛ يتبعها غموض الفكرة، فلا يعرف الباحث ما الذي يمكن تصنيفه من المعلومات مما يدخل تحتها، والأخرى التي يجب حذفها منه، وينتج عن هذا أن الباحث ربما قرأ الكثير مما ليس له صلة أو عَلاقة بالموضوع؛ وحينئذ يصعب أن خرج برؤية وتصور واضح له</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الأمور التي تساعد الباحث على التغلب على المصاعب في هذه المرحلة:</a:t>
            </a:r>
            <a:endParaRPr lang="en-US" dirty="0" smtClean="0">
              <a:solidFill>
                <a:srgbClr val="FF0000"/>
              </a:solidFill>
            </a:endParaRPr>
          </a:p>
          <a:p>
            <a:pPr rtl="1"/>
            <a:r>
              <a:rPr lang="ar-SA" b="1" dirty="0" smtClean="0">
                <a:solidFill>
                  <a:srgbClr val="FF0000"/>
                </a:solidFill>
              </a:rPr>
              <a:t>أولًا:</a:t>
            </a:r>
            <a:r>
              <a:rPr lang="ar-SA" b="1" dirty="0" smtClean="0"/>
              <a:t> قراءة كل ما له صلة بالموضوع من البحوث والكتابات؛ بحيث يصبح على إلمام تام بكل ما كتب حولها أو في مجالها</a:t>
            </a:r>
            <a:r>
              <a:rPr lang="en-US" b="1" dirty="0" smtClean="0"/>
              <a:t>.</a:t>
            </a:r>
            <a:br>
              <a:rPr lang="en-US" b="1" dirty="0" smtClean="0"/>
            </a:br>
            <a:r>
              <a:rPr lang="ar-SA" b="1" dirty="0" smtClean="0">
                <a:solidFill>
                  <a:srgbClr val="FF0000"/>
                </a:solidFill>
              </a:rPr>
              <a:t>ثانيًا:</a:t>
            </a:r>
            <a:r>
              <a:rPr lang="ar-SA" b="1" dirty="0" smtClean="0"/>
              <a:t> الاستفادة من الخبرات العملية التي اكتسبها الباحث خلال السنين من القيام بعمل من الأعمال إذا كان ذا صلة بموضوع البحث -أو المشكلة مما يهيئ له كفاءة علمية جيدة في البحث</a:t>
            </a:r>
            <a:r>
              <a:rPr lang="en-US" b="1" dirty="0" smtClean="0"/>
              <a:t>.</a:t>
            </a:r>
            <a:br>
              <a:rPr lang="en-US" b="1" dirty="0" smtClean="0"/>
            </a:br>
            <a:r>
              <a:rPr lang="ar-SA" b="1" dirty="0" smtClean="0"/>
              <a:t> </a:t>
            </a:r>
            <a:r>
              <a:rPr lang="ar-SA" b="1" dirty="0" smtClean="0">
                <a:solidFill>
                  <a:srgbClr val="FF0000"/>
                </a:solidFill>
              </a:rPr>
              <a:t>ثالثًا:</a:t>
            </a:r>
            <a:r>
              <a:rPr lang="ar-SA" b="1" dirty="0" smtClean="0"/>
              <a:t> البحوث الماضية التي سبق للباحث القيام </a:t>
            </a:r>
            <a:r>
              <a:rPr lang="ar-SA" b="1" dirty="0" err="1" smtClean="0"/>
              <a:t>بها</a:t>
            </a:r>
            <a:r>
              <a:rPr lang="en-US" b="1" dirty="0" smtClean="0"/>
              <a:t>.</a:t>
            </a:r>
            <a:br>
              <a:rPr lang="en-US" b="1" dirty="0" smtClean="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600201"/>
            <a:ext cx="8953500" cy="4495800"/>
          </a:xfrm>
        </p:spPr>
        <p:txBody>
          <a:bodyPr/>
          <a:lstStyle/>
          <a:p>
            <a:pPr rtl="1"/>
            <a:r>
              <a:rPr lang="ar-SA" b="1" dirty="0" smtClean="0">
                <a:solidFill>
                  <a:srgbClr val="FF0000"/>
                </a:solidFill>
              </a:rPr>
              <a:t>عنوان البحث</a:t>
            </a:r>
            <a:r>
              <a:rPr lang="en-US" b="1" dirty="0" smtClean="0">
                <a:solidFill>
                  <a:srgbClr val="FF0000"/>
                </a:solidFill>
              </a:rPr>
              <a:t>:</a:t>
            </a:r>
            <a:r>
              <a:rPr lang="en-US" b="1" dirty="0" smtClean="0"/>
              <a:t/>
            </a:r>
            <a:br>
              <a:rPr lang="en-US" b="1" dirty="0" smtClean="0"/>
            </a:br>
            <a:r>
              <a:rPr lang="ar-SA" b="1" dirty="0" smtClean="0"/>
              <a:t>العنوان هو مطلع البحث، وهو أول ما يصافح نظر القارئ؛ فينبغي أن يكون جديدًا مبتكرًا، لائقًا بالموضوع، مطابقًا للأفكار بعده؛ فهو الذي يعطي الانطباع الأول في عبارة موجزة، تدل بمضمونها على الدراسة المقصودة </a:t>
            </a:r>
            <a:r>
              <a:rPr lang="ar-SA" b="1" dirty="0" err="1" smtClean="0"/>
              <a:t>بها</a:t>
            </a:r>
            <a:r>
              <a:rPr lang="ar-SA" b="1" dirty="0" smtClean="0"/>
              <a:t>، والعنوان الجيد هو الذي يراعي الأمور التالية</a:t>
            </a:r>
            <a:r>
              <a:rPr lang="en-US" b="1" dirty="0" smtClean="0"/>
              <a:t>:</a:t>
            </a:r>
            <a:br>
              <a:rPr lang="en-US" b="1" dirty="0" smtClean="0"/>
            </a:br>
            <a:r>
              <a:rPr lang="ar-SA" b="1" dirty="0" smtClean="0">
                <a:solidFill>
                  <a:srgbClr val="FF0000"/>
                </a:solidFill>
              </a:rPr>
              <a:t>أولًا:</a:t>
            </a:r>
            <a:r>
              <a:rPr lang="ar-SA" b="1" dirty="0" smtClean="0"/>
              <a:t> أن يكون شاملاً لما يحتويه البحث.</a:t>
            </a:r>
            <a:r>
              <a:rPr lang="en-US" b="1" dirty="0" smtClean="0"/>
              <a:t/>
            </a:r>
            <a:br>
              <a:rPr lang="en-US" b="1" dirty="0" smtClean="0"/>
            </a:br>
            <a:r>
              <a:rPr lang="ar-SA" b="1" dirty="0" smtClean="0">
                <a:solidFill>
                  <a:srgbClr val="FF0000"/>
                </a:solidFill>
              </a:rPr>
              <a:t>ثانيًا:</a:t>
            </a:r>
            <a:r>
              <a:rPr lang="ar-SA" b="1" dirty="0" smtClean="0"/>
              <a:t> أن يكون واضحاً تمام الوضوح في دلالته على محتوى البحث.</a:t>
            </a:r>
            <a:r>
              <a:rPr lang="en-US" b="1" dirty="0" smtClean="0"/>
              <a:t/>
            </a:r>
            <a:br>
              <a:rPr lang="en-US" b="1"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ثالثًا: </a:t>
            </a:r>
            <a:r>
              <a:rPr lang="ar-SA" b="1" dirty="0" smtClean="0"/>
              <a:t>أن يكون قصيراً بقدر الإمكان.</a:t>
            </a:r>
            <a:r>
              <a:rPr lang="en-US" b="1" dirty="0" smtClean="0"/>
              <a:t/>
            </a:r>
            <a:br>
              <a:rPr lang="en-US" b="1" dirty="0" smtClean="0"/>
            </a:br>
            <a:r>
              <a:rPr lang="ar-SA" b="1" dirty="0" smtClean="0">
                <a:solidFill>
                  <a:srgbClr val="FF0000"/>
                </a:solidFill>
              </a:rPr>
              <a:t>رابعًا:</a:t>
            </a:r>
            <a:r>
              <a:rPr lang="ar-SA" b="1" dirty="0" smtClean="0"/>
              <a:t> أن يكون ممتعاً وجذاباً.كأن تضع الأحاديث الواردة في البيع مثلاً  تحت مسمى حماية المستهلك في السنة النبوية وكأن تضع مثلاً الأحاديث الواردة في الدعوة إلى الزواج المبكر تحت مسمى رعاية الشباب في السنة النبوية.</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خامساً:</a:t>
            </a:r>
            <a:r>
              <a:rPr lang="ar-SA" b="1" dirty="0" smtClean="0"/>
              <a:t> أن يكون مرناً بحيث لو احتاج إلى تعديل فيه كان ذلك ممكناً كما لو اختار لموضوع عنوان العقوبات في الإسلام ثم رأى طول الموضوع فإنه يستطيع أن يعدل في العنوان بما لا يغير الموضوع تماماً كما لو عبر عنه بعقوبة السرقة في الإسلام كما ينبغي تجنب </a:t>
            </a:r>
            <a:r>
              <a:rPr lang="ar-SA" b="1" dirty="0" err="1" smtClean="0"/>
              <a:t>العنوانات</a:t>
            </a:r>
            <a:r>
              <a:rPr lang="ar-SA" b="1" dirty="0" smtClean="0"/>
              <a:t> المبهمة والعامة مثل بحوث فقهية دراسات أدبية قضايا لغوية ونحو ذلك.</a:t>
            </a:r>
            <a:endParaRPr lang="en-US" dirty="0" smtClean="0"/>
          </a:p>
          <a:p>
            <a:r>
              <a:rPr lang="ar-SA" b="1" dirty="0" smtClean="0">
                <a:solidFill>
                  <a:srgbClr val="FF0000"/>
                </a:solidFill>
              </a:rPr>
              <a:t>سادساً:</a:t>
            </a:r>
            <a:r>
              <a:rPr lang="ar-SA" b="1" dirty="0" smtClean="0"/>
              <a:t> ألا يكون متكلفاً في عباراته من حيث اللفظ أو الصنعة الكلامية.</a:t>
            </a:r>
            <a:r>
              <a:rPr lang="en-US" b="1" dirty="0" smtClean="0"/>
              <a:t/>
            </a:r>
            <a:br>
              <a:rPr lang="en-US" b="1" dirty="0" smtClean="0"/>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خطة البحث</a:t>
            </a:r>
            <a:r>
              <a:rPr lang="en-US" b="1" dirty="0" smtClean="0">
                <a:solidFill>
                  <a:srgbClr val="FF0000"/>
                </a:solidFill>
              </a:rPr>
              <a:t>:</a:t>
            </a:r>
            <a:r>
              <a:rPr lang="en-US" b="1" dirty="0" smtClean="0"/>
              <a:t/>
            </a:r>
            <a:br>
              <a:rPr lang="en-US" b="1" dirty="0" smtClean="0"/>
            </a:br>
            <a:r>
              <a:rPr lang="ar-SA" b="1" dirty="0" smtClean="0"/>
              <a:t>قبل البدء في كتابة البحث لَا بُدَّ من وضع خطة كاملة، هي في الحقيقة رسم عام لهيكل البحث، يحدد معالمه، والآفاق التي ستكون مجال البحث والدراسة</a:t>
            </a:r>
            <a:r>
              <a:rPr lang="en-US" b="1" dirty="0" smtClean="0"/>
              <a:t>.</a:t>
            </a:r>
            <a:endParaRPr lang="en-US" dirty="0" smtClean="0"/>
          </a:p>
          <a:p>
            <a:pPr rtl="1"/>
            <a:r>
              <a:rPr lang="ar-SA" b="1" dirty="0" smtClean="0"/>
              <a:t>فخطة البحث هي الهيكل التنظيمي للبحث والمشروع الهندسي الذي يقام عليه علاج المشكلة التي قصد </a:t>
            </a:r>
            <a:r>
              <a:rPr lang="ar-SA" b="1" dirty="0" err="1" smtClean="0"/>
              <a:t>بها</a:t>
            </a:r>
            <a:r>
              <a:rPr lang="ar-SA" b="1" dirty="0" smtClean="0"/>
              <a:t> البحث.</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التخطيط:</a:t>
            </a:r>
            <a:endParaRPr lang="en-US" dirty="0" smtClean="0">
              <a:solidFill>
                <a:srgbClr val="FF0000"/>
              </a:solidFill>
            </a:endParaRPr>
          </a:p>
          <a:p>
            <a:pPr lvl="0" rtl="1"/>
            <a:r>
              <a:rPr lang="ar-SA" b="1" dirty="0" smtClean="0"/>
              <a:t> 1- البحث مشروع مهم ولا شك أن أي مشروع إذا أريد له النجاح فلا بد أن يسبقه تخطيط،فلو أردنا بناء عمارة فلا بد من تخطيط يضعه المهندس لإقامة هذا المشروع وكذلك البحث العلمي لابد من وضع تخطيط له معتمد على الأفكار التي جمعت لتكون أساساً له</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المعرفة التي لابد منها قبل بحث الموضوع ذلك أن التخطيط يستلزم قراءة في موضوع البحث لاستخراج أبوابه وفصوله ومباحثه التي يتكون منها هيكل البحث وهذه القراءة تفيد الباحث معرفة عن موضوعه من حيث أهميته أو عدمها ومن حيث كثرة مادته أو قلتها ومدى تناسبها مع الزمن المحدد له ومن حيث جدته أو جدة بعض جوانبه أو لا.</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العناصر الرئيسية لخطة البحث:</a:t>
            </a:r>
            <a:endParaRPr lang="en-US" dirty="0" smtClean="0">
              <a:solidFill>
                <a:srgbClr val="FF0000"/>
              </a:solidFill>
            </a:endParaRPr>
          </a:p>
          <a:p>
            <a:pPr rtl="1"/>
            <a:r>
              <a:rPr lang="ar-SA" b="1" dirty="0" smtClean="0">
                <a:solidFill>
                  <a:srgbClr val="FF0000"/>
                </a:solidFill>
              </a:rPr>
              <a:t>أولًا: عنوان البحث</a:t>
            </a:r>
            <a:r>
              <a:rPr lang="en-US" b="1" dirty="0" smtClean="0"/>
              <a:t/>
            </a:r>
            <a:br>
              <a:rPr lang="en-US" b="1" dirty="0" smtClean="0"/>
            </a:br>
            <a:r>
              <a:rPr lang="ar-SA" b="1" dirty="0" smtClean="0"/>
              <a:t>وقد سبق الحديث عنه. قد يكون من المفيد التأكيد على الاهتمام </a:t>
            </a:r>
            <a:r>
              <a:rPr lang="ar-SA" b="1" dirty="0" err="1" smtClean="0"/>
              <a:t>به</a:t>
            </a:r>
            <a:r>
              <a:rPr lang="ar-SA" b="1" dirty="0" smtClean="0"/>
              <a:t> صياغة؛ بحيث يكون دالًّا على محتوى الموضوع بصورة تجذب انتباه القارئ في اختصار ووضوح؛ كي يتمكن القارئ المتعجل من إدراك مضمون البحث لأول وهلة</a:t>
            </a:r>
            <a:r>
              <a:rPr lang="en-US" b="1" dirty="0" smtClean="0"/>
              <a:t>.</a:t>
            </a:r>
            <a:br>
              <a:rPr lang="en-US" b="1" dirty="0" smtClean="0"/>
            </a:br>
            <a:r>
              <a:rPr lang="ar-SA" b="1" dirty="0" smtClean="0">
                <a:solidFill>
                  <a:srgbClr val="FF0000"/>
                </a:solidFill>
              </a:rPr>
              <a:t>ثانيًا: أهمية البحث</a:t>
            </a:r>
            <a:r>
              <a:rPr lang="en-US" b="1" dirty="0" smtClean="0"/>
              <a:t/>
            </a:r>
            <a:br>
              <a:rPr lang="en-US" b="1" dirty="0" smtClean="0"/>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يوضح تحت هذه الفقرة القيمة العلمية والعملية لموضوع البحث، ويمكن إبراز هذا الجانب من خلال ما يأتي</a:t>
            </a:r>
            <a:r>
              <a:rPr lang="en-US" b="1" dirty="0" smtClean="0"/>
              <a:t>:</a:t>
            </a:r>
            <a:br>
              <a:rPr lang="en-US" b="1" dirty="0" smtClean="0"/>
            </a:br>
            <a:r>
              <a:rPr lang="ar-SA" b="1" dirty="0" smtClean="0"/>
              <a:t>أ- إبراز بعض الجوانب، أو وصفها، أو شرحها</a:t>
            </a:r>
            <a:r>
              <a:rPr lang="en-US" b="1" dirty="0" smtClean="0"/>
              <a:t>.</a:t>
            </a:r>
            <a:br>
              <a:rPr lang="en-US" b="1" dirty="0" smtClean="0"/>
            </a:br>
            <a:r>
              <a:rPr lang="ar-SA" b="1" dirty="0" smtClean="0"/>
              <a:t>ب- صحة بعض النظريات والأفكار من عدمها</a:t>
            </a:r>
            <a:r>
              <a:rPr lang="en-US" b="1" dirty="0" smtClean="0"/>
              <a:t>.</a:t>
            </a:r>
            <a:br>
              <a:rPr lang="en-US" b="1" dirty="0" smtClean="0"/>
            </a:br>
            <a:r>
              <a:rPr lang="ar-SA" b="1" dirty="0" err="1" smtClean="0"/>
              <a:t>جـ</a:t>
            </a:r>
            <a:r>
              <a:rPr lang="ar-SA" b="1" dirty="0" smtClean="0"/>
              <a:t>- سد بعض الثغرات فيما هو متوافر من المعلومات</a:t>
            </a:r>
            <a:r>
              <a:rPr lang="en-US" b="1" dirty="0" smtClean="0"/>
              <a:t>.</a:t>
            </a:r>
            <a:br>
              <a:rPr lang="en-US" b="1" dirty="0" smtClean="0"/>
            </a:br>
            <a:r>
              <a:rPr lang="ar-SA" b="1" dirty="0" smtClean="0"/>
              <a:t>د- كشف القناع عن بعض التفسيرات الخاطئة</a:t>
            </a:r>
            <a:r>
              <a:rPr lang="en-US" b="1" dirty="0" smtClean="0"/>
              <a:t>.</a:t>
            </a:r>
            <a:br>
              <a:rPr lang="en-US" b="1" dirty="0" smtClean="0"/>
            </a:br>
            <a:r>
              <a:rPr lang="ar-SA" b="1" dirty="0" smtClean="0"/>
              <a:t>هـ- تصحيح بعض المناهج</a:t>
            </a:r>
            <a:r>
              <a:rPr lang="en-US" b="1" dirty="0" smtClean="0"/>
              <a:t>.</a:t>
            </a:r>
            <a:br>
              <a:rPr lang="en-US" b="1" dirty="0" smtClean="0"/>
            </a:br>
            <a:r>
              <a:rPr lang="ar-SA" b="1" dirty="0" smtClean="0"/>
              <a:t>و حل بعض المشاكل العلمية</a:t>
            </a:r>
            <a:r>
              <a:rPr lang="en-US" b="1" dirty="0" smtClean="0"/>
              <a:t>.</a:t>
            </a:r>
            <a:br>
              <a:rPr lang="en-US" b="1" dirty="0" smtClean="0"/>
            </a:br>
            <a:r>
              <a:rPr lang="ar-SA" b="1" dirty="0" smtClean="0"/>
              <a:t>ز- إضافة علمية جديدة، أو تطورات متوقعة</a:t>
            </a:r>
            <a:r>
              <a:rPr lang="en-US" b="1" dirty="0" smtClean="0"/>
              <a:t>.</a:t>
            </a:r>
            <a:br>
              <a:rPr lang="en-US" b="1" dirty="0" smtClean="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solidFill>
                  <a:srgbClr val="FF0000"/>
                </a:solidFill>
              </a:rPr>
              <a:t>ثالثًا: </a:t>
            </a:r>
            <a:r>
              <a:rPr lang="ar-SA" b="1" dirty="0" smtClean="0"/>
              <a:t>تقرير الموضوع يعد هذا بمثابة تحديد للفكرة الأساسية في البحث، وتقرير لما يقصد الباحث عمله في عبارة مركزة، يبرز فيها خصائص المشكلة التي سيبحثها</a:t>
            </a:r>
            <a:r>
              <a:rPr lang="en-US" b="1" dirty="0" smtClean="0"/>
              <a:t>.</a:t>
            </a:r>
            <a:br>
              <a:rPr lang="en-US" b="1" dirty="0" smtClean="0"/>
            </a:br>
            <a:r>
              <a:rPr lang="ar-SA" b="1" dirty="0" smtClean="0"/>
              <a:t>إن هذه الفقرة في الخطة تعد المفتاح الحقيقي للبحث</a:t>
            </a:r>
            <a:r>
              <a:rPr lang="en-US" b="1" dirty="0" smtClean="0"/>
              <a:t>.</a:t>
            </a:r>
            <a:r>
              <a:rPr lang="ar-SA" b="1" dirty="0" smtClean="0"/>
              <a:t>فالصياغة لموضوع البحث على هذه الصورة تساعد في أمرين مهمين</a:t>
            </a:r>
            <a:r>
              <a:rPr lang="en-US" b="1" dirty="0" smtClean="0"/>
              <a:t>:</a:t>
            </a:r>
            <a:br>
              <a:rPr lang="en-US" b="1" dirty="0" smtClean="0"/>
            </a:br>
            <a:r>
              <a:rPr lang="ar-SA" b="1" dirty="0" smtClean="0"/>
              <a:t>أ- تحديد منهج الدراسة واتجاهها</a:t>
            </a:r>
            <a:r>
              <a:rPr lang="en-US" b="1" dirty="0" smtClean="0"/>
              <a:t>.</a:t>
            </a:r>
            <a:br>
              <a:rPr lang="en-US" b="1" dirty="0" smtClean="0"/>
            </a:br>
            <a:r>
              <a:rPr lang="ar-SA" b="1" dirty="0" smtClean="0"/>
              <a:t>ب- تكثيف الجهود والدراسات في اتجاه موضوع البحث</a:t>
            </a:r>
            <a:r>
              <a:rPr lang="en-US" b="1" dirty="0" smtClean="0"/>
              <a:t>.</a:t>
            </a:r>
            <a:br>
              <a:rPr lang="en-US" b="1" dirty="0" smtClean="0"/>
            </a:br>
            <a:r>
              <a:rPr lang="ar-SA" b="1" dirty="0" smtClean="0"/>
              <a:t>وهنا لَا بُدَّ من إيجاد توازن بين الاختصار وإعطاء فكرة تامة عن البحث</a:t>
            </a:r>
            <a:r>
              <a:rPr lang="en-US" b="1" dirty="0" smtClean="0"/>
              <a:t>.</a:t>
            </a:r>
            <a:br>
              <a:rPr lang="en-US" b="1" dirty="0" smtClean="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رابعًا: تبويب البحث</a:t>
            </a:r>
            <a:r>
              <a:rPr lang="en-US" b="1" dirty="0" smtClean="0"/>
              <a:t/>
            </a:r>
            <a:br>
              <a:rPr lang="en-US" b="1" dirty="0" smtClean="0"/>
            </a:br>
            <a:r>
              <a:rPr lang="ar-SA" b="1" dirty="0" smtClean="0"/>
              <a:t>يراعى في تبويب الموضوعات أن تكون أقسامه واضحة، منطقية التبويب، من غير مبالغة في تقسيمات جزئية، فإن الاستكثار منها يؤدي إلى ارتباك القارئ، وعدم القدرة على الربط بينها</a:t>
            </a:r>
            <a:r>
              <a:rPr lang="en-US" b="1" dirty="0" smtClean="0"/>
              <a:t>.</a:t>
            </a:r>
            <a:endParaRPr lang="en-US" dirty="0" smtClean="0"/>
          </a:p>
          <a:p>
            <a:r>
              <a:rPr lang="ar-SA" b="1" dirty="0" smtClean="0">
                <a:solidFill>
                  <a:srgbClr val="FF0000"/>
                </a:solidFill>
              </a:rPr>
              <a:t>خامسًا: منهج البحث</a:t>
            </a:r>
            <a:r>
              <a:rPr lang="en-US" b="1" dirty="0" smtClean="0"/>
              <a:t/>
            </a:r>
            <a:br>
              <a:rPr lang="en-US" b="1" dirty="0" smtClean="0"/>
            </a:br>
            <a:r>
              <a:rPr lang="ar-SA" b="1" dirty="0" smtClean="0"/>
              <a:t>وتعني هذه الكلمة حيثما أطلقت "فن التنظيم الصحيح لسلسة من الأفكار العديدة؛ من أجل الكشف عن الحقيقة"</a:t>
            </a:r>
            <a:r>
              <a:rPr lang="en-US" b="1" dirty="0" smtClean="0"/>
              <a:t/>
            </a:r>
            <a:br>
              <a:rPr lang="en-US" b="1" dirty="0" smtClean="0"/>
            </a:b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فيتعرض هنا إلى كيفية العرض، وطرح قضايا الموضوع، والوسائل التي سيسلكها الباحث ليصل </a:t>
            </a:r>
            <a:r>
              <a:rPr lang="ar-SA" b="1" dirty="0" err="1" smtClean="0"/>
              <a:t>بها</a:t>
            </a:r>
            <a:r>
              <a:rPr lang="ar-SA" b="1" dirty="0" smtClean="0"/>
              <a:t> إلى النتائج المطلوبة؛ بحيث يبدو البحث وطرقه ووسائله واضحة المعالم</a:t>
            </a:r>
            <a:r>
              <a:rPr lang="en-US" b="1" dirty="0" smtClean="0"/>
              <a:t>.</a:t>
            </a:r>
            <a:r>
              <a:rPr lang="ar-SA" b="1" dirty="0" smtClean="0"/>
              <a:t> وبالتحديد بيان نوعه هل هو المنهج الوصفي أو الاستنباطي أو التاريخي أو التجريبي.</a:t>
            </a:r>
            <a:endParaRPr lang="en-US" dirty="0" smtClean="0"/>
          </a:p>
          <a:p>
            <a:pPr rtl="1"/>
            <a:r>
              <a:rPr lang="ar-SA" b="1" dirty="0" smtClean="0">
                <a:solidFill>
                  <a:srgbClr val="FF0000"/>
                </a:solidFill>
              </a:rPr>
              <a:t>1- المنهج الوصفي : </a:t>
            </a:r>
            <a:r>
              <a:rPr lang="ar-SA" b="1" dirty="0" smtClean="0"/>
              <a:t>هو وصف الباحث للظاهرة التي يريد دراستها كما هي في الواقع تماماً وصفاً دقيقاً معتمداً على ما يجمعه من معلومات دقيقة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عن الظاهرة سواء كانت هذه المعلومات كيفية أم كمية والعوامل المؤثرة فيها ومن أهم أدوات هذا المنهج ووسائله: المقابلة والإستبانة والملاحظة ومثال ذلك دراسة أسباب ضعف طلاب المرحلة الجامعية في اللغة العربية فهذه الدراسة تتطلب وصفاً دقيقاً لهذه الظاهرة وجمع المعلومات الدقيقة عن أسباب الضعف ومصدره للوسائل المختلفة من خلال مقابلة الطلاب وتوزيع </a:t>
            </a:r>
            <a:r>
              <a:rPr lang="ar-SA" b="1" dirty="0" err="1" smtClean="0"/>
              <a:t>الاستبانة</a:t>
            </a:r>
            <a:r>
              <a:rPr lang="ar-SA" b="1" dirty="0" smtClean="0"/>
              <a:t> وغيرها من الوسائل التي تساعد في جمع المادة العلمية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solidFill>
                  <a:srgbClr val="FF0000"/>
                </a:solidFill>
              </a:rPr>
              <a:t>2- المنهج الاستدلالي (الاستنباطي ) </a:t>
            </a:r>
            <a:r>
              <a:rPr lang="ar-SA" b="1" dirty="0" smtClean="0"/>
              <a:t>: هو أن يقوم الباحث بتناول قضايا ثابتة بالتجربة ومسلمة لا تقبل الجدل ويقارنها بقضايا تتفرع عنها أو تشابهها في المضمون ويحاول أن يدلل على تساويهما في الحكم والنتيجة باستخدام وسائل المقارنة والاستنباط والاستدلال ليستنبط حكمه في النهاية بتشابه الحالتين وتساويهما أو لا</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وقد يراد </a:t>
            </a:r>
            <a:r>
              <a:rPr lang="ar-SA" b="1" dirty="0" err="1" smtClean="0"/>
              <a:t>به</a:t>
            </a:r>
            <a:r>
              <a:rPr lang="ar-SA" b="1" dirty="0" smtClean="0"/>
              <a:t> القياس وهو حمل فرع على أصل في حكم لعلة جامعة بينهما لذا يكثر استعمال هذا المنهج لدى الفقهاء في المسائل الفقهية التي تحتاج إلى قياس مثاله: قول النبي صلى الله عليه وسلم </a:t>
            </a:r>
            <a:r>
              <a:rPr lang="ar-SA" b="1" dirty="0" err="1" smtClean="0"/>
              <a:t>للخثعمية</a:t>
            </a:r>
            <a:r>
              <a:rPr lang="ar-SA" b="1" dirty="0" smtClean="0"/>
              <a:t> أرأيت لو كان على أبيك دين أكنت قاضيته قالت: نعم قال: فدين الله أحق أن يقضى. فهو تنبيه على قياس دين الله على دين الخلق</a:t>
            </a:r>
            <a:endParaRPr lang="en-US" dirty="0" smtClean="0"/>
          </a:p>
          <a:p>
            <a:pPr rtl="1"/>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3- منهج البحث التاريخي:</a:t>
            </a:r>
            <a:r>
              <a:rPr lang="ar-SA" b="1" dirty="0" smtClean="0"/>
              <a:t> هو ما يمكن </a:t>
            </a:r>
            <a:r>
              <a:rPr lang="ar-SA" b="1" dirty="0" err="1" smtClean="0"/>
              <a:t>به</a:t>
            </a:r>
            <a:r>
              <a:rPr lang="ar-SA" b="1" dirty="0" smtClean="0"/>
              <a:t> إجابة سؤال عن الماضي من خلال ما يقوم </a:t>
            </a:r>
            <a:r>
              <a:rPr lang="ar-SA" b="1" dirty="0" err="1" smtClean="0"/>
              <a:t>به</a:t>
            </a:r>
            <a:r>
              <a:rPr lang="ar-SA" b="1" dirty="0" smtClean="0"/>
              <a:t> الباحث من جهد واستقصاء لمعرفة العلاقة والصلة بين الأحداث التاريخية السابقة والحاضرة والربط بينها معتمداً على الأدلة العلمية التي تؤكد صدق ما ذهب إليه واستنتجه مثال ذلك دراسة سيرة الرسول صلى الله عليه وسلم وتاريخ الصحابة رضي الله عنهم لما فيها من العبرة والعظة للأمة الإسلامية.</a:t>
            </a:r>
            <a:endParaRPr lang="en-US" dirty="0" smtClean="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4- المنهج التجريبي:</a:t>
            </a:r>
            <a:r>
              <a:rPr lang="ar-SA" b="1" dirty="0" smtClean="0"/>
              <a:t>وهو يشمل الملاحظة والتربة معاً وهو ما يمكن من خلاله الوصول إلى الحقائق العلمية بالتجربة التي تعتمد على وضع الفروض واختبارها وهو منهج العلوم الطبيعية وثمرته الاكتشافات والمخترعات والصناعات المتعددة. </a:t>
            </a:r>
            <a:endParaRPr lang="en-US" dirty="0" smtClean="0"/>
          </a:p>
          <a:p>
            <a:pPr rtl="1"/>
            <a:r>
              <a:rPr lang="ar-SA" b="1" dirty="0" smtClean="0">
                <a:solidFill>
                  <a:srgbClr val="FF0000"/>
                </a:solidFill>
              </a:rPr>
              <a:t>سادسًا: الدراسات السابقة</a:t>
            </a:r>
            <a:r>
              <a:rPr lang="en-US" b="1" dirty="0" smtClean="0"/>
              <a:t/>
            </a:r>
            <a:br>
              <a:rPr lang="en-US" b="1" dirty="0" smtClean="0"/>
            </a:br>
            <a:r>
              <a:rPr lang="ar-SA" b="1" dirty="0" smtClean="0"/>
              <a:t>المفروض في الباحث الاطلاع على الدراسات السابقة لموضوع البحث؛ بل دراستها دراسة نقدية فاحصة، يختار منها أهم الكتب والدراسات التي أنجزت فيها؛ ليحدد المقبول منها والمرفوض، ويبين مدى صلتها بالموضوع، وأهمية التفاصيل الموجودة </a:t>
            </a:r>
            <a:r>
              <a:rPr lang="ar-SA" b="1" dirty="0" err="1" smtClean="0"/>
              <a:t>بها</a:t>
            </a:r>
            <a:r>
              <a:rPr lang="ar-SA" b="1" dirty="0" smtClean="0"/>
              <a:t>، وما جاء فيها من تفسيرات</a:t>
            </a:r>
            <a:r>
              <a:rPr lang="en-US" b="1" dirty="0" smtClean="0"/>
              <a: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تتجلى نتائج هذه الخطوة على البحث في أمرين مهمين</a:t>
            </a:r>
            <a:r>
              <a:rPr lang="en-US" b="1" dirty="0" smtClean="0"/>
              <a:t>:</a:t>
            </a:r>
            <a:br>
              <a:rPr lang="en-US" b="1" dirty="0" smtClean="0"/>
            </a:br>
            <a:r>
              <a:rPr lang="ar-SA" b="1" dirty="0" smtClean="0"/>
              <a:t>أ- تفادي التَّكْرَار في البحوث</a:t>
            </a:r>
            <a:r>
              <a:rPr lang="en-US" b="1" dirty="0" smtClean="0"/>
              <a:t>.</a:t>
            </a:r>
            <a:br>
              <a:rPr lang="en-US" b="1" dirty="0" smtClean="0"/>
            </a:br>
            <a:r>
              <a:rPr lang="ar-SA" b="1" dirty="0" smtClean="0"/>
              <a:t>ب- إيجاد المبررات المقنعة لدراسة الموضوع الذي تم اختياره</a:t>
            </a:r>
            <a:r>
              <a:rPr lang="en-US" b="1" dirty="0" smtClean="0"/>
              <a:t>.</a:t>
            </a:r>
            <a:endParaRPr lang="en-US" dirty="0" smtClean="0"/>
          </a:p>
          <a:p>
            <a:pPr rtl="1"/>
            <a:r>
              <a:rPr lang="ar-SA" b="1" dirty="0" smtClean="0"/>
              <a:t>يستطيع الباحث من خلال العرض للدراسات السابقة أن يبرز قدراته العلمية؛ فكتابتها بصورة جيدة دلالة النضج العلمي في موضوع البحث</a:t>
            </a:r>
            <a:r>
              <a:rPr lang="en-US" b="1" dirty="0" smtClean="0"/>
              <a:t>.</a:t>
            </a:r>
            <a:br>
              <a:rPr lang="en-US" b="1" dirty="0" smtClean="0"/>
            </a:b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ومما يستحق التنويه هنا، أنه ليس خطأ الكتابة في موضوع سبق بحثه، أو مشكلة سبقت دراستها، إذا اشتملت الدراسة على تقويم للدراسات السابقة، أو دراسات لجوانب لم تكن في اهتمام الباحثين السابقين، أو قدمت نتائج أخرى متقدمة عما سبقها من دراسات.</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سابعًا: التعريفات</a:t>
            </a:r>
            <a:r>
              <a:rPr lang="en-US" b="1" dirty="0" smtClean="0"/>
              <a:t/>
            </a:r>
            <a:br>
              <a:rPr lang="en-US" b="1" dirty="0" smtClean="0"/>
            </a:br>
            <a:r>
              <a:rPr lang="ar-SA" b="1" dirty="0" smtClean="0"/>
              <a:t>تقديم بعض التعريفات العلمية في الخطة ضروري؛ لتجنب الالتباس بما يشكل من مصطلحات علمية مشتركة لفظًا؛ ولكنها متباينة مدلولًا؛ وذلك مثل كلمة "عصمة" لها مدلول خاص في علم العقيدة، ومدلولات متعددة في علم الفقه: عصمة النكاح، عصمة المال، عصمة النفس</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ثامنًا: تحديد المشكلة</a:t>
            </a:r>
            <a:r>
              <a:rPr lang="en-US" b="1" dirty="0" smtClean="0"/>
              <a:t/>
            </a:r>
            <a:br>
              <a:rPr lang="en-US" b="1" dirty="0" smtClean="0"/>
            </a:br>
            <a:r>
              <a:rPr lang="ar-SA" b="1" dirty="0" smtClean="0"/>
              <a:t>من الواضح أن لعنوان المشكلة "البحث" إطارًا معينًا، وعبارات محدودة قد لا تفي بكل ما يرغب الباحث دراسته، كما قد يوحي العنوان أحيانًا بموضوعات ليس في خَلَدِهِ تناولها، والتصرف في العنوان بالزيادة أو النقصان قد يفقده تأثيره وفاعليته المطلوبة</a:t>
            </a:r>
            <a:r>
              <a:rPr lang="en-US" b="1" dirty="0" smtClean="0"/>
              <a:t>.</a:t>
            </a:r>
            <a:endParaRPr lang="en-US" dirty="0" smtClean="0"/>
          </a:p>
          <a:p>
            <a:pPr rtl="1"/>
            <a:r>
              <a:rPr lang="ar-SA" b="1" dirty="0" smtClean="0"/>
              <a:t>إن هذا العنصر في الخطة هو المكان المناسب للتصريح بالأبعاد التي ستتناولها الدراسة -وبالأحرى المراد استبعادها- مما لا يشعر </a:t>
            </a:r>
            <a:r>
              <a:rPr lang="ar-SA" b="1" dirty="0" err="1" smtClean="0"/>
              <a:t>به</a:t>
            </a:r>
            <a:r>
              <a:rPr lang="ar-SA" b="1" dirty="0" smtClean="0"/>
              <a:t> العنوان الرئيس للبحث</a:t>
            </a:r>
            <a:r>
              <a:rPr lang="en-US" b="1" dirty="0" smtClean="0"/>
              <a:t>.</a:t>
            </a:r>
            <a:endParaRPr lang="en-US" dirty="0" smtClean="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تاسعًا: جدولة مراحل البحث</a:t>
            </a:r>
            <a:r>
              <a:rPr lang="en-US" b="1" dirty="0" smtClean="0"/>
              <a:t/>
            </a:r>
            <a:br>
              <a:rPr lang="en-US" b="1" dirty="0" smtClean="0"/>
            </a:br>
            <a:r>
              <a:rPr lang="ar-SA" b="1" dirty="0" smtClean="0"/>
              <a:t>ليحرص الباحث على إنجاز بحثه في الفترة المحددة له، وهذا يتطلب منه أن يضع توقيتًا زمنيًّا لكل مرحلة من مراحله، يلتزم شخصيًّا تنفيذه، مما يفيده في إتمامه في الوقت المطلوب</a:t>
            </a:r>
            <a:r>
              <a:rPr lang="en-US" b="1" dirty="0" smtClean="0"/>
              <a:t>.</a:t>
            </a:r>
            <a:br>
              <a:rPr lang="en-US" b="1" dirty="0" smtClean="0"/>
            </a:br>
            <a:r>
              <a:rPr lang="ar-SA" b="1" dirty="0" smtClean="0"/>
              <a:t>لعله من المفيد أخيرًا التذكير بأنه لا مجال في الخطة للتفاصيل وزحمها بالمعلومات الكثيرة، فموضع هذا هو أثناء كتابة الموضوع، والمهم هنا هو الاختصار غير المحلل، والترتيب، والتسلسل المنطقي، ولتكن الخطة قبل هذا وبعده ترجمة حقيقية عن التحمس للموضوع، وحبه، والسبل لإنجازه.</a:t>
            </a:r>
            <a:endParaRPr lang="en-US" dirty="0" smtClean="0"/>
          </a:p>
          <a:p>
            <a:pPr algn="l" rtl="1"/>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533400" y="1600200"/>
            <a:ext cx="8915400" cy="4525963"/>
          </a:xfrm>
        </p:spPr>
        <p:txBody>
          <a:bodyPr/>
          <a:lstStyle/>
          <a:p>
            <a:pPr rtl="1"/>
            <a:r>
              <a:rPr lang="ar-SA" b="1" dirty="0" smtClean="0"/>
              <a:t>نموذج لخطة بحث عنوانه الرؤى والأحلام في السنة النبوية </a:t>
            </a:r>
          </a:p>
          <a:p>
            <a:pPr rtl="1"/>
            <a:r>
              <a:rPr lang="ar-SA" b="1" dirty="0" smtClean="0"/>
              <a:t>المقدمة وتشتمل على ما يلي :</a:t>
            </a:r>
          </a:p>
          <a:p>
            <a:pPr rtl="1"/>
            <a:r>
              <a:rPr lang="ar-SA" b="1" dirty="0" smtClean="0"/>
              <a:t>1- أهمية الموضوع وأسباب اختياره .</a:t>
            </a:r>
          </a:p>
          <a:p>
            <a:pPr rtl="1"/>
            <a:r>
              <a:rPr lang="ar-SA" b="1" dirty="0" smtClean="0"/>
              <a:t>2- هدف البحث ومنهجي فيه.</a:t>
            </a:r>
          </a:p>
          <a:p>
            <a:pPr rtl="1"/>
            <a:r>
              <a:rPr lang="ar-SA" b="1" dirty="0" smtClean="0"/>
              <a:t>الفصل الأول :دراسة حول الرؤى</a:t>
            </a:r>
          </a:p>
          <a:p>
            <a:pPr rtl="1"/>
            <a:r>
              <a:rPr lang="ar-SA" b="1" dirty="0" smtClean="0"/>
              <a:t>المبحث الأول : تعريف الرؤيا في اللغة والاصطلاح.</a:t>
            </a:r>
          </a:p>
          <a:p>
            <a:pPr rtl="1"/>
            <a:r>
              <a:rPr lang="ar-SA" b="1" dirty="0" smtClean="0"/>
              <a:t>المبحث الثاني: أقسام الرؤى وآدابها وفوائدها.</a:t>
            </a:r>
            <a:endParaRPr lang="en-US"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المبحث الثالث: دلالة الرؤيا في الإسلام. </a:t>
            </a:r>
          </a:p>
          <a:p>
            <a:pPr rtl="1"/>
            <a:r>
              <a:rPr lang="ar-SA" b="1" dirty="0" smtClean="0"/>
              <a:t>المبحث الرابع: الرؤى في القرآن الكريم.</a:t>
            </a:r>
          </a:p>
          <a:p>
            <a:pPr rtl="1"/>
            <a:r>
              <a:rPr lang="ar-SA" b="1" dirty="0" smtClean="0"/>
              <a:t>الفصل الثاني الأحاديث الواردة في مصادر الرؤى وعلاقتها بالوحي.</a:t>
            </a:r>
          </a:p>
          <a:p>
            <a:pPr rtl="1"/>
            <a:r>
              <a:rPr lang="ar-SA" b="1" dirty="0" smtClean="0"/>
              <a:t>المبحث الأول : مصادر الرؤى.</a:t>
            </a:r>
          </a:p>
          <a:p>
            <a:pPr rtl="1"/>
            <a:r>
              <a:rPr lang="ar-SA" b="1" dirty="0" smtClean="0"/>
              <a:t>المبحث الثاني: علاقة الرؤى بالوحي.</a:t>
            </a:r>
          </a:p>
          <a:p>
            <a:pPr rtl="1"/>
            <a:r>
              <a:rPr lang="ar-SA" b="1" dirty="0" smtClean="0"/>
              <a:t>الفصل الثالث“ الأحاديث الواردة في أوقات الرؤى وقواعد تعبيرها </a:t>
            </a:r>
          </a:p>
          <a:p>
            <a:pPr rtl="1"/>
            <a:r>
              <a:rPr lang="ar-SA" b="1" dirty="0" smtClean="0"/>
              <a:t>المبحث الأول : أوقات الرؤى. </a:t>
            </a:r>
          </a:p>
          <a:p>
            <a:pPr rtl="1"/>
            <a:r>
              <a:rPr lang="ar-SA" b="1" dirty="0" smtClean="0"/>
              <a:t>المبحث الثاني : قواعد تعبيرها.</a:t>
            </a:r>
            <a:endParaRPr lang="en-US"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الفصل الرابع: الأحاديث الواردة في فوائد الرؤى.</a:t>
            </a:r>
          </a:p>
          <a:p>
            <a:pPr rtl="1"/>
            <a:r>
              <a:rPr lang="ar-SA" b="1" dirty="0" smtClean="0"/>
              <a:t>المبحث الأول :الابتلاء.</a:t>
            </a:r>
          </a:p>
          <a:p>
            <a:pPr rtl="1"/>
            <a:r>
              <a:rPr lang="ar-SA" b="1" dirty="0" smtClean="0"/>
              <a:t>المبحث الثاني التعليم.</a:t>
            </a:r>
          </a:p>
          <a:p>
            <a:pPr rtl="1"/>
            <a:r>
              <a:rPr lang="ar-SA" b="1" dirty="0" smtClean="0"/>
              <a:t>المبحث الثالث الدعوة.</a:t>
            </a:r>
          </a:p>
          <a:p>
            <a:pPr rtl="1"/>
            <a:r>
              <a:rPr lang="ar-SA" b="1" dirty="0" smtClean="0"/>
              <a:t>المبحث الرابع: التبشير والإنذار.</a:t>
            </a:r>
          </a:p>
          <a:p>
            <a:pPr rtl="1"/>
            <a:r>
              <a:rPr lang="ar-SA" b="1" dirty="0" smtClean="0"/>
              <a:t>الخاتمة: وتشتمل على أهم نتائج البحث.</a:t>
            </a:r>
            <a:endParaRPr lang="en-US"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0"/>
            <a:ext cx="104394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1666</TotalTime>
  <Words>1481</Words>
  <Application>Microsoft Office PowerPoint</Application>
  <PresentationFormat>A4 Paper (210x297 mm)</PresentationFormat>
  <Paragraphs>92</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المحاضرة الثانية خطوات البحث العلمي</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145</cp:revision>
  <dcterms:created xsi:type="dcterms:W3CDTF">2009-10-14T19:14:34Z</dcterms:created>
  <dcterms:modified xsi:type="dcterms:W3CDTF">2013-02-19T01:10:01Z</dcterms:modified>
</cp:coreProperties>
</file>