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40" r:id="rId32"/>
    <p:sldId id="341" r:id="rId33"/>
    <p:sldId id="329" r:id="rId34"/>
    <p:sldId id="330" r:id="rId35"/>
    <p:sldId id="331" r:id="rId36"/>
    <p:sldId id="332" r:id="rId37"/>
    <p:sldId id="333" r:id="rId38"/>
    <p:sldId id="334" r:id="rId39"/>
    <p:sldId id="335" r:id="rId40"/>
    <p:sldId id="336" r:id="rId41"/>
    <p:sldId id="337" r:id="rId42"/>
    <p:sldId id="338" r:id="rId43"/>
    <p:sldId id="339" r:id="rId44"/>
    <p:sldId id="266" r:id="rId4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6" d="100"/>
          <a:sy n="96" d="100"/>
        </p:scale>
        <p:origin x="-72" y="4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الثالثة</a:t>
            </a: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ar-SA" sz="3600" spc="-150" dirty="0" smtClean="0">
                <a:solidFill>
                  <a:srgbClr val="FF0000"/>
                </a:solidFill>
                <a:latin typeface="ae_AlMateen" pitchFamily="2" charset="-78"/>
                <a:cs typeface="ae_AlMateen" pitchFamily="2" charset="-78"/>
              </a:rPr>
              <a:t>مصادر البحث ووسائل تدوين المعلومات</a:t>
            </a:r>
            <a:endParaRPr lang="en-US" sz="36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مصادر البحث</a:t>
            </a:r>
            <a:r>
              <a:rPr lang="en-US" b="1" dirty="0" smtClean="0">
                <a:solidFill>
                  <a:srgbClr val="FF0000"/>
                </a:solidFill>
              </a:rPr>
              <a:t>:</a:t>
            </a:r>
            <a:r>
              <a:rPr lang="en-US" b="1" dirty="0" smtClean="0"/>
              <a:t/>
            </a:r>
            <a:br>
              <a:rPr lang="en-US" b="1" dirty="0" smtClean="0"/>
            </a:br>
            <a:r>
              <a:rPr lang="ar-SA" b="1" dirty="0" smtClean="0"/>
              <a:t>إن المصادر العلمية التي يعتمد عليها الباحث في دراسته تعد من أهم المقاييس في تقدير صحة البحث وجودته، فإذا كانت مصادر معتمدة صادقة، أو مخطوطات نادرة؛ كان للبحث وزنه وقيمته العلمية</a:t>
            </a:r>
            <a:r>
              <a:rPr lang="en-US" b="1" dirty="0" smtClean="0"/>
              <a:t>.</a:t>
            </a:r>
            <a:br>
              <a:rPr lang="en-US" b="1" dirty="0" smtClean="0"/>
            </a:br>
            <a:r>
              <a:rPr lang="ar-SA" b="1" dirty="0" smtClean="0"/>
              <a:t>ينبغي ألا يختلط الأمر على طالب البحث في معرفة مدلول كلمة "المصدر"؛ فليس كل كتاب جديرًا بهذه التسمية؛ </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ثَمَّ يقسم علماء البحث العلمي والدراسات المنهجية المصادر إلى قسمين</a:t>
            </a:r>
            <a:r>
              <a:rPr lang="en-US" b="1" dirty="0" smtClean="0"/>
              <a:t>:</a:t>
            </a:r>
            <a:r>
              <a:rPr lang="ar-SA" b="1" dirty="0" smtClean="0"/>
              <a:t>مصادر أساسية، ومصادر ثانوية ويسميها بعض الباحثين </a:t>
            </a:r>
            <a:r>
              <a:rPr lang="ar-SA" b="1" dirty="0" err="1" smtClean="0"/>
              <a:t>بـ</a:t>
            </a:r>
            <a:r>
              <a:rPr lang="ar-SA" b="1" dirty="0" smtClean="0"/>
              <a:t>"المراجع"، والفرق بينهما هو الآتي</a:t>
            </a:r>
            <a:r>
              <a:rPr lang="en-US" b="1" dirty="0" smtClean="0"/>
              <a:t>:</a:t>
            </a:r>
            <a:br>
              <a:rPr lang="en-US" b="1" dirty="0" smtClean="0"/>
            </a:br>
            <a:r>
              <a:rPr lang="ar-SA" b="1" dirty="0" smtClean="0"/>
              <a:t>المصادر الأساسية</a:t>
            </a:r>
            <a:r>
              <a:rPr lang="en-US" b="1" dirty="0" smtClean="0"/>
              <a:t>:</a:t>
            </a:r>
            <a:r>
              <a:rPr lang="ar-SA" b="1" dirty="0" smtClean="0"/>
              <a:t>هي أقدم ما يحوي مادة عن موضوع ما"، وبعبارة أخرى: هي الوثائق والدراسات الأولى، منقولة بالرواية أو مكتوبة بين مؤلفين ثقات، أسهموا في تطور العلم، أو تحرير مسائله، وتنقيح موضوعاته، أو عاشوا الأحداث والوقائع، أو كانوا طرفًا مباشرًا فيها، أو كانوا هم الواسطة الرئيسة لنقل العلوم والمعارف السابقة للأجيال اللاحقة.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صاحب كل فكرة جديدة يعد مصدرًا في مجالها، كذلك يعد في هذا</a:t>
            </a:r>
            <a:endParaRPr lang="en-US" dirty="0" smtClean="0"/>
          </a:p>
          <a:p>
            <a:pPr rtl="1"/>
            <a:r>
              <a:rPr lang="ar-SA" b="1" dirty="0" smtClean="0"/>
              <a:t>القسم أيضًا سجلات الدواوين الحكومية، وما ينشره الكُتَّاب بأقلامهم في الدوريات العلمية، والصحف، والمجلات، والآثار، والدساتير، والقوانين، والأفلام المصوِّرة لمشاهد من الواقع، والتسجيلات الصوتية</a:t>
            </a:r>
            <a:r>
              <a:rPr lang="en-US" b="1" dirty="0" smtClean="0"/>
              <a:t>.</a:t>
            </a:r>
            <a:br>
              <a:rPr lang="en-US" b="1" dirty="0" smtClean="0"/>
            </a:br>
            <a:r>
              <a:rPr lang="ar-SA" b="1" dirty="0" smtClean="0"/>
              <a:t>المصادر الثانوية "المراجع</a:t>
            </a:r>
            <a:r>
              <a:rPr lang="en-US" b="1" dirty="0" smtClean="0"/>
              <a:t>":</a:t>
            </a:r>
            <a:r>
              <a:rPr lang="ar-SA" b="1" dirty="0" smtClean="0"/>
              <a:t>وهي التي تعتمد في مادتها العلمية أساسًا على المصادر الأساسية الأولى؛ فتعرض لها بالتحليل، أو النقد، أو التعليق، أو التلخيص</a:t>
            </a:r>
            <a:r>
              <a:rPr lang="en-US" b="1" dirty="0" smtClean="0"/>
              <a:t>.</a:t>
            </a:r>
            <a:br>
              <a:rPr lang="en-US" b="1"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وحتى يتبين الفرق بين المصدر الأساسي والمصدر الثانوي "المرجع" نقدم هذا المثال</a:t>
            </a:r>
            <a:r>
              <a:rPr lang="en-US" b="1" dirty="0" smtClean="0"/>
              <a:t>:</a:t>
            </a:r>
            <a:br>
              <a:rPr lang="en-US" b="1" dirty="0" smtClean="0"/>
            </a:br>
            <a:r>
              <a:rPr lang="ar-SA" b="1" dirty="0" smtClean="0"/>
              <a:t>إذا أراد باحث القيام بدراسة لآراء الإمام أبي حامد الغزالي في علم أصول الفقه، فإن مؤلفاته في علم الأصول هي: التحرير، المنخول، </a:t>
            </a:r>
            <a:r>
              <a:rPr lang="ar-SA" b="1" dirty="0" err="1" smtClean="0"/>
              <a:t>المستصفى</a:t>
            </a:r>
            <a:r>
              <a:rPr lang="ar-SA" b="1" dirty="0" smtClean="0"/>
              <a:t>، شفاء الغليل، فمجموع هذه المؤلفات تعد مصادر أساسية في البحث، أما الأعمال العلمية الأخرى التي قامت على دراسة هذه المؤلفات من بحوث وشروح وحواشٍ ومختصرات، فإنها تعد مصادر ثانوية</a:t>
            </a:r>
            <a:r>
              <a:rPr lang="en-US" b="1" dirty="0" smtClean="0"/>
              <a:t>.</a:t>
            </a:r>
            <a:br>
              <a:rPr lang="en-US" b="1"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ويذهب البعض مذهبًا آخر؛ وهو أن كلمة "المرجع" تعني كل شيء رجع إليه الباحث أثناء بحثه، فأفاد منه فائدة ثانوية؛ كما لا يمنع البعض بإطلاق كلمة "مصدر" على كلا النوعين، وعدم الميل إلى تلك التفرقة</a:t>
            </a:r>
            <a:r>
              <a:rPr lang="en-US" b="1" dirty="0" smtClean="0"/>
              <a:t>.</a:t>
            </a:r>
            <a:br>
              <a:rPr lang="en-US" b="1" dirty="0" smtClean="0"/>
            </a:br>
            <a:r>
              <a:rPr lang="ar-SA" b="1" dirty="0" smtClean="0"/>
              <a:t>والمهم أن البحث الأصيل هو الذي يعتمد على تلك النوعية من المصادر، فالكتب الحديثة حول الموضوعات والدراسات العريقة لا يمكن عدها مصادر؛ وإنما يمكن الرجوع إليها استئناسًا بمناهجها، وتتبعًا لتطور الموضوع وتوجيهه لدى المؤلفين المحدثين، وليس من الصحيح أن يبني طلاب الدراسات العليا</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دراساتهم وبحوثهم عليها؛ إلا أن تكون مناقشة لفكرة معروضة، أو نقدًا، أو استحسانًا لها</a:t>
            </a:r>
            <a:r>
              <a:rPr lang="en-US" b="1" dirty="0" smtClean="0"/>
              <a:t>.</a:t>
            </a:r>
            <a:r>
              <a:rPr lang="ar-SA" b="1" dirty="0" smtClean="0"/>
              <a:t> وتأكيدًا لأهمية المصادر الثانوية "المراجع" للبحوث بعامة -وإن كانت الفقرة التالية المقتبسة بصدد السنة المطهرة- يوضحها بعض الباحثين بقوله: "وتعود أهمية المراجع إلى أنها تجمع فوائد  حول المصادر فتشرحها، أو تتكلم على رجالها نقدًا وتجريحًا، وعلى متونها تصحيحًا وتضعيفًا، وتعليلًا، وقد تكتسب المراجع أهمية المصادر إذا تضمنت علومًا من مصادر مفقودة فتحفظها، أو غير منشورة فتوفرها للباحثين"</a:t>
            </a:r>
            <a:r>
              <a:rPr lang="en-US" b="1" dirty="0" smtClean="0"/>
              <a:t>.</a:t>
            </a:r>
            <a:br>
              <a:rPr lang="en-US" b="1"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أجل إبراز الأهمية العلمية للمصدر الأصيل، فإنه لدى توافر مصادر متعددة عن نقطة واحدة في البحث يثبت بالهامش المصدر الأقدم؛ لأنه هو الأصل، وبخاصة إذا كان اعتماد المتأخر على السابق واضحًا</a:t>
            </a:r>
            <a:r>
              <a:rPr lang="en-US" b="1" dirty="0" smtClean="0"/>
              <a:t>.</a:t>
            </a:r>
            <a:br>
              <a:rPr lang="en-US" b="1" dirty="0" smtClean="0"/>
            </a:br>
            <a:r>
              <a:rPr lang="ar-SA" b="1" dirty="0" smtClean="0"/>
              <a:t>يثبت المصدر المتأخر إذا كان المصدر الأول المنقول عنه مفقودًا، أو مخطوطا لا يتمكن القارئ من الحصول عليه، أو احتوى المصدر المتأخر جوانب في البحث لم يستوفها المصدر المتقدم، أو كانت له ميزة معينة تقتضي التقديم</a:t>
            </a:r>
            <a:r>
              <a:rPr lang="en-US" b="1"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وإذا كان لا محالة من ذكر مصادر عديدة لفقرة ما، فإنه يراعي في ترتيبها أسبقية مؤلفيها؛ فيسبق الأقدم على القديم، والقديم على الحديث، ويفصل بين المصدر والمصدر بفاصلة منقوطة في التوثيق بهامش الكتاب أو البحث</a:t>
            </a:r>
            <a:r>
              <a:rPr lang="en-US" b="1" dirty="0" smtClean="0"/>
              <a:t>.</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وسائل التعرف على المصادر</a:t>
            </a:r>
            <a:r>
              <a:rPr lang="en-US" b="1" dirty="0" smtClean="0">
                <a:solidFill>
                  <a:srgbClr val="FF0000"/>
                </a:solidFill>
              </a:rPr>
              <a:t>:</a:t>
            </a:r>
            <a:r>
              <a:rPr lang="en-US" b="1" dirty="0" smtClean="0"/>
              <a:t/>
            </a:r>
            <a:br>
              <a:rPr lang="en-US" b="1" dirty="0" smtClean="0"/>
            </a:br>
            <a:r>
              <a:rPr lang="ar-SA" b="1" dirty="0" smtClean="0"/>
              <a:t>توافر المصادر أحد المقاييس الأساسية لصلاحية البحث ونجاحه، فبقدر ما يتوافر للبحث من مصادر </a:t>
            </a:r>
            <a:r>
              <a:rPr lang="ar-SA" b="1" dirty="0" err="1" smtClean="0"/>
              <a:t>متتوعة</a:t>
            </a:r>
            <a:r>
              <a:rPr lang="ar-SA" b="1" dirty="0" smtClean="0"/>
              <a:t> من مطبوع، ومخطوط، ومشاهد، ومسموع، بقدر ما يبعث على الاطمئنان والارتياح، وإن حصر المصادر والدراسات والبحوث لما كتب حول موضوع البحث قديمًا وحديثا من شأنه أن "يجعل الباحث على إلمام تام بكل الدراسات حوله، والطريقة التي نهجها الباحثون في معالجة الموضوع، وكيفية مناقشاتهم، والنتائج التي توصلوا إليها، </a:t>
            </a:r>
            <a:r>
              <a:rPr lang="en-US" b="1" dirty="0" smtClean="0"/>
              <a:t/>
            </a:r>
            <a:br>
              <a:rPr lang="en-US" b="1"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76400"/>
            <a:ext cx="8915400" cy="4525963"/>
          </a:xfrm>
        </p:spPr>
        <p:txBody>
          <a:bodyPr/>
          <a:lstStyle/>
          <a:p>
            <a:pPr rtl="1"/>
            <a:r>
              <a:rPr lang="ar-SA" b="1" dirty="0" smtClean="0"/>
              <a:t>وربما أدى الاطلاع على كل هذا إلى اقتراح جوانب أخرى أبعد ويمكن الوقوف على أهمية هذه المرحلة من خلال المعطيات التالية</a:t>
            </a:r>
            <a:r>
              <a:rPr lang="en-US" b="1" dirty="0" smtClean="0"/>
              <a:t>:</a:t>
            </a:r>
            <a:br>
              <a:rPr lang="en-US" b="1" dirty="0" smtClean="0"/>
            </a:br>
            <a:r>
              <a:rPr lang="ar-SA" b="1" dirty="0" smtClean="0"/>
              <a:t>أولًا: اطمئنان الباحث من توافر المصادر للبحث الذي يقوم </a:t>
            </a:r>
            <a:r>
              <a:rPr lang="ar-SA" b="1" dirty="0" err="1" smtClean="0"/>
              <a:t>به</a:t>
            </a:r>
            <a:r>
              <a:rPr lang="en-US" b="1" dirty="0" smtClean="0"/>
              <a:t>.</a:t>
            </a:r>
            <a:br>
              <a:rPr lang="en-US" b="1" dirty="0" smtClean="0"/>
            </a:br>
            <a:r>
              <a:rPr lang="ar-SA" b="1" dirty="0" smtClean="0"/>
              <a:t>ثانيًا: إحاطة الباحث بالدراسات والبحوث حول موضوع البحث، وإسهام العلماء، والباحثين قبله في تطويره؛ ليبدأ من حيث انتهوا؛ فيضيف إلى العلم جديدًا،"</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ثالثاً: كما أن الاطلاع على المصادر من شأنه أن يفيد في اختيار أفضل المناهج في معالجة قضايا البحث، والتعرف على المصادر خبرة يكتسبها الباحث مع طول الممارسة والاشتغال بالبحوث</a:t>
            </a:r>
            <a:r>
              <a:rPr lang="en-US" b="1" dirty="0" smtClean="0"/>
              <a:t>.</a:t>
            </a:r>
            <a:br>
              <a:rPr lang="en-US" b="1" dirty="0" smtClean="0"/>
            </a:br>
            <a:r>
              <a:rPr lang="en-US" b="1" dirty="0" smtClean="0"/>
              <a:t> </a:t>
            </a:r>
            <a:r>
              <a:rPr lang="ar-SA" b="1" dirty="0" smtClean="0"/>
              <a:t>وأشمل</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أما بالنسبة للمبتدئ، فيمكنه التعرف على مصادر البحث من الوسائل التالية</a:t>
            </a:r>
            <a:r>
              <a:rPr lang="en-US" b="1" dirty="0" smtClean="0"/>
              <a:t>:</a:t>
            </a:r>
            <a:br>
              <a:rPr lang="en-US" b="1" dirty="0" smtClean="0"/>
            </a:br>
            <a:r>
              <a:rPr lang="ar-SA" b="1" dirty="0" smtClean="0"/>
              <a:t>أولًا: الموسوعات العلمية، ودوائر المعارف الصادرة عن هيئات علمية رفيعة، تلتزم مقاييس علمية دقيقة للنشر؛ إذ إن ما ينشر فيها محرر بأقلام نخبة من العلماء المتخصصين، مدونًا في نهاية كل بحث منها قائمة بالمصادر والمراجع</a:t>
            </a:r>
            <a:r>
              <a:rPr lang="en-US" b="1" dirty="0" smtClean="0"/>
              <a:t>.</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ثانيًا: الدوريات العلمية المتخصصة التي تهتم بنشر النتاج العلمي في حقل من حقول المعرفة، ويخضع ما ينشر </a:t>
            </a:r>
            <a:r>
              <a:rPr lang="ar-SA" b="1" dirty="0" err="1" smtClean="0"/>
              <a:t>بها</a:t>
            </a:r>
            <a:r>
              <a:rPr lang="ar-SA" b="1" dirty="0" smtClean="0"/>
              <a:t> لأسلوب التحكيم العلمي، مدونًا في نهاية كل بحث منها مصادره ومراجعه</a:t>
            </a:r>
            <a:r>
              <a:rPr lang="en-US" b="1" dirty="0" smtClean="0"/>
              <a:t>.</a:t>
            </a:r>
            <a:endParaRPr lang="en-US" dirty="0" smtClean="0"/>
          </a:p>
          <a:p>
            <a:r>
              <a:rPr lang="ar-SA" b="1" dirty="0" smtClean="0"/>
              <a:t>ثالثًا: البحوث والرسائل الجامعية الصادرة عن جامعات عُرف عنها الالتزام بالمنهج العلمي الحديث، فالاطلاع عليها يفيد في إثراء المادة العلمية، والتوجيه إلى </a:t>
            </a:r>
            <a:r>
              <a:rPr lang="ar-SA" b="1" dirty="0" err="1" smtClean="0"/>
              <a:t>اتباع</a:t>
            </a:r>
            <a:r>
              <a:rPr lang="ar-SA" b="1" dirty="0" smtClean="0"/>
              <a:t> الأسلوب السليم.</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كما تهتم بعض الجامعات والمؤسسات العلمية بوضع فهارس للبحوث والموضوعات التي تمت دراستها، ومنح درجات علمية لأصحابها، أو ما قام </a:t>
            </a:r>
            <a:r>
              <a:rPr lang="ar-SA" b="1" dirty="0" err="1" smtClean="0"/>
              <a:t>به</a:t>
            </a:r>
            <a:r>
              <a:rPr lang="ar-SA" b="1" dirty="0" smtClean="0"/>
              <a:t> أساتذتها من بحوث</a:t>
            </a:r>
            <a:r>
              <a:rPr lang="en-US" b="1" dirty="0" smtClean="0"/>
              <a:t>.</a:t>
            </a:r>
            <a:br>
              <a:rPr lang="en-US" b="1" dirty="0" smtClean="0"/>
            </a:br>
            <a:r>
              <a:rPr lang="ar-SA" b="1" dirty="0" smtClean="0"/>
              <a:t>ففي البلاد العربية يقوم معهد المخطوطات التابع لجامعة الدول العربية بجهود محدودة في هذا الصدد -في النشرة الصادرة عنه بعرض بعض عناوين الرسائل العلمية، مع خلاصة عنها</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رابعًا: مدونات المصادر المتخصصة؛ أمثال: كتاب "مفتاح السعادة" تأليف: أحمد بن مصطفي الشهير </a:t>
            </a:r>
            <a:r>
              <a:rPr lang="ar-SA" b="1" dirty="0" err="1" smtClean="0"/>
              <a:t>بطاش</a:t>
            </a:r>
            <a:r>
              <a:rPr lang="ar-SA" b="1" dirty="0" smtClean="0"/>
              <a:t> كبرى زاده، وكتاب "كشف الظنون عن أسامي العلوم والفنون" تأليف: مصطفى بن عبد الله الشهير بحاجي خليفة، وكتاب "تاريخ الأدب العربي" تأليف: كارل </a:t>
            </a:r>
            <a:r>
              <a:rPr lang="ar-SA" b="1" dirty="0" err="1" smtClean="0"/>
              <a:t>بروكلمان</a:t>
            </a:r>
            <a:r>
              <a:rPr lang="ar-SA" b="1" dirty="0" smtClean="0"/>
              <a:t>، وكتاب "تاريخ التراث العربي" تأليف: فؤاد </a:t>
            </a:r>
            <a:r>
              <a:rPr lang="ar-SA" b="1" dirty="0" err="1" smtClean="0"/>
              <a:t>سزكين</a:t>
            </a:r>
            <a:r>
              <a:rPr lang="ar-SA" b="1" dirty="0" smtClean="0"/>
              <a:t>، وأمثالها من الكتب المؤلفة أصالة لمساعدة الباحثين، وتعريفهم بما يهمهم من مصادر في مجالات التخصص المختلفة</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خامسًا: الكتب العلمية التي يهتم مؤلفوها بذكر المصادر التي اعتمدوا عليها؛ إذ أصبح من لوازم البحث العلمي تدوين ثبت المصادر في نهاية الكتاب</a:t>
            </a:r>
            <a:r>
              <a:rPr lang="en-US" b="1" dirty="0" smtClean="0"/>
              <a:t>.</a:t>
            </a:r>
            <a:br>
              <a:rPr lang="en-US" b="1" dirty="0" smtClean="0"/>
            </a:br>
            <a:r>
              <a:rPr lang="ar-SA" b="1" dirty="0" smtClean="0"/>
              <a:t>سادسًا: بطاقات المكتبات وفهارسها، وكذلك المراكز العلمية، فإنها تفهرس لمحتوياتها فهرسة موسوعية حسب أسماء المؤلفين والعناوين والموضوعات، وأحيانًا ما يحدث أن يبحث الموضوع الواحد في فنون علمية مختلفة، فينصح الباحث بتوخي مراجعة موضوع بحثه فيما هو مظنة لعرضه ودراسته في الفنون الأخرى</a:t>
            </a:r>
            <a:r>
              <a:rPr lang="en-US" b="1" dirty="0" smtClean="0"/>
              <a:t>.</a:t>
            </a:r>
            <a:br>
              <a:rPr lang="en-US" b="1" dirty="0"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مثلًا دراسة حياة الإمام الغزالي العلمية كما يراجع فيها كتب الطبقات والتراجم، فإنه من الضروري الرجوع إلى بطاقات كتب الدراسات الفقهية والأصولية والفلسفية والتصوف، وهذا ما يسمى بتداخل المصادر </a:t>
            </a:r>
            <a:r>
              <a:rPr lang="en-US" b="1" dirty="0" smtClean="0"/>
              <a:t/>
            </a:r>
            <a:br>
              <a:rPr lang="en-US" b="1" dirty="0" smtClean="0"/>
            </a:br>
            <a:r>
              <a:rPr lang="ar-SA" b="1" dirty="0" smtClean="0"/>
              <a:t>سابعًا: أمناء المكتبات، فهم على علم تام غالبًا بالتسهيلات التي يمكن تقديمها من قِبَلِ المكتبة، وعلى معرفة كافية بمحتوياتها، ومحتويات المكتبات الأخرى؛ مما يوفر الكثير من الوقت والجُهْد</a:t>
            </a:r>
            <a:r>
              <a:rPr lang="en-US" b="1" dirty="0" smtClean="0"/>
              <a:t>.</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ثامنًا: المشرف العلمي؛ دور المشرف في الإرشاد إلى المصادر مهم جدًّا؛ بل يعد من أهم وسائل التعرف عليها</a:t>
            </a:r>
            <a:r>
              <a:rPr lang="en-US" b="1" dirty="0" smtClean="0"/>
              <a:t>.</a:t>
            </a:r>
            <a:br>
              <a:rPr lang="en-US" b="1" dirty="0" smtClean="0"/>
            </a:br>
            <a:r>
              <a:rPr lang="ar-SA" b="1" dirty="0" smtClean="0"/>
              <a:t>تاسعًا: </a:t>
            </a:r>
            <a:r>
              <a:rPr lang="ar-SA" b="1" dirty="0" err="1" smtClean="0"/>
              <a:t>وآخرًا</a:t>
            </a:r>
            <a:r>
              <a:rPr lang="ar-SA" b="1" dirty="0" smtClean="0"/>
              <a:t> وليس أخيرًا فإن مشاورات الزملاء طلاب البحوث، والاستفادة من تجاربهم السابقة، وكذلك كل مَن له عناية واهتمام بالبحث العلمي مهمة ومفيدة؛ بل ومما يشجع عليها بين صفوف الباحثين. إنه يمكن الإفادة من بعضهم البعض في تطوير البحوث بصورة ملموسة</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بطاقة التعريف بالمصادر</a:t>
            </a:r>
            <a:r>
              <a:rPr lang="en-US" b="1" dirty="0" smtClean="0">
                <a:solidFill>
                  <a:srgbClr val="FF0000"/>
                </a:solidFill>
              </a:rPr>
              <a:t>:</a:t>
            </a:r>
            <a:r>
              <a:rPr lang="en-US" b="1" dirty="0" smtClean="0"/>
              <a:t/>
            </a:r>
            <a:br>
              <a:rPr lang="en-US" b="1" dirty="0" smtClean="0"/>
            </a:br>
            <a:r>
              <a:rPr lang="ar-SA" b="1" dirty="0" smtClean="0"/>
              <a:t>يعد من أهم التنظيمات الأولية التي تتطلبها البحوث العلمية تخصيص كل مصدر يطلع عليه الباحث ببطاقة تعريف؛ إذ كلما تقدم الباحث في القراءة والدراسة للبحث، كلما تكاثر عدد المصادر التي يرجع إليها، وستكون بطاقة التعريف بالكتاب هي المرجع في إعطاء المعلومات والتفصيلات عنه، سواء في أثناء كتابة البحث، أو في الصورة الأخيرة لمدونة قائمة المصادر، دون الحاجة إلى الرجوع إلى المصدر نفسه، ما دامت المعلومات المدونة </a:t>
            </a:r>
            <a:r>
              <a:rPr lang="ar-SA" b="1" dirty="0" err="1" smtClean="0"/>
              <a:t>بها</a:t>
            </a:r>
            <a:r>
              <a:rPr lang="ar-SA" b="1" dirty="0" smtClean="0"/>
              <a:t> دقيقة، ومتأكدًا منها</a:t>
            </a:r>
            <a:r>
              <a:rPr lang="en-US" b="1" dirty="0" smtClean="0"/>
              <a:t>.</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كما أن </a:t>
            </a:r>
            <a:r>
              <a:rPr lang="ar-SA" b="1" dirty="0" err="1" smtClean="0"/>
              <a:t>اتباع</a:t>
            </a:r>
            <a:r>
              <a:rPr lang="ar-SA" b="1" dirty="0" smtClean="0"/>
              <a:t> الطريقة الصحيحة في تدوين المعلومات عن المصادر التي تمت الاستعانة </a:t>
            </a:r>
            <a:r>
              <a:rPr lang="ar-SA" b="1" dirty="0" err="1" smtClean="0"/>
              <a:t>بها</a:t>
            </a:r>
            <a:r>
              <a:rPr lang="ar-SA" b="1" dirty="0" smtClean="0"/>
              <a:t> مهم في هذه المرحلة، ويستحسن بصورة عامة عمل الآتي</a:t>
            </a:r>
            <a:r>
              <a:rPr lang="en-US" b="1" dirty="0" smtClean="0"/>
              <a:t>:</a:t>
            </a:r>
            <a:br>
              <a:rPr lang="en-US" b="1" dirty="0" smtClean="0"/>
            </a:br>
            <a:r>
              <a:rPr lang="ar-SA" b="1" dirty="0" smtClean="0"/>
              <a:t>أولًا: تسجيل فكرة مختصرة جدًّا في خطوط عريضة عن كل كتاب؛ إذ ربما استدعى البحث الرجوع إليه مستقبلًا</a:t>
            </a:r>
            <a:r>
              <a:rPr lang="en-US" b="1" dirty="0" smtClean="0"/>
              <a:t>.</a:t>
            </a:r>
            <a:br>
              <a:rPr lang="en-US" b="1" dirty="0" smtClean="0"/>
            </a:br>
            <a:r>
              <a:rPr lang="ar-SA" b="1" dirty="0" smtClean="0"/>
              <a:t>ثانيًا: يخصص خلف البطاقة لتدوين بعض المعلومات التي يرغب الإشارة إليها أثناء الكتابة</a:t>
            </a:r>
            <a:r>
              <a:rPr lang="en-US" b="1" dirty="0" smtClean="0"/>
              <a:t>.</a:t>
            </a:r>
            <a:br>
              <a:rPr lang="en-US" b="1" dirty="0" smtClean="0"/>
            </a:br>
            <a:r>
              <a:rPr lang="ar-SA" b="1" dirty="0" smtClean="0"/>
              <a:t> ثالثًا: كتابة المعلومات ببطاقة تعريف المصادر بقلم الحبر الجاف؛ حتى لا تتعرض مع كثرة الاستعمال للمحو والإزالة</a:t>
            </a:r>
            <a:r>
              <a:rPr lang="en-US" b="1" dirty="0" smtClean="0"/>
              <a:t>.</a:t>
            </a:r>
            <a:br>
              <a:rPr lang="en-US" b="1"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الصفحة التالية نموذج لما ينبغي تدوينه من معلومات على بطاقة التعريف بالمصدر.</a:t>
            </a:r>
            <a:endParaRPr lang="en-US" dirty="0" smtClean="0"/>
          </a:p>
          <a:p>
            <a:pPr rtl="1"/>
            <a:r>
              <a:rPr lang="ar-SA" b="1" dirty="0" err="1" smtClean="0"/>
              <a:t>الجويني</a:t>
            </a:r>
            <a:r>
              <a:rPr lang="ar-SA" b="1" dirty="0" smtClean="0"/>
              <a:t>، أبو المعالي عبد الملك بن عبد الله، المشهور بإمام الحرمين.</a:t>
            </a:r>
            <a:endParaRPr lang="en-US" dirty="0" smtClean="0"/>
          </a:p>
          <a:p>
            <a:pPr rtl="1"/>
            <a:r>
              <a:rPr lang="ar-SA" b="1" dirty="0" smtClean="0"/>
              <a:t>الشامل في أصول الدين. الطبعة:بدون.</a:t>
            </a:r>
            <a:endParaRPr lang="en-US" dirty="0" smtClean="0"/>
          </a:p>
          <a:p>
            <a:pPr rtl="1"/>
            <a:r>
              <a:rPr lang="ar-SA" b="1" dirty="0" smtClean="0"/>
              <a:t>تحقيق،وتقديم: علي سامي النجار ، وفيصل </a:t>
            </a:r>
            <a:r>
              <a:rPr lang="ar-SA" b="1" dirty="0" err="1" smtClean="0"/>
              <a:t>إبدير</a:t>
            </a:r>
            <a:r>
              <a:rPr lang="ar-SA" b="1" dirty="0" smtClean="0"/>
              <a:t>، وسهير مختار </a:t>
            </a:r>
            <a:endParaRPr lang="en-US" dirty="0" smtClean="0"/>
          </a:p>
          <a:p>
            <a:pPr rtl="1"/>
            <a:r>
              <a:rPr lang="ar-SA" b="1" dirty="0" smtClean="0"/>
              <a:t>الإسكندرية ، منشئة المعارف، جلال حزي وشركاه 1969م</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وسائل تدوين المعلومات:</a:t>
            </a:r>
            <a:endParaRPr lang="en-US" dirty="0" smtClean="0">
              <a:solidFill>
                <a:srgbClr val="FF0000"/>
              </a:solidFill>
            </a:endParaRPr>
          </a:p>
          <a:p>
            <a:pPr rtl="1"/>
            <a:r>
              <a:rPr lang="ar-SA" b="1" dirty="0" smtClean="0"/>
              <a:t>أولاُ : البطاقات المخصصة للبحوث</a:t>
            </a:r>
            <a:endParaRPr lang="en-US" dirty="0" smtClean="0"/>
          </a:p>
          <a:p>
            <a:pPr rtl="1"/>
            <a:r>
              <a:rPr lang="ar-SA" b="1" dirty="0" smtClean="0"/>
              <a:t>تُدون المادة العلمية للبحث على البطاقات المخصصة للبحوث، وهو الطريق السليم، والمكان المناسب على المدى القصير والطويل لعملية البحث؛ إذ سماكة البطاقة تجعلها أكثر تحملًا للتداول، وإعادة النظر عليها مرة بعد أخرى؛ ومن ثَمَّ سلامتها من التلف مع مرور الزمن، إلى جانب أنه سيكون من السهل مستقبلًا لدى البدء بالكتابة استعراضها بشكل منظم وفق تصور الباحث للموضوع</a:t>
            </a:r>
            <a:r>
              <a:rPr lang="en-US" b="1" dirty="0" smtClean="0"/>
              <a:t>.</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يفضل الحجم الكبير من البطاقات؛ لتستوعب النص المقتبس مهما كانت مساحته دون حاجة إلى بطاقة أخرى، أو اللجوء إلى الكتابة على الوجه الآخر</a:t>
            </a:r>
            <a:r>
              <a:rPr lang="en-US" b="1" dirty="0" smtClean="0"/>
              <a:t>.</a:t>
            </a:r>
            <a:br>
              <a:rPr lang="en-US" b="1" dirty="0" smtClean="0"/>
            </a:br>
            <a:r>
              <a:rPr lang="ar-SA" b="1" dirty="0" smtClean="0"/>
              <a:t>الكتابة على البطاقة من الوجهين لا غبار عليه؛ ولكن من الأفضل الكتابة على وجه واحد؛ حيث سيتمكن الباحث من استعراض المادة العلمية حول عنصر واحد، بنظرة شاملة أثناء الكتابة، دون حاجة إلى تقليبها لترديد النظر عليها مرة بعد أخرى</a:t>
            </a:r>
            <a:r>
              <a:rPr lang="en-US" b="1" dirty="0" smtClean="0"/>
              <a:t>.</a:t>
            </a:r>
            <a:br>
              <a:rPr lang="en-US" b="1" dirty="0" smtClean="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تخصيص كل فكرة ببطاقة؛ فربما يعرض للباحث أن يضيف لها بعض المعلومات، أو التعليقات مؤخرًا؛ فيجد لها مجالًا واسعًا، وبالإمكان تدوين معلومات متعددة لعنصر واحد من مصدر أو أكثر على بطاقة واحدة إذا كانت قصيرة، شريطة أن تستكمل كل معلومة منها التوثيق الخاص </a:t>
            </a:r>
            <a:r>
              <a:rPr lang="ar-SA" b="1" dirty="0" err="1" smtClean="0"/>
              <a:t>بها</a:t>
            </a:r>
            <a:r>
              <a:rPr lang="ar-SA" b="1" dirty="0" smtClean="0"/>
              <a:t> "المؤلف، عنوان الكتاب، رَقْم الجزء، والصفحة"، ويرسم تحت كل واحد منها خط للفصل بينها</a:t>
            </a:r>
            <a:r>
              <a:rPr lang="en-US" b="1" dirty="0" smtClean="0"/>
              <a:t>.</a:t>
            </a:r>
            <a:br>
              <a:rPr lang="en-US" b="1"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وضع عناوين خاصة بالمعلومات المقتبسة بما يسهل تصنيفها؛ فقد يحتاج إلى إضافة بعض النقاط والأفكار مما له صلة بما سبق تدوينه، فيضع كل بطاقة مع البطاقات الأخرى المتماثلة في الأفكار والموضوعات</a:t>
            </a:r>
            <a:r>
              <a:rPr lang="en-US" b="1" dirty="0" smtClean="0"/>
              <a:t>.</a:t>
            </a:r>
            <a:br>
              <a:rPr lang="en-US" b="1" dirty="0" smtClean="0"/>
            </a:br>
            <a:r>
              <a:rPr lang="ar-SA" b="1" dirty="0" smtClean="0"/>
              <a:t>يستعمل وسط البطاقة من الأعلى لعنونة المعلومات التي تحتويها البطاقة، ويتم التوثيق أسفل البطاقة</a:t>
            </a:r>
            <a:r>
              <a:rPr lang="en-US" b="1" dirty="0" smtClean="0"/>
              <a: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ثانياً: التصوير على آلة التصوير.</a:t>
            </a:r>
            <a:endParaRPr lang="en-US" dirty="0" smtClean="0"/>
          </a:p>
          <a:p>
            <a:pPr rtl="1"/>
            <a:r>
              <a:rPr lang="ar-SA" b="1" dirty="0" smtClean="0"/>
              <a:t>تصوير المادة العلمية المطلوبة للبحث على أجهزة التصوير إذا توافر للباحث إمكان شرائها يساعد الباحث على إنجاز البحث في أقرب وقت، توفر عليه الجهد، والوقت، إضافة إلى دقة نقل النص ، وتجنب الأخطاء التي يمكن أن يقع فيها الباحث لو باشر تدوين المعلومات بخط اليد.</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من الجوانب الإيجابية لهذه الوسيلة أنها تعين الباحث في نقل ما قبل النص المطلوب ، وما بعده دون مشقة تذكر، فقد يكون لهذه الزيادات دورها في ترسيخ فهم النص عند كتابة البحث ، في حين أن الباحث الذي يعتمد على التدوين على البطاقات غالباً ما يكتفي بما يريده ، مع التردد في كتابة ما يزيد على ذلك.</a:t>
            </a:r>
            <a:endParaRPr lang="en-US" dirty="0" smtClean="0"/>
          </a:p>
          <a:p>
            <a:pPr rtl="1"/>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ثالثاً: الحاسب الآلي :</a:t>
            </a:r>
            <a:endParaRPr lang="en-US" dirty="0" smtClean="0"/>
          </a:p>
          <a:p>
            <a:pPr rtl="1"/>
            <a:r>
              <a:rPr lang="ar-SA" b="1" dirty="0" smtClean="0"/>
              <a:t>أصبح الحاسب الآلي الأكثر عونا للباحثين بعد عون الله عز وجل وتوفيقه، والأقل جهداً في تقدم الأبحاث وتطويرها في زمن قياسي في جميع المجالات النظرية والتطبيقية.</a:t>
            </a:r>
            <a:endParaRPr lang="en-US" dirty="0" smtClean="0"/>
          </a:p>
          <a:p>
            <a:pPr rtl="1"/>
            <a:r>
              <a:rPr lang="ar-SA" b="1" dirty="0" smtClean="0"/>
              <a:t>يحقق استخدام الحاسب الآلي في تدوين المعلومات ميزات التحقيق في التدوين على البطاقات والتصوير.</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رابعاً: نظام الدوسيهات: بعض الباحثين يفضل هذا النظام في تدوين المادة العلمية على نظام البطاقات لعدة أسباب:</a:t>
            </a:r>
          </a:p>
          <a:p>
            <a:pPr rtl="1"/>
            <a:r>
              <a:rPr lang="ar-SA" b="1" dirty="0" smtClean="0"/>
              <a:t>1- أن المادة العلمية في نظام الدوسيهات تنظم وتوزع دفعة واحدة بد تدوينها في بطاقات ثم توزيعها.</a:t>
            </a:r>
          </a:p>
          <a:p>
            <a:pPr rtl="1"/>
            <a:r>
              <a:rPr lang="ar-SA" b="1" dirty="0" smtClean="0"/>
              <a:t>2- أن نظام الدوسيهات يساعد الباحث على هضم بناء خطته واستيعاب جزءياتها حيث أن الدوسيه مقسمة وفقاً لخطة البحث وهذا يساعد على جمع المادة .</a:t>
            </a:r>
          </a:p>
          <a:p>
            <a:pPr rtl="1"/>
            <a:r>
              <a:rPr lang="ar-SA" b="1" dirty="0" smtClean="0"/>
              <a:t>3- أن نظام الدوسيهات يسهل على الباحث أن يراجع نصاً ليضيف إليه أو يعلق عليه بالعودة إليه فوراً في مكانه الخاص </a:t>
            </a:r>
            <a:r>
              <a:rPr lang="ar-SA" b="1" dirty="0" err="1" smtClean="0"/>
              <a:t>به</a:t>
            </a:r>
            <a:r>
              <a:rPr lang="ar-SA" b="1" dirty="0" smtClean="0"/>
              <a:t>.</a:t>
            </a:r>
            <a:endParaRPr lang="en-US"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4- إن نظام الدوسيهات يحفظ الأوراق ويستطيع الباحث بواسطته أن يحمل معه الأوراق التي يدون فيها مادته إلى أي مكان وهذا يفيده في إضافة نص جديد أو معلومة إذا رأى أنه ضرورة لذلك.</a:t>
            </a:r>
          </a:p>
          <a:p>
            <a:pPr rtl="1"/>
            <a:r>
              <a:rPr lang="ar-SA" b="1" dirty="0" smtClean="0"/>
              <a:t>وبعض الباحثين يفضل نظام البطاقات للأسباب التالية:</a:t>
            </a:r>
          </a:p>
          <a:p>
            <a:pPr rtl="1"/>
            <a:r>
              <a:rPr lang="ar-SA" b="1" dirty="0" smtClean="0"/>
              <a:t>1- أن نقل المعلومة من البطاقة أسهل من نقلها من الورقة.</a:t>
            </a:r>
          </a:p>
          <a:p>
            <a:pPr rtl="1"/>
            <a:r>
              <a:rPr lang="ar-SA" b="1" dirty="0" smtClean="0"/>
              <a:t>2- أن نظام البطاقات أيسر في التصنيف والترتيب.</a:t>
            </a:r>
          </a:p>
          <a:p>
            <a:pPr rtl="1"/>
            <a:r>
              <a:rPr lang="ar-SA" b="1" dirty="0" smtClean="0"/>
              <a:t>3- أن نظام البطاقات يساعد عند الصياغة على هضم الفكرة والدقة في المعلومات أكثر من نظام </a:t>
            </a:r>
            <a:r>
              <a:rPr lang="ar-SA" b="1" dirty="0" err="1" smtClean="0"/>
              <a:t>الدوسيات</a:t>
            </a:r>
            <a:r>
              <a:rPr lang="ar-SA" b="1" smtClean="0"/>
              <a:t>.</a:t>
            </a:r>
            <a:endParaRPr lang="en-US"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يفضل أن ينفرد كل عنصر في خطة البحث ، أو كل فصل فيه بملف خاص مستقل </a:t>
            </a:r>
            <a:r>
              <a:rPr lang="ar-SA" b="1" dirty="0" err="1" smtClean="0"/>
              <a:t>به</a:t>
            </a:r>
            <a:r>
              <a:rPr lang="ar-SA" b="1" dirty="0" smtClean="0"/>
              <a:t>، حينئذ من السهل وضع كل معلومة مع ما بناسبها دون ارتباك أو تشويش ، يفعل كل هذا في حرية تامة، حيثما واتته القراءة ، وحالفه التوفيق في العثور على معلومات جديدة تتصل بأي عنصر من عناصر خطة البحث ، إذ من السهل فتح الملف الذي يتصل </a:t>
            </a:r>
            <a:r>
              <a:rPr lang="ar-SA" b="1" dirty="0" err="1" smtClean="0"/>
              <a:t>به</a:t>
            </a:r>
            <a:r>
              <a:rPr lang="ar-SA" b="1" dirty="0" smtClean="0"/>
              <a:t> فيضمها إليه.</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طرق نقل المعلومات من المصادر</a:t>
            </a:r>
            <a:r>
              <a:rPr lang="en-US" b="1" dirty="0" smtClean="0">
                <a:solidFill>
                  <a:srgbClr val="FF0000"/>
                </a:solidFill>
              </a:rPr>
              <a:t>:</a:t>
            </a:r>
            <a:r>
              <a:rPr lang="en-US" b="1" dirty="0" smtClean="0"/>
              <a:t/>
            </a:r>
            <a:br>
              <a:rPr lang="en-US" b="1" dirty="0" smtClean="0"/>
            </a:br>
            <a:r>
              <a:rPr lang="ar-SA" b="1" dirty="0" smtClean="0"/>
              <a:t>تتنوع طرق نقل المعلومات من المصادر حسب اعتبارات كثيرة: الهدف، الأهمية، أهمية القائل، المناسبة، إلى غير ذلك. فأحيانًا ما يقتضي الحال نقل النص كاملًا بحذافيره، وأحيانًا ما يستدعي الأمر اختصاره أو إعادة صياغته، وفيما يلي شرح لهذه الأنواع، ومناسبة استخدام كل</a:t>
            </a:r>
            <a:r>
              <a:rPr lang="en-US" b="1" dirty="0" smtClean="0"/>
              <a:t>:</a:t>
            </a:r>
            <a:br>
              <a:rPr lang="en-US" b="1" dirty="0" smtClean="0"/>
            </a:br>
            <a:r>
              <a:rPr lang="ar-SA" b="1" dirty="0" smtClean="0"/>
              <a:t>الأول: نقل النص كاملًا</a:t>
            </a:r>
            <a:r>
              <a:rPr lang="en-US" b="1" dirty="0" smtClean="0"/>
              <a:t/>
            </a:r>
            <a:br>
              <a:rPr lang="en-US" b="1" dirty="0" smtClean="0"/>
            </a:b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ينقل النص كاملًا وبدون تغيير في الحالات التالية</a:t>
            </a:r>
            <a:r>
              <a:rPr lang="en-US" b="1" dirty="0" smtClean="0"/>
              <a:t>:</a:t>
            </a:r>
            <a:br>
              <a:rPr lang="en-US" b="1" dirty="0" smtClean="0"/>
            </a:br>
            <a:r>
              <a:rPr lang="ar-SA" b="1" dirty="0" smtClean="0"/>
              <a:t>أ- النص من الكتاب الكريم، والسنة المطهرة</a:t>
            </a:r>
            <a:r>
              <a:rPr lang="en-US" b="1" dirty="0" smtClean="0"/>
              <a:t>.</a:t>
            </a:r>
            <a:br>
              <a:rPr lang="en-US" b="1" dirty="0" smtClean="0"/>
            </a:br>
            <a:r>
              <a:rPr lang="ar-SA" b="1" dirty="0" smtClean="0"/>
              <a:t>ب- إذا كانت تعبيرات المؤلف وكلماته ذات أهمية خاصة</a:t>
            </a:r>
            <a:r>
              <a:rPr lang="en-US" b="1" dirty="0" smtClean="0"/>
              <a:t>.</a:t>
            </a:r>
            <a:br>
              <a:rPr lang="en-US" b="1" dirty="0" smtClean="0"/>
            </a:br>
            <a:r>
              <a:rPr lang="ar-SA" b="1" dirty="0" err="1" smtClean="0"/>
              <a:t>جـ</a:t>
            </a:r>
            <a:r>
              <a:rPr lang="ar-SA" b="1" dirty="0" smtClean="0"/>
              <a:t>- إذا كانت تعبيرات المؤلف مؤدية للغرض في سلامة ووضوح</a:t>
            </a:r>
            <a:r>
              <a:rPr lang="en-US" b="1" dirty="0" smtClean="0"/>
              <a:t>.</a:t>
            </a:r>
            <a:br>
              <a:rPr lang="en-US" b="1" dirty="0" smtClean="0"/>
            </a:br>
            <a:r>
              <a:rPr lang="ar-SA" b="1" dirty="0" smtClean="0"/>
              <a:t>د- الخشية من تحريف المعنى بالزيادة أو النقصان، وبخاصة إذا كان موضوعًا ذا حساسية خاصة</a:t>
            </a:r>
            <a:r>
              <a:rPr lang="en-US" b="1" dirty="0" smtClean="0"/>
              <a:t>.</a:t>
            </a:r>
            <a:br>
              <a:rPr lang="en-US" b="1" dirty="0" smtClean="0"/>
            </a:br>
            <a:r>
              <a:rPr lang="ar-SA" b="1" dirty="0" smtClean="0"/>
              <a:t>هـ- في معرض النقض والاعتراض على المخالف لَا بُدَّ من نقل كلامه نصًّا</a:t>
            </a:r>
            <a:r>
              <a:rPr lang="en-US" b="1" dirty="0" smtClean="0"/>
              <a:t>.</a:t>
            </a:r>
            <a:endParaRPr lang="en-US" dirty="0" smtClean="0"/>
          </a:p>
          <a:p>
            <a:pPr algn="r" rtl="1"/>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الثاني: إعادة الصياغة</a:t>
            </a:r>
            <a:r>
              <a:rPr lang="en-US" b="1" dirty="0" smtClean="0"/>
              <a:t/>
            </a:r>
            <a:br>
              <a:rPr lang="en-US" b="1" dirty="0" smtClean="0"/>
            </a:br>
            <a:r>
              <a:rPr lang="ar-SA" b="1" dirty="0" smtClean="0"/>
              <a:t>أن يعيد الباحث صياغة أفكار النص بأسلوبه الخاص، وهذا يتناسب إذا كان النص الأصلي يعتريه ضعف في التعبير، أو تعقيد في الأسلوب، أو عدم إحاطة بالأفكار؛ فيلجأ إلى إعادة صياغته بتعبير أقوى، جامع للأفكار التي يريد طرحها</a:t>
            </a:r>
            <a:r>
              <a:rPr lang="en-US" b="1" dirty="0" smtClean="0"/>
              <a:t>.</a:t>
            </a:r>
            <a:br>
              <a:rPr lang="en-US" b="1" dirty="0" smtClean="0"/>
            </a:br>
            <a:r>
              <a:rPr lang="ar-SA" b="1" dirty="0" smtClean="0"/>
              <a:t>والتغيير البسيط لبعض عبارات المؤلف أو كلماته لا يعني إعادة صياغتها، كما أن هذا لا يبرر نسبتها إلى الكاتب</a:t>
            </a:r>
            <a:r>
              <a:rPr lang="en-US" b="1" dirty="0" smtClean="0"/>
              <a:t>.</a:t>
            </a:r>
            <a:br>
              <a:rPr lang="en-US" b="1" dirty="0" smtClean="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والسبيل لتفادي مثل هذا هو قراءة الجزء الذي يريد إعادة صياغته، ثم يطوي الكتاب، ثم يبدأ في صياغة تلك الأفكار بعباراته وأسلوبه</a:t>
            </a:r>
            <a:r>
              <a:rPr lang="en-US" b="1" dirty="0" smtClean="0"/>
              <a:t>.</a:t>
            </a:r>
            <a:endParaRPr lang="en-US" dirty="0" smtClean="0"/>
          </a:p>
          <a:p>
            <a:pPr rtl="1"/>
            <a:r>
              <a:rPr lang="ar-SA" b="1" dirty="0" smtClean="0"/>
              <a:t>الثالث: التلخيص وذلك بأن </a:t>
            </a:r>
            <a:r>
              <a:rPr lang="ar-SA" b="1" dirty="0" err="1" smtClean="0"/>
              <a:t>يعمد</a:t>
            </a:r>
            <a:r>
              <a:rPr lang="ar-SA" b="1" dirty="0" smtClean="0"/>
              <a:t> الباحث إلى تلخيص موضوع كامل، أو فكرة بأكملها، شغلت حيزًا كبيرًا من الصفحات؛ فيصوغها بأسلوبه الخاص، دون التأثر بالمؤلف حين وضعها في الإطار والصياغة، وكل ما يهتم </a:t>
            </a:r>
            <a:r>
              <a:rPr lang="ar-SA" b="1" dirty="0" err="1" smtClean="0"/>
              <a:t>به</a:t>
            </a:r>
            <a:r>
              <a:rPr lang="ar-SA" b="1" dirty="0" smtClean="0"/>
              <a:t> هنا الاحتفاظ بالفكرة والموضوع الرئيس</a:t>
            </a:r>
            <a:r>
              <a:rPr lang="en-US" b="1" dirty="0" smtClean="0"/>
              <a:t>.</a:t>
            </a:r>
            <a:br>
              <a:rPr lang="en-US" b="1"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الرابع: الاختصار </a:t>
            </a:r>
            <a:r>
              <a:rPr lang="en-US" b="1" dirty="0" smtClean="0"/>
              <a:t/>
            </a:r>
            <a:br>
              <a:rPr lang="en-US" b="1" dirty="0" smtClean="0"/>
            </a:br>
            <a:r>
              <a:rPr lang="ar-SA" b="1" dirty="0" smtClean="0"/>
              <a:t>ورد تعريفه لغة بأنه: "أخذ أوساط الكلام، وترك شعبه، وقصد معانيه، ومعنى هذا أن يقلص الباحث عبارات النص إلى مقدار الثلث أو الربع بطريقة مركزة جدًّا، مع الاحتفاظ بأسلوب المؤلف، ووجهة نظره، واستعمال عباراته وكلماته غالبًا، وكل ما يفعله الباحث في النص هنا هو حذف التوضيحات والتفاصيل، وكل ما يمكن أن يستغني عنه في النص، ويتمكن القارئ من إدراكه بدونه</a:t>
            </a:r>
            <a:r>
              <a:rPr lang="en-US" b="1" dirty="0" smtClean="0"/>
              <a:t>.</a:t>
            </a:r>
            <a:br>
              <a:rPr lang="en-US" b="1" dirty="0" smtClean="0"/>
            </a:b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كلا الطريقتين: التلخيص، والاختصار، لَا بُدَّ من تفهم النص الأصلي فَهْمًا صحيحًا، وتأمله جيدًا، ثم يقابل ما يكتب مع ما جاء في الأصل؛ حتى يتأكد من مطابقة الأفكار وصياغتها في صورة مناسبة</a:t>
            </a:r>
            <a:r>
              <a:rPr lang="en-US" b="1" dirty="0" smtClean="0"/>
              <a:t>.</a:t>
            </a:r>
            <a:br>
              <a:rPr lang="en-US" b="1" dirty="0" smtClean="0"/>
            </a:br>
            <a:r>
              <a:rPr lang="ar-SA" b="1" dirty="0" smtClean="0"/>
              <a:t>تكون الإشارة في الهامش إلى المصدر في الطرق السابقة الثانية، والثالثة، والرابعة بكلمة "راجع"، أو "انظر"، ثم يدون اسم المؤلف، فعنوان الكتاب، ثم الصفحات، فقد جرى الاصطلاح بأن تشير هذه الكلمة إلى تصرف الكاتب في النقل</a:t>
            </a:r>
            <a:r>
              <a:rPr lang="en-US" b="1" dirty="0" smtClean="0"/>
              <a:t>.</a:t>
            </a:r>
            <a:br>
              <a:rPr lang="en-US" b="1" dirty="0" smtClean="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الخامس: الشرح والتحليل والتعليق</a:t>
            </a:r>
            <a:r>
              <a:rPr lang="en-US" b="1" dirty="0" smtClean="0"/>
              <a:t/>
            </a:r>
            <a:br>
              <a:rPr lang="en-US" b="1" dirty="0" smtClean="0"/>
            </a:br>
            <a:r>
              <a:rPr lang="ar-SA" b="1" dirty="0" smtClean="0"/>
              <a:t>كثيرًا ما يجد الباحث نفسه أمام نصوص تحتاج </a:t>
            </a:r>
            <a:r>
              <a:rPr lang="ar-SA" b="1" smtClean="0"/>
              <a:t>إلى شرح وتحليل</a:t>
            </a:r>
            <a:r>
              <a:rPr lang="ar-SA" b="1" dirty="0" smtClean="0"/>
              <a:t>؛ لتبيين المراد منها وإظهار أبعادها</a:t>
            </a:r>
            <a:r>
              <a:rPr lang="en-US" b="1" dirty="0" smtClean="0"/>
              <a:t>.</a:t>
            </a:r>
            <a:br>
              <a:rPr lang="en-US" b="1" dirty="0" smtClean="0"/>
            </a:br>
            <a:r>
              <a:rPr lang="ar-SA" b="1" dirty="0" smtClean="0"/>
              <a:t>وأحيانًا ما تكتمل لديه بعض الانطباعات أثناء قراءة المصدر، أو تتراءى له بعض التحليلات والتعليقات، فمن المفيد أن يدونها رأسًا في البطاقة التي دون فيها المعلومات التي أنتجت تلك الانطباعات، أو أدت إلى تلك التحليلات؛ ومن ثَمَّ ينبغي الإشارة إلى النصوص الأصيلة؛ وذلك بوضعها بين قوسين</a:t>
            </a:r>
            <a:r>
              <a:rPr lang="en-US" b="1" dirty="0" smtClean="0"/>
              <a:t> "......"</a:t>
            </a:r>
            <a:r>
              <a:rPr lang="ar-SA" b="1" dirty="0" smtClean="0"/>
              <a:t>؛ تمييزًا لها عن جمله وعباراته</a:t>
            </a:r>
            <a:r>
              <a:rPr lang="en-US" b="1" dirty="0" smtClean="0"/>
              <a:t>.</a:t>
            </a:r>
            <a:br>
              <a:rPr lang="en-US" b="1" dirty="0" smtClean="0"/>
            </a:b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السادس: الجمع بين التلخيص، أو الاختصار، أو الشرح واقتباس النص</a:t>
            </a:r>
            <a:r>
              <a:rPr lang="en-US" b="1" dirty="0" smtClean="0"/>
              <a:t/>
            </a:r>
            <a:br>
              <a:rPr lang="en-US" b="1" dirty="0" smtClean="0"/>
            </a:br>
            <a:r>
              <a:rPr lang="ar-SA" b="1" dirty="0" smtClean="0"/>
              <a:t>تجتمع بعض هذه الأنواع من النقل مع الاستشهاد بالنص في ثنايا العرض؛ حيث تقتضي المناسبة ذلك؛ كأن يتخذ الباحث من النص مقدمة لتلخيص فكرة، أو شرح، وتحليل لها</a:t>
            </a:r>
            <a:endParaRPr lang="en-US" dirty="0" smtClean="0"/>
          </a:p>
          <a:p>
            <a:r>
              <a:rPr lang="ar-SA" b="1" dirty="0" smtClean="0"/>
              <a:t>تنظيم البطاقات</a:t>
            </a:r>
            <a:r>
              <a:rPr lang="en-US" b="1" dirty="0" smtClean="0"/>
              <a:t>:</a:t>
            </a:r>
            <a:br>
              <a:rPr lang="en-US" b="1" dirty="0" smtClean="0"/>
            </a:br>
            <a:r>
              <a:rPr lang="ar-SA" b="1" dirty="0" smtClean="0"/>
              <a:t>يمكن أن تتخذ خطة خاصة لتبويب وتنظيم البطاقات طبقًا للإمكانات المتوافرة؛</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ولكن الطريقة النظامية السليمة والسهلة هو أن تتبع ما يأتي</a:t>
            </a:r>
            <a:r>
              <a:rPr lang="en-US" b="1" dirty="0" smtClean="0"/>
              <a:t>:</a:t>
            </a:r>
            <a:endParaRPr lang="ar-SA" b="1" dirty="0" smtClean="0"/>
          </a:p>
          <a:p>
            <a:pPr rtl="1"/>
            <a:r>
              <a:rPr lang="ar-SA" b="1" dirty="0" smtClean="0"/>
              <a:t>1- </a:t>
            </a:r>
            <a:r>
              <a:rPr lang="en-US" b="1" dirty="0" smtClean="0"/>
              <a:t> </a:t>
            </a:r>
            <a:r>
              <a:rPr lang="ar-SA" b="1" dirty="0" smtClean="0"/>
              <a:t>تصنيف البطاقات إلى مجاميع حسب الموضوعات، أو الخطة، أو المنهج الذي سيتبع في دراسة الموضوع</a:t>
            </a:r>
            <a:r>
              <a:rPr lang="en-US" b="1" dirty="0" smtClean="0"/>
              <a:t>.</a:t>
            </a:r>
            <a:br>
              <a:rPr lang="en-US" b="1" dirty="0" smtClean="0"/>
            </a:br>
            <a:r>
              <a:rPr lang="ar-SA" b="1" dirty="0" smtClean="0"/>
              <a:t>2-</a:t>
            </a:r>
            <a:r>
              <a:rPr lang="en-US" b="1" dirty="0" smtClean="0"/>
              <a:t> </a:t>
            </a:r>
            <a:r>
              <a:rPr lang="ar-SA" b="1" dirty="0" smtClean="0"/>
              <a:t>توضع كل مجموعة في صندوق، أو ملف خاص، مكتوبًا عليه عنوان موضوع كل مجموعة، وعمل فهرسة مختصرة لمحتويات كل منها تحت العنوان العام</a:t>
            </a:r>
            <a:r>
              <a:rPr lang="en-US" b="1" dirty="0" smtClean="0"/>
              <a:t>.</a:t>
            </a:r>
            <a:br>
              <a:rPr lang="en-US" b="1" dirty="0" smtClean="0"/>
            </a:br>
            <a:r>
              <a:rPr lang="ar-SA" b="1" dirty="0" smtClean="0"/>
              <a:t>3-</a:t>
            </a:r>
            <a:r>
              <a:rPr lang="en-US" b="1" dirty="0" smtClean="0"/>
              <a:t> </a:t>
            </a:r>
            <a:r>
              <a:rPr lang="ar-SA" b="1" dirty="0" smtClean="0"/>
              <a:t>توضع أرقام متسلسلة طبقًا للمنهج الدراسي في السير في الموضوع لكل مجموعة من الملفات أو علب البطاقات</a:t>
            </a:r>
            <a:r>
              <a:rPr lang="en-US" b="1" dirty="0" smtClean="0"/>
              <a:t>.</a:t>
            </a:r>
            <a:br>
              <a:rPr lang="en-US" b="1" dirty="0" smtClean="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smtClean="0"/>
              <a:t>4-</a:t>
            </a:r>
            <a:r>
              <a:rPr lang="en-US" b="1" dirty="0" smtClean="0"/>
              <a:t> </a:t>
            </a:r>
            <a:r>
              <a:rPr lang="ar-SA" b="1" dirty="0" smtClean="0"/>
              <a:t>تخصص بطاقات معينة فهرسًا عامًّا لما تحويه الملفات، أو علب البطاقات بما يضمن سهولة الحصول على المعلومات المدونة في البطاقات في شكل مفصل. وفي النهاية سيجد الباحث أنها مرتبة في فصول، وأبواب، وتقسيمات أساسية، وثانوية</a:t>
            </a:r>
            <a:r>
              <a:rPr lang="en-US" b="1" dirty="0" smtClean="0"/>
              <a:t>.</a:t>
            </a:r>
            <a:endParaRPr lang="en-US" dirty="0" smtClean="0"/>
          </a:p>
          <a:p>
            <a:pPr rtl="1"/>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1650</TotalTime>
  <Words>1493</Words>
  <Application>Microsoft Office PowerPoint</Application>
  <PresentationFormat>A4 Paper (210x297 mm)</PresentationFormat>
  <Paragraphs>73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Slide 1</vt:lpstr>
      <vt:lpstr>المحاضرة الثالثة مصادر البحث ووسائل تدوين المعلومات</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134</cp:revision>
  <dcterms:created xsi:type="dcterms:W3CDTF">2009-10-14T19:14:34Z</dcterms:created>
  <dcterms:modified xsi:type="dcterms:W3CDTF">2013-02-19T01:11:01Z</dcterms:modified>
</cp:coreProperties>
</file>