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57" r:id="rId4"/>
    <p:sldId id="267" r:id="rId5"/>
    <p:sldId id="269" r:id="rId6"/>
    <p:sldId id="270" r:id="rId7"/>
    <p:sldId id="271" r:id="rId8"/>
    <p:sldId id="272" r:id="rId9"/>
    <p:sldId id="273" r:id="rId10"/>
    <p:sldId id="277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</a:t>
            </a:r>
            <a:r>
              <a:rPr lang="ar-SA" dirty="0" err="1" smtClean="0">
                <a:solidFill>
                  <a:srgbClr val="C00000"/>
                </a:solidFill>
              </a:rPr>
              <a:t>المقرر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1447800"/>
            <a:ext cx="89916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المجتمع: تعريفه،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سمات المجتمع الإسلامي، تقوية الروابط </a:t>
            </a:r>
            <a:r>
              <a:rPr lang="ar-SA" b="1" dirty="0" err="1" smtClean="0"/>
              <a:t>الاجتماعية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الأسرة في الإسلام: تعريفها، مكانتها، أهميتها، أسس بناء </a:t>
            </a:r>
            <a:r>
              <a:rPr lang="ar-SA" b="1" dirty="0" err="1" smtClean="0"/>
              <a:t>الأسرة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حقوق الآباء والأولاد </a:t>
            </a:r>
            <a:r>
              <a:rPr lang="ar-SA" b="1" dirty="0" err="1" smtClean="0"/>
              <a:t>والأقارب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مكانة المرأة وحقوقها في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تعدد </a:t>
            </a:r>
            <a:r>
              <a:rPr lang="ar-SA" b="1" dirty="0" err="1" smtClean="0"/>
              <a:t>الزوجات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ميراث </a:t>
            </a:r>
            <a:r>
              <a:rPr lang="ar-SA" b="1" dirty="0" err="1" smtClean="0"/>
              <a:t>المرأة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دية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SA" b="1" dirty="0" err="1" smtClean="0"/>
              <a:t>الحجاب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err="1" smtClean="0"/>
              <a:t>الطلاق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تحديد </a:t>
            </a:r>
            <a:r>
              <a:rPr lang="ar-SA" b="1" dirty="0" err="1" smtClean="0"/>
              <a:t>النسل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المشكلات الأسرية </a:t>
            </a:r>
            <a:r>
              <a:rPr lang="ar-SA" b="1" dirty="0" err="1" smtClean="0"/>
              <a:t>وعلاجها  :  </a:t>
            </a:r>
            <a:r>
              <a:rPr lang="ar-SA" b="1" dirty="0" smtClean="0"/>
              <a:t>( عمل المرأة، القوامة، النفقة، </a:t>
            </a:r>
            <a:r>
              <a:rPr lang="ar-SA" b="1" dirty="0" err="1" smtClean="0"/>
              <a:t>النشوز ) .</a:t>
            </a:r>
            <a:endParaRPr lang="en-US" b="1" dirty="0" smtClean="0"/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 rot="261879">
            <a:off x="4163351" y="3423199"/>
            <a:ext cx="12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991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96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1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err="1" smtClean="0"/>
              <a:t>المجتمع </a:t>
            </a:r>
            <a:r>
              <a:rPr lang="ar-SA" b="1" dirty="0" smtClean="0"/>
              <a:t>, </a:t>
            </a:r>
            <a:r>
              <a:rPr lang="ar-SA" b="1" dirty="0" err="1" smtClean="0"/>
              <a:t>الجماعة </a:t>
            </a:r>
            <a:r>
              <a:rPr lang="ar-SA" b="1" dirty="0" smtClean="0"/>
              <a:t>, </a:t>
            </a:r>
            <a:r>
              <a:rPr lang="ar-SA" b="1" dirty="0" err="1" smtClean="0"/>
              <a:t>الامة 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</a:t>
            </a:r>
            <a:br>
              <a:rPr lang="ar-SA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الفصل </a:t>
            </a:r>
            <a:r>
              <a:rPr lang="ar-SA" sz="4800" dirty="0" err="1" smtClean="0">
                <a:solidFill>
                  <a:srgbClr val="009900"/>
                </a:solidFill>
              </a:rPr>
              <a:t>الأول </a:t>
            </a:r>
            <a:r>
              <a:rPr lang="ar-SA" sz="4800" dirty="0" smtClean="0">
                <a:solidFill>
                  <a:srgbClr val="009900"/>
                </a:solidFill>
              </a:rPr>
              <a:t>: مفهوم المجتمع </a:t>
            </a:r>
            <a:r>
              <a:rPr lang="ar-SA" sz="4800" dirty="0" err="1" smtClean="0">
                <a:solidFill>
                  <a:srgbClr val="009900"/>
                </a:solidFill>
              </a:rPr>
              <a:t>المسلم .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69865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dirty="0" smtClean="0"/>
              <a:t>ــ توطئة لما يتصل بمفهوم المجتمع من </a:t>
            </a:r>
            <a:r>
              <a:rPr lang="ar-SA" sz="3200" b="1" dirty="0" err="1" smtClean="0"/>
              <a:t>لفظ </a:t>
            </a:r>
            <a:r>
              <a:rPr lang="ar-SA" sz="3200" b="1" dirty="0" smtClean="0"/>
              <a:t>( </a:t>
            </a:r>
            <a:r>
              <a:rPr lang="ar-SA" sz="3200" b="1" dirty="0" err="1" smtClean="0"/>
              <a:t>الجماعة </a:t>
            </a:r>
            <a:r>
              <a:rPr lang="ar-SA" sz="3200" b="1" dirty="0" smtClean="0"/>
              <a:t>, و </a:t>
            </a:r>
            <a:r>
              <a:rPr lang="ar-SA" sz="3200" b="1" dirty="0" err="1" smtClean="0"/>
              <a:t>الاُمة ) .</a:t>
            </a:r>
            <a:endParaRPr lang="ar-SA" sz="3200" b="1" dirty="0" smtClean="0"/>
          </a:p>
          <a:p>
            <a:r>
              <a:rPr lang="ar-SA" sz="3200" b="1" dirty="0" smtClean="0">
                <a:solidFill>
                  <a:srgbClr val="00B050"/>
                </a:solidFill>
              </a:rPr>
              <a:t>تعريف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المجتمع :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r>
              <a:rPr lang="ar-SA" sz="3200" b="1" dirty="0" smtClean="0">
                <a:solidFill>
                  <a:srgbClr val="00B050"/>
                </a:solidFill>
              </a:rPr>
              <a:t>في </a:t>
            </a:r>
            <a:r>
              <a:rPr lang="ar-SA" sz="3200" b="1" dirty="0" err="1" smtClean="0">
                <a:solidFill>
                  <a:srgbClr val="00B050"/>
                </a:solidFill>
              </a:rPr>
              <a:t>اللغة </a:t>
            </a:r>
            <a:r>
              <a:rPr lang="ar-SA" sz="3200" b="1" dirty="0" smtClean="0">
                <a:solidFill>
                  <a:srgbClr val="00B050"/>
                </a:solidFill>
              </a:rPr>
              <a:t>: لفظ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المجتمع </a:t>
            </a:r>
            <a:r>
              <a:rPr lang="ar-SA" sz="3200" b="1" dirty="0" smtClean="0">
                <a:solidFill>
                  <a:srgbClr val="00B050"/>
                </a:solidFill>
              </a:rPr>
              <a:t>, مشتق من </a:t>
            </a:r>
            <a:r>
              <a:rPr lang="ar-SA" sz="3200" b="1" dirty="0" err="1" smtClean="0">
                <a:solidFill>
                  <a:srgbClr val="002060"/>
                </a:solidFill>
              </a:rPr>
              <a:t>جَمَعَ </a:t>
            </a:r>
            <a:r>
              <a:rPr lang="ar-SA" sz="3200" b="1" dirty="0" smtClean="0">
                <a:solidFill>
                  <a:srgbClr val="00B050"/>
                </a:solidFill>
              </a:rPr>
              <a:t>؛ فالجمع ضم الأشياء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المتفقة </a:t>
            </a:r>
            <a:r>
              <a:rPr lang="ar-SA" sz="3200" b="1" dirty="0" smtClean="0">
                <a:solidFill>
                  <a:srgbClr val="00B050"/>
                </a:solidFill>
              </a:rPr>
              <a:t>, و ضده التفريق و </a:t>
            </a:r>
            <a:r>
              <a:rPr lang="ar-SA" sz="3200" b="1" dirty="0" err="1" smtClean="0">
                <a:solidFill>
                  <a:srgbClr val="00B050"/>
                </a:solidFill>
              </a:rPr>
              <a:t>الإفراد </a:t>
            </a:r>
            <a:r>
              <a:rPr lang="ar-SA" sz="3200" b="1" dirty="0" smtClean="0">
                <a:solidFill>
                  <a:srgbClr val="00B050"/>
                </a:solidFill>
              </a:rPr>
              <a:t>, و قد أحسن صاحب لسان </a:t>
            </a:r>
            <a:r>
              <a:rPr lang="ar-SA" sz="3200" b="1" dirty="0" err="1" smtClean="0">
                <a:solidFill>
                  <a:srgbClr val="00B050"/>
                </a:solidFill>
              </a:rPr>
              <a:t>العرب </a:t>
            </a:r>
            <a:r>
              <a:rPr lang="ar-SA" sz="3200" b="1" dirty="0" smtClean="0">
                <a:solidFill>
                  <a:srgbClr val="00B050"/>
                </a:solidFill>
              </a:rPr>
              <a:t>, تجمع </a:t>
            </a:r>
            <a:r>
              <a:rPr lang="ar-SA" sz="3200" b="1" dirty="0" err="1" smtClean="0">
                <a:solidFill>
                  <a:srgbClr val="00B050"/>
                </a:solidFill>
              </a:rPr>
              <a:t>القوم </a:t>
            </a:r>
            <a:r>
              <a:rPr lang="ar-SA" sz="3200" b="1" dirty="0" smtClean="0">
                <a:solidFill>
                  <a:srgbClr val="00B050"/>
                </a:solidFill>
              </a:rPr>
              <a:t>: اجتمعوا من هاهنا و ها </a:t>
            </a:r>
            <a:r>
              <a:rPr lang="ar-SA" sz="3200" b="1" dirty="0" err="1" smtClean="0">
                <a:solidFill>
                  <a:srgbClr val="00B050"/>
                </a:solidFill>
              </a:rPr>
              <a:t>هنا .</a:t>
            </a:r>
            <a:r>
              <a:rPr lang="ar-SA" sz="3200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ar-SA" sz="3200" b="1" dirty="0" smtClean="0"/>
              <a:t>ــ اختلاف دلالة لفظ المجتمع من تباين النظريات تبعاً </a:t>
            </a:r>
            <a:r>
              <a:rPr lang="ar-SA" sz="3200" b="1" dirty="0" err="1" smtClean="0"/>
              <a:t>للتخصصات :</a:t>
            </a:r>
            <a:endParaRPr lang="ar-SA" sz="3200" b="1" dirty="0" smtClean="0"/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سياسي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اجتماعي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نفسي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r>
              <a:rPr lang="ar-SA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C00000"/>
                </a:solidFill>
              </a:rPr>
              <a:t>تعريف المجتمع :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 الأقرب من خلال الباحث </a:t>
            </a:r>
            <a:r>
              <a:rPr lang="ar-SA" dirty="0" err="1" smtClean="0"/>
              <a:t>المعروضة :</a:t>
            </a:r>
            <a:endParaRPr lang="ar-SA" b="1" dirty="0" smtClean="0"/>
          </a:p>
          <a:p>
            <a:r>
              <a:rPr lang="ar-SA" b="1" dirty="0" smtClean="0"/>
              <a:t>( عدد كبير من الأفراد </a:t>
            </a:r>
            <a:r>
              <a:rPr lang="ar-SA" b="1" dirty="0" err="1" smtClean="0"/>
              <a:t>المستقرين </a:t>
            </a:r>
            <a:r>
              <a:rPr lang="ar-SA" b="1" dirty="0" smtClean="0"/>
              <a:t>, تجمعهم روابط اجتماعية و مصالح </a:t>
            </a:r>
            <a:r>
              <a:rPr lang="ar-SA" b="1" dirty="0" err="1" smtClean="0"/>
              <a:t>مشتركة </a:t>
            </a:r>
            <a:r>
              <a:rPr lang="ar-SA" b="1" dirty="0" smtClean="0"/>
              <a:t>’ تصحبها أنظمة تضبط </a:t>
            </a:r>
            <a:r>
              <a:rPr lang="ar-SA" b="1" dirty="0" err="1" smtClean="0"/>
              <a:t>السلوك </a:t>
            </a:r>
            <a:r>
              <a:rPr lang="ar-SA" b="1" dirty="0" smtClean="0"/>
              <a:t>, و سلطة  </a:t>
            </a:r>
            <a:r>
              <a:rPr lang="ar-SA" b="1" dirty="0" err="1" smtClean="0"/>
              <a:t>ترعاها ) .</a:t>
            </a:r>
            <a:endParaRPr lang="ar-SA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تعريف المجتمع الإسلامي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62000" y="1524000"/>
            <a:ext cx="8610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/>
              <a:t>و يختلف تعريف المجتمع </a:t>
            </a:r>
            <a:r>
              <a:rPr lang="ar-SA" sz="4400" b="1" dirty="0" err="1" smtClean="0"/>
              <a:t>الإسلامي  </a:t>
            </a:r>
            <a:r>
              <a:rPr lang="ar-SA" sz="4400" b="1" dirty="0" smtClean="0"/>
              <a:t>؛ بما فيه من خصائص و </a:t>
            </a:r>
            <a:r>
              <a:rPr lang="ar-SA" sz="4400" b="1" dirty="0" err="1" smtClean="0"/>
              <a:t>سمات  :</a:t>
            </a:r>
            <a:r>
              <a:rPr lang="ar-SA" sz="4400" b="1" dirty="0" smtClean="0"/>
              <a:t> </a:t>
            </a:r>
          </a:p>
          <a:p>
            <a:r>
              <a:rPr lang="ar-SA" sz="4400" b="1" dirty="0" smtClean="0"/>
              <a:t>(خلائق مستقرون على أرضهم </a:t>
            </a:r>
            <a:r>
              <a:rPr lang="ar-SA" sz="4400" b="1" dirty="0" err="1" smtClean="0"/>
              <a:t>مستقرون </a:t>
            </a:r>
            <a:r>
              <a:rPr lang="ar-SA" sz="4400" b="1" dirty="0" smtClean="0"/>
              <a:t>, تجمعهم رابطة </a:t>
            </a:r>
            <a:r>
              <a:rPr lang="ar-SA" sz="4400" b="1" dirty="0" err="1" smtClean="0"/>
              <a:t>الإسلام </a:t>
            </a:r>
            <a:r>
              <a:rPr lang="ar-SA" sz="4400" b="1" dirty="0" smtClean="0"/>
              <a:t>, وتُدار أمورهم في ضوء تشريعات و أحكام </a:t>
            </a:r>
            <a:r>
              <a:rPr lang="ar-SA" sz="4400" b="1" dirty="0" err="1" smtClean="0"/>
              <a:t>إسلامية </a:t>
            </a:r>
            <a:r>
              <a:rPr lang="ar-SA" sz="4400" b="1" dirty="0" smtClean="0"/>
              <a:t>, و يرعى شؤونهم ولاة </a:t>
            </a:r>
            <a:r>
              <a:rPr lang="ar-SA" sz="4400" b="1" dirty="0" err="1" smtClean="0"/>
              <a:t>أمرو</a:t>
            </a:r>
            <a:r>
              <a:rPr lang="ar-SA" sz="4400" b="1" dirty="0" smtClean="0"/>
              <a:t> حكام </a:t>
            </a:r>
            <a:r>
              <a:rPr lang="ar-SA" sz="4400" b="1" dirty="0" err="1" smtClean="0"/>
              <a:t>منهم .</a:t>
            </a:r>
            <a:r>
              <a:rPr lang="ar-SA" sz="4400" b="1" dirty="0" smtClean="0"/>
              <a:t> </a:t>
            </a:r>
            <a:r>
              <a:rPr lang="ar-SA" sz="4400" b="1" dirty="0" err="1" smtClean="0"/>
              <a:t>)</a:t>
            </a:r>
            <a:endParaRPr lang="ar-S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تعريف </a:t>
            </a:r>
            <a:r>
              <a:rPr lang="ar-SA" dirty="0" err="1" smtClean="0">
                <a:solidFill>
                  <a:srgbClr val="C00000"/>
                </a:solidFill>
              </a:rPr>
              <a:t>الجماعة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b="1" dirty="0" smtClean="0"/>
              <a:t>هي الطائفة من الناس يجمعها رابط </a:t>
            </a:r>
            <a:r>
              <a:rPr lang="ar-SA" sz="4800" b="1" dirty="0" err="1" smtClean="0"/>
              <a:t>فأكثر </a:t>
            </a:r>
            <a:r>
              <a:rPr lang="ar-SA" sz="4800" b="1" dirty="0" smtClean="0"/>
              <a:t>, كالقرابة أو </a:t>
            </a:r>
            <a:r>
              <a:rPr lang="ar-SA" sz="4800" b="1" dirty="0" err="1" smtClean="0"/>
              <a:t>الجنس .</a:t>
            </a:r>
            <a:endParaRPr lang="ar-SA" sz="4800" b="1" dirty="0" smtClean="0"/>
          </a:p>
          <a:p>
            <a:r>
              <a:rPr lang="ar-SA" sz="3600" b="1" dirty="0" smtClean="0"/>
              <a:t>ــ مفهوم الاُمة أوسع و أشمل من المنظور </a:t>
            </a:r>
            <a:r>
              <a:rPr lang="ar-SA" sz="3600" b="1" dirty="0" err="1" smtClean="0"/>
              <a:t>الإسلامي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ــ في المفهوم </a:t>
            </a:r>
            <a:r>
              <a:rPr lang="ar-SA" sz="3600" b="1" dirty="0" err="1" smtClean="0"/>
              <a:t>الإجتماع</a:t>
            </a:r>
            <a:r>
              <a:rPr lang="ar-SA" sz="3600" b="1" dirty="0" smtClean="0"/>
              <a:t> جزء من مكونات </a:t>
            </a:r>
            <a:r>
              <a:rPr lang="ar-SA" sz="3600" b="1" dirty="0" err="1" smtClean="0"/>
              <a:t>المجتمع .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تعريف </a:t>
            </a:r>
            <a:r>
              <a:rPr lang="ar-SA" dirty="0" err="1" smtClean="0">
                <a:solidFill>
                  <a:srgbClr val="C00000"/>
                </a:solidFill>
              </a:rPr>
              <a:t>الاُمة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كل جماعة يجمعهم أمر </a:t>
            </a:r>
            <a:r>
              <a:rPr lang="ar-SA" sz="4000" b="1" dirty="0" err="1" smtClean="0"/>
              <a:t>ما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أما دين </a:t>
            </a:r>
            <a:r>
              <a:rPr lang="ar-SA" sz="4000" b="1" dirty="0" err="1" smtClean="0"/>
              <a:t>واحد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أو زمان </a:t>
            </a:r>
            <a:r>
              <a:rPr lang="ar-SA" sz="4000" b="1" dirty="0" err="1" smtClean="0"/>
              <a:t>واحد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أو مكان </a:t>
            </a:r>
            <a:r>
              <a:rPr lang="ar-SA" sz="4000" b="1" dirty="0" err="1" smtClean="0"/>
              <a:t>واحد .</a:t>
            </a:r>
            <a:r>
              <a:rPr lang="ar-SA" sz="4000" b="1" dirty="0" smtClean="0"/>
              <a:t>   سواء هذا </a:t>
            </a:r>
            <a:r>
              <a:rPr lang="ar-SA" sz="4000" b="1" dirty="0" err="1" smtClean="0"/>
              <a:t>الأمر :</a:t>
            </a:r>
            <a:endParaRPr lang="ar-SA" sz="4000" b="1" dirty="0" smtClean="0"/>
          </a:p>
          <a:p>
            <a:pPr lvl="1"/>
            <a:r>
              <a:rPr lang="ar-SA" sz="3600" b="1" dirty="0" smtClean="0"/>
              <a:t> تسخيراً كالجنس أو </a:t>
            </a:r>
            <a:r>
              <a:rPr lang="ar-SA" sz="3600" b="1" dirty="0" err="1" smtClean="0"/>
              <a:t>اللون ,</a:t>
            </a:r>
            <a:r>
              <a:rPr lang="ar-SA" sz="3600" b="1" dirty="0" smtClean="0"/>
              <a:t> </a:t>
            </a:r>
          </a:p>
          <a:p>
            <a:pPr lvl="1"/>
            <a:r>
              <a:rPr lang="ar-SA" sz="3600" b="1" dirty="0" smtClean="0"/>
              <a:t>أم اختياراً كالمعتقد و </a:t>
            </a:r>
            <a:r>
              <a:rPr lang="ar-SA" sz="3600" b="1" dirty="0" err="1" smtClean="0"/>
              <a:t>الأرض .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مناقشة </a:t>
            </a:r>
            <a:r>
              <a:rPr lang="ar-SA" dirty="0" err="1" smtClean="0"/>
              <a:t>التعاريف</a:t>
            </a:r>
            <a:r>
              <a:rPr lang="ar-SA" dirty="0" smtClean="0"/>
              <a:t> </a:t>
            </a:r>
            <a:r>
              <a:rPr lang="ar-SA" dirty="0" err="1" smtClean="0"/>
              <a:t>: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  </a:t>
            </a:r>
            <a:r>
              <a:rPr lang="ar-SA" b="1" dirty="0" smtClean="0"/>
              <a:t> و يتعذر قبول التعريف على </a:t>
            </a:r>
            <a:r>
              <a:rPr lang="ar-SA" b="1" dirty="0" err="1" smtClean="0"/>
              <a:t>اطلاقه </a:t>
            </a:r>
            <a:r>
              <a:rPr lang="ar-SA" b="1" dirty="0" smtClean="0"/>
              <a:t>, و تجنباً </a:t>
            </a:r>
            <a:r>
              <a:rPr lang="ar-SA" b="1" dirty="0" err="1" smtClean="0"/>
              <a:t>للإطالة :</a:t>
            </a:r>
            <a:endParaRPr lang="ar-SA" b="1" dirty="0" smtClean="0"/>
          </a:p>
          <a:p>
            <a:r>
              <a:rPr lang="ar-SA" b="1" dirty="0" smtClean="0"/>
              <a:t>يمكن </a:t>
            </a:r>
            <a:r>
              <a:rPr lang="ar-SA" b="1" dirty="0" err="1" smtClean="0"/>
              <a:t>القول </a:t>
            </a:r>
            <a:r>
              <a:rPr lang="ar-SA" b="1" dirty="0" smtClean="0"/>
              <a:t>(جماعات من الناس تجمعهم عقيدة الإسلام بغض النظر عن أي </a:t>
            </a:r>
            <a:r>
              <a:rPr lang="ar-SA" b="1" dirty="0" err="1" smtClean="0"/>
              <a:t>اعتبار )  .</a:t>
            </a:r>
            <a:endParaRPr lang="ar-SA" b="1" dirty="0" smtClean="0"/>
          </a:p>
          <a:p>
            <a:r>
              <a:rPr lang="ar-SA" sz="5400" b="1" dirty="0" smtClean="0"/>
              <a:t>(كنتم خير امة اُخرجت </a:t>
            </a:r>
            <a:r>
              <a:rPr lang="ar-SA" sz="5400" b="1" dirty="0" err="1" smtClean="0"/>
              <a:t>للناس )</a:t>
            </a:r>
            <a:endParaRPr lang="ar-SA" sz="5400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60634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كلمة اخرى في </a:t>
            </a:r>
            <a:r>
              <a:rPr lang="ar-SA" dirty="0" err="1" smtClean="0"/>
              <a:t>الدرس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الامة </a:t>
            </a:r>
            <a:r>
              <a:rPr lang="ar-SA" b="1" dirty="0" err="1" smtClean="0"/>
              <a:t>الإسلامية </a:t>
            </a:r>
            <a:r>
              <a:rPr lang="ar-SA" b="1" dirty="0" smtClean="0"/>
              <a:t>, و ليست الأمم </a:t>
            </a:r>
            <a:r>
              <a:rPr lang="ar-SA" b="1" dirty="0" err="1" smtClean="0"/>
              <a:t>الإسلامية :</a:t>
            </a:r>
            <a:endParaRPr lang="ar-SA" b="1" dirty="0" smtClean="0"/>
          </a:p>
          <a:p>
            <a:r>
              <a:rPr lang="ar-SA" b="1" dirty="0" smtClean="0"/>
              <a:t>كالدول </a:t>
            </a:r>
            <a:r>
              <a:rPr lang="ar-SA" b="1" dirty="0" err="1" smtClean="0"/>
              <a:t>الأفريقية </a:t>
            </a:r>
            <a:r>
              <a:rPr lang="ar-SA" b="1" dirty="0" smtClean="0"/>
              <a:t>, و الأمم </a:t>
            </a:r>
            <a:r>
              <a:rPr lang="ar-SA" b="1" dirty="0" err="1" smtClean="0"/>
              <a:t>الأوربية .</a:t>
            </a:r>
            <a:endParaRPr lang="ar-SA" b="1" dirty="0" smtClean="0"/>
          </a:p>
          <a:p>
            <a:r>
              <a:rPr lang="ar-SA" b="1" dirty="0" smtClean="0"/>
              <a:t>امة واحدة على الرغم من اختلاف اللغة و الجنس و </a:t>
            </a:r>
            <a:r>
              <a:rPr lang="ar-SA" b="1" dirty="0" err="1" smtClean="0"/>
              <a:t>الدين .</a:t>
            </a:r>
            <a:endParaRPr lang="ar-SA" b="1" dirty="0" smtClean="0"/>
          </a:p>
          <a:p>
            <a:r>
              <a:rPr lang="ar-SA" b="1" dirty="0" smtClean="0"/>
              <a:t>الامة تتكون من مجتمعات </a:t>
            </a:r>
            <a:r>
              <a:rPr lang="ar-SA" b="1" dirty="0" err="1" smtClean="0"/>
              <a:t>لإعتبارات</a:t>
            </a:r>
            <a:r>
              <a:rPr lang="ar-SA" b="1" dirty="0" smtClean="0"/>
              <a:t> تفرض </a:t>
            </a:r>
            <a:r>
              <a:rPr lang="ar-SA" b="1" dirty="0" err="1" smtClean="0"/>
              <a:t>نفسها </a:t>
            </a:r>
            <a:r>
              <a:rPr lang="ar-SA" b="1" dirty="0" smtClean="0"/>
              <a:t>, و لكن يتفقون على كلمة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r>
              <a:rPr lang="ar-SA" sz="4800" b="1" dirty="0" smtClean="0"/>
              <a:t>( و لو أنفقت ما في الأرض جميعاً ما ألفت        بين قلوبهم</a:t>
            </a:r>
            <a:r>
              <a:rPr lang="ar-SA" sz="4800" b="1" dirty="0" err="1" smtClean="0"/>
              <a:t>)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474</Words>
  <Application>Microsoft Office PowerPoint</Application>
  <PresentationFormat>A4 Paper (210x297 mm)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محتوى المقرر :</vt:lpstr>
      <vt:lpstr>    1  المجتمع , الجماعة , الامة .      </vt:lpstr>
      <vt:lpstr>الفصل الأول : مفهوم المجتمع المسلم .</vt:lpstr>
      <vt:lpstr>تعريف المجتمع : </vt:lpstr>
      <vt:lpstr>تعريف المجتمع الإسلامي</vt:lpstr>
      <vt:lpstr>تعريف الجماعة :</vt:lpstr>
      <vt:lpstr>تعريف الاُمة :</vt:lpstr>
      <vt:lpstr>مناقشة التعاريف :</vt:lpstr>
      <vt:lpstr>كلمة اخرى في الدرس :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163</cp:revision>
  <dcterms:created xsi:type="dcterms:W3CDTF">2009-10-14T19:14:34Z</dcterms:created>
  <dcterms:modified xsi:type="dcterms:W3CDTF">2013-02-19T01:12:36Z</dcterms:modified>
</cp:coreProperties>
</file>